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8"/>
  </p:notesMasterIdLst>
  <p:sldIdLst>
    <p:sldId id="354" r:id="rId3"/>
    <p:sldId id="304" r:id="rId4"/>
    <p:sldId id="355" r:id="rId5"/>
    <p:sldId id="337" r:id="rId6"/>
    <p:sldId id="338" r:id="rId7"/>
    <p:sldId id="319" r:id="rId8"/>
    <p:sldId id="339" r:id="rId9"/>
    <p:sldId id="342" r:id="rId10"/>
    <p:sldId id="340" r:id="rId11"/>
    <p:sldId id="344" r:id="rId12"/>
    <p:sldId id="315" r:id="rId13"/>
    <p:sldId id="345" r:id="rId14"/>
    <p:sldId id="316" r:id="rId15"/>
    <p:sldId id="317" r:id="rId16"/>
    <p:sldId id="318" r:id="rId17"/>
    <p:sldId id="320" r:id="rId18"/>
    <p:sldId id="326" r:id="rId19"/>
    <p:sldId id="346" r:id="rId20"/>
    <p:sldId id="347" r:id="rId21"/>
    <p:sldId id="356" r:id="rId22"/>
    <p:sldId id="322" r:id="rId23"/>
    <p:sldId id="324" r:id="rId24"/>
    <p:sldId id="357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28" r:id="rId34"/>
    <p:sldId id="358" r:id="rId35"/>
    <p:sldId id="321" r:id="rId36"/>
    <p:sldId id="350" r:id="rId37"/>
    <p:sldId id="351" r:id="rId38"/>
    <p:sldId id="352" r:id="rId39"/>
    <p:sldId id="359" r:id="rId40"/>
    <p:sldId id="349" r:id="rId41"/>
    <p:sldId id="306" r:id="rId42"/>
    <p:sldId id="305" r:id="rId43"/>
    <p:sldId id="307" r:id="rId44"/>
    <p:sldId id="309" r:id="rId45"/>
    <p:sldId id="311" r:id="rId46"/>
    <p:sldId id="31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0" autoAdjust="0"/>
  </p:normalViewPr>
  <p:slideViewPr>
    <p:cSldViewPr>
      <p:cViewPr varScale="1">
        <p:scale>
          <a:sx n="98" d="100"/>
          <a:sy n="98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Art</c:v>
                </c:pt>
                <c:pt idx="1">
                  <c:v>Manufacturing</c:v>
                </c:pt>
                <c:pt idx="2">
                  <c:v>Other</c:v>
                </c:pt>
                <c:pt idx="3">
                  <c:v>Debugging</c:v>
                </c:pt>
                <c:pt idx="4">
                  <c:v>Marketing</c:v>
                </c:pt>
                <c:pt idx="5">
                  <c:v>Programming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  <c:pt idx="4">
                  <c:v>40</c:v>
                </c:pt>
                <c:pt idx="5">
                  <c:v>12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838A-0B03-4434-9037-4A2B3C069C19}" type="datetimeFigureOut">
              <a:rPr lang="el-GR" smtClean="0"/>
              <a:t>2/6/2017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8C82F-9A7F-4EB5-A9C1-0D63895C0D3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41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C82F-9A7F-4EB5-A9C1-0D63895C0D3C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211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99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0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23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79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63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2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34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35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6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6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78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36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952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1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56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12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2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21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4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9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56E6-CD8E-4528-B78D-D43136598767}" type="datetimeFigureOut">
              <a:rPr lang="en-GB" smtClean="0"/>
              <a:t>02/06/2017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E4C0-52B9-412D-970C-86456EF21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2B91-3A8A-4FDB-8821-92EA0EEAAB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53F5-06FA-4A64-8640-4F3CF6F3B3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0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869160"/>
            <a:ext cx="8172400" cy="89153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 Chapter 1: Introduction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1115616" y="476672"/>
            <a:ext cx="7056784" cy="5893678"/>
            <a:chOff x="1115616" y="476672"/>
            <a:chExt cx="7056784" cy="5893678"/>
          </a:xfrm>
        </p:grpSpPr>
        <p:sp>
          <p:nvSpPr>
            <p:cNvPr id="39" name="Freeform 38"/>
            <p:cNvSpPr/>
            <p:nvPr/>
          </p:nvSpPr>
          <p:spPr>
            <a:xfrm>
              <a:off x="2051721" y="2865034"/>
              <a:ext cx="2910991" cy="2724207"/>
            </a:xfrm>
            <a:custGeom>
              <a:avLst/>
              <a:gdLst>
                <a:gd name="connsiteX0" fmla="*/ 1129440 w 2910991"/>
                <a:gd name="connsiteY0" fmla="*/ 360 h 2724207"/>
                <a:gd name="connsiteX1" fmla="*/ 545781 w 2910991"/>
                <a:gd name="connsiteY1" fmla="*/ 29543 h 2724207"/>
                <a:gd name="connsiteX2" fmla="*/ 108036 w 2910991"/>
                <a:gd name="connsiteY2" fmla="*/ 233824 h 2724207"/>
                <a:gd name="connsiteX3" fmla="*/ 1032 w 2910991"/>
                <a:gd name="connsiteY3" fmla="*/ 691024 h 2724207"/>
                <a:gd name="connsiteX4" fmla="*/ 146947 w 2910991"/>
                <a:gd name="connsiteY4" fmla="*/ 1099585 h 2724207"/>
                <a:gd name="connsiteX5" fmla="*/ 458232 w 2910991"/>
                <a:gd name="connsiteY5" fmla="*/ 1469236 h 2724207"/>
                <a:gd name="connsiteX6" fmla="*/ 516598 w 2910991"/>
                <a:gd name="connsiteY6" fmla="*/ 1780522 h 2724207"/>
                <a:gd name="connsiteX7" fmla="*/ 302589 w 2910991"/>
                <a:gd name="connsiteY7" fmla="*/ 2082079 h 2724207"/>
                <a:gd name="connsiteX8" fmla="*/ 78853 w 2910991"/>
                <a:gd name="connsiteY8" fmla="*/ 2305815 h 2724207"/>
                <a:gd name="connsiteX9" fmla="*/ 98308 w 2910991"/>
                <a:gd name="connsiteY9" fmla="*/ 2558734 h 2724207"/>
                <a:gd name="connsiteX10" fmla="*/ 322045 w 2910991"/>
                <a:gd name="connsiteY10" fmla="*/ 2704649 h 2724207"/>
                <a:gd name="connsiteX11" fmla="*/ 808428 w 2910991"/>
                <a:gd name="connsiteY11" fmla="*/ 2714377 h 2724207"/>
                <a:gd name="connsiteX12" fmla="*/ 1421270 w 2910991"/>
                <a:gd name="connsiteY12" fmla="*/ 2626828 h 2724207"/>
                <a:gd name="connsiteX13" fmla="*/ 1985474 w 2910991"/>
                <a:gd name="connsiteY13" fmla="*/ 2694922 h 2724207"/>
                <a:gd name="connsiteX14" fmla="*/ 2510768 w 2910991"/>
                <a:gd name="connsiteY14" fmla="*/ 2665739 h 2724207"/>
                <a:gd name="connsiteX15" fmla="*/ 2841508 w 2910991"/>
                <a:gd name="connsiteY15" fmla="*/ 2393364 h 2724207"/>
                <a:gd name="connsiteX16" fmla="*/ 2899874 w 2910991"/>
                <a:gd name="connsiteY16" fmla="*/ 1945892 h 2724207"/>
                <a:gd name="connsiteX17" fmla="*/ 2685866 w 2910991"/>
                <a:gd name="connsiteY17" fmla="*/ 1508147 h 2724207"/>
                <a:gd name="connsiteX18" fmla="*/ 2170300 w 2910991"/>
                <a:gd name="connsiteY18" fmla="*/ 1187134 h 2724207"/>
                <a:gd name="connsiteX19" fmla="*/ 1674189 w 2910991"/>
                <a:gd name="connsiteY19" fmla="*/ 1177407 h 2724207"/>
                <a:gd name="connsiteX20" fmla="*/ 1265628 w 2910991"/>
                <a:gd name="connsiteY20" fmla="*/ 1148224 h 2724207"/>
                <a:gd name="connsiteX21" fmla="*/ 1012708 w 2910991"/>
                <a:gd name="connsiteY21" fmla="*/ 768845 h 2724207"/>
                <a:gd name="connsiteX22" fmla="*/ 1109985 w 2910991"/>
                <a:gd name="connsiteY22" fmla="*/ 428377 h 2724207"/>
                <a:gd name="connsiteX23" fmla="*/ 1265628 w 2910991"/>
                <a:gd name="connsiteY23" fmla="*/ 233824 h 2724207"/>
                <a:gd name="connsiteX24" fmla="*/ 1275355 w 2910991"/>
                <a:gd name="connsiteY24" fmla="*/ 97636 h 2724207"/>
                <a:gd name="connsiteX25" fmla="*/ 1207262 w 2910991"/>
                <a:gd name="connsiteY25" fmla="*/ 19815 h 2724207"/>
                <a:gd name="connsiteX26" fmla="*/ 1129440 w 2910991"/>
                <a:gd name="connsiteY26" fmla="*/ 360 h 2724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10991" h="2724207">
                  <a:moveTo>
                    <a:pt x="1129440" y="360"/>
                  </a:moveTo>
                  <a:cubicBezTo>
                    <a:pt x="1019193" y="1981"/>
                    <a:pt x="716015" y="-9368"/>
                    <a:pt x="545781" y="29543"/>
                  </a:cubicBezTo>
                  <a:cubicBezTo>
                    <a:pt x="375547" y="68454"/>
                    <a:pt x="198827" y="123577"/>
                    <a:pt x="108036" y="233824"/>
                  </a:cubicBezTo>
                  <a:cubicBezTo>
                    <a:pt x="17244" y="344071"/>
                    <a:pt x="-5453" y="546731"/>
                    <a:pt x="1032" y="691024"/>
                  </a:cubicBezTo>
                  <a:cubicBezTo>
                    <a:pt x="7517" y="835317"/>
                    <a:pt x="70747" y="969883"/>
                    <a:pt x="146947" y="1099585"/>
                  </a:cubicBezTo>
                  <a:cubicBezTo>
                    <a:pt x="223147" y="1229287"/>
                    <a:pt x="396624" y="1355747"/>
                    <a:pt x="458232" y="1469236"/>
                  </a:cubicBezTo>
                  <a:cubicBezTo>
                    <a:pt x="519840" y="1582725"/>
                    <a:pt x="542538" y="1678382"/>
                    <a:pt x="516598" y="1780522"/>
                  </a:cubicBezTo>
                  <a:cubicBezTo>
                    <a:pt x="490657" y="1882663"/>
                    <a:pt x="375546" y="1994530"/>
                    <a:pt x="302589" y="2082079"/>
                  </a:cubicBezTo>
                  <a:cubicBezTo>
                    <a:pt x="229632" y="2169628"/>
                    <a:pt x="112900" y="2226373"/>
                    <a:pt x="78853" y="2305815"/>
                  </a:cubicBezTo>
                  <a:cubicBezTo>
                    <a:pt x="44806" y="2385258"/>
                    <a:pt x="57776" y="2492262"/>
                    <a:pt x="98308" y="2558734"/>
                  </a:cubicBezTo>
                  <a:cubicBezTo>
                    <a:pt x="138840" y="2625206"/>
                    <a:pt x="203692" y="2678709"/>
                    <a:pt x="322045" y="2704649"/>
                  </a:cubicBezTo>
                  <a:cubicBezTo>
                    <a:pt x="440398" y="2730589"/>
                    <a:pt x="625224" y="2727347"/>
                    <a:pt x="808428" y="2714377"/>
                  </a:cubicBezTo>
                  <a:cubicBezTo>
                    <a:pt x="991632" y="2701407"/>
                    <a:pt x="1225096" y="2630071"/>
                    <a:pt x="1421270" y="2626828"/>
                  </a:cubicBezTo>
                  <a:cubicBezTo>
                    <a:pt x="1617444" y="2623586"/>
                    <a:pt x="1803891" y="2688437"/>
                    <a:pt x="1985474" y="2694922"/>
                  </a:cubicBezTo>
                  <a:cubicBezTo>
                    <a:pt x="2167057" y="2701407"/>
                    <a:pt x="2368096" y="2715999"/>
                    <a:pt x="2510768" y="2665739"/>
                  </a:cubicBezTo>
                  <a:cubicBezTo>
                    <a:pt x="2653440" y="2615479"/>
                    <a:pt x="2776657" y="2513338"/>
                    <a:pt x="2841508" y="2393364"/>
                  </a:cubicBezTo>
                  <a:cubicBezTo>
                    <a:pt x="2906359" y="2273390"/>
                    <a:pt x="2925814" y="2093428"/>
                    <a:pt x="2899874" y="1945892"/>
                  </a:cubicBezTo>
                  <a:cubicBezTo>
                    <a:pt x="2873934" y="1798356"/>
                    <a:pt x="2807462" y="1634607"/>
                    <a:pt x="2685866" y="1508147"/>
                  </a:cubicBezTo>
                  <a:cubicBezTo>
                    <a:pt x="2564270" y="1381687"/>
                    <a:pt x="2338913" y="1242257"/>
                    <a:pt x="2170300" y="1187134"/>
                  </a:cubicBezTo>
                  <a:cubicBezTo>
                    <a:pt x="2001687" y="1132011"/>
                    <a:pt x="1824968" y="1183892"/>
                    <a:pt x="1674189" y="1177407"/>
                  </a:cubicBezTo>
                  <a:cubicBezTo>
                    <a:pt x="1523410" y="1170922"/>
                    <a:pt x="1375875" y="1216318"/>
                    <a:pt x="1265628" y="1148224"/>
                  </a:cubicBezTo>
                  <a:cubicBezTo>
                    <a:pt x="1155381" y="1080130"/>
                    <a:pt x="1038648" y="888820"/>
                    <a:pt x="1012708" y="768845"/>
                  </a:cubicBezTo>
                  <a:cubicBezTo>
                    <a:pt x="986767" y="648871"/>
                    <a:pt x="1067832" y="517547"/>
                    <a:pt x="1109985" y="428377"/>
                  </a:cubicBezTo>
                  <a:cubicBezTo>
                    <a:pt x="1152138" y="339207"/>
                    <a:pt x="1238066" y="288948"/>
                    <a:pt x="1265628" y="233824"/>
                  </a:cubicBezTo>
                  <a:cubicBezTo>
                    <a:pt x="1293190" y="178701"/>
                    <a:pt x="1285083" y="133304"/>
                    <a:pt x="1275355" y="97636"/>
                  </a:cubicBezTo>
                  <a:cubicBezTo>
                    <a:pt x="1265627" y="61968"/>
                    <a:pt x="1226717" y="34406"/>
                    <a:pt x="1207262" y="19815"/>
                  </a:cubicBezTo>
                  <a:cubicBezTo>
                    <a:pt x="1187807" y="5224"/>
                    <a:pt x="1239687" y="-1261"/>
                    <a:pt x="1129440" y="36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499579" y="3528092"/>
              <a:ext cx="1587825" cy="1879180"/>
            </a:xfrm>
            <a:custGeom>
              <a:avLst/>
              <a:gdLst>
                <a:gd name="connsiteX0" fmla="*/ 156072 w 1587825"/>
                <a:gd name="connsiteY0" fmla="*/ 565921 h 1879180"/>
                <a:gd name="connsiteX1" fmla="*/ 430 w 1587825"/>
                <a:gd name="connsiteY1" fmla="*/ 235180 h 1879180"/>
                <a:gd name="connsiteX2" fmla="*/ 117161 w 1587825"/>
                <a:gd name="connsiteY2" fmla="*/ 40627 h 1879180"/>
                <a:gd name="connsiteX3" fmla="*/ 331170 w 1587825"/>
                <a:gd name="connsiteY3" fmla="*/ 30899 h 1879180"/>
                <a:gd name="connsiteX4" fmla="*/ 438174 w 1587825"/>
                <a:gd name="connsiteY4" fmla="*/ 381095 h 1879180"/>
                <a:gd name="connsiteX5" fmla="*/ 661910 w 1587825"/>
                <a:gd name="connsiteY5" fmla="*/ 741019 h 1879180"/>
                <a:gd name="connsiteX6" fmla="*/ 1060744 w 1587825"/>
                <a:gd name="connsiteY6" fmla="*/ 877206 h 1879180"/>
                <a:gd name="connsiteX7" fmla="*/ 1479034 w 1587825"/>
                <a:gd name="connsiteY7" fmla="*/ 1052304 h 1879180"/>
                <a:gd name="connsiteX8" fmla="*/ 1586038 w 1587825"/>
                <a:gd name="connsiteY8" fmla="*/ 1373316 h 1879180"/>
                <a:gd name="connsiteX9" fmla="*/ 1420668 w 1587825"/>
                <a:gd name="connsiteY9" fmla="*/ 1645691 h 1879180"/>
                <a:gd name="connsiteX10" fmla="*/ 982923 w 1587825"/>
                <a:gd name="connsiteY10" fmla="*/ 1684602 h 1879180"/>
                <a:gd name="connsiteX11" fmla="*/ 554906 w 1587825"/>
                <a:gd name="connsiteY11" fmla="*/ 1772150 h 1879180"/>
                <a:gd name="connsiteX12" fmla="*/ 185255 w 1587825"/>
                <a:gd name="connsiteY12" fmla="*/ 1879155 h 1879180"/>
                <a:gd name="connsiteX13" fmla="*/ 58795 w 1587825"/>
                <a:gd name="connsiteY13" fmla="*/ 1762423 h 1879180"/>
                <a:gd name="connsiteX14" fmla="*/ 136617 w 1587825"/>
                <a:gd name="connsiteY14" fmla="*/ 1499776 h 1879180"/>
                <a:gd name="connsiteX15" fmla="*/ 301987 w 1587825"/>
                <a:gd name="connsiteY15" fmla="*/ 1256584 h 1879180"/>
                <a:gd name="connsiteX16" fmla="*/ 311715 w 1587825"/>
                <a:gd name="connsiteY16" fmla="*/ 974482 h 1879180"/>
                <a:gd name="connsiteX17" fmla="*/ 272804 w 1587825"/>
                <a:gd name="connsiteY17" fmla="*/ 799384 h 1879180"/>
                <a:gd name="connsiteX18" fmla="*/ 224166 w 1587825"/>
                <a:gd name="connsiteY18" fmla="*/ 643742 h 1879180"/>
                <a:gd name="connsiteX19" fmla="*/ 156072 w 1587825"/>
                <a:gd name="connsiteY19" fmla="*/ 565921 h 187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87825" h="1879180">
                  <a:moveTo>
                    <a:pt x="156072" y="565921"/>
                  </a:moveTo>
                  <a:cubicBezTo>
                    <a:pt x="118783" y="497827"/>
                    <a:pt x="6915" y="322729"/>
                    <a:pt x="430" y="235180"/>
                  </a:cubicBezTo>
                  <a:cubicBezTo>
                    <a:pt x="-6055" y="147631"/>
                    <a:pt x="62038" y="74674"/>
                    <a:pt x="117161" y="40627"/>
                  </a:cubicBezTo>
                  <a:cubicBezTo>
                    <a:pt x="172284" y="6580"/>
                    <a:pt x="277668" y="-25846"/>
                    <a:pt x="331170" y="30899"/>
                  </a:cubicBezTo>
                  <a:cubicBezTo>
                    <a:pt x="384672" y="87644"/>
                    <a:pt x="383051" y="262742"/>
                    <a:pt x="438174" y="381095"/>
                  </a:cubicBezTo>
                  <a:cubicBezTo>
                    <a:pt x="493297" y="499448"/>
                    <a:pt x="558148" y="658334"/>
                    <a:pt x="661910" y="741019"/>
                  </a:cubicBezTo>
                  <a:cubicBezTo>
                    <a:pt x="765672" y="823704"/>
                    <a:pt x="924557" y="825325"/>
                    <a:pt x="1060744" y="877206"/>
                  </a:cubicBezTo>
                  <a:cubicBezTo>
                    <a:pt x="1196931" y="929087"/>
                    <a:pt x="1391485" y="969619"/>
                    <a:pt x="1479034" y="1052304"/>
                  </a:cubicBezTo>
                  <a:cubicBezTo>
                    <a:pt x="1566583" y="1134989"/>
                    <a:pt x="1595766" y="1274418"/>
                    <a:pt x="1586038" y="1373316"/>
                  </a:cubicBezTo>
                  <a:cubicBezTo>
                    <a:pt x="1576310" y="1472214"/>
                    <a:pt x="1521187" y="1593810"/>
                    <a:pt x="1420668" y="1645691"/>
                  </a:cubicBezTo>
                  <a:cubicBezTo>
                    <a:pt x="1320149" y="1697572"/>
                    <a:pt x="1127217" y="1663526"/>
                    <a:pt x="982923" y="1684602"/>
                  </a:cubicBezTo>
                  <a:cubicBezTo>
                    <a:pt x="838629" y="1705678"/>
                    <a:pt x="687851" y="1739725"/>
                    <a:pt x="554906" y="1772150"/>
                  </a:cubicBezTo>
                  <a:cubicBezTo>
                    <a:pt x="421961" y="1804575"/>
                    <a:pt x="267940" y="1880776"/>
                    <a:pt x="185255" y="1879155"/>
                  </a:cubicBezTo>
                  <a:cubicBezTo>
                    <a:pt x="102570" y="1877534"/>
                    <a:pt x="66901" y="1825653"/>
                    <a:pt x="58795" y="1762423"/>
                  </a:cubicBezTo>
                  <a:cubicBezTo>
                    <a:pt x="50689" y="1699193"/>
                    <a:pt x="96085" y="1584082"/>
                    <a:pt x="136617" y="1499776"/>
                  </a:cubicBezTo>
                  <a:cubicBezTo>
                    <a:pt x="177149" y="1415470"/>
                    <a:pt x="272804" y="1344133"/>
                    <a:pt x="301987" y="1256584"/>
                  </a:cubicBezTo>
                  <a:cubicBezTo>
                    <a:pt x="331170" y="1169035"/>
                    <a:pt x="316579" y="1050682"/>
                    <a:pt x="311715" y="974482"/>
                  </a:cubicBezTo>
                  <a:cubicBezTo>
                    <a:pt x="306851" y="898282"/>
                    <a:pt x="287395" y="854507"/>
                    <a:pt x="272804" y="799384"/>
                  </a:cubicBezTo>
                  <a:cubicBezTo>
                    <a:pt x="258213" y="744261"/>
                    <a:pt x="238758" y="677789"/>
                    <a:pt x="224166" y="643742"/>
                  </a:cubicBezTo>
                  <a:cubicBezTo>
                    <a:pt x="209575" y="609695"/>
                    <a:pt x="193361" y="634015"/>
                    <a:pt x="156072" y="565921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Freeform 41"/>
            <p:cNvSpPr/>
            <p:nvPr/>
          </p:nvSpPr>
          <p:spPr>
            <a:xfrm rot="21204685">
              <a:off x="2922914" y="4155462"/>
              <a:ext cx="626558" cy="1003206"/>
            </a:xfrm>
            <a:custGeom>
              <a:avLst/>
              <a:gdLst>
                <a:gd name="connsiteX0" fmla="*/ 156072 w 1587825"/>
                <a:gd name="connsiteY0" fmla="*/ 565921 h 1879180"/>
                <a:gd name="connsiteX1" fmla="*/ 430 w 1587825"/>
                <a:gd name="connsiteY1" fmla="*/ 235180 h 1879180"/>
                <a:gd name="connsiteX2" fmla="*/ 117161 w 1587825"/>
                <a:gd name="connsiteY2" fmla="*/ 40627 h 1879180"/>
                <a:gd name="connsiteX3" fmla="*/ 331170 w 1587825"/>
                <a:gd name="connsiteY3" fmla="*/ 30899 h 1879180"/>
                <a:gd name="connsiteX4" fmla="*/ 438174 w 1587825"/>
                <a:gd name="connsiteY4" fmla="*/ 381095 h 1879180"/>
                <a:gd name="connsiteX5" fmla="*/ 661910 w 1587825"/>
                <a:gd name="connsiteY5" fmla="*/ 741019 h 1879180"/>
                <a:gd name="connsiteX6" fmla="*/ 1060744 w 1587825"/>
                <a:gd name="connsiteY6" fmla="*/ 877206 h 1879180"/>
                <a:gd name="connsiteX7" fmla="*/ 1479034 w 1587825"/>
                <a:gd name="connsiteY7" fmla="*/ 1052304 h 1879180"/>
                <a:gd name="connsiteX8" fmla="*/ 1586038 w 1587825"/>
                <a:gd name="connsiteY8" fmla="*/ 1373316 h 1879180"/>
                <a:gd name="connsiteX9" fmla="*/ 1420668 w 1587825"/>
                <a:gd name="connsiteY9" fmla="*/ 1645691 h 1879180"/>
                <a:gd name="connsiteX10" fmla="*/ 982923 w 1587825"/>
                <a:gd name="connsiteY10" fmla="*/ 1684602 h 1879180"/>
                <a:gd name="connsiteX11" fmla="*/ 554906 w 1587825"/>
                <a:gd name="connsiteY11" fmla="*/ 1772150 h 1879180"/>
                <a:gd name="connsiteX12" fmla="*/ 185255 w 1587825"/>
                <a:gd name="connsiteY12" fmla="*/ 1879155 h 1879180"/>
                <a:gd name="connsiteX13" fmla="*/ 58795 w 1587825"/>
                <a:gd name="connsiteY13" fmla="*/ 1762423 h 1879180"/>
                <a:gd name="connsiteX14" fmla="*/ 136617 w 1587825"/>
                <a:gd name="connsiteY14" fmla="*/ 1499776 h 1879180"/>
                <a:gd name="connsiteX15" fmla="*/ 301987 w 1587825"/>
                <a:gd name="connsiteY15" fmla="*/ 1256584 h 1879180"/>
                <a:gd name="connsiteX16" fmla="*/ 311715 w 1587825"/>
                <a:gd name="connsiteY16" fmla="*/ 974482 h 1879180"/>
                <a:gd name="connsiteX17" fmla="*/ 272804 w 1587825"/>
                <a:gd name="connsiteY17" fmla="*/ 799384 h 1879180"/>
                <a:gd name="connsiteX18" fmla="*/ 224166 w 1587825"/>
                <a:gd name="connsiteY18" fmla="*/ 643742 h 1879180"/>
                <a:gd name="connsiteX19" fmla="*/ 156072 w 1587825"/>
                <a:gd name="connsiteY19" fmla="*/ 565921 h 187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87825" h="1879180">
                  <a:moveTo>
                    <a:pt x="156072" y="565921"/>
                  </a:moveTo>
                  <a:cubicBezTo>
                    <a:pt x="118783" y="497827"/>
                    <a:pt x="6915" y="322729"/>
                    <a:pt x="430" y="235180"/>
                  </a:cubicBezTo>
                  <a:cubicBezTo>
                    <a:pt x="-6055" y="147631"/>
                    <a:pt x="62038" y="74674"/>
                    <a:pt x="117161" y="40627"/>
                  </a:cubicBezTo>
                  <a:cubicBezTo>
                    <a:pt x="172284" y="6580"/>
                    <a:pt x="277668" y="-25846"/>
                    <a:pt x="331170" y="30899"/>
                  </a:cubicBezTo>
                  <a:cubicBezTo>
                    <a:pt x="384672" y="87644"/>
                    <a:pt x="383051" y="262742"/>
                    <a:pt x="438174" y="381095"/>
                  </a:cubicBezTo>
                  <a:cubicBezTo>
                    <a:pt x="493297" y="499448"/>
                    <a:pt x="558148" y="658334"/>
                    <a:pt x="661910" y="741019"/>
                  </a:cubicBezTo>
                  <a:cubicBezTo>
                    <a:pt x="765672" y="823704"/>
                    <a:pt x="924557" y="825325"/>
                    <a:pt x="1060744" y="877206"/>
                  </a:cubicBezTo>
                  <a:cubicBezTo>
                    <a:pt x="1196931" y="929087"/>
                    <a:pt x="1391485" y="969619"/>
                    <a:pt x="1479034" y="1052304"/>
                  </a:cubicBezTo>
                  <a:cubicBezTo>
                    <a:pt x="1566583" y="1134989"/>
                    <a:pt x="1595766" y="1274418"/>
                    <a:pt x="1586038" y="1373316"/>
                  </a:cubicBezTo>
                  <a:cubicBezTo>
                    <a:pt x="1576310" y="1472214"/>
                    <a:pt x="1521187" y="1593810"/>
                    <a:pt x="1420668" y="1645691"/>
                  </a:cubicBezTo>
                  <a:cubicBezTo>
                    <a:pt x="1320149" y="1697572"/>
                    <a:pt x="1127217" y="1663526"/>
                    <a:pt x="982923" y="1684602"/>
                  </a:cubicBezTo>
                  <a:cubicBezTo>
                    <a:pt x="838629" y="1705678"/>
                    <a:pt x="687851" y="1739725"/>
                    <a:pt x="554906" y="1772150"/>
                  </a:cubicBezTo>
                  <a:cubicBezTo>
                    <a:pt x="421961" y="1804575"/>
                    <a:pt x="267940" y="1880776"/>
                    <a:pt x="185255" y="1879155"/>
                  </a:cubicBezTo>
                  <a:cubicBezTo>
                    <a:pt x="102570" y="1877534"/>
                    <a:pt x="66901" y="1825653"/>
                    <a:pt x="58795" y="1762423"/>
                  </a:cubicBezTo>
                  <a:cubicBezTo>
                    <a:pt x="50689" y="1699193"/>
                    <a:pt x="96085" y="1584082"/>
                    <a:pt x="136617" y="1499776"/>
                  </a:cubicBezTo>
                  <a:cubicBezTo>
                    <a:pt x="177149" y="1415470"/>
                    <a:pt x="272804" y="1344133"/>
                    <a:pt x="301987" y="1256584"/>
                  </a:cubicBezTo>
                  <a:cubicBezTo>
                    <a:pt x="331170" y="1169035"/>
                    <a:pt x="316579" y="1050682"/>
                    <a:pt x="311715" y="974482"/>
                  </a:cubicBezTo>
                  <a:cubicBezTo>
                    <a:pt x="306851" y="898282"/>
                    <a:pt x="287395" y="854507"/>
                    <a:pt x="272804" y="799384"/>
                  </a:cubicBezTo>
                  <a:cubicBezTo>
                    <a:pt x="258213" y="744261"/>
                    <a:pt x="238758" y="677789"/>
                    <a:pt x="224166" y="643742"/>
                  </a:cubicBezTo>
                  <a:cubicBezTo>
                    <a:pt x="209575" y="609695"/>
                    <a:pt x="193361" y="634015"/>
                    <a:pt x="156072" y="565921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Freeform 42"/>
            <p:cNvSpPr/>
            <p:nvPr/>
          </p:nvSpPr>
          <p:spPr>
            <a:xfrm rot="21204685">
              <a:off x="3125982" y="4613145"/>
              <a:ext cx="335018" cy="356869"/>
            </a:xfrm>
            <a:custGeom>
              <a:avLst/>
              <a:gdLst>
                <a:gd name="connsiteX0" fmla="*/ 156072 w 1587825"/>
                <a:gd name="connsiteY0" fmla="*/ 565921 h 1879180"/>
                <a:gd name="connsiteX1" fmla="*/ 430 w 1587825"/>
                <a:gd name="connsiteY1" fmla="*/ 235180 h 1879180"/>
                <a:gd name="connsiteX2" fmla="*/ 117161 w 1587825"/>
                <a:gd name="connsiteY2" fmla="*/ 40627 h 1879180"/>
                <a:gd name="connsiteX3" fmla="*/ 331170 w 1587825"/>
                <a:gd name="connsiteY3" fmla="*/ 30899 h 1879180"/>
                <a:gd name="connsiteX4" fmla="*/ 438174 w 1587825"/>
                <a:gd name="connsiteY4" fmla="*/ 381095 h 1879180"/>
                <a:gd name="connsiteX5" fmla="*/ 661910 w 1587825"/>
                <a:gd name="connsiteY5" fmla="*/ 741019 h 1879180"/>
                <a:gd name="connsiteX6" fmla="*/ 1060744 w 1587825"/>
                <a:gd name="connsiteY6" fmla="*/ 877206 h 1879180"/>
                <a:gd name="connsiteX7" fmla="*/ 1479034 w 1587825"/>
                <a:gd name="connsiteY7" fmla="*/ 1052304 h 1879180"/>
                <a:gd name="connsiteX8" fmla="*/ 1586038 w 1587825"/>
                <a:gd name="connsiteY8" fmla="*/ 1373316 h 1879180"/>
                <a:gd name="connsiteX9" fmla="*/ 1420668 w 1587825"/>
                <a:gd name="connsiteY9" fmla="*/ 1645691 h 1879180"/>
                <a:gd name="connsiteX10" fmla="*/ 982923 w 1587825"/>
                <a:gd name="connsiteY10" fmla="*/ 1684602 h 1879180"/>
                <a:gd name="connsiteX11" fmla="*/ 554906 w 1587825"/>
                <a:gd name="connsiteY11" fmla="*/ 1772150 h 1879180"/>
                <a:gd name="connsiteX12" fmla="*/ 185255 w 1587825"/>
                <a:gd name="connsiteY12" fmla="*/ 1879155 h 1879180"/>
                <a:gd name="connsiteX13" fmla="*/ 58795 w 1587825"/>
                <a:gd name="connsiteY13" fmla="*/ 1762423 h 1879180"/>
                <a:gd name="connsiteX14" fmla="*/ 136617 w 1587825"/>
                <a:gd name="connsiteY14" fmla="*/ 1499776 h 1879180"/>
                <a:gd name="connsiteX15" fmla="*/ 301987 w 1587825"/>
                <a:gd name="connsiteY15" fmla="*/ 1256584 h 1879180"/>
                <a:gd name="connsiteX16" fmla="*/ 311715 w 1587825"/>
                <a:gd name="connsiteY16" fmla="*/ 974482 h 1879180"/>
                <a:gd name="connsiteX17" fmla="*/ 272804 w 1587825"/>
                <a:gd name="connsiteY17" fmla="*/ 799384 h 1879180"/>
                <a:gd name="connsiteX18" fmla="*/ 224166 w 1587825"/>
                <a:gd name="connsiteY18" fmla="*/ 643742 h 1879180"/>
                <a:gd name="connsiteX19" fmla="*/ 156072 w 1587825"/>
                <a:gd name="connsiteY19" fmla="*/ 565921 h 187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87825" h="1879180">
                  <a:moveTo>
                    <a:pt x="156072" y="565921"/>
                  </a:moveTo>
                  <a:cubicBezTo>
                    <a:pt x="118783" y="497827"/>
                    <a:pt x="6915" y="322729"/>
                    <a:pt x="430" y="235180"/>
                  </a:cubicBezTo>
                  <a:cubicBezTo>
                    <a:pt x="-6055" y="147631"/>
                    <a:pt x="62038" y="74674"/>
                    <a:pt x="117161" y="40627"/>
                  </a:cubicBezTo>
                  <a:cubicBezTo>
                    <a:pt x="172284" y="6580"/>
                    <a:pt x="277668" y="-25846"/>
                    <a:pt x="331170" y="30899"/>
                  </a:cubicBezTo>
                  <a:cubicBezTo>
                    <a:pt x="384672" y="87644"/>
                    <a:pt x="383051" y="262742"/>
                    <a:pt x="438174" y="381095"/>
                  </a:cubicBezTo>
                  <a:cubicBezTo>
                    <a:pt x="493297" y="499448"/>
                    <a:pt x="558148" y="658334"/>
                    <a:pt x="661910" y="741019"/>
                  </a:cubicBezTo>
                  <a:cubicBezTo>
                    <a:pt x="765672" y="823704"/>
                    <a:pt x="924557" y="825325"/>
                    <a:pt x="1060744" y="877206"/>
                  </a:cubicBezTo>
                  <a:cubicBezTo>
                    <a:pt x="1196931" y="929087"/>
                    <a:pt x="1391485" y="969619"/>
                    <a:pt x="1479034" y="1052304"/>
                  </a:cubicBezTo>
                  <a:cubicBezTo>
                    <a:pt x="1566583" y="1134989"/>
                    <a:pt x="1595766" y="1274418"/>
                    <a:pt x="1586038" y="1373316"/>
                  </a:cubicBezTo>
                  <a:cubicBezTo>
                    <a:pt x="1576310" y="1472214"/>
                    <a:pt x="1521187" y="1593810"/>
                    <a:pt x="1420668" y="1645691"/>
                  </a:cubicBezTo>
                  <a:cubicBezTo>
                    <a:pt x="1320149" y="1697572"/>
                    <a:pt x="1127217" y="1663526"/>
                    <a:pt x="982923" y="1684602"/>
                  </a:cubicBezTo>
                  <a:cubicBezTo>
                    <a:pt x="838629" y="1705678"/>
                    <a:pt x="687851" y="1739725"/>
                    <a:pt x="554906" y="1772150"/>
                  </a:cubicBezTo>
                  <a:cubicBezTo>
                    <a:pt x="421961" y="1804575"/>
                    <a:pt x="267940" y="1880776"/>
                    <a:pt x="185255" y="1879155"/>
                  </a:cubicBezTo>
                  <a:cubicBezTo>
                    <a:pt x="102570" y="1877534"/>
                    <a:pt x="66901" y="1825653"/>
                    <a:pt x="58795" y="1762423"/>
                  </a:cubicBezTo>
                  <a:cubicBezTo>
                    <a:pt x="50689" y="1699193"/>
                    <a:pt x="96085" y="1584082"/>
                    <a:pt x="136617" y="1499776"/>
                  </a:cubicBezTo>
                  <a:cubicBezTo>
                    <a:pt x="177149" y="1415470"/>
                    <a:pt x="272804" y="1344133"/>
                    <a:pt x="301987" y="1256584"/>
                  </a:cubicBezTo>
                  <a:cubicBezTo>
                    <a:pt x="331170" y="1169035"/>
                    <a:pt x="316579" y="1050682"/>
                    <a:pt x="311715" y="974482"/>
                  </a:cubicBezTo>
                  <a:cubicBezTo>
                    <a:pt x="306851" y="898282"/>
                    <a:pt x="287395" y="854507"/>
                    <a:pt x="272804" y="799384"/>
                  </a:cubicBezTo>
                  <a:cubicBezTo>
                    <a:pt x="258213" y="744261"/>
                    <a:pt x="238758" y="677789"/>
                    <a:pt x="224166" y="643742"/>
                  </a:cubicBezTo>
                  <a:cubicBezTo>
                    <a:pt x="209575" y="609695"/>
                    <a:pt x="193361" y="634015"/>
                    <a:pt x="156072" y="565921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067944" y="758614"/>
              <a:ext cx="3731066" cy="2206323"/>
            </a:xfrm>
            <a:custGeom>
              <a:avLst/>
              <a:gdLst>
                <a:gd name="connsiteX0" fmla="*/ 3040798 w 3731066"/>
                <a:gd name="connsiteY0" fmla="*/ 372450 h 2206323"/>
                <a:gd name="connsiteX1" fmla="*/ 3692551 w 3731066"/>
                <a:gd name="connsiteY1" fmla="*/ 995020 h 2206323"/>
                <a:gd name="connsiteX2" fmla="*/ 3556364 w 3731066"/>
                <a:gd name="connsiteY2" fmla="*/ 1588407 h 2206323"/>
                <a:gd name="connsiteX3" fmla="*/ 2739240 w 3731066"/>
                <a:gd name="connsiteY3" fmla="*/ 2113701 h 2206323"/>
                <a:gd name="connsiteX4" fmla="*/ 1931845 w 3731066"/>
                <a:gd name="connsiteY4" fmla="*/ 2172067 h 2206323"/>
                <a:gd name="connsiteX5" fmla="*/ 1387096 w 3731066"/>
                <a:gd name="connsiteY5" fmla="*/ 1744050 h 2206323"/>
                <a:gd name="connsiteX6" fmla="*/ 852075 w 3731066"/>
                <a:gd name="connsiteY6" fmla="*/ 1802416 h 2206323"/>
                <a:gd name="connsiteX7" fmla="*/ 248960 w 3731066"/>
                <a:gd name="connsiteY7" fmla="*/ 1977513 h 2206323"/>
                <a:gd name="connsiteX8" fmla="*/ 15496 w 3731066"/>
                <a:gd name="connsiteY8" fmla="*/ 1812143 h 2206323"/>
                <a:gd name="connsiteX9" fmla="*/ 73862 w 3731066"/>
                <a:gd name="connsiteY9" fmla="*/ 1549496 h 2206323"/>
                <a:gd name="connsiteX10" fmla="*/ 492151 w 3731066"/>
                <a:gd name="connsiteY10" fmla="*/ 1374399 h 2206323"/>
                <a:gd name="connsiteX11" fmla="*/ 667249 w 3731066"/>
                <a:gd name="connsiteY11" fmla="*/ 1063113 h 2206323"/>
                <a:gd name="connsiteX12" fmla="*/ 686704 w 3731066"/>
                <a:gd name="connsiteY12" fmla="*/ 605913 h 2206323"/>
                <a:gd name="connsiteX13" fmla="*/ 959079 w 3731066"/>
                <a:gd name="connsiteY13" fmla="*/ 226535 h 2206323"/>
                <a:gd name="connsiteX14" fmla="*/ 1562194 w 3731066"/>
                <a:gd name="connsiteY14" fmla="*/ 70892 h 2206323"/>
                <a:gd name="connsiteX15" fmla="*/ 2252858 w 3731066"/>
                <a:gd name="connsiteY15" fmla="*/ 2799 h 2206323"/>
                <a:gd name="connsiteX16" fmla="*/ 2671147 w 3731066"/>
                <a:gd name="connsiteY16" fmla="*/ 158441 h 2206323"/>
                <a:gd name="connsiteX17" fmla="*/ 3040798 w 3731066"/>
                <a:gd name="connsiteY17" fmla="*/ 372450 h 220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1066" h="2206323">
                  <a:moveTo>
                    <a:pt x="3040798" y="372450"/>
                  </a:moveTo>
                  <a:cubicBezTo>
                    <a:pt x="3211032" y="511880"/>
                    <a:pt x="3606623" y="792361"/>
                    <a:pt x="3692551" y="995020"/>
                  </a:cubicBezTo>
                  <a:cubicBezTo>
                    <a:pt x="3778479" y="1197679"/>
                    <a:pt x="3715249" y="1401960"/>
                    <a:pt x="3556364" y="1588407"/>
                  </a:cubicBezTo>
                  <a:cubicBezTo>
                    <a:pt x="3397479" y="1774854"/>
                    <a:pt x="3009993" y="2016424"/>
                    <a:pt x="2739240" y="2113701"/>
                  </a:cubicBezTo>
                  <a:cubicBezTo>
                    <a:pt x="2468487" y="2210978"/>
                    <a:pt x="2157202" y="2233676"/>
                    <a:pt x="1931845" y="2172067"/>
                  </a:cubicBezTo>
                  <a:cubicBezTo>
                    <a:pt x="1706488" y="2110459"/>
                    <a:pt x="1567058" y="1805658"/>
                    <a:pt x="1387096" y="1744050"/>
                  </a:cubicBezTo>
                  <a:cubicBezTo>
                    <a:pt x="1207134" y="1682442"/>
                    <a:pt x="1041764" y="1763506"/>
                    <a:pt x="852075" y="1802416"/>
                  </a:cubicBezTo>
                  <a:cubicBezTo>
                    <a:pt x="662386" y="1841326"/>
                    <a:pt x="388390" y="1975892"/>
                    <a:pt x="248960" y="1977513"/>
                  </a:cubicBezTo>
                  <a:cubicBezTo>
                    <a:pt x="109530" y="1979134"/>
                    <a:pt x="44679" y="1883479"/>
                    <a:pt x="15496" y="1812143"/>
                  </a:cubicBezTo>
                  <a:cubicBezTo>
                    <a:pt x="-13687" y="1740807"/>
                    <a:pt x="-5581" y="1622453"/>
                    <a:pt x="73862" y="1549496"/>
                  </a:cubicBezTo>
                  <a:cubicBezTo>
                    <a:pt x="153305" y="1476539"/>
                    <a:pt x="393253" y="1455463"/>
                    <a:pt x="492151" y="1374399"/>
                  </a:cubicBezTo>
                  <a:cubicBezTo>
                    <a:pt x="591049" y="1293335"/>
                    <a:pt x="634823" y="1191194"/>
                    <a:pt x="667249" y="1063113"/>
                  </a:cubicBezTo>
                  <a:cubicBezTo>
                    <a:pt x="699674" y="935032"/>
                    <a:pt x="638066" y="745343"/>
                    <a:pt x="686704" y="605913"/>
                  </a:cubicBezTo>
                  <a:cubicBezTo>
                    <a:pt x="735342" y="466483"/>
                    <a:pt x="813164" y="315705"/>
                    <a:pt x="959079" y="226535"/>
                  </a:cubicBezTo>
                  <a:cubicBezTo>
                    <a:pt x="1104994" y="137365"/>
                    <a:pt x="1346564" y="108181"/>
                    <a:pt x="1562194" y="70892"/>
                  </a:cubicBezTo>
                  <a:cubicBezTo>
                    <a:pt x="1777824" y="33603"/>
                    <a:pt x="2068032" y="-11793"/>
                    <a:pt x="2252858" y="2799"/>
                  </a:cubicBezTo>
                  <a:cubicBezTo>
                    <a:pt x="2437683" y="17390"/>
                    <a:pt x="2536581" y="93590"/>
                    <a:pt x="2671147" y="158441"/>
                  </a:cubicBezTo>
                  <a:cubicBezTo>
                    <a:pt x="2805713" y="223292"/>
                    <a:pt x="2870564" y="233020"/>
                    <a:pt x="3040798" y="37245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88394" y="959965"/>
              <a:ext cx="2833507" cy="1598469"/>
            </a:xfrm>
            <a:custGeom>
              <a:avLst/>
              <a:gdLst>
                <a:gd name="connsiteX0" fmla="*/ 3040798 w 3731066"/>
                <a:gd name="connsiteY0" fmla="*/ 372450 h 2206323"/>
                <a:gd name="connsiteX1" fmla="*/ 3692551 w 3731066"/>
                <a:gd name="connsiteY1" fmla="*/ 995020 h 2206323"/>
                <a:gd name="connsiteX2" fmla="*/ 3556364 w 3731066"/>
                <a:gd name="connsiteY2" fmla="*/ 1588407 h 2206323"/>
                <a:gd name="connsiteX3" fmla="*/ 2739240 w 3731066"/>
                <a:gd name="connsiteY3" fmla="*/ 2113701 h 2206323"/>
                <a:gd name="connsiteX4" fmla="*/ 1931845 w 3731066"/>
                <a:gd name="connsiteY4" fmla="*/ 2172067 h 2206323"/>
                <a:gd name="connsiteX5" fmla="*/ 1387096 w 3731066"/>
                <a:gd name="connsiteY5" fmla="*/ 1744050 h 2206323"/>
                <a:gd name="connsiteX6" fmla="*/ 852075 w 3731066"/>
                <a:gd name="connsiteY6" fmla="*/ 1802416 h 2206323"/>
                <a:gd name="connsiteX7" fmla="*/ 248960 w 3731066"/>
                <a:gd name="connsiteY7" fmla="*/ 1977513 h 2206323"/>
                <a:gd name="connsiteX8" fmla="*/ 15496 w 3731066"/>
                <a:gd name="connsiteY8" fmla="*/ 1812143 h 2206323"/>
                <a:gd name="connsiteX9" fmla="*/ 73862 w 3731066"/>
                <a:gd name="connsiteY9" fmla="*/ 1549496 h 2206323"/>
                <a:gd name="connsiteX10" fmla="*/ 492151 w 3731066"/>
                <a:gd name="connsiteY10" fmla="*/ 1374399 h 2206323"/>
                <a:gd name="connsiteX11" fmla="*/ 667249 w 3731066"/>
                <a:gd name="connsiteY11" fmla="*/ 1063113 h 2206323"/>
                <a:gd name="connsiteX12" fmla="*/ 686704 w 3731066"/>
                <a:gd name="connsiteY12" fmla="*/ 605913 h 2206323"/>
                <a:gd name="connsiteX13" fmla="*/ 959079 w 3731066"/>
                <a:gd name="connsiteY13" fmla="*/ 226535 h 2206323"/>
                <a:gd name="connsiteX14" fmla="*/ 1562194 w 3731066"/>
                <a:gd name="connsiteY14" fmla="*/ 70892 h 2206323"/>
                <a:gd name="connsiteX15" fmla="*/ 2252858 w 3731066"/>
                <a:gd name="connsiteY15" fmla="*/ 2799 h 2206323"/>
                <a:gd name="connsiteX16" fmla="*/ 2671147 w 3731066"/>
                <a:gd name="connsiteY16" fmla="*/ 158441 h 2206323"/>
                <a:gd name="connsiteX17" fmla="*/ 3040798 w 3731066"/>
                <a:gd name="connsiteY17" fmla="*/ 372450 h 220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1066" h="2206323">
                  <a:moveTo>
                    <a:pt x="3040798" y="372450"/>
                  </a:moveTo>
                  <a:cubicBezTo>
                    <a:pt x="3211032" y="511880"/>
                    <a:pt x="3606623" y="792361"/>
                    <a:pt x="3692551" y="995020"/>
                  </a:cubicBezTo>
                  <a:cubicBezTo>
                    <a:pt x="3778479" y="1197679"/>
                    <a:pt x="3715249" y="1401960"/>
                    <a:pt x="3556364" y="1588407"/>
                  </a:cubicBezTo>
                  <a:cubicBezTo>
                    <a:pt x="3397479" y="1774854"/>
                    <a:pt x="3009993" y="2016424"/>
                    <a:pt x="2739240" y="2113701"/>
                  </a:cubicBezTo>
                  <a:cubicBezTo>
                    <a:pt x="2468487" y="2210978"/>
                    <a:pt x="2157202" y="2233676"/>
                    <a:pt x="1931845" y="2172067"/>
                  </a:cubicBezTo>
                  <a:cubicBezTo>
                    <a:pt x="1706488" y="2110459"/>
                    <a:pt x="1567058" y="1805658"/>
                    <a:pt x="1387096" y="1744050"/>
                  </a:cubicBezTo>
                  <a:cubicBezTo>
                    <a:pt x="1207134" y="1682442"/>
                    <a:pt x="1041764" y="1763506"/>
                    <a:pt x="852075" y="1802416"/>
                  </a:cubicBezTo>
                  <a:cubicBezTo>
                    <a:pt x="662386" y="1841326"/>
                    <a:pt x="388390" y="1975892"/>
                    <a:pt x="248960" y="1977513"/>
                  </a:cubicBezTo>
                  <a:cubicBezTo>
                    <a:pt x="109530" y="1979134"/>
                    <a:pt x="44679" y="1883479"/>
                    <a:pt x="15496" y="1812143"/>
                  </a:cubicBezTo>
                  <a:cubicBezTo>
                    <a:pt x="-13687" y="1740807"/>
                    <a:pt x="-5581" y="1622453"/>
                    <a:pt x="73862" y="1549496"/>
                  </a:cubicBezTo>
                  <a:cubicBezTo>
                    <a:pt x="153305" y="1476539"/>
                    <a:pt x="393253" y="1455463"/>
                    <a:pt x="492151" y="1374399"/>
                  </a:cubicBezTo>
                  <a:cubicBezTo>
                    <a:pt x="591049" y="1293335"/>
                    <a:pt x="634823" y="1191194"/>
                    <a:pt x="667249" y="1063113"/>
                  </a:cubicBezTo>
                  <a:cubicBezTo>
                    <a:pt x="699674" y="935032"/>
                    <a:pt x="638066" y="745343"/>
                    <a:pt x="686704" y="605913"/>
                  </a:cubicBezTo>
                  <a:cubicBezTo>
                    <a:pt x="735342" y="466483"/>
                    <a:pt x="813164" y="315705"/>
                    <a:pt x="959079" y="226535"/>
                  </a:cubicBezTo>
                  <a:cubicBezTo>
                    <a:pt x="1104994" y="137365"/>
                    <a:pt x="1346564" y="108181"/>
                    <a:pt x="1562194" y="70892"/>
                  </a:cubicBezTo>
                  <a:cubicBezTo>
                    <a:pt x="1777824" y="33603"/>
                    <a:pt x="2068032" y="-11793"/>
                    <a:pt x="2252858" y="2799"/>
                  </a:cubicBezTo>
                  <a:cubicBezTo>
                    <a:pt x="2437683" y="17390"/>
                    <a:pt x="2536581" y="93590"/>
                    <a:pt x="2671147" y="158441"/>
                  </a:cubicBezTo>
                  <a:cubicBezTo>
                    <a:pt x="2805713" y="223292"/>
                    <a:pt x="2870564" y="233020"/>
                    <a:pt x="3040798" y="37245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20072" y="1146726"/>
              <a:ext cx="1890084" cy="1088467"/>
            </a:xfrm>
            <a:custGeom>
              <a:avLst/>
              <a:gdLst>
                <a:gd name="connsiteX0" fmla="*/ 3040798 w 3731066"/>
                <a:gd name="connsiteY0" fmla="*/ 372450 h 2206323"/>
                <a:gd name="connsiteX1" fmla="*/ 3692551 w 3731066"/>
                <a:gd name="connsiteY1" fmla="*/ 995020 h 2206323"/>
                <a:gd name="connsiteX2" fmla="*/ 3556364 w 3731066"/>
                <a:gd name="connsiteY2" fmla="*/ 1588407 h 2206323"/>
                <a:gd name="connsiteX3" fmla="*/ 2739240 w 3731066"/>
                <a:gd name="connsiteY3" fmla="*/ 2113701 h 2206323"/>
                <a:gd name="connsiteX4" fmla="*/ 1931845 w 3731066"/>
                <a:gd name="connsiteY4" fmla="*/ 2172067 h 2206323"/>
                <a:gd name="connsiteX5" fmla="*/ 1387096 w 3731066"/>
                <a:gd name="connsiteY5" fmla="*/ 1744050 h 2206323"/>
                <a:gd name="connsiteX6" fmla="*/ 852075 w 3731066"/>
                <a:gd name="connsiteY6" fmla="*/ 1802416 h 2206323"/>
                <a:gd name="connsiteX7" fmla="*/ 248960 w 3731066"/>
                <a:gd name="connsiteY7" fmla="*/ 1977513 h 2206323"/>
                <a:gd name="connsiteX8" fmla="*/ 15496 w 3731066"/>
                <a:gd name="connsiteY8" fmla="*/ 1812143 h 2206323"/>
                <a:gd name="connsiteX9" fmla="*/ 73862 w 3731066"/>
                <a:gd name="connsiteY9" fmla="*/ 1549496 h 2206323"/>
                <a:gd name="connsiteX10" fmla="*/ 492151 w 3731066"/>
                <a:gd name="connsiteY10" fmla="*/ 1374399 h 2206323"/>
                <a:gd name="connsiteX11" fmla="*/ 667249 w 3731066"/>
                <a:gd name="connsiteY11" fmla="*/ 1063113 h 2206323"/>
                <a:gd name="connsiteX12" fmla="*/ 686704 w 3731066"/>
                <a:gd name="connsiteY12" fmla="*/ 605913 h 2206323"/>
                <a:gd name="connsiteX13" fmla="*/ 959079 w 3731066"/>
                <a:gd name="connsiteY13" fmla="*/ 226535 h 2206323"/>
                <a:gd name="connsiteX14" fmla="*/ 1562194 w 3731066"/>
                <a:gd name="connsiteY14" fmla="*/ 70892 h 2206323"/>
                <a:gd name="connsiteX15" fmla="*/ 2252858 w 3731066"/>
                <a:gd name="connsiteY15" fmla="*/ 2799 h 2206323"/>
                <a:gd name="connsiteX16" fmla="*/ 2671147 w 3731066"/>
                <a:gd name="connsiteY16" fmla="*/ 158441 h 2206323"/>
                <a:gd name="connsiteX17" fmla="*/ 3040798 w 3731066"/>
                <a:gd name="connsiteY17" fmla="*/ 372450 h 220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1066" h="2206323">
                  <a:moveTo>
                    <a:pt x="3040798" y="372450"/>
                  </a:moveTo>
                  <a:cubicBezTo>
                    <a:pt x="3211032" y="511880"/>
                    <a:pt x="3606623" y="792361"/>
                    <a:pt x="3692551" y="995020"/>
                  </a:cubicBezTo>
                  <a:cubicBezTo>
                    <a:pt x="3778479" y="1197679"/>
                    <a:pt x="3715249" y="1401960"/>
                    <a:pt x="3556364" y="1588407"/>
                  </a:cubicBezTo>
                  <a:cubicBezTo>
                    <a:pt x="3397479" y="1774854"/>
                    <a:pt x="3009993" y="2016424"/>
                    <a:pt x="2739240" y="2113701"/>
                  </a:cubicBezTo>
                  <a:cubicBezTo>
                    <a:pt x="2468487" y="2210978"/>
                    <a:pt x="2157202" y="2233676"/>
                    <a:pt x="1931845" y="2172067"/>
                  </a:cubicBezTo>
                  <a:cubicBezTo>
                    <a:pt x="1706488" y="2110459"/>
                    <a:pt x="1567058" y="1805658"/>
                    <a:pt x="1387096" y="1744050"/>
                  </a:cubicBezTo>
                  <a:cubicBezTo>
                    <a:pt x="1207134" y="1682442"/>
                    <a:pt x="1041764" y="1763506"/>
                    <a:pt x="852075" y="1802416"/>
                  </a:cubicBezTo>
                  <a:cubicBezTo>
                    <a:pt x="662386" y="1841326"/>
                    <a:pt x="388390" y="1975892"/>
                    <a:pt x="248960" y="1977513"/>
                  </a:cubicBezTo>
                  <a:cubicBezTo>
                    <a:pt x="109530" y="1979134"/>
                    <a:pt x="44679" y="1883479"/>
                    <a:pt x="15496" y="1812143"/>
                  </a:cubicBezTo>
                  <a:cubicBezTo>
                    <a:pt x="-13687" y="1740807"/>
                    <a:pt x="-5581" y="1622453"/>
                    <a:pt x="73862" y="1549496"/>
                  </a:cubicBezTo>
                  <a:cubicBezTo>
                    <a:pt x="153305" y="1476539"/>
                    <a:pt x="393253" y="1455463"/>
                    <a:pt x="492151" y="1374399"/>
                  </a:cubicBezTo>
                  <a:cubicBezTo>
                    <a:pt x="591049" y="1293335"/>
                    <a:pt x="634823" y="1191194"/>
                    <a:pt x="667249" y="1063113"/>
                  </a:cubicBezTo>
                  <a:cubicBezTo>
                    <a:pt x="699674" y="935032"/>
                    <a:pt x="638066" y="745343"/>
                    <a:pt x="686704" y="605913"/>
                  </a:cubicBezTo>
                  <a:cubicBezTo>
                    <a:pt x="735342" y="466483"/>
                    <a:pt x="813164" y="315705"/>
                    <a:pt x="959079" y="226535"/>
                  </a:cubicBezTo>
                  <a:cubicBezTo>
                    <a:pt x="1104994" y="137365"/>
                    <a:pt x="1346564" y="108181"/>
                    <a:pt x="1562194" y="70892"/>
                  </a:cubicBezTo>
                  <a:cubicBezTo>
                    <a:pt x="1777824" y="33603"/>
                    <a:pt x="2068032" y="-11793"/>
                    <a:pt x="2252858" y="2799"/>
                  </a:cubicBezTo>
                  <a:cubicBezTo>
                    <a:pt x="2437683" y="17390"/>
                    <a:pt x="2536581" y="93590"/>
                    <a:pt x="2671147" y="158441"/>
                  </a:cubicBezTo>
                  <a:cubicBezTo>
                    <a:pt x="2805713" y="223292"/>
                    <a:pt x="2870564" y="233020"/>
                    <a:pt x="3040798" y="37245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580112" y="1310253"/>
              <a:ext cx="1188042" cy="717300"/>
            </a:xfrm>
            <a:custGeom>
              <a:avLst/>
              <a:gdLst>
                <a:gd name="connsiteX0" fmla="*/ 3040798 w 3731066"/>
                <a:gd name="connsiteY0" fmla="*/ 372450 h 2206323"/>
                <a:gd name="connsiteX1" fmla="*/ 3692551 w 3731066"/>
                <a:gd name="connsiteY1" fmla="*/ 995020 h 2206323"/>
                <a:gd name="connsiteX2" fmla="*/ 3556364 w 3731066"/>
                <a:gd name="connsiteY2" fmla="*/ 1588407 h 2206323"/>
                <a:gd name="connsiteX3" fmla="*/ 2739240 w 3731066"/>
                <a:gd name="connsiteY3" fmla="*/ 2113701 h 2206323"/>
                <a:gd name="connsiteX4" fmla="*/ 1931845 w 3731066"/>
                <a:gd name="connsiteY4" fmla="*/ 2172067 h 2206323"/>
                <a:gd name="connsiteX5" fmla="*/ 1387096 w 3731066"/>
                <a:gd name="connsiteY5" fmla="*/ 1744050 h 2206323"/>
                <a:gd name="connsiteX6" fmla="*/ 852075 w 3731066"/>
                <a:gd name="connsiteY6" fmla="*/ 1802416 h 2206323"/>
                <a:gd name="connsiteX7" fmla="*/ 248960 w 3731066"/>
                <a:gd name="connsiteY7" fmla="*/ 1977513 h 2206323"/>
                <a:gd name="connsiteX8" fmla="*/ 15496 w 3731066"/>
                <a:gd name="connsiteY8" fmla="*/ 1812143 h 2206323"/>
                <a:gd name="connsiteX9" fmla="*/ 73862 w 3731066"/>
                <a:gd name="connsiteY9" fmla="*/ 1549496 h 2206323"/>
                <a:gd name="connsiteX10" fmla="*/ 492151 w 3731066"/>
                <a:gd name="connsiteY10" fmla="*/ 1374399 h 2206323"/>
                <a:gd name="connsiteX11" fmla="*/ 667249 w 3731066"/>
                <a:gd name="connsiteY11" fmla="*/ 1063113 h 2206323"/>
                <a:gd name="connsiteX12" fmla="*/ 686704 w 3731066"/>
                <a:gd name="connsiteY12" fmla="*/ 605913 h 2206323"/>
                <a:gd name="connsiteX13" fmla="*/ 959079 w 3731066"/>
                <a:gd name="connsiteY13" fmla="*/ 226535 h 2206323"/>
                <a:gd name="connsiteX14" fmla="*/ 1562194 w 3731066"/>
                <a:gd name="connsiteY14" fmla="*/ 70892 h 2206323"/>
                <a:gd name="connsiteX15" fmla="*/ 2252858 w 3731066"/>
                <a:gd name="connsiteY15" fmla="*/ 2799 h 2206323"/>
                <a:gd name="connsiteX16" fmla="*/ 2671147 w 3731066"/>
                <a:gd name="connsiteY16" fmla="*/ 158441 h 2206323"/>
                <a:gd name="connsiteX17" fmla="*/ 3040798 w 3731066"/>
                <a:gd name="connsiteY17" fmla="*/ 372450 h 220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1066" h="2206323">
                  <a:moveTo>
                    <a:pt x="3040798" y="372450"/>
                  </a:moveTo>
                  <a:cubicBezTo>
                    <a:pt x="3211032" y="511880"/>
                    <a:pt x="3606623" y="792361"/>
                    <a:pt x="3692551" y="995020"/>
                  </a:cubicBezTo>
                  <a:cubicBezTo>
                    <a:pt x="3778479" y="1197679"/>
                    <a:pt x="3715249" y="1401960"/>
                    <a:pt x="3556364" y="1588407"/>
                  </a:cubicBezTo>
                  <a:cubicBezTo>
                    <a:pt x="3397479" y="1774854"/>
                    <a:pt x="3009993" y="2016424"/>
                    <a:pt x="2739240" y="2113701"/>
                  </a:cubicBezTo>
                  <a:cubicBezTo>
                    <a:pt x="2468487" y="2210978"/>
                    <a:pt x="2157202" y="2233676"/>
                    <a:pt x="1931845" y="2172067"/>
                  </a:cubicBezTo>
                  <a:cubicBezTo>
                    <a:pt x="1706488" y="2110459"/>
                    <a:pt x="1567058" y="1805658"/>
                    <a:pt x="1387096" y="1744050"/>
                  </a:cubicBezTo>
                  <a:cubicBezTo>
                    <a:pt x="1207134" y="1682442"/>
                    <a:pt x="1041764" y="1763506"/>
                    <a:pt x="852075" y="1802416"/>
                  </a:cubicBezTo>
                  <a:cubicBezTo>
                    <a:pt x="662386" y="1841326"/>
                    <a:pt x="388390" y="1975892"/>
                    <a:pt x="248960" y="1977513"/>
                  </a:cubicBezTo>
                  <a:cubicBezTo>
                    <a:pt x="109530" y="1979134"/>
                    <a:pt x="44679" y="1883479"/>
                    <a:pt x="15496" y="1812143"/>
                  </a:cubicBezTo>
                  <a:cubicBezTo>
                    <a:pt x="-13687" y="1740807"/>
                    <a:pt x="-5581" y="1622453"/>
                    <a:pt x="73862" y="1549496"/>
                  </a:cubicBezTo>
                  <a:cubicBezTo>
                    <a:pt x="153305" y="1476539"/>
                    <a:pt x="393253" y="1455463"/>
                    <a:pt x="492151" y="1374399"/>
                  </a:cubicBezTo>
                  <a:cubicBezTo>
                    <a:pt x="591049" y="1293335"/>
                    <a:pt x="634823" y="1191194"/>
                    <a:pt x="667249" y="1063113"/>
                  </a:cubicBezTo>
                  <a:cubicBezTo>
                    <a:pt x="699674" y="935032"/>
                    <a:pt x="638066" y="745343"/>
                    <a:pt x="686704" y="605913"/>
                  </a:cubicBezTo>
                  <a:cubicBezTo>
                    <a:pt x="735342" y="466483"/>
                    <a:pt x="813164" y="315705"/>
                    <a:pt x="959079" y="226535"/>
                  </a:cubicBezTo>
                  <a:cubicBezTo>
                    <a:pt x="1104994" y="137365"/>
                    <a:pt x="1346564" y="108181"/>
                    <a:pt x="1562194" y="70892"/>
                  </a:cubicBezTo>
                  <a:cubicBezTo>
                    <a:pt x="1777824" y="33603"/>
                    <a:pt x="2068032" y="-11793"/>
                    <a:pt x="2252858" y="2799"/>
                  </a:cubicBezTo>
                  <a:cubicBezTo>
                    <a:pt x="2437683" y="17390"/>
                    <a:pt x="2536581" y="93590"/>
                    <a:pt x="2671147" y="158441"/>
                  </a:cubicBezTo>
                  <a:cubicBezTo>
                    <a:pt x="2805713" y="223292"/>
                    <a:pt x="2870564" y="233020"/>
                    <a:pt x="3040798" y="37245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868144" y="1454269"/>
              <a:ext cx="720080" cy="360040"/>
            </a:xfrm>
            <a:custGeom>
              <a:avLst/>
              <a:gdLst>
                <a:gd name="connsiteX0" fmla="*/ 3040798 w 3731066"/>
                <a:gd name="connsiteY0" fmla="*/ 372450 h 2206323"/>
                <a:gd name="connsiteX1" fmla="*/ 3692551 w 3731066"/>
                <a:gd name="connsiteY1" fmla="*/ 995020 h 2206323"/>
                <a:gd name="connsiteX2" fmla="*/ 3556364 w 3731066"/>
                <a:gd name="connsiteY2" fmla="*/ 1588407 h 2206323"/>
                <a:gd name="connsiteX3" fmla="*/ 2739240 w 3731066"/>
                <a:gd name="connsiteY3" fmla="*/ 2113701 h 2206323"/>
                <a:gd name="connsiteX4" fmla="*/ 1931845 w 3731066"/>
                <a:gd name="connsiteY4" fmla="*/ 2172067 h 2206323"/>
                <a:gd name="connsiteX5" fmla="*/ 1387096 w 3731066"/>
                <a:gd name="connsiteY5" fmla="*/ 1744050 h 2206323"/>
                <a:gd name="connsiteX6" fmla="*/ 852075 w 3731066"/>
                <a:gd name="connsiteY6" fmla="*/ 1802416 h 2206323"/>
                <a:gd name="connsiteX7" fmla="*/ 248960 w 3731066"/>
                <a:gd name="connsiteY7" fmla="*/ 1977513 h 2206323"/>
                <a:gd name="connsiteX8" fmla="*/ 15496 w 3731066"/>
                <a:gd name="connsiteY8" fmla="*/ 1812143 h 2206323"/>
                <a:gd name="connsiteX9" fmla="*/ 73862 w 3731066"/>
                <a:gd name="connsiteY9" fmla="*/ 1549496 h 2206323"/>
                <a:gd name="connsiteX10" fmla="*/ 492151 w 3731066"/>
                <a:gd name="connsiteY10" fmla="*/ 1374399 h 2206323"/>
                <a:gd name="connsiteX11" fmla="*/ 667249 w 3731066"/>
                <a:gd name="connsiteY11" fmla="*/ 1063113 h 2206323"/>
                <a:gd name="connsiteX12" fmla="*/ 686704 w 3731066"/>
                <a:gd name="connsiteY12" fmla="*/ 605913 h 2206323"/>
                <a:gd name="connsiteX13" fmla="*/ 959079 w 3731066"/>
                <a:gd name="connsiteY13" fmla="*/ 226535 h 2206323"/>
                <a:gd name="connsiteX14" fmla="*/ 1562194 w 3731066"/>
                <a:gd name="connsiteY14" fmla="*/ 70892 h 2206323"/>
                <a:gd name="connsiteX15" fmla="*/ 2252858 w 3731066"/>
                <a:gd name="connsiteY15" fmla="*/ 2799 h 2206323"/>
                <a:gd name="connsiteX16" fmla="*/ 2671147 w 3731066"/>
                <a:gd name="connsiteY16" fmla="*/ 158441 h 2206323"/>
                <a:gd name="connsiteX17" fmla="*/ 3040798 w 3731066"/>
                <a:gd name="connsiteY17" fmla="*/ 372450 h 220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1066" h="2206323">
                  <a:moveTo>
                    <a:pt x="3040798" y="372450"/>
                  </a:moveTo>
                  <a:cubicBezTo>
                    <a:pt x="3211032" y="511880"/>
                    <a:pt x="3606623" y="792361"/>
                    <a:pt x="3692551" y="995020"/>
                  </a:cubicBezTo>
                  <a:cubicBezTo>
                    <a:pt x="3778479" y="1197679"/>
                    <a:pt x="3715249" y="1401960"/>
                    <a:pt x="3556364" y="1588407"/>
                  </a:cubicBezTo>
                  <a:cubicBezTo>
                    <a:pt x="3397479" y="1774854"/>
                    <a:pt x="3009993" y="2016424"/>
                    <a:pt x="2739240" y="2113701"/>
                  </a:cubicBezTo>
                  <a:cubicBezTo>
                    <a:pt x="2468487" y="2210978"/>
                    <a:pt x="2157202" y="2233676"/>
                    <a:pt x="1931845" y="2172067"/>
                  </a:cubicBezTo>
                  <a:cubicBezTo>
                    <a:pt x="1706488" y="2110459"/>
                    <a:pt x="1567058" y="1805658"/>
                    <a:pt x="1387096" y="1744050"/>
                  </a:cubicBezTo>
                  <a:cubicBezTo>
                    <a:pt x="1207134" y="1682442"/>
                    <a:pt x="1041764" y="1763506"/>
                    <a:pt x="852075" y="1802416"/>
                  </a:cubicBezTo>
                  <a:cubicBezTo>
                    <a:pt x="662386" y="1841326"/>
                    <a:pt x="388390" y="1975892"/>
                    <a:pt x="248960" y="1977513"/>
                  </a:cubicBezTo>
                  <a:cubicBezTo>
                    <a:pt x="109530" y="1979134"/>
                    <a:pt x="44679" y="1883479"/>
                    <a:pt x="15496" y="1812143"/>
                  </a:cubicBezTo>
                  <a:cubicBezTo>
                    <a:pt x="-13687" y="1740807"/>
                    <a:pt x="-5581" y="1622453"/>
                    <a:pt x="73862" y="1549496"/>
                  </a:cubicBezTo>
                  <a:cubicBezTo>
                    <a:pt x="153305" y="1476539"/>
                    <a:pt x="393253" y="1455463"/>
                    <a:pt x="492151" y="1374399"/>
                  </a:cubicBezTo>
                  <a:cubicBezTo>
                    <a:pt x="591049" y="1293335"/>
                    <a:pt x="634823" y="1191194"/>
                    <a:pt x="667249" y="1063113"/>
                  </a:cubicBezTo>
                  <a:cubicBezTo>
                    <a:pt x="699674" y="935032"/>
                    <a:pt x="638066" y="745343"/>
                    <a:pt x="686704" y="605913"/>
                  </a:cubicBezTo>
                  <a:cubicBezTo>
                    <a:pt x="735342" y="466483"/>
                    <a:pt x="813164" y="315705"/>
                    <a:pt x="959079" y="226535"/>
                  </a:cubicBezTo>
                  <a:cubicBezTo>
                    <a:pt x="1104994" y="137365"/>
                    <a:pt x="1346564" y="108181"/>
                    <a:pt x="1562194" y="70892"/>
                  </a:cubicBezTo>
                  <a:cubicBezTo>
                    <a:pt x="1777824" y="33603"/>
                    <a:pt x="2068032" y="-11793"/>
                    <a:pt x="2252858" y="2799"/>
                  </a:cubicBezTo>
                  <a:cubicBezTo>
                    <a:pt x="2437683" y="17390"/>
                    <a:pt x="2536581" y="93590"/>
                    <a:pt x="2671147" y="158441"/>
                  </a:cubicBezTo>
                  <a:cubicBezTo>
                    <a:pt x="2805713" y="223292"/>
                    <a:pt x="2870564" y="233020"/>
                    <a:pt x="3040798" y="37245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078272" y="1566473"/>
              <a:ext cx="423664" cy="135632"/>
            </a:xfrm>
            <a:custGeom>
              <a:avLst/>
              <a:gdLst>
                <a:gd name="connsiteX0" fmla="*/ 3040798 w 3731066"/>
                <a:gd name="connsiteY0" fmla="*/ 372450 h 2206323"/>
                <a:gd name="connsiteX1" fmla="*/ 3692551 w 3731066"/>
                <a:gd name="connsiteY1" fmla="*/ 995020 h 2206323"/>
                <a:gd name="connsiteX2" fmla="*/ 3556364 w 3731066"/>
                <a:gd name="connsiteY2" fmla="*/ 1588407 h 2206323"/>
                <a:gd name="connsiteX3" fmla="*/ 2739240 w 3731066"/>
                <a:gd name="connsiteY3" fmla="*/ 2113701 h 2206323"/>
                <a:gd name="connsiteX4" fmla="*/ 1931845 w 3731066"/>
                <a:gd name="connsiteY4" fmla="*/ 2172067 h 2206323"/>
                <a:gd name="connsiteX5" fmla="*/ 1387096 w 3731066"/>
                <a:gd name="connsiteY5" fmla="*/ 1744050 h 2206323"/>
                <a:gd name="connsiteX6" fmla="*/ 852075 w 3731066"/>
                <a:gd name="connsiteY6" fmla="*/ 1802416 h 2206323"/>
                <a:gd name="connsiteX7" fmla="*/ 248960 w 3731066"/>
                <a:gd name="connsiteY7" fmla="*/ 1977513 h 2206323"/>
                <a:gd name="connsiteX8" fmla="*/ 15496 w 3731066"/>
                <a:gd name="connsiteY8" fmla="*/ 1812143 h 2206323"/>
                <a:gd name="connsiteX9" fmla="*/ 73862 w 3731066"/>
                <a:gd name="connsiteY9" fmla="*/ 1549496 h 2206323"/>
                <a:gd name="connsiteX10" fmla="*/ 492151 w 3731066"/>
                <a:gd name="connsiteY10" fmla="*/ 1374399 h 2206323"/>
                <a:gd name="connsiteX11" fmla="*/ 667249 w 3731066"/>
                <a:gd name="connsiteY11" fmla="*/ 1063113 h 2206323"/>
                <a:gd name="connsiteX12" fmla="*/ 686704 w 3731066"/>
                <a:gd name="connsiteY12" fmla="*/ 605913 h 2206323"/>
                <a:gd name="connsiteX13" fmla="*/ 959079 w 3731066"/>
                <a:gd name="connsiteY13" fmla="*/ 226535 h 2206323"/>
                <a:gd name="connsiteX14" fmla="*/ 1562194 w 3731066"/>
                <a:gd name="connsiteY14" fmla="*/ 70892 h 2206323"/>
                <a:gd name="connsiteX15" fmla="*/ 2252858 w 3731066"/>
                <a:gd name="connsiteY15" fmla="*/ 2799 h 2206323"/>
                <a:gd name="connsiteX16" fmla="*/ 2671147 w 3731066"/>
                <a:gd name="connsiteY16" fmla="*/ 158441 h 2206323"/>
                <a:gd name="connsiteX17" fmla="*/ 3040798 w 3731066"/>
                <a:gd name="connsiteY17" fmla="*/ 372450 h 2206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31066" h="2206323">
                  <a:moveTo>
                    <a:pt x="3040798" y="372450"/>
                  </a:moveTo>
                  <a:cubicBezTo>
                    <a:pt x="3211032" y="511880"/>
                    <a:pt x="3606623" y="792361"/>
                    <a:pt x="3692551" y="995020"/>
                  </a:cubicBezTo>
                  <a:cubicBezTo>
                    <a:pt x="3778479" y="1197679"/>
                    <a:pt x="3715249" y="1401960"/>
                    <a:pt x="3556364" y="1588407"/>
                  </a:cubicBezTo>
                  <a:cubicBezTo>
                    <a:pt x="3397479" y="1774854"/>
                    <a:pt x="3009993" y="2016424"/>
                    <a:pt x="2739240" y="2113701"/>
                  </a:cubicBezTo>
                  <a:cubicBezTo>
                    <a:pt x="2468487" y="2210978"/>
                    <a:pt x="2157202" y="2233676"/>
                    <a:pt x="1931845" y="2172067"/>
                  </a:cubicBezTo>
                  <a:cubicBezTo>
                    <a:pt x="1706488" y="2110459"/>
                    <a:pt x="1567058" y="1805658"/>
                    <a:pt x="1387096" y="1744050"/>
                  </a:cubicBezTo>
                  <a:cubicBezTo>
                    <a:pt x="1207134" y="1682442"/>
                    <a:pt x="1041764" y="1763506"/>
                    <a:pt x="852075" y="1802416"/>
                  </a:cubicBezTo>
                  <a:cubicBezTo>
                    <a:pt x="662386" y="1841326"/>
                    <a:pt x="388390" y="1975892"/>
                    <a:pt x="248960" y="1977513"/>
                  </a:cubicBezTo>
                  <a:cubicBezTo>
                    <a:pt x="109530" y="1979134"/>
                    <a:pt x="44679" y="1883479"/>
                    <a:pt x="15496" y="1812143"/>
                  </a:cubicBezTo>
                  <a:cubicBezTo>
                    <a:pt x="-13687" y="1740807"/>
                    <a:pt x="-5581" y="1622453"/>
                    <a:pt x="73862" y="1549496"/>
                  </a:cubicBezTo>
                  <a:cubicBezTo>
                    <a:pt x="153305" y="1476539"/>
                    <a:pt x="393253" y="1455463"/>
                    <a:pt x="492151" y="1374399"/>
                  </a:cubicBezTo>
                  <a:cubicBezTo>
                    <a:pt x="591049" y="1293335"/>
                    <a:pt x="634823" y="1191194"/>
                    <a:pt x="667249" y="1063113"/>
                  </a:cubicBezTo>
                  <a:cubicBezTo>
                    <a:pt x="699674" y="935032"/>
                    <a:pt x="638066" y="745343"/>
                    <a:pt x="686704" y="605913"/>
                  </a:cubicBezTo>
                  <a:cubicBezTo>
                    <a:pt x="735342" y="466483"/>
                    <a:pt x="813164" y="315705"/>
                    <a:pt x="959079" y="226535"/>
                  </a:cubicBezTo>
                  <a:cubicBezTo>
                    <a:pt x="1104994" y="137365"/>
                    <a:pt x="1346564" y="108181"/>
                    <a:pt x="1562194" y="70892"/>
                  </a:cubicBezTo>
                  <a:cubicBezTo>
                    <a:pt x="1777824" y="33603"/>
                    <a:pt x="2068032" y="-11793"/>
                    <a:pt x="2252858" y="2799"/>
                  </a:cubicBezTo>
                  <a:cubicBezTo>
                    <a:pt x="2437683" y="17390"/>
                    <a:pt x="2536581" y="93590"/>
                    <a:pt x="2671147" y="158441"/>
                  </a:cubicBezTo>
                  <a:cubicBezTo>
                    <a:pt x="2805713" y="223292"/>
                    <a:pt x="2870564" y="233020"/>
                    <a:pt x="3040798" y="372450"/>
                  </a:cubicBez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835696" y="476672"/>
              <a:ext cx="0" cy="554461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619672" y="5805264"/>
              <a:ext cx="655272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115616" y="548680"/>
                  <a:ext cx="650499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3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3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sz="30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616" y="548680"/>
                  <a:ext cx="650499" cy="553998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7521901" y="5816352"/>
                  <a:ext cx="645368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3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sz="3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sz="3000" dirty="0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901" y="5816352"/>
                  <a:ext cx="645368" cy="55399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Oval 24"/>
            <p:cNvSpPr/>
            <p:nvPr/>
          </p:nvSpPr>
          <p:spPr>
            <a:xfrm>
              <a:off x="5004048" y="3743308"/>
              <a:ext cx="216024" cy="21600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5822027" y="3075725"/>
              <a:ext cx="216024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5822027" y="1925097"/>
              <a:ext cx="216024" cy="216000"/>
            </a:xfrm>
            <a:prstGeom prst="ellipse">
              <a:avLst/>
            </a:prstGeom>
            <a:solidFill>
              <a:srgbClr val="00B05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Oval 17"/>
            <p:cNvSpPr/>
            <p:nvPr/>
          </p:nvSpPr>
          <p:spPr>
            <a:xfrm>
              <a:off x="4314488" y="3076877"/>
              <a:ext cx="216024" cy="2160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5" name="Straight Arrow Connector 44"/>
            <p:cNvCxnSpPr>
              <a:stCxn id="18" idx="5"/>
              <a:endCxn id="25" idx="1"/>
            </p:cNvCxnSpPr>
            <p:nvPr/>
          </p:nvCxnSpPr>
          <p:spPr>
            <a:xfrm>
              <a:off x="4498876" y="3261245"/>
              <a:ext cx="536808" cy="51369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4313793" y="1925097"/>
              <a:ext cx="216024" cy="216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6" name="Straight Connector 55"/>
            <p:cNvCxnSpPr>
              <a:stCxn id="18" idx="6"/>
              <a:endCxn id="6" idx="2"/>
            </p:cNvCxnSpPr>
            <p:nvPr/>
          </p:nvCxnSpPr>
          <p:spPr>
            <a:xfrm flipV="1">
              <a:off x="4530512" y="3183725"/>
              <a:ext cx="1291515" cy="1152"/>
            </a:xfrm>
            <a:prstGeom prst="line">
              <a:avLst/>
            </a:prstGeom>
            <a:ln>
              <a:prstDash val="sysDot"/>
              <a:headEnd type="arrow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6" idx="2"/>
              <a:endCxn id="53" idx="6"/>
            </p:cNvCxnSpPr>
            <p:nvPr/>
          </p:nvCxnSpPr>
          <p:spPr>
            <a:xfrm flipH="1">
              <a:off x="4529817" y="2033097"/>
              <a:ext cx="1292210" cy="0"/>
            </a:xfrm>
            <a:prstGeom prst="line">
              <a:avLst/>
            </a:prstGeom>
            <a:ln>
              <a:prstDash val="sysDot"/>
              <a:headEnd type="arrow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8" idx="0"/>
              <a:endCxn id="53" idx="4"/>
            </p:cNvCxnSpPr>
            <p:nvPr/>
          </p:nvCxnSpPr>
          <p:spPr>
            <a:xfrm flipH="1" flipV="1">
              <a:off x="4421805" y="2141097"/>
              <a:ext cx="695" cy="935780"/>
            </a:xfrm>
            <a:prstGeom prst="line">
              <a:avLst/>
            </a:prstGeom>
            <a:ln>
              <a:prstDash val="sysDot"/>
              <a:headEnd type="arrow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16" idx="4"/>
              <a:endCxn id="6" idx="0"/>
            </p:cNvCxnSpPr>
            <p:nvPr/>
          </p:nvCxnSpPr>
          <p:spPr>
            <a:xfrm>
              <a:off x="5930039" y="2141097"/>
              <a:ext cx="0" cy="934628"/>
            </a:xfrm>
            <a:prstGeom prst="line">
              <a:avLst/>
            </a:prstGeom>
            <a:ln>
              <a:prstDash val="sysDot"/>
              <a:headEnd type="arrow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205040" y="366664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6</a:t>
              </a:r>
              <a:endParaRPr lang="el-GR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049367" y="18513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l-GR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97815" y="19034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4</a:t>
              </a:r>
              <a:endParaRPr lang="el-GR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23290" y="30025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el-GR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049367" y="30025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3</a:t>
              </a:r>
              <a:endParaRPr lang="el-GR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67865" y="1412487"/>
              <a:ext cx="216024" cy="2160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1" name="Straight Arrow Connector 80"/>
            <p:cNvCxnSpPr>
              <a:stCxn id="16" idx="7"/>
              <a:endCxn id="80" idx="3"/>
            </p:cNvCxnSpPr>
            <p:nvPr/>
          </p:nvCxnSpPr>
          <p:spPr>
            <a:xfrm flipV="1">
              <a:off x="6006415" y="1596855"/>
              <a:ext cx="293086" cy="35987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6425093" y="11418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5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324622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475753" y="914282"/>
            <a:ext cx="8272711" cy="3882870"/>
            <a:chOff x="261685" y="850056"/>
            <a:chExt cx="8272711" cy="3882870"/>
          </a:xfrm>
        </p:grpSpPr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2470534" y="2132446"/>
              <a:ext cx="573876" cy="400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&lt;20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6250943" y="2132446"/>
              <a:ext cx="573876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&gt;28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3794665" y="2106548"/>
              <a:ext cx="1066800" cy="4540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[20-28]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6158613" y="3688088"/>
              <a:ext cx="544124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>
                  <a:latin typeface="+mn-lt"/>
                </a:rPr>
                <a:t>fair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5116704" y="3688088"/>
              <a:ext cx="576569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low</a:t>
              </a:r>
              <a:endParaRPr lang="en-US" altLang="en-US" sz="2000" b="1" dirty="0">
                <a:latin typeface="+mn-lt"/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2540124" y="3684915"/>
              <a:ext cx="537327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>
                  <a:latin typeface="+mn-lt"/>
                </a:rPr>
                <a:t>yes</a:t>
              </a: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077888" y="3684915"/>
              <a:ext cx="685800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>
                  <a:latin typeface="+mn-lt"/>
                </a:rPr>
                <a:t>no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7626556" y="3688088"/>
              <a:ext cx="646011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high</a:t>
              </a:r>
              <a:endParaRPr lang="en-US" altLang="en-US" sz="2000" b="1" dirty="0">
                <a:latin typeface="+mn-lt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63476" y="850056"/>
              <a:ext cx="1164508" cy="6016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Age?</a:t>
              </a:r>
              <a:endParaRPr lang="el-GR" sz="20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099419" y="2560573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Economy </a:t>
              </a:r>
              <a:endParaRPr lang="el-GR" dirty="0"/>
            </a:p>
          </p:txBody>
        </p:sp>
        <p:cxnSp>
          <p:nvCxnSpPr>
            <p:cNvPr id="31" name="Straight Connector 30"/>
            <p:cNvCxnSpPr>
              <a:stCxn id="28" idx="2"/>
              <a:endCxn id="29" idx="0"/>
            </p:cNvCxnSpPr>
            <p:nvPr/>
          </p:nvCxnSpPr>
          <p:spPr>
            <a:xfrm>
              <a:off x="3845730" y="1451694"/>
              <a:ext cx="0" cy="11088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8" idx="2"/>
              <a:endCxn id="35" idx="0"/>
            </p:cNvCxnSpPr>
            <p:nvPr/>
          </p:nvCxnSpPr>
          <p:spPr>
            <a:xfrm flipH="1">
              <a:off x="1765469" y="1451694"/>
              <a:ext cx="2080261" cy="10985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877726" y="2550268"/>
              <a:ext cx="1775486" cy="5873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Employed?</a:t>
              </a:r>
              <a:endParaRPr lang="el-GR" sz="20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285044" y="2533198"/>
              <a:ext cx="1775486" cy="60442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Salary?</a:t>
              </a:r>
              <a:endParaRPr lang="el-GR" sz="2000" dirty="0"/>
            </a:p>
          </p:txBody>
        </p:sp>
        <p:cxnSp>
          <p:nvCxnSpPr>
            <p:cNvPr id="44" name="Straight Connector 43"/>
            <p:cNvCxnSpPr>
              <a:stCxn id="28" idx="2"/>
              <a:endCxn id="43" idx="0"/>
            </p:cNvCxnSpPr>
            <p:nvPr/>
          </p:nvCxnSpPr>
          <p:spPr>
            <a:xfrm>
              <a:off x="3845730" y="1451694"/>
              <a:ext cx="2327057" cy="108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5" idx="2"/>
              <a:endCxn id="66" idx="0"/>
            </p:cNvCxnSpPr>
            <p:nvPr/>
          </p:nvCxnSpPr>
          <p:spPr>
            <a:xfrm flipH="1">
              <a:off x="1007996" y="3137620"/>
              <a:ext cx="757473" cy="9896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35" idx="2"/>
              <a:endCxn id="65" idx="0"/>
            </p:cNvCxnSpPr>
            <p:nvPr/>
          </p:nvCxnSpPr>
          <p:spPr>
            <a:xfrm>
              <a:off x="1765469" y="3137620"/>
              <a:ext cx="865418" cy="9896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1884576" y="4127242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City Car</a:t>
              </a:r>
              <a:endParaRPr lang="el-GR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261685" y="4127242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No Car </a:t>
              </a:r>
              <a:endParaRPr lang="el-GR" dirty="0"/>
            </a:p>
          </p:txBody>
        </p:sp>
        <p:cxnSp>
          <p:nvCxnSpPr>
            <p:cNvPr id="69" name="Straight Connector 68"/>
            <p:cNvCxnSpPr>
              <a:stCxn id="43" idx="2"/>
              <a:endCxn id="72" idx="0"/>
            </p:cNvCxnSpPr>
            <p:nvPr/>
          </p:nvCxnSpPr>
          <p:spPr>
            <a:xfrm flipH="1">
              <a:off x="4558799" y="3137619"/>
              <a:ext cx="1613988" cy="9896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43" idx="2"/>
              <a:endCxn id="71" idx="0"/>
            </p:cNvCxnSpPr>
            <p:nvPr/>
          </p:nvCxnSpPr>
          <p:spPr>
            <a:xfrm>
              <a:off x="6172787" y="3137619"/>
              <a:ext cx="4490" cy="9913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5430966" y="4128994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Sports </a:t>
              </a:r>
              <a:endParaRPr lang="el-GR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812488" y="4127242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Compact  </a:t>
              </a:r>
              <a:endParaRPr lang="el-GR" dirty="0"/>
            </a:p>
          </p:txBody>
        </p:sp>
        <p:cxnSp>
          <p:nvCxnSpPr>
            <p:cNvPr id="73" name="Straight Connector 72"/>
            <p:cNvCxnSpPr>
              <a:stCxn id="43" idx="2"/>
              <a:endCxn id="74" idx="0"/>
            </p:cNvCxnSpPr>
            <p:nvPr/>
          </p:nvCxnSpPr>
          <p:spPr>
            <a:xfrm>
              <a:off x="6172787" y="3137619"/>
              <a:ext cx="1615299" cy="9865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7041775" y="4124210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SUV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75360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75753" y="933116"/>
            <a:ext cx="8272711" cy="3862284"/>
            <a:chOff x="475753" y="933116"/>
            <a:chExt cx="8272711" cy="3862284"/>
          </a:xfrm>
        </p:grpSpPr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2224531" y="1770041"/>
              <a:ext cx="671659" cy="400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near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5543515" y="1765875"/>
              <a:ext cx="1287212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>
                  <a:latin typeface="+mn-lt"/>
                </a:rPr>
                <a:t>n</a:t>
              </a:r>
              <a:r>
                <a:rPr lang="en-US" altLang="en-US" sz="2000" b="1" dirty="0" smtClean="0">
                  <a:latin typeface="+mn-lt"/>
                </a:rPr>
                <a:t>ot visible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6372681" y="3752314"/>
              <a:ext cx="544124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>
                  <a:latin typeface="+mn-lt"/>
                </a:rPr>
                <a:t>fair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5283227" y="3752314"/>
              <a:ext cx="671659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near</a:t>
              </a:r>
              <a:endParaRPr lang="en-US" altLang="en-US" sz="2000" b="1" dirty="0">
                <a:latin typeface="+mn-lt"/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2782052" y="3749141"/>
              <a:ext cx="481607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far</a:t>
              </a:r>
              <a:endParaRPr lang="en-US" altLang="en-US" sz="2000" b="1" dirty="0">
                <a:latin typeface="+mn-lt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1437928" y="3749141"/>
              <a:ext cx="685800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near</a:t>
              </a:r>
              <a:endParaRPr lang="en-US" altLang="en-US" sz="2000" b="1" dirty="0">
                <a:latin typeface="+mn-lt"/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7922825" y="3752314"/>
              <a:ext cx="481607" cy="4007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000" b="1" dirty="0" smtClean="0">
                  <a:latin typeface="+mn-lt"/>
                </a:rPr>
                <a:t>far</a:t>
              </a:r>
              <a:endParaRPr lang="en-US" altLang="en-US" sz="2000" b="1" dirty="0">
                <a:latin typeface="+mn-lt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133183" y="933116"/>
              <a:ext cx="1853228" cy="6016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Ghost</a:t>
              </a:r>
              <a:endParaRPr lang="el-GR" sz="2000" dirty="0"/>
            </a:p>
          </p:txBody>
        </p:sp>
        <p:cxnSp>
          <p:nvCxnSpPr>
            <p:cNvPr id="34" name="Straight Connector 33"/>
            <p:cNvCxnSpPr>
              <a:stCxn id="28" idx="2"/>
              <a:endCxn id="35" idx="0"/>
            </p:cNvCxnSpPr>
            <p:nvPr/>
          </p:nvCxnSpPr>
          <p:spPr>
            <a:xfrm flipH="1">
              <a:off x="1979537" y="1534754"/>
              <a:ext cx="2080260" cy="107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1091794" y="2614494"/>
              <a:ext cx="1775486" cy="5873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Power pill</a:t>
              </a:r>
              <a:endParaRPr lang="el-GR" sz="20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499112" y="2597424"/>
              <a:ext cx="1775486" cy="60442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Pellet</a:t>
              </a:r>
              <a:endParaRPr lang="el-GR" sz="2000" dirty="0"/>
            </a:p>
          </p:txBody>
        </p:sp>
        <p:cxnSp>
          <p:nvCxnSpPr>
            <p:cNvPr id="44" name="Straight Connector 43"/>
            <p:cNvCxnSpPr>
              <a:stCxn id="28" idx="2"/>
              <a:endCxn id="43" idx="0"/>
            </p:cNvCxnSpPr>
            <p:nvPr/>
          </p:nvCxnSpPr>
          <p:spPr>
            <a:xfrm>
              <a:off x="4059797" y="1534754"/>
              <a:ext cx="2327058" cy="10626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5" idx="2"/>
              <a:endCxn id="66" idx="0"/>
            </p:cNvCxnSpPr>
            <p:nvPr/>
          </p:nvCxnSpPr>
          <p:spPr>
            <a:xfrm flipH="1">
              <a:off x="1222064" y="3201846"/>
              <a:ext cx="757473" cy="9896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35" idx="2"/>
              <a:endCxn id="65" idx="0"/>
            </p:cNvCxnSpPr>
            <p:nvPr/>
          </p:nvCxnSpPr>
          <p:spPr>
            <a:xfrm>
              <a:off x="1979537" y="3201846"/>
              <a:ext cx="865418" cy="9896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2098644" y="4191468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Evade ghosts</a:t>
              </a:r>
              <a:endParaRPr lang="el-GR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475753" y="4191468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Aim for </a:t>
              </a:r>
              <a:r>
                <a:rPr lang="en-GB" dirty="0"/>
                <a:t>p</a:t>
              </a:r>
              <a:r>
                <a:rPr lang="en-GB" dirty="0" smtClean="0"/>
                <a:t>ill </a:t>
              </a:r>
              <a:endParaRPr lang="el-GR" dirty="0"/>
            </a:p>
          </p:txBody>
        </p:sp>
        <p:cxnSp>
          <p:nvCxnSpPr>
            <p:cNvPr id="69" name="Straight Connector 68"/>
            <p:cNvCxnSpPr>
              <a:stCxn id="43" idx="2"/>
              <a:endCxn id="72" idx="0"/>
            </p:cNvCxnSpPr>
            <p:nvPr/>
          </p:nvCxnSpPr>
          <p:spPr>
            <a:xfrm flipH="1">
              <a:off x="4772867" y="3201845"/>
              <a:ext cx="1613988" cy="9896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43" idx="2"/>
              <a:endCxn id="71" idx="0"/>
            </p:cNvCxnSpPr>
            <p:nvPr/>
          </p:nvCxnSpPr>
          <p:spPr>
            <a:xfrm>
              <a:off x="6386855" y="3201845"/>
              <a:ext cx="1" cy="9865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5640545" y="4188436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Aim for pellet </a:t>
              </a:r>
              <a:endParaRPr lang="el-GR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4026556" y="4191468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Aim for pellet  </a:t>
              </a:r>
              <a:endParaRPr lang="el-GR" dirty="0"/>
            </a:p>
          </p:txBody>
        </p:sp>
        <p:cxnSp>
          <p:nvCxnSpPr>
            <p:cNvPr id="73" name="Straight Connector 72"/>
            <p:cNvCxnSpPr>
              <a:stCxn id="43" idx="2"/>
              <a:endCxn id="74" idx="0"/>
            </p:cNvCxnSpPr>
            <p:nvPr/>
          </p:nvCxnSpPr>
          <p:spPr>
            <a:xfrm>
              <a:off x="6386855" y="3201845"/>
              <a:ext cx="1615299" cy="9865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7255843" y="4188436"/>
              <a:ext cx="1492621" cy="6039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Aim for fruit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36599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traight Arrow Connector 56"/>
          <p:cNvCxnSpPr/>
          <p:nvPr/>
        </p:nvCxnSpPr>
        <p:spPr>
          <a:xfrm flipH="1" flipV="1">
            <a:off x="4355976" y="299695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1115616" y="404664"/>
            <a:ext cx="7056784" cy="5996201"/>
            <a:chOff x="1115616" y="404664"/>
            <a:chExt cx="7056784" cy="5996201"/>
          </a:xfrm>
        </p:grpSpPr>
        <p:grpSp>
          <p:nvGrpSpPr>
            <p:cNvPr id="38" name="Group 37"/>
            <p:cNvGrpSpPr/>
            <p:nvPr/>
          </p:nvGrpSpPr>
          <p:grpSpPr>
            <a:xfrm>
              <a:off x="1115616" y="404664"/>
              <a:ext cx="7056784" cy="5996201"/>
              <a:chOff x="1115616" y="302141"/>
              <a:chExt cx="7056784" cy="5996201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835696" y="404664"/>
                <a:ext cx="0" cy="554461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H="1">
                <a:off x="1619672" y="5733256"/>
                <a:ext cx="655272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115616" y="476672"/>
                    <a:ext cx="650499" cy="5539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3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3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l-GR" sz="3000" dirty="0">
                      <a:latin typeface="+mj-lt"/>
                    </a:endParaRPr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5616" y="476672"/>
                    <a:ext cx="650499" cy="553998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521901" y="5744344"/>
                    <a:ext cx="645368" cy="55399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3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0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sz="3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l-GR" sz="3000" dirty="0">
                      <a:latin typeface="+mj-lt"/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1901" y="5744344"/>
                    <a:ext cx="645368" cy="553998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Oval 18"/>
              <p:cNvSpPr/>
              <p:nvPr/>
            </p:nvSpPr>
            <p:spPr>
              <a:xfrm>
                <a:off x="2843808" y="1030670"/>
                <a:ext cx="216024" cy="2160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H="1">
                <a:off x="2339753" y="302141"/>
                <a:ext cx="4464496" cy="42920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059832" y="1094229"/>
                <a:ext cx="4462070" cy="42896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2782178" y="734189"/>
                <a:ext cx="4382110" cy="4226196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3059832" y="1504187"/>
              <a:ext cx="216024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Oval 39"/>
            <p:cNvSpPr/>
            <p:nvPr/>
          </p:nvSpPr>
          <p:spPr>
            <a:xfrm>
              <a:off x="2519772" y="2414073"/>
              <a:ext cx="216024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Oval 40"/>
            <p:cNvSpPr/>
            <p:nvPr/>
          </p:nvSpPr>
          <p:spPr>
            <a:xfrm>
              <a:off x="3578624" y="2830224"/>
              <a:ext cx="216024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Oval 41"/>
            <p:cNvSpPr/>
            <p:nvPr/>
          </p:nvSpPr>
          <p:spPr>
            <a:xfrm>
              <a:off x="4701488" y="2204864"/>
              <a:ext cx="216024" cy="216000"/>
            </a:xfrm>
            <a:prstGeom prst="ellipse">
              <a:avLst/>
            </a:prstGeom>
            <a:ln w="38100">
              <a:solidFill>
                <a:srgbClr val="C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Oval 42"/>
            <p:cNvSpPr/>
            <p:nvPr/>
          </p:nvSpPr>
          <p:spPr>
            <a:xfrm>
              <a:off x="2843808" y="3827826"/>
              <a:ext cx="216024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Oval 43"/>
            <p:cNvSpPr/>
            <p:nvPr/>
          </p:nvSpPr>
          <p:spPr>
            <a:xfrm>
              <a:off x="4017203" y="1888074"/>
              <a:ext cx="216024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Oval 44"/>
            <p:cNvSpPr/>
            <p:nvPr/>
          </p:nvSpPr>
          <p:spPr>
            <a:xfrm>
              <a:off x="4446804" y="3935826"/>
              <a:ext cx="216024" cy="2160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Oval 45"/>
            <p:cNvSpPr/>
            <p:nvPr/>
          </p:nvSpPr>
          <p:spPr>
            <a:xfrm>
              <a:off x="4544379" y="4206418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Oval 47"/>
            <p:cNvSpPr/>
            <p:nvPr/>
          </p:nvSpPr>
          <p:spPr>
            <a:xfrm>
              <a:off x="4211960" y="4702066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Oval 48"/>
            <p:cNvSpPr/>
            <p:nvPr/>
          </p:nvSpPr>
          <p:spPr>
            <a:xfrm>
              <a:off x="3274185" y="5295755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0" name="Oval 49"/>
            <p:cNvSpPr/>
            <p:nvPr/>
          </p:nvSpPr>
          <p:spPr>
            <a:xfrm>
              <a:off x="4472370" y="5520319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Oval 50"/>
            <p:cNvSpPr/>
            <p:nvPr/>
          </p:nvSpPr>
          <p:spPr>
            <a:xfrm>
              <a:off x="5306379" y="3876543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Oval 51"/>
            <p:cNvSpPr/>
            <p:nvPr/>
          </p:nvSpPr>
          <p:spPr>
            <a:xfrm>
              <a:off x="5940152" y="3104425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3" name="Oval 52"/>
            <p:cNvSpPr/>
            <p:nvPr/>
          </p:nvSpPr>
          <p:spPr>
            <a:xfrm>
              <a:off x="5490101" y="3995630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4" name="Oval 53"/>
            <p:cNvSpPr/>
            <p:nvPr/>
          </p:nvSpPr>
          <p:spPr>
            <a:xfrm>
              <a:off x="5940152" y="4380098"/>
              <a:ext cx="216024" cy="216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412600" y="2724889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w</a:t>
            </a:r>
            <a:endParaRPr lang="el-GR" sz="20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 rot="18980685">
                <a:off x="5404380" y="1264580"/>
                <a:ext cx="16732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GB" sz="2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en-GB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l-GR" sz="2000" dirty="0">
                  <a:solidFill>
                    <a:srgbClr val="C0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80685">
                <a:off x="5404380" y="1264580"/>
                <a:ext cx="1673279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 rot="18980685">
                <a:off x="5752365" y="1585852"/>
                <a:ext cx="18656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en-GB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80685">
                <a:off x="5752365" y="1585852"/>
                <a:ext cx="1865639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 rot="18980685">
                <a:off x="4983651" y="887322"/>
                <a:ext cx="16732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nor/>
                        </m:rPr>
                        <a:rPr lang="en-GB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l-GR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80685">
                <a:off x="4983651" y="887322"/>
                <a:ext cx="1673279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/>
          <p:cNvCxnSpPr/>
          <p:nvPr/>
        </p:nvCxnSpPr>
        <p:spPr>
          <a:xfrm>
            <a:off x="2362944" y="4667022"/>
            <a:ext cx="768896" cy="76702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2736400">
            <a:off x="1902513" y="4944608"/>
            <a:ext cx="1297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latin typeface="+mj-lt"/>
              </a:rPr>
              <a:t>Maximum </a:t>
            </a:r>
          </a:p>
          <a:p>
            <a:pPr algn="ctr"/>
            <a:r>
              <a:rPr lang="en-GB" sz="2000" dirty="0" smtClean="0">
                <a:latin typeface="+mj-lt"/>
              </a:rPr>
              <a:t>margin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9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1829196" y="1721481"/>
            <a:ext cx="6289286" cy="3285297"/>
            <a:chOff x="1829196" y="1721481"/>
            <a:chExt cx="6289286" cy="3285297"/>
          </a:xfrm>
        </p:grpSpPr>
        <p:sp>
          <p:nvSpPr>
            <p:cNvPr id="49" name="Oval 48"/>
            <p:cNvSpPr/>
            <p:nvPr/>
          </p:nvSpPr>
          <p:spPr>
            <a:xfrm>
              <a:off x="3248207" y="2379147"/>
              <a:ext cx="1260000" cy="12600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3049211" y="1721481"/>
              <a:ext cx="3106965" cy="271563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39688"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1pPr>
              <a:lvl2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2pPr>
              <a:lvl3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3pPr>
              <a:lvl4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4pPr>
              <a:lvl5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5pPr>
              <a:lvl6pPr marL="13716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6pPr>
              <a:lvl7pPr marL="18288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7pPr>
              <a:lvl8pPr marL="22860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8pPr>
              <a:lvl9pPr marL="27432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9pPr>
            </a:lstStyle>
            <a:p>
              <a:pPr defTabSz="914400"/>
              <a:endParaRPr lang="el-GR" altLang="el-GR" sz="180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6" name="AutoShape 5"/>
            <p:cNvSpPr>
              <a:spLocks/>
            </p:cNvSpPr>
            <p:nvPr/>
          </p:nvSpPr>
          <p:spPr bwMode="auto">
            <a:xfrm>
              <a:off x="4067944" y="1849264"/>
              <a:ext cx="1008112" cy="355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>
              <a:lvl1pPr marL="39688"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1pPr>
              <a:lvl2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2pPr>
              <a:lvl3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3pPr>
              <a:lvl4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4pPr>
              <a:lvl5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5pPr>
              <a:lvl6pPr marL="13716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6pPr>
              <a:lvl7pPr marL="18288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7pPr>
              <a:lvl8pPr marL="22860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8pPr>
              <a:lvl9pPr marL="27432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9pPr>
            </a:lstStyle>
            <a:p>
              <a:pPr defTabSz="914400">
                <a:buClr>
                  <a:srgbClr val="000000"/>
                </a:buClr>
                <a:buFont typeface="Arial" panose="020B0604020202020204" pitchFamily="34" charset="0"/>
                <a:buNone/>
              </a:pPr>
              <a:r>
                <a:rPr lang="el-GR" altLang="el-GR" sz="2200" dirty="0">
                  <a:latin typeface="+mj-lt"/>
                  <a:ea typeface="Helvetica Light" charset="0"/>
                  <a:cs typeface="Helvetica Light" charset="0"/>
                  <a:sym typeface="Helvetica Light" charset="0"/>
                </a:rPr>
                <a:t>Neuron</a:t>
              </a:r>
              <a:endParaRPr lang="el-GR" altLang="el-GR" sz="2200" dirty="0">
                <a:latin typeface="+mj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AutoShape 9"/>
                <p:cNvSpPr>
                  <a:spLocks/>
                </p:cNvSpPr>
                <p:nvPr/>
              </p:nvSpPr>
              <p:spPr bwMode="auto">
                <a:xfrm>
                  <a:off x="1829196" y="1967880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10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29196" y="1967880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2"/>
                  <a:stretch>
                    <a:fillRect b="-6452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195738" y="2281903"/>
              <a:ext cx="1080118" cy="485360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39688"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1pPr>
              <a:lvl2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2pPr>
              <a:lvl3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3pPr>
              <a:lvl4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4pPr>
              <a:lvl5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5pPr>
              <a:lvl6pPr marL="13716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6pPr>
              <a:lvl7pPr marL="18288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7pPr>
              <a:lvl8pPr marL="22860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8pPr>
              <a:lvl9pPr marL="27432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9pPr>
            </a:lstStyle>
            <a:p>
              <a:pPr defTabSz="914400"/>
              <a:endParaRPr lang="el-GR" altLang="el-GR" sz="180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20" name="AutoShape 19"/>
            <p:cNvSpPr>
              <a:spLocks/>
            </p:cNvSpPr>
            <p:nvPr/>
          </p:nvSpPr>
          <p:spPr bwMode="auto">
            <a:xfrm>
              <a:off x="3807787" y="3675210"/>
              <a:ext cx="404748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9688"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1pPr>
              <a:lvl2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2pPr>
              <a:lvl3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3pPr>
              <a:lvl4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4pPr>
              <a:lvl5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5pPr>
              <a:lvl6pPr marL="13716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6pPr>
              <a:lvl7pPr marL="18288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7pPr>
              <a:lvl8pPr marL="22860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8pPr>
              <a:lvl9pPr marL="27432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9pPr>
            </a:lstStyle>
            <a:p>
              <a:pPr defTabSz="914400">
                <a:buClr>
                  <a:srgbClr val="000000"/>
                </a:buClr>
                <a:buFont typeface="Arial" panose="020B0604020202020204" pitchFamily="34" charset="0"/>
                <a:buNone/>
              </a:pPr>
              <a:endParaRPr lang="el-GR" altLang="el-GR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195736" y="2921037"/>
              <a:ext cx="1053214" cy="28685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39688"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1pPr>
              <a:lvl2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2pPr>
              <a:lvl3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3pPr>
              <a:lvl4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4pPr>
              <a:lvl5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5pPr>
              <a:lvl6pPr marL="13716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6pPr>
              <a:lvl7pPr marL="18288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7pPr>
              <a:lvl8pPr marL="22860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8pPr>
              <a:lvl9pPr marL="27432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9pPr>
            </a:lstStyle>
            <a:p>
              <a:pPr defTabSz="914400"/>
              <a:endParaRPr lang="el-GR" altLang="el-GR" sz="180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2195737" y="3363778"/>
              <a:ext cx="1152128" cy="703545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marL="39688"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1pPr>
              <a:lvl2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2pPr>
              <a:lvl3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3pPr>
              <a:lvl4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4pPr>
              <a:lvl5pPr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5pPr>
              <a:lvl6pPr marL="13716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6pPr>
              <a:lvl7pPr marL="18288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7pPr>
              <a:lvl8pPr marL="22860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8pPr>
              <a:lvl9pPr marL="274320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panose="020B0604020202020204" pitchFamily="34" charset="0"/>
                  <a:ea typeface="Helvetica" panose="020B0604020202020204" pitchFamily="34" charset="0"/>
                  <a:cs typeface="Helvetica" panose="020B0604020202020204" pitchFamily="34" charset="0"/>
                  <a:sym typeface="Helvetica" panose="020B0604020202020204" pitchFamily="34" charset="0"/>
                </a:defRPr>
              </a:lvl9pPr>
            </a:lstStyle>
            <a:p>
              <a:pPr defTabSz="914400"/>
              <a:endParaRPr lang="el-GR" altLang="el-GR" sz="1800">
                <a:latin typeface="Helvetica Light" charset="0"/>
                <a:ea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6000797" y="3009146"/>
              <a:ext cx="448744" cy="4077"/>
            </a:xfrm>
            <a:prstGeom prst="line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l-GR" alt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AutoShape 9"/>
                <p:cNvSpPr>
                  <a:spLocks/>
                </p:cNvSpPr>
                <p:nvPr/>
              </p:nvSpPr>
              <p:spPr bwMode="auto">
                <a:xfrm>
                  <a:off x="2382862" y="2513690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39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82862" y="2513690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3"/>
                  <a:stretch>
                    <a:fillRect l="-7692" b="-6349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AutoShape 9"/>
                <p:cNvSpPr>
                  <a:spLocks/>
                </p:cNvSpPr>
                <p:nvPr/>
              </p:nvSpPr>
              <p:spPr bwMode="auto">
                <a:xfrm>
                  <a:off x="2506996" y="1978916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40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06996" y="1978916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4"/>
                  <a:stretch>
                    <a:fillRect l="-6154" b="-6452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AutoShape 9"/>
                <p:cNvSpPr>
                  <a:spLocks/>
                </p:cNvSpPr>
                <p:nvPr/>
              </p:nvSpPr>
              <p:spPr bwMode="auto">
                <a:xfrm>
                  <a:off x="2448863" y="3840097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41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48863" y="3840097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5"/>
                  <a:stretch>
                    <a:fillRect l="-7692" b="-3226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AutoShape 9"/>
                <p:cNvSpPr>
                  <a:spLocks/>
                </p:cNvSpPr>
                <p:nvPr/>
              </p:nvSpPr>
              <p:spPr bwMode="auto">
                <a:xfrm>
                  <a:off x="3767067" y="4625778"/>
                  <a:ext cx="243094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l-GR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l-GR" altLang="el-GR" sz="2000" i="1" dirty="0"/>
                </a:p>
              </p:txBody>
            </p:sp>
          </mc:Choice>
          <mc:Fallback xmlns="">
            <p:sp>
              <p:nvSpPr>
                <p:cNvPr id="43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67067" y="4625778"/>
                  <a:ext cx="243094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6"/>
                  <a:stretch>
                    <a:fillRect l="-22500" r="-10000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AutoShape 9"/>
                <p:cNvSpPr>
                  <a:spLocks/>
                </p:cNvSpPr>
                <p:nvPr/>
              </p:nvSpPr>
              <p:spPr bwMode="auto">
                <a:xfrm>
                  <a:off x="1829196" y="2664959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44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29196" y="2664959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7"/>
                  <a:stretch>
                    <a:fillRect l="-1538" b="-6349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AutoShape 9"/>
                <p:cNvSpPr>
                  <a:spLocks/>
                </p:cNvSpPr>
                <p:nvPr/>
              </p:nvSpPr>
              <p:spPr bwMode="auto">
                <a:xfrm>
                  <a:off x="1831557" y="3901954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45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31557" y="3901954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8"/>
                  <a:stretch>
                    <a:fillRect l="-1538" b="-1587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Oval 45"/>
            <p:cNvSpPr/>
            <p:nvPr/>
          </p:nvSpPr>
          <p:spPr>
            <a:xfrm>
              <a:off x="1991379" y="3209314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Oval 46"/>
            <p:cNvSpPr/>
            <p:nvPr/>
          </p:nvSpPr>
          <p:spPr>
            <a:xfrm>
              <a:off x="1987022" y="3494106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8" name="Oval 47"/>
            <p:cNvSpPr/>
            <p:nvPr/>
          </p:nvSpPr>
          <p:spPr>
            <a:xfrm>
              <a:off x="1987022" y="3802005"/>
              <a:ext cx="72000" cy="7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AutoShape 9"/>
                <p:cNvSpPr>
                  <a:spLocks/>
                </p:cNvSpPr>
                <p:nvPr/>
              </p:nvSpPr>
              <p:spPr bwMode="auto">
                <a:xfrm>
                  <a:off x="2964276" y="2759222"/>
                  <a:ext cx="1847701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altLang="el-GR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GB" altLang="el-G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GB" altLang="el-GR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GB" altLang="el-GR" sz="20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l-G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l-GR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l-GR" alt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64276" y="2759222"/>
                  <a:ext cx="1847701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9"/>
                  <a:stretch>
                    <a:fillRect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1" name="Group 60"/>
            <p:cNvGrpSpPr/>
            <p:nvPr/>
          </p:nvGrpSpPr>
          <p:grpSpPr>
            <a:xfrm>
              <a:off x="4465016" y="2327487"/>
              <a:ext cx="1847701" cy="1312993"/>
              <a:chOff x="5822100" y="743744"/>
              <a:chExt cx="1847701" cy="1312993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6097881" y="796737"/>
                <a:ext cx="1260000" cy="12600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6293756" y="1664804"/>
                <a:ext cx="904387" cy="0"/>
              </a:xfrm>
              <a:prstGeom prst="line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l-GR" altLang="el-GR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 flipH="1" flipV="1">
                <a:off x="6745949" y="1200721"/>
                <a:ext cx="2" cy="654209"/>
              </a:xfrm>
              <a:prstGeom prst="line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l-GR" altLang="el-GR"/>
              </a:p>
            </p:txBody>
          </p:sp>
          <p:cxnSp>
            <p:nvCxnSpPr>
              <p:cNvPr id="53" name="Curved Connector 52"/>
              <p:cNvCxnSpPr/>
              <p:nvPr/>
            </p:nvCxnSpPr>
            <p:spPr>
              <a:xfrm rot="10800000" flipV="1">
                <a:off x="6293757" y="1304764"/>
                <a:ext cx="904387" cy="360040"/>
              </a:xfrm>
              <a:prstGeom prst="curvedConnector3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AutoShape 9"/>
                  <p:cNvSpPr>
                    <a:spLocks/>
                  </p:cNvSpPr>
                  <p:nvPr/>
                </p:nvSpPr>
                <p:spPr bwMode="auto">
                  <a:xfrm>
                    <a:off x="5822100" y="743744"/>
                    <a:ext cx="1847701" cy="381000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noFill/>
                    <a:prstDash val="solid"/>
                    <a:miter lim="0"/>
                    <a:headEnd/>
                    <a:tailEnd/>
                  </a:ln>
                  <a:effectLst/>
                </p:spPr>
                <p:txBody>
                  <a:bodyPr lIns="50800" tIns="50800" rIns="50800" bIns="50800" anchor="ctr"/>
                  <a:lstStyle>
                    <a:lvl1pPr marL="39688"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1pPr>
                    <a:lvl2pPr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2pPr>
                    <a:lvl3pPr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3pPr>
                    <a:lvl4pPr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4pPr>
                    <a:lvl5pPr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5pPr>
                    <a:lvl6pPr marL="1371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6pPr>
                    <a:lvl7pPr marL="18288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7pPr>
                    <a:lvl8pPr marL="22860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8pPr>
                    <a:lvl9pPr marL="27432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200">
                        <a:solidFill>
                          <a:srgbClr val="000000"/>
                        </a:solidFill>
                        <a:latin typeface="Helvetica" panose="020B0604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defRPr>
                    </a:lvl9pPr>
                  </a:lstStyle>
                  <a:p>
                    <a:pPr algn="ctr" defTabSz="914400">
                      <a:buClr>
                        <a:srgbClr val="000000"/>
                      </a:buClr>
                      <a:buFont typeface="Arial" panose="020B0604020202020204" pitchFamily="34" charset="0"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altLang="el-GR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oMath>
                      </m:oMathPara>
                    </a14:m>
                    <a:endParaRPr lang="el-GR" alt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AutoShape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22100" y="743744"/>
                    <a:ext cx="1847701" cy="381000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blipFill rotWithShape="0">
                    <a:blip r:embed="rId10"/>
                    <a:stretch>
                      <a:fillRect b="-14516"/>
                    </a:stretch>
                  </a:blipFill>
                  <a:ln w="12700" cap="flat" cmpd="sng">
                    <a:noFill/>
                    <a:prstDash val="solid"/>
                    <a:miter lim="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AutoShape 9"/>
                <p:cNvSpPr>
                  <a:spLocks/>
                </p:cNvSpPr>
                <p:nvPr/>
              </p:nvSpPr>
              <p:spPr bwMode="auto">
                <a:xfrm>
                  <a:off x="6270781" y="2751072"/>
                  <a:ext cx="1847701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GB" alt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GB" altLang="el-G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GB" alt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GB" altLang="el-G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GB" altLang="el-G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alt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altLang="el-GR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70781" y="2751072"/>
                  <a:ext cx="1847701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11"/>
                  <a:stretch>
                    <a:fillRect b="-22222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Straight Arrow Connector 64"/>
            <p:cNvCxnSpPr/>
            <p:nvPr/>
          </p:nvCxnSpPr>
          <p:spPr>
            <a:xfrm flipV="1">
              <a:off x="3838264" y="3658978"/>
              <a:ext cx="0" cy="966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49" idx="6"/>
              <a:endCxn id="50" idx="2"/>
            </p:cNvCxnSpPr>
            <p:nvPr/>
          </p:nvCxnSpPr>
          <p:spPr>
            <a:xfrm>
              <a:off x="4508207" y="3009147"/>
              <a:ext cx="232590" cy="133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73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roup 285"/>
          <p:cNvGrpSpPr/>
          <p:nvPr/>
        </p:nvGrpSpPr>
        <p:grpSpPr>
          <a:xfrm>
            <a:off x="1889635" y="1524770"/>
            <a:ext cx="5293938" cy="3414316"/>
            <a:chOff x="1889635" y="1524770"/>
            <a:chExt cx="5293938" cy="3414316"/>
          </a:xfrm>
        </p:grpSpPr>
        <p:grpSp>
          <p:nvGrpSpPr>
            <p:cNvPr id="41" name="Group 6"/>
            <p:cNvGrpSpPr>
              <a:grpSpLocks/>
            </p:cNvGrpSpPr>
            <p:nvPr/>
          </p:nvGrpSpPr>
          <p:grpSpPr bwMode="auto">
            <a:xfrm>
              <a:off x="2401975" y="4439171"/>
              <a:ext cx="4671019" cy="499915"/>
              <a:chOff x="357480" y="0"/>
              <a:chExt cx="4868884" cy="381001"/>
            </a:xfrm>
          </p:grpSpPr>
          <p:sp>
            <p:nvSpPr>
              <p:cNvPr id="42" name="AutoShape 7"/>
              <p:cNvSpPr>
                <a:spLocks/>
              </p:cNvSpPr>
              <p:nvPr/>
            </p:nvSpPr>
            <p:spPr bwMode="auto">
              <a:xfrm>
                <a:off x="1984037" y="0"/>
                <a:ext cx="153957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9688"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1pPr>
                <a:lvl2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2pPr>
                <a:lvl3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3pPr>
                <a:lvl4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4pPr>
                <a:lvl5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5pPr>
                <a:lvl6pPr marL="13716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6pPr>
                <a:lvl7pPr marL="18288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7pPr>
                <a:lvl8pPr marL="22860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8pPr>
                <a:lvl9pPr marL="27432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9pPr>
              </a:lstStyle>
              <a:p>
                <a:pPr defTabSz="914400">
                  <a:buClr>
                    <a:srgbClr val="000000"/>
                  </a:buClr>
                  <a:buFont typeface="Lucida Grande" charset="0"/>
                  <a:buNone/>
                </a:pPr>
                <a:r>
                  <a:rPr lang="el-GR" altLang="el-GR" sz="1800" dirty="0">
                    <a:latin typeface="+mj-lt"/>
                    <a:ea typeface="Helvetica Light" charset="0"/>
                    <a:cs typeface="Helvetica Light" charset="0"/>
                    <a:sym typeface="Helvetica Light" charset="0"/>
                  </a:rPr>
                  <a:t>Hidden Layer</a:t>
                </a:r>
                <a:endParaRPr lang="el-GR" altLang="el-GR" dirty="0">
                  <a:latin typeface="+mj-lt"/>
                </a:endParaRPr>
              </a:p>
            </p:txBody>
          </p:sp>
          <p:sp>
            <p:nvSpPr>
              <p:cNvPr id="43" name="AutoShape 8"/>
              <p:cNvSpPr>
                <a:spLocks/>
              </p:cNvSpPr>
              <p:nvPr/>
            </p:nvSpPr>
            <p:spPr bwMode="auto">
              <a:xfrm>
                <a:off x="3737314" y="0"/>
                <a:ext cx="148905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9688"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1pPr>
                <a:lvl2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2pPr>
                <a:lvl3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3pPr>
                <a:lvl4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4pPr>
                <a:lvl5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5pPr>
                <a:lvl6pPr marL="13716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6pPr>
                <a:lvl7pPr marL="18288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7pPr>
                <a:lvl8pPr marL="22860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8pPr>
                <a:lvl9pPr marL="27432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9pPr>
              </a:lstStyle>
              <a:p>
                <a:pPr defTabSz="914400">
                  <a:buClr>
                    <a:srgbClr val="000000"/>
                  </a:buClr>
                  <a:buFont typeface="Lucida Grande" charset="0"/>
                  <a:buNone/>
                </a:pPr>
                <a:r>
                  <a:rPr lang="el-GR" altLang="el-GR" sz="1800" dirty="0">
                    <a:latin typeface="+mj-lt"/>
                    <a:ea typeface="Helvetica Light" charset="0"/>
                    <a:cs typeface="Helvetica Light" charset="0"/>
                    <a:sym typeface="Helvetica Light" charset="0"/>
                  </a:rPr>
                  <a:t>Output Layer</a:t>
                </a:r>
                <a:endParaRPr lang="el-GR" altLang="el-GR" dirty="0">
                  <a:latin typeface="+mj-lt"/>
                </a:endParaRPr>
              </a:p>
            </p:txBody>
          </p:sp>
          <p:sp>
            <p:nvSpPr>
              <p:cNvPr id="44" name="AutoShape 9"/>
              <p:cNvSpPr>
                <a:spLocks/>
              </p:cNvSpPr>
              <p:nvPr/>
            </p:nvSpPr>
            <p:spPr bwMode="auto">
              <a:xfrm>
                <a:off x="357480" y="0"/>
                <a:ext cx="1311198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9688"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1pPr>
                <a:lvl2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2pPr>
                <a:lvl3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3pPr>
                <a:lvl4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4pPr>
                <a:lvl5pPr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5pPr>
                <a:lvl6pPr marL="13716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6pPr>
                <a:lvl7pPr marL="18288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7pPr>
                <a:lvl8pPr marL="22860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8pPr>
                <a:lvl9pPr marL="274320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Helvetica" panose="020B0604020202020204" pitchFamily="34" charset="0"/>
                    <a:ea typeface="Helvetica" panose="020B0604020202020204" pitchFamily="34" charset="0"/>
                    <a:cs typeface="Helvetica" panose="020B0604020202020204" pitchFamily="34" charset="0"/>
                    <a:sym typeface="Helvetica" panose="020B0604020202020204" pitchFamily="34" charset="0"/>
                  </a:defRPr>
                </a:lvl9pPr>
              </a:lstStyle>
              <a:p>
                <a:pPr defTabSz="914400">
                  <a:buClr>
                    <a:srgbClr val="000000"/>
                  </a:buClr>
                  <a:buFont typeface="Lucida Grande" charset="0"/>
                  <a:buNone/>
                </a:pPr>
                <a:r>
                  <a:rPr lang="el-GR" altLang="el-GR" sz="1800" dirty="0">
                    <a:latin typeface="+mj-lt"/>
                    <a:ea typeface="Helvetica Light" charset="0"/>
                    <a:cs typeface="Helvetica Light" charset="0"/>
                    <a:sym typeface="Helvetica Light" charset="0"/>
                  </a:rPr>
                  <a:t>Input Layer</a:t>
                </a:r>
                <a:endParaRPr lang="el-GR" altLang="el-GR" dirty="0">
                  <a:latin typeface="+mj-lt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AutoShape 9"/>
                <p:cNvSpPr>
                  <a:spLocks/>
                </p:cNvSpPr>
                <p:nvPr/>
              </p:nvSpPr>
              <p:spPr bwMode="auto">
                <a:xfrm>
                  <a:off x="1889635" y="2020647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83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89635" y="2020647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2"/>
                  <a:stretch>
                    <a:fillRect b="-6349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AutoShape 9"/>
                <p:cNvSpPr>
                  <a:spLocks/>
                </p:cNvSpPr>
                <p:nvPr/>
              </p:nvSpPr>
              <p:spPr bwMode="auto">
                <a:xfrm>
                  <a:off x="1889635" y="3523651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84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89635" y="3523651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3"/>
                  <a:stretch>
                    <a:fillRect l="-1538" b="-6349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AutoShape 9"/>
                <p:cNvSpPr>
                  <a:spLocks/>
                </p:cNvSpPr>
                <p:nvPr/>
              </p:nvSpPr>
              <p:spPr bwMode="auto">
                <a:xfrm>
                  <a:off x="1889635" y="2771314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 lIns="50800" tIns="50800" rIns="50800" bIns="50800" anchor="ctr"/>
                <a:lstStyle>
                  <a:lvl1pPr marL="39688"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1pPr>
                  <a:lvl2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2pPr>
                  <a:lvl3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3pPr>
                  <a:lvl4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4pPr>
                  <a:lvl5pPr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5pPr>
                  <a:lvl6pPr marL="13716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6pPr>
                  <a:lvl7pPr marL="18288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7pPr>
                  <a:lvl8pPr marL="22860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8pPr>
                  <a:lvl9pPr marL="274320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rgbClr val="000000"/>
                      </a:solidFill>
                      <a:latin typeface="Helvetica" panose="020B0604020202020204" pitchFamily="34" charset="0"/>
                      <a:ea typeface="Helvetica" panose="020B0604020202020204" pitchFamily="34" charset="0"/>
                      <a:cs typeface="Helvetica" panose="020B0604020202020204" pitchFamily="34" charset="0"/>
                      <a:sym typeface="Helvetica" panose="020B0604020202020204" pitchFamily="34" charset="0"/>
                    </a:defRPr>
                  </a:lvl9pPr>
                </a:lstStyle>
                <a:p>
                  <a:pPr algn="ctr" defTabSz="914400">
                    <a:buClr>
                      <a:srgbClr val="000000"/>
                    </a:buClr>
                    <a:buFont typeface="Arial" panose="020B0604020202020204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el-G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altLang="el-GR" sz="2000" dirty="0"/>
                </a:p>
              </p:txBody>
            </p:sp>
          </mc:Choice>
          <mc:Fallback xmlns="">
            <p:sp>
              <p:nvSpPr>
                <p:cNvPr id="140" name="AutoShap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89635" y="2771314"/>
                  <a:ext cx="396365" cy="381000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blipFill rotWithShape="0">
                  <a:blip r:embed="rId4"/>
                  <a:stretch>
                    <a:fillRect l="-1538" b="-6452"/>
                  </a:stretch>
                </a:blipFill>
                <a:ln w="12700" cap="flat" cmpd="sng">
                  <a:noFill/>
                  <a:prstDash val="solid"/>
                  <a:miter lim="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TextBox 140"/>
                <p:cNvSpPr txBox="1"/>
                <p:nvPr/>
              </p:nvSpPr>
              <p:spPr>
                <a:xfrm>
                  <a:off x="3630296" y="1591619"/>
                  <a:ext cx="41492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14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1" name="TextBox 1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0296" y="1591619"/>
                  <a:ext cx="414922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7353" r="-5882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TextBox 141"/>
                <p:cNvSpPr txBox="1"/>
                <p:nvPr/>
              </p:nvSpPr>
              <p:spPr>
                <a:xfrm>
                  <a:off x="5241336" y="1771474"/>
                  <a:ext cx="4132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48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2" name="TextBox 1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1336" y="1771474"/>
                  <a:ext cx="413255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7353" r="-5882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TextBox 142"/>
                <p:cNvSpPr txBox="1"/>
                <p:nvPr/>
              </p:nvSpPr>
              <p:spPr>
                <a:xfrm>
                  <a:off x="4664888" y="1966954"/>
                  <a:ext cx="4084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49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3" name="TextBox 1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4888" y="1966954"/>
                  <a:ext cx="408445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7463" r="-7463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/>
                <p:cNvSpPr txBox="1"/>
                <p:nvPr/>
              </p:nvSpPr>
              <p:spPr>
                <a:xfrm>
                  <a:off x="3508938" y="3918241"/>
                  <a:ext cx="4202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37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4" name="TextBox 1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8938" y="3918241"/>
                  <a:ext cx="420243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7246" r="-5797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TextBox 144"/>
                <p:cNvSpPr txBox="1"/>
                <p:nvPr/>
              </p:nvSpPr>
              <p:spPr>
                <a:xfrm>
                  <a:off x="5436739" y="3758320"/>
                  <a:ext cx="41543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79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5" name="TextBox 1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739" y="3758320"/>
                  <a:ext cx="415435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7353" r="-5882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/>
                <p:cNvSpPr txBox="1"/>
                <p:nvPr/>
              </p:nvSpPr>
              <p:spPr>
                <a:xfrm>
                  <a:off x="6894502" y="2440242"/>
                  <a:ext cx="28847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6" name="TextBox 1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4502" y="2440242"/>
                  <a:ext cx="288477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2766" r="-6383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/>
                <p:cNvSpPr txBox="1"/>
                <p:nvPr/>
              </p:nvSpPr>
              <p:spPr>
                <a:xfrm>
                  <a:off x="6899906" y="3212201"/>
                  <a:ext cx="28366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7" name="TextBox 1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9906" y="3212201"/>
                  <a:ext cx="283667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3043" r="-6522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9" name="Oval 148"/>
            <p:cNvSpPr/>
            <p:nvPr/>
          </p:nvSpPr>
          <p:spPr>
            <a:xfrm>
              <a:off x="4381832" y="1524770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</a:t>
              </a:r>
              <a:endParaRPr lang="el-GR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916134" y="2017061"/>
              <a:ext cx="377548" cy="3842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</a:t>
              </a:r>
              <a:endParaRPr lang="el-GR" dirty="0"/>
            </a:p>
          </p:txBody>
        </p:sp>
        <p:cxnSp>
          <p:nvCxnSpPr>
            <p:cNvPr id="156" name="Straight Arrow Connector 155"/>
            <p:cNvCxnSpPr>
              <a:endCxn id="152" idx="1"/>
            </p:cNvCxnSpPr>
            <p:nvPr/>
          </p:nvCxnSpPr>
          <p:spPr>
            <a:xfrm flipV="1">
              <a:off x="2283152" y="2209206"/>
              <a:ext cx="632982" cy="61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stCxn id="152" idx="3"/>
              <a:endCxn id="149" idx="2"/>
            </p:cNvCxnSpPr>
            <p:nvPr/>
          </p:nvCxnSpPr>
          <p:spPr>
            <a:xfrm flipV="1">
              <a:off x="3293682" y="1704770"/>
              <a:ext cx="1088150" cy="5044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>
              <a:off x="2919006" y="2767450"/>
              <a:ext cx="377548" cy="3842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  <a:endParaRPr lang="el-GR" dirty="0"/>
            </a:p>
          </p:txBody>
        </p:sp>
        <p:cxnSp>
          <p:nvCxnSpPr>
            <p:cNvPr id="164" name="Straight Arrow Connector 163"/>
            <p:cNvCxnSpPr>
              <a:endCxn id="163" idx="1"/>
            </p:cNvCxnSpPr>
            <p:nvPr/>
          </p:nvCxnSpPr>
          <p:spPr>
            <a:xfrm flipV="1">
              <a:off x="2286024" y="2959595"/>
              <a:ext cx="632982" cy="61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/>
            <p:cNvSpPr/>
            <p:nvPr/>
          </p:nvSpPr>
          <p:spPr>
            <a:xfrm>
              <a:off x="2918982" y="3522234"/>
              <a:ext cx="377548" cy="3842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  <a:endParaRPr lang="el-GR" dirty="0"/>
            </a:p>
          </p:txBody>
        </p:sp>
        <p:cxnSp>
          <p:nvCxnSpPr>
            <p:cNvPr id="166" name="Straight Arrow Connector 165"/>
            <p:cNvCxnSpPr>
              <a:endCxn id="165" idx="1"/>
            </p:cNvCxnSpPr>
            <p:nvPr/>
          </p:nvCxnSpPr>
          <p:spPr>
            <a:xfrm flipV="1">
              <a:off x="2286000" y="3714379"/>
              <a:ext cx="632982" cy="61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stCxn id="152" idx="3"/>
              <a:endCxn id="172" idx="1"/>
            </p:cNvCxnSpPr>
            <p:nvPr/>
          </p:nvCxnSpPr>
          <p:spPr>
            <a:xfrm>
              <a:off x="3293682" y="2209206"/>
              <a:ext cx="1146672" cy="2132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Oval 171"/>
            <p:cNvSpPr/>
            <p:nvPr/>
          </p:nvSpPr>
          <p:spPr>
            <a:xfrm>
              <a:off x="4387633" y="2369708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5</a:t>
              </a:r>
              <a:endParaRPr lang="el-GR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4387633" y="3177966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6</a:t>
              </a:r>
              <a:endParaRPr lang="el-GR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4393829" y="4059694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7</a:t>
              </a:r>
              <a:endParaRPr lang="el-GR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5844116" y="3174468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9</a:t>
              </a:r>
              <a:endParaRPr lang="el-GR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5838712" y="2401351"/>
              <a:ext cx="360000" cy="36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8</a:t>
              </a:r>
              <a:endParaRPr lang="el-GR" dirty="0"/>
            </a:p>
          </p:txBody>
        </p:sp>
        <p:cxnSp>
          <p:nvCxnSpPr>
            <p:cNvPr id="188" name="Straight Arrow Connector 187"/>
            <p:cNvCxnSpPr>
              <a:stCxn id="152" idx="3"/>
              <a:endCxn id="173" idx="1"/>
            </p:cNvCxnSpPr>
            <p:nvPr/>
          </p:nvCxnSpPr>
          <p:spPr>
            <a:xfrm>
              <a:off x="3293682" y="2209206"/>
              <a:ext cx="1146672" cy="10214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>
              <a:stCxn id="152" idx="3"/>
              <a:endCxn id="174" idx="0"/>
            </p:cNvCxnSpPr>
            <p:nvPr/>
          </p:nvCxnSpPr>
          <p:spPr>
            <a:xfrm>
              <a:off x="3293682" y="2209206"/>
              <a:ext cx="1280147" cy="18504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>
              <a:stCxn id="163" idx="3"/>
              <a:endCxn id="149" idx="3"/>
            </p:cNvCxnSpPr>
            <p:nvPr/>
          </p:nvCxnSpPr>
          <p:spPr>
            <a:xfrm flipV="1">
              <a:off x="3296554" y="1832049"/>
              <a:ext cx="1137999" cy="11275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>
              <a:stCxn id="163" idx="3"/>
              <a:endCxn id="172" idx="2"/>
            </p:cNvCxnSpPr>
            <p:nvPr/>
          </p:nvCxnSpPr>
          <p:spPr>
            <a:xfrm flipV="1">
              <a:off x="3296554" y="2549708"/>
              <a:ext cx="1091079" cy="4098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63" idx="3"/>
              <a:endCxn id="173" idx="2"/>
            </p:cNvCxnSpPr>
            <p:nvPr/>
          </p:nvCxnSpPr>
          <p:spPr>
            <a:xfrm>
              <a:off x="3296554" y="2959595"/>
              <a:ext cx="1091079" cy="3983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>
              <a:stCxn id="163" idx="3"/>
              <a:endCxn id="174" idx="1"/>
            </p:cNvCxnSpPr>
            <p:nvPr/>
          </p:nvCxnSpPr>
          <p:spPr>
            <a:xfrm>
              <a:off x="3296554" y="2959595"/>
              <a:ext cx="1149996" cy="11528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>
              <a:stCxn id="165" idx="3"/>
              <a:endCxn id="174" idx="2"/>
            </p:cNvCxnSpPr>
            <p:nvPr/>
          </p:nvCxnSpPr>
          <p:spPr>
            <a:xfrm>
              <a:off x="3296530" y="3714379"/>
              <a:ext cx="1097299" cy="5253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>
              <a:stCxn id="165" idx="3"/>
              <a:endCxn id="173" idx="3"/>
            </p:cNvCxnSpPr>
            <p:nvPr/>
          </p:nvCxnSpPr>
          <p:spPr>
            <a:xfrm flipV="1">
              <a:off x="3296530" y="3485245"/>
              <a:ext cx="1143824" cy="2291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165" idx="3"/>
              <a:endCxn id="172" idx="3"/>
            </p:cNvCxnSpPr>
            <p:nvPr/>
          </p:nvCxnSpPr>
          <p:spPr>
            <a:xfrm flipV="1">
              <a:off x="3296530" y="2676987"/>
              <a:ext cx="1143824" cy="103739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>
              <a:stCxn id="165" idx="3"/>
              <a:endCxn id="149" idx="4"/>
            </p:cNvCxnSpPr>
            <p:nvPr/>
          </p:nvCxnSpPr>
          <p:spPr>
            <a:xfrm flipV="1">
              <a:off x="3296530" y="1884770"/>
              <a:ext cx="1265302" cy="18296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stCxn id="149" idx="6"/>
              <a:endCxn id="176" idx="1"/>
            </p:cNvCxnSpPr>
            <p:nvPr/>
          </p:nvCxnSpPr>
          <p:spPr>
            <a:xfrm>
              <a:off x="4741832" y="1704770"/>
              <a:ext cx="1149601" cy="7493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Arrow Connector 233"/>
            <p:cNvCxnSpPr>
              <a:stCxn id="149" idx="6"/>
              <a:endCxn id="175" idx="0"/>
            </p:cNvCxnSpPr>
            <p:nvPr/>
          </p:nvCxnSpPr>
          <p:spPr>
            <a:xfrm>
              <a:off x="4741832" y="1704770"/>
              <a:ext cx="1282284" cy="146969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>
              <a:stCxn id="172" idx="6"/>
              <a:endCxn id="176" idx="2"/>
            </p:cNvCxnSpPr>
            <p:nvPr/>
          </p:nvCxnSpPr>
          <p:spPr>
            <a:xfrm>
              <a:off x="4747633" y="2549708"/>
              <a:ext cx="1091079" cy="316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172" idx="6"/>
              <a:endCxn id="175" idx="1"/>
            </p:cNvCxnSpPr>
            <p:nvPr/>
          </p:nvCxnSpPr>
          <p:spPr>
            <a:xfrm>
              <a:off x="4747633" y="2549708"/>
              <a:ext cx="1149204" cy="6774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>
              <a:stCxn id="173" idx="6"/>
              <a:endCxn id="176" idx="3"/>
            </p:cNvCxnSpPr>
            <p:nvPr/>
          </p:nvCxnSpPr>
          <p:spPr>
            <a:xfrm flipV="1">
              <a:off x="4747633" y="2708630"/>
              <a:ext cx="1143800" cy="6493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>
              <a:stCxn id="173" idx="6"/>
              <a:endCxn id="175" idx="2"/>
            </p:cNvCxnSpPr>
            <p:nvPr/>
          </p:nvCxnSpPr>
          <p:spPr>
            <a:xfrm flipV="1">
              <a:off x="4747633" y="3354468"/>
              <a:ext cx="1096483" cy="349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>
              <a:stCxn id="174" idx="6"/>
              <a:endCxn id="175" idx="3"/>
            </p:cNvCxnSpPr>
            <p:nvPr/>
          </p:nvCxnSpPr>
          <p:spPr>
            <a:xfrm flipV="1">
              <a:off x="4753829" y="3481747"/>
              <a:ext cx="1143008" cy="7579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>
              <a:stCxn id="174" idx="6"/>
              <a:endCxn id="176" idx="4"/>
            </p:cNvCxnSpPr>
            <p:nvPr/>
          </p:nvCxnSpPr>
          <p:spPr>
            <a:xfrm flipV="1">
              <a:off x="4753829" y="2761351"/>
              <a:ext cx="1264883" cy="14783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>
              <a:stCxn id="176" idx="6"/>
              <a:endCxn id="146" idx="1"/>
            </p:cNvCxnSpPr>
            <p:nvPr/>
          </p:nvCxnSpPr>
          <p:spPr>
            <a:xfrm flipV="1">
              <a:off x="6198712" y="2578742"/>
              <a:ext cx="695790" cy="26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>
              <a:stCxn id="175" idx="6"/>
              <a:endCxn id="147" idx="1"/>
            </p:cNvCxnSpPr>
            <p:nvPr/>
          </p:nvCxnSpPr>
          <p:spPr>
            <a:xfrm flipV="1">
              <a:off x="6204116" y="3350701"/>
              <a:ext cx="695790" cy="37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53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1" y="188640"/>
            <a:ext cx="9142820" cy="4896544"/>
            <a:chOff x="1" y="188640"/>
            <a:chExt cx="9142820" cy="4896544"/>
          </a:xfrm>
        </p:grpSpPr>
        <p:sp>
          <p:nvSpPr>
            <p:cNvPr id="147" name="Rounded Rectangle 146"/>
            <p:cNvSpPr/>
            <p:nvPr/>
          </p:nvSpPr>
          <p:spPr>
            <a:xfrm>
              <a:off x="1" y="373306"/>
              <a:ext cx="9142820" cy="4711878"/>
            </a:xfrm>
            <a:prstGeom prst="roundRect">
              <a:avLst>
                <a:gd name="adj" fmla="val 6992"/>
              </a:avLst>
            </a:prstGeom>
            <a:noFill/>
            <a:ln w="28575"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Oval 3"/>
            <p:cNvSpPr/>
            <p:nvPr/>
          </p:nvSpPr>
          <p:spPr>
            <a:xfrm>
              <a:off x="1128052" y="620688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Oval 4"/>
            <p:cNvSpPr/>
            <p:nvPr/>
          </p:nvSpPr>
          <p:spPr>
            <a:xfrm>
              <a:off x="467544" y="1249524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1788560" y="12495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1128052" y="12495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1000759" y="1878360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Oval 9"/>
            <p:cNvSpPr/>
            <p:nvPr/>
          </p:nvSpPr>
          <p:spPr>
            <a:xfrm>
              <a:off x="1638326" y="188019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67544" y="25071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Oval 12"/>
            <p:cNvSpPr/>
            <p:nvPr/>
          </p:nvSpPr>
          <p:spPr>
            <a:xfrm>
              <a:off x="168279" y="18783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5" name="Straight Connector 14"/>
            <p:cNvCxnSpPr>
              <a:stCxn id="4" idx="5"/>
              <a:endCxn id="6" idx="1"/>
            </p:cNvCxnSpPr>
            <p:nvPr/>
          </p:nvCxnSpPr>
          <p:spPr>
            <a:xfrm>
              <a:off x="1435365" y="928001"/>
              <a:ext cx="405922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  <a:endCxn id="7" idx="0"/>
            </p:cNvCxnSpPr>
            <p:nvPr/>
          </p:nvCxnSpPr>
          <p:spPr>
            <a:xfrm>
              <a:off x="1308072" y="980728"/>
              <a:ext cx="0" cy="2687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4" idx="3"/>
              <a:endCxn id="5" idx="7"/>
            </p:cNvCxnSpPr>
            <p:nvPr/>
          </p:nvCxnSpPr>
          <p:spPr>
            <a:xfrm flipH="1">
              <a:off x="774857" y="928001"/>
              <a:ext cx="405922" cy="374250"/>
            </a:xfrm>
            <a:prstGeom prst="line">
              <a:avLst/>
            </a:prstGeom>
            <a:ln w="57150"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5"/>
              <a:endCxn id="8" idx="1"/>
            </p:cNvCxnSpPr>
            <p:nvPr/>
          </p:nvCxnSpPr>
          <p:spPr>
            <a:xfrm>
              <a:off x="774857" y="1556837"/>
              <a:ext cx="278629" cy="374250"/>
            </a:xfrm>
            <a:prstGeom prst="line">
              <a:avLst/>
            </a:prstGeom>
            <a:ln w="57150">
              <a:tailEnd type="stealth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3"/>
              <a:endCxn id="11" idx="7"/>
            </p:cNvCxnSpPr>
            <p:nvPr/>
          </p:nvCxnSpPr>
          <p:spPr>
            <a:xfrm flipH="1">
              <a:off x="774857" y="2185673"/>
              <a:ext cx="278629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7" idx="5"/>
              <a:endCxn id="10" idx="1"/>
            </p:cNvCxnSpPr>
            <p:nvPr/>
          </p:nvCxnSpPr>
          <p:spPr>
            <a:xfrm>
              <a:off x="1435365" y="1556837"/>
              <a:ext cx="255688" cy="376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5" idx="3"/>
              <a:endCxn id="13" idx="0"/>
            </p:cNvCxnSpPr>
            <p:nvPr/>
          </p:nvCxnSpPr>
          <p:spPr>
            <a:xfrm flipH="1">
              <a:off x="348299" y="1556837"/>
              <a:ext cx="171972" cy="32152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3252083" y="623993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4" name="Oval 63"/>
            <p:cNvSpPr/>
            <p:nvPr/>
          </p:nvSpPr>
          <p:spPr>
            <a:xfrm>
              <a:off x="2591575" y="125282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5" name="Oval 64"/>
            <p:cNvSpPr/>
            <p:nvPr/>
          </p:nvSpPr>
          <p:spPr>
            <a:xfrm>
              <a:off x="3912591" y="125282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6" name="Oval 65"/>
            <p:cNvSpPr/>
            <p:nvPr/>
          </p:nvSpPr>
          <p:spPr>
            <a:xfrm>
              <a:off x="3252083" y="125282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Oval 66"/>
            <p:cNvSpPr/>
            <p:nvPr/>
          </p:nvSpPr>
          <p:spPr>
            <a:xfrm>
              <a:off x="3124790" y="1881665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8" name="Oval 67"/>
            <p:cNvSpPr/>
            <p:nvPr/>
          </p:nvSpPr>
          <p:spPr>
            <a:xfrm>
              <a:off x="3762357" y="1883495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9" name="Oval 68"/>
            <p:cNvSpPr/>
            <p:nvPr/>
          </p:nvSpPr>
          <p:spPr>
            <a:xfrm>
              <a:off x="2591575" y="2510501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Oval 69"/>
            <p:cNvSpPr/>
            <p:nvPr/>
          </p:nvSpPr>
          <p:spPr>
            <a:xfrm>
              <a:off x="2292310" y="1881665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1" name="Straight Connector 70"/>
            <p:cNvCxnSpPr>
              <a:stCxn id="63" idx="5"/>
              <a:endCxn id="65" idx="1"/>
            </p:cNvCxnSpPr>
            <p:nvPr/>
          </p:nvCxnSpPr>
          <p:spPr>
            <a:xfrm>
              <a:off x="3559396" y="931306"/>
              <a:ext cx="405922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3" idx="4"/>
              <a:endCxn id="66" idx="0"/>
            </p:cNvCxnSpPr>
            <p:nvPr/>
          </p:nvCxnSpPr>
          <p:spPr>
            <a:xfrm>
              <a:off x="3432103" y="984033"/>
              <a:ext cx="0" cy="2687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3" idx="3"/>
              <a:endCxn id="64" idx="7"/>
            </p:cNvCxnSpPr>
            <p:nvPr/>
          </p:nvCxnSpPr>
          <p:spPr>
            <a:xfrm flipH="1">
              <a:off x="2898888" y="931306"/>
              <a:ext cx="405922" cy="374250"/>
            </a:xfrm>
            <a:prstGeom prst="line">
              <a:avLst/>
            </a:prstGeom>
            <a:ln>
              <a:tailEnd type="non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4" idx="5"/>
              <a:endCxn id="67" idx="1"/>
            </p:cNvCxnSpPr>
            <p:nvPr/>
          </p:nvCxnSpPr>
          <p:spPr>
            <a:xfrm>
              <a:off x="2898888" y="1560142"/>
              <a:ext cx="278629" cy="374250"/>
            </a:xfrm>
            <a:prstGeom prst="line">
              <a:avLst/>
            </a:prstGeom>
            <a:ln>
              <a:tailEnd type="non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7" idx="3"/>
              <a:endCxn id="69" idx="7"/>
            </p:cNvCxnSpPr>
            <p:nvPr/>
          </p:nvCxnSpPr>
          <p:spPr>
            <a:xfrm flipH="1">
              <a:off x="2898888" y="2188978"/>
              <a:ext cx="278629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6" idx="5"/>
              <a:endCxn id="68" idx="1"/>
            </p:cNvCxnSpPr>
            <p:nvPr/>
          </p:nvCxnSpPr>
          <p:spPr>
            <a:xfrm>
              <a:off x="3559396" y="1560142"/>
              <a:ext cx="255688" cy="376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4" idx="3"/>
              <a:endCxn id="70" idx="0"/>
            </p:cNvCxnSpPr>
            <p:nvPr/>
          </p:nvCxnSpPr>
          <p:spPr>
            <a:xfrm flipH="1">
              <a:off x="2472330" y="1560142"/>
              <a:ext cx="171972" cy="32152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3687240" y="2506945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0" name="Straight Connector 79"/>
            <p:cNvCxnSpPr>
              <a:stCxn id="67" idx="5"/>
              <a:endCxn id="78" idx="1"/>
            </p:cNvCxnSpPr>
            <p:nvPr/>
          </p:nvCxnSpPr>
          <p:spPr>
            <a:xfrm>
              <a:off x="3432103" y="2188978"/>
              <a:ext cx="307864" cy="37069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5532285" y="620657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5" name="Oval 84"/>
            <p:cNvSpPr/>
            <p:nvPr/>
          </p:nvSpPr>
          <p:spPr>
            <a:xfrm>
              <a:off x="4871777" y="1249493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6" name="Oval 85"/>
            <p:cNvSpPr/>
            <p:nvPr/>
          </p:nvSpPr>
          <p:spPr>
            <a:xfrm>
              <a:off x="6192793" y="1249493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7" name="Oval 86"/>
            <p:cNvSpPr/>
            <p:nvPr/>
          </p:nvSpPr>
          <p:spPr>
            <a:xfrm>
              <a:off x="5532285" y="1249493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8" name="Oval 87"/>
            <p:cNvSpPr/>
            <p:nvPr/>
          </p:nvSpPr>
          <p:spPr>
            <a:xfrm>
              <a:off x="5404992" y="187832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9" name="Oval 88"/>
            <p:cNvSpPr/>
            <p:nvPr/>
          </p:nvSpPr>
          <p:spPr>
            <a:xfrm>
              <a:off x="6042559" y="188015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0" name="Oval 89"/>
            <p:cNvSpPr/>
            <p:nvPr/>
          </p:nvSpPr>
          <p:spPr>
            <a:xfrm>
              <a:off x="4871777" y="2507165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1" name="Oval 90"/>
            <p:cNvSpPr/>
            <p:nvPr/>
          </p:nvSpPr>
          <p:spPr>
            <a:xfrm>
              <a:off x="4572512" y="187832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2" name="Straight Connector 91"/>
            <p:cNvCxnSpPr>
              <a:stCxn id="84" idx="5"/>
              <a:endCxn id="86" idx="1"/>
            </p:cNvCxnSpPr>
            <p:nvPr/>
          </p:nvCxnSpPr>
          <p:spPr>
            <a:xfrm>
              <a:off x="5839598" y="927970"/>
              <a:ext cx="405922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4" idx="4"/>
              <a:endCxn id="87" idx="0"/>
            </p:cNvCxnSpPr>
            <p:nvPr/>
          </p:nvCxnSpPr>
          <p:spPr>
            <a:xfrm>
              <a:off x="5712305" y="980697"/>
              <a:ext cx="0" cy="2687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4" idx="3"/>
              <a:endCxn id="85" idx="7"/>
            </p:cNvCxnSpPr>
            <p:nvPr/>
          </p:nvCxnSpPr>
          <p:spPr>
            <a:xfrm flipH="1">
              <a:off x="5179090" y="927970"/>
              <a:ext cx="405922" cy="374250"/>
            </a:xfrm>
            <a:prstGeom prst="line">
              <a:avLst/>
            </a:prstGeom>
            <a:ln>
              <a:tailEnd type="non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5" idx="5"/>
              <a:endCxn id="88" idx="1"/>
            </p:cNvCxnSpPr>
            <p:nvPr/>
          </p:nvCxnSpPr>
          <p:spPr>
            <a:xfrm>
              <a:off x="5179090" y="1556806"/>
              <a:ext cx="278629" cy="374250"/>
            </a:xfrm>
            <a:prstGeom prst="line">
              <a:avLst/>
            </a:prstGeom>
            <a:ln>
              <a:tailEnd type="non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8" idx="3"/>
              <a:endCxn id="90" idx="7"/>
            </p:cNvCxnSpPr>
            <p:nvPr/>
          </p:nvCxnSpPr>
          <p:spPr>
            <a:xfrm flipH="1">
              <a:off x="5179090" y="2185642"/>
              <a:ext cx="278629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7" idx="5"/>
              <a:endCxn id="89" idx="1"/>
            </p:cNvCxnSpPr>
            <p:nvPr/>
          </p:nvCxnSpPr>
          <p:spPr>
            <a:xfrm>
              <a:off x="5839598" y="1556806"/>
              <a:ext cx="255688" cy="376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5" idx="3"/>
              <a:endCxn id="91" idx="0"/>
            </p:cNvCxnSpPr>
            <p:nvPr/>
          </p:nvCxnSpPr>
          <p:spPr>
            <a:xfrm flipH="1">
              <a:off x="4752532" y="1556806"/>
              <a:ext cx="171972" cy="32152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5967442" y="2503609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0" name="Straight Connector 99"/>
            <p:cNvCxnSpPr>
              <a:stCxn id="88" idx="5"/>
              <a:endCxn id="99" idx="1"/>
            </p:cNvCxnSpPr>
            <p:nvPr/>
          </p:nvCxnSpPr>
          <p:spPr>
            <a:xfrm>
              <a:off x="5712305" y="2185642"/>
              <a:ext cx="307864" cy="37069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 rot="228951">
              <a:off x="5920413" y="2943043"/>
              <a:ext cx="469695" cy="1586447"/>
              <a:chOff x="5957947" y="2970948"/>
              <a:chExt cx="469695" cy="1586447"/>
            </a:xfrm>
          </p:grpSpPr>
          <p:cxnSp>
            <p:nvCxnSpPr>
              <p:cNvPr id="104" name="Curved Connector 103"/>
              <p:cNvCxnSpPr/>
              <p:nvPr/>
            </p:nvCxnSpPr>
            <p:spPr>
              <a:xfrm rot="18660000" flipH="1">
                <a:off x="5949965" y="2978930"/>
                <a:ext cx="421335" cy="405371"/>
              </a:xfrm>
              <a:prstGeom prst="curvedConnector3">
                <a:avLst>
                  <a:gd name="adj1" fmla="val 50000"/>
                </a:avLst>
              </a:prstGeom>
              <a:ln>
                <a:prstDash val="sysDot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Curved Connector 107"/>
              <p:cNvCxnSpPr/>
              <p:nvPr/>
            </p:nvCxnSpPr>
            <p:spPr>
              <a:xfrm rot="18660000" flipH="1">
                <a:off x="5982126" y="3562863"/>
                <a:ext cx="421335" cy="405371"/>
              </a:xfrm>
              <a:prstGeom prst="curvedConnector3">
                <a:avLst>
                  <a:gd name="adj1" fmla="val 50000"/>
                </a:avLst>
              </a:prstGeom>
              <a:ln>
                <a:prstDash val="sysDot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Curved Connector 108"/>
              <p:cNvCxnSpPr/>
              <p:nvPr/>
            </p:nvCxnSpPr>
            <p:spPr>
              <a:xfrm rot="18660000" flipH="1">
                <a:off x="6014289" y="4144042"/>
                <a:ext cx="421335" cy="405371"/>
              </a:xfrm>
              <a:prstGeom prst="curvedConnector3">
                <a:avLst>
                  <a:gd name="adj1" fmla="val 50000"/>
                </a:avLst>
              </a:prstGeom>
              <a:ln>
                <a:prstDash val="sysDot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1" name="Isosceles Triangle 110"/>
            <p:cNvSpPr/>
            <p:nvPr/>
          </p:nvSpPr>
          <p:spPr>
            <a:xfrm>
              <a:off x="6012447" y="4653136"/>
              <a:ext cx="270030" cy="22000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2" name="Oval 111"/>
            <p:cNvSpPr/>
            <p:nvPr/>
          </p:nvSpPr>
          <p:spPr>
            <a:xfrm>
              <a:off x="7865358" y="620657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Oval 112"/>
            <p:cNvSpPr/>
            <p:nvPr/>
          </p:nvSpPr>
          <p:spPr>
            <a:xfrm>
              <a:off x="7204850" y="1249493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4" name="Oval 113"/>
            <p:cNvSpPr/>
            <p:nvPr/>
          </p:nvSpPr>
          <p:spPr>
            <a:xfrm>
              <a:off x="8525866" y="1249493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5" name="Oval 114"/>
            <p:cNvSpPr/>
            <p:nvPr/>
          </p:nvSpPr>
          <p:spPr>
            <a:xfrm>
              <a:off x="7865358" y="1249493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6" name="Oval 115"/>
            <p:cNvSpPr/>
            <p:nvPr/>
          </p:nvSpPr>
          <p:spPr>
            <a:xfrm>
              <a:off x="7738065" y="1878329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7" name="Oval 116"/>
            <p:cNvSpPr/>
            <p:nvPr/>
          </p:nvSpPr>
          <p:spPr>
            <a:xfrm>
              <a:off x="8375632" y="188015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8" name="Oval 117"/>
            <p:cNvSpPr/>
            <p:nvPr/>
          </p:nvSpPr>
          <p:spPr>
            <a:xfrm>
              <a:off x="7204850" y="2507165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9" name="Oval 118"/>
            <p:cNvSpPr/>
            <p:nvPr/>
          </p:nvSpPr>
          <p:spPr>
            <a:xfrm>
              <a:off x="6905585" y="1878329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0" name="Straight Connector 119"/>
            <p:cNvCxnSpPr>
              <a:stCxn id="112" idx="5"/>
              <a:endCxn id="114" idx="1"/>
            </p:cNvCxnSpPr>
            <p:nvPr/>
          </p:nvCxnSpPr>
          <p:spPr>
            <a:xfrm>
              <a:off x="8172671" y="927970"/>
              <a:ext cx="405922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12" idx="4"/>
              <a:endCxn id="115" idx="0"/>
            </p:cNvCxnSpPr>
            <p:nvPr/>
          </p:nvCxnSpPr>
          <p:spPr>
            <a:xfrm>
              <a:off x="8045378" y="980697"/>
              <a:ext cx="0" cy="2687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12" idx="3"/>
              <a:endCxn id="113" idx="7"/>
            </p:cNvCxnSpPr>
            <p:nvPr/>
          </p:nvCxnSpPr>
          <p:spPr>
            <a:xfrm flipH="1">
              <a:off x="7512163" y="927970"/>
              <a:ext cx="405922" cy="374250"/>
            </a:xfrm>
            <a:prstGeom prst="line">
              <a:avLst/>
            </a:prstGeom>
            <a:ln w="57150">
              <a:headEnd type="stealth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13" idx="5"/>
              <a:endCxn id="116" idx="1"/>
            </p:cNvCxnSpPr>
            <p:nvPr/>
          </p:nvCxnSpPr>
          <p:spPr>
            <a:xfrm>
              <a:off x="7512163" y="1556806"/>
              <a:ext cx="278629" cy="374250"/>
            </a:xfrm>
            <a:prstGeom prst="line">
              <a:avLst/>
            </a:prstGeom>
            <a:ln w="57150">
              <a:headEnd type="stealth" w="lg" len="lg"/>
              <a:tailEnd type="non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16" idx="3"/>
              <a:endCxn id="118" idx="7"/>
            </p:cNvCxnSpPr>
            <p:nvPr/>
          </p:nvCxnSpPr>
          <p:spPr>
            <a:xfrm flipH="1">
              <a:off x="7512163" y="2185642"/>
              <a:ext cx="278629" cy="374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15" idx="5"/>
              <a:endCxn id="117" idx="1"/>
            </p:cNvCxnSpPr>
            <p:nvPr/>
          </p:nvCxnSpPr>
          <p:spPr>
            <a:xfrm>
              <a:off x="8172671" y="1556806"/>
              <a:ext cx="255688" cy="376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3" idx="3"/>
              <a:endCxn id="119" idx="0"/>
            </p:cNvCxnSpPr>
            <p:nvPr/>
          </p:nvCxnSpPr>
          <p:spPr>
            <a:xfrm flipH="1">
              <a:off x="7085605" y="1556806"/>
              <a:ext cx="171972" cy="32152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>
            <a:xfrm>
              <a:off x="8300515" y="2503609"/>
              <a:ext cx="360040" cy="36004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8" name="Straight Connector 127"/>
            <p:cNvCxnSpPr>
              <a:stCxn id="116" idx="5"/>
              <a:endCxn id="127" idx="1"/>
            </p:cNvCxnSpPr>
            <p:nvPr/>
          </p:nvCxnSpPr>
          <p:spPr>
            <a:xfrm>
              <a:off x="8045378" y="2185642"/>
              <a:ext cx="307864" cy="370694"/>
            </a:xfrm>
            <a:prstGeom prst="line">
              <a:avLst/>
            </a:prstGeom>
            <a:ln w="57150">
              <a:headEnd type="stealth" w="lg" len="lg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Isosceles Triangle 130"/>
            <p:cNvSpPr/>
            <p:nvPr/>
          </p:nvSpPr>
          <p:spPr>
            <a:xfrm>
              <a:off x="8343355" y="2547512"/>
              <a:ext cx="270030" cy="22000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2" name="Isosceles Triangle 131"/>
            <p:cNvSpPr/>
            <p:nvPr/>
          </p:nvSpPr>
          <p:spPr>
            <a:xfrm>
              <a:off x="7792310" y="1916832"/>
              <a:ext cx="270030" cy="22000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3" name="Isosceles Triangle 132"/>
            <p:cNvSpPr/>
            <p:nvPr/>
          </p:nvSpPr>
          <p:spPr>
            <a:xfrm>
              <a:off x="7249855" y="1294852"/>
              <a:ext cx="270030" cy="22000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4" name="Isosceles Triangle 133"/>
            <p:cNvSpPr/>
            <p:nvPr/>
          </p:nvSpPr>
          <p:spPr>
            <a:xfrm>
              <a:off x="7912094" y="659160"/>
              <a:ext cx="270030" cy="220007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5332" y="188640"/>
              <a:ext cx="104547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Selection</a:t>
              </a:r>
              <a:endParaRPr lang="el-GR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863678" y="188640"/>
              <a:ext cx="113685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Expansion</a:t>
              </a:r>
              <a:endParaRPr lang="el-GR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120091" y="188640"/>
              <a:ext cx="118442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Simulation</a:t>
              </a:r>
              <a:endParaRPr lang="el-GR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164624" y="188640"/>
              <a:ext cx="176150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Backpropagation</a:t>
              </a:r>
              <a:endParaRPr lang="el-GR" dirty="0"/>
            </a:p>
          </p:txBody>
        </p:sp>
        <p:cxnSp>
          <p:nvCxnSpPr>
            <p:cNvPr id="140" name="Straight Arrow Connector 139"/>
            <p:cNvCxnSpPr>
              <a:stCxn id="135" idx="3"/>
              <a:endCxn id="136" idx="1"/>
            </p:cNvCxnSpPr>
            <p:nvPr/>
          </p:nvCxnSpPr>
          <p:spPr>
            <a:xfrm>
              <a:off x="1830811" y="373306"/>
              <a:ext cx="103286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stCxn id="136" idx="3"/>
              <a:endCxn id="137" idx="1"/>
            </p:cNvCxnSpPr>
            <p:nvPr/>
          </p:nvCxnSpPr>
          <p:spPr>
            <a:xfrm>
              <a:off x="4000528" y="373306"/>
              <a:ext cx="11195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stCxn id="137" idx="3"/>
              <a:endCxn id="138" idx="1"/>
            </p:cNvCxnSpPr>
            <p:nvPr/>
          </p:nvCxnSpPr>
          <p:spPr>
            <a:xfrm>
              <a:off x="6304518" y="373306"/>
              <a:ext cx="8601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endCxn id="135" idx="1"/>
            </p:cNvCxnSpPr>
            <p:nvPr/>
          </p:nvCxnSpPr>
          <p:spPr>
            <a:xfrm>
              <a:off x="434285" y="373306"/>
              <a:ext cx="35104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1691053" y="3358732"/>
              <a:ext cx="72827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i="1" dirty="0" smtClean="0"/>
                <a:t>Tree</a:t>
              </a:r>
            </a:p>
            <a:p>
              <a:pPr algn="ctr"/>
              <a:r>
                <a:rPr lang="en-GB" i="1" dirty="0" smtClean="0"/>
                <a:t>Policy</a:t>
              </a:r>
              <a:endParaRPr lang="el-GR" i="1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725696" y="3358733"/>
              <a:ext cx="872483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i="1" dirty="0" smtClean="0"/>
                <a:t>Default</a:t>
              </a:r>
            </a:p>
            <a:p>
              <a:pPr algn="ctr"/>
              <a:r>
                <a:rPr lang="en-GB" i="1" dirty="0" smtClean="0"/>
                <a:t>Policy</a:t>
              </a:r>
              <a:endParaRPr lang="el-GR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639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Arrow Connector 98"/>
          <p:cNvCxnSpPr>
            <a:stCxn id="4" idx="0"/>
            <a:endCxn id="5" idx="2"/>
          </p:cNvCxnSpPr>
          <p:nvPr/>
        </p:nvCxnSpPr>
        <p:spPr>
          <a:xfrm flipH="1" flipV="1">
            <a:off x="5785383" y="2606764"/>
            <a:ext cx="1" cy="139244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96403" y="3999212"/>
            <a:ext cx="2377961" cy="50990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Environment (e.g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Maze)</a:t>
            </a:r>
            <a:endParaRPr lang="da-DK" dirty="0">
              <a:solidFill>
                <a:schemeClr val="tx1"/>
              </a:solidFill>
            </a:endParaRPr>
          </a:p>
        </p:txBody>
      </p:sp>
      <p:cxnSp>
        <p:nvCxnSpPr>
          <p:cNvPr id="6" name="AutoShape 6"/>
          <p:cNvCxnSpPr>
            <a:cxnSpLocks noChangeShapeType="1"/>
            <a:stCxn id="4" idx="1"/>
            <a:endCxn id="5" idx="1"/>
          </p:cNvCxnSpPr>
          <p:nvPr/>
        </p:nvCxnSpPr>
        <p:spPr bwMode="auto">
          <a:xfrm rot="10800000" flipH="1">
            <a:off x="4596403" y="2368342"/>
            <a:ext cx="312680" cy="1885825"/>
          </a:xfrm>
          <a:prstGeom prst="bentConnector3">
            <a:avLst>
              <a:gd name="adj1" fmla="val -110602"/>
            </a:avLst>
          </a:prstGeom>
          <a:ln w="57150"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AutoShape 7"/>
          <p:cNvCxnSpPr>
            <a:cxnSpLocks noChangeShapeType="1"/>
            <a:stCxn id="5" idx="3"/>
            <a:endCxn id="4" idx="3"/>
          </p:cNvCxnSpPr>
          <p:nvPr/>
        </p:nvCxnSpPr>
        <p:spPr bwMode="auto">
          <a:xfrm>
            <a:off x="6661683" y="2368341"/>
            <a:ext cx="312681" cy="1885825"/>
          </a:xfrm>
          <a:prstGeom prst="bentConnector3">
            <a:avLst>
              <a:gd name="adj1" fmla="val 266840"/>
            </a:avLst>
          </a:prstGeom>
          <a:ln w="5715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78488" y="3118322"/>
            <a:ext cx="96455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State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974365" y="3118322"/>
            <a:ext cx="1120807" cy="369332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en-US" dirty="0" smtClean="0"/>
              <a:t>Action</a:t>
            </a:r>
            <a:r>
              <a:rPr lang="el-GR" dirty="0" smtClean="0"/>
              <a:t> (</a:t>
            </a:r>
            <a:r>
              <a:rPr lang="el-GR" i="1" dirty="0" smtClean="0"/>
              <a:t>α</a:t>
            </a:r>
            <a:r>
              <a:rPr lang="el-GR" dirty="0" smtClean="0"/>
              <a:t>)</a:t>
            </a:r>
            <a:endParaRPr lang="da-DK" dirty="0"/>
          </a:p>
        </p:txBody>
      </p: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5225327" y="3118322"/>
            <a:ext cx="1166025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Reward</a:t>
            </a:r>
            <a:r>
              <a:rPr lang="el-GR" dirty="0" smtClean="0">
                <a:solidFill>
                  <a:schemeClr val="bg1"/>
                </a:solidFill>
              </a:rPr>
              <a:t> (</a:t>
            </a:r>
            <a:r>
              <a:rPr lang="en-GB" i="1" dirty="0" smtClean="0">
                <a:solidFill>
                  <a:schemeClr val="bg1"/>
                </a:solidFill>
              </a:rPr>
              <a:t>r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909083" y="2129918"/>
            <a:ext cx="1752600" cy="4768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Agent</a:t>
            </a:r>
            <a:endParaRPr lang="da-DK" b="1" dirty="0">
              <a:solidFill>
                <a:schemeClr val="bg1"/>
              </a:solidFill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56740"/>
              </p:ext>
            </p:extLst>
          </p:nvPr>
        </p:nvGraphicFramePr>
        <p:xfrm>
          <a:off x="1331642" y="1792524"/>
          <a:ext cx="2232246" cy="296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41"/>
                <a:gridCol w="372041"/>
                <a:gridCol w="372041"/>
                <a:gridCol w="372041"/>
                <a:gridCol w="372041"/>
                <a:gridCol w="372041"/>
              </a:tblGrid>
              <a:tr h="37074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74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5" name="Isosceles Triangle 124"/>
          <p:cNvSpPr/>
          <p:nvPr/>
        </p:nvSpPr>
        <p:spPr>
          <a:xfrm>
            <a:off x="2074699" y="3645024"/>
            <a:ext cx="363600" cy="363600"/>
          </a:xfrm>
          <a:prstGeom prst="triangle">
            <a:avLst>
              <a:gd name="adj" fmla="val 51052"/>
            </a:avLst>
          </a:prstGeom>
          <a:gradFill>
            <a:gsLst>
              <a:gs pos="3500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6" name="Line 77"/>
          <p:cNvSpPr>
            <a:spLocks noChangeShapeType="1"/>
          </p:cNvSpPr>
          <p:nvPr/>
        </p:nvSpPr>
        <p:spPr bwMode="auto">
          <a:xfrm>
            <a:off x="1979714" y="3830314"/>
            <a:ext cx="530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7" name="Line 78"/>
          <p:cNvSpPr>
            <a:spLocks noChangeShapeType="1"/>
          </p:cNvSpPr>
          <p:nvPr/>
        </p:nvSpPr>
        <p:spPr bwMode="auto">
          <a:xfrm>
            <a:off x="2254699" y="3563614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7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92"/>
          <p:cNvGrpSpPr/>
          <p:nvPr/>
        </p:nvGrpSpPr>
        <p:grpSpPr>
          <a:xfrm>
            <a:off x="1115616" y="366132"/>
            <a:ext cx="6975087" cy="5823476"/>
            <a:chOff x="1115616" y="366132"/>
            <a:chExt cx="6975087" cy="5823476"/>
          </a:xfrm>
        </p:grpSpPr>
        <p:sp>
          <p:nvSpPr>
            <p:cNvPr id="233" name="Rounded Rectangle 232"/>
            <p:cNvSpPr/>
            <p:nvPr/>
          </p:nvSpPr>
          <p:spPr>
            <a:xfrm rot="5400000">
              <a:off x="5826562" y="715499"/>
              <a:ext cx="2342642" cy="2160240"/>
            </a:xfrm>
            <a:prstGeom prst="roundRect">
              <a:avLst>
                <a:gd name="adj" fmla="val 6492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3" name="Group 52"/>
            <p:cNvGrpSpPr/>
            <p:nvPr/>
          </p:nvGrpSpPr>
          <p:grpSpPr>
            <a:xfrm rot="5400000">
              <a:off x="5552548" y="817446"/>
              <a:ext cx="2918851" cy="2016224"/>
              <a:chOff x="933069" y="404664"/>
              <a:chExt cx="4616754" cy="289492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3031749" y="404664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566051" y="896955"/>
                <a:ext cx="377548" cy="3842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cxnSp>
            <p:nvCxnSpPr>
              <p:cNvPr id="18" name="Straight Arrow Connector 17"/>
              <p:cNvCxnSpPr>
                <a:endCxn id="17" idx="1"/>
              </p:cNvCxnSpPr>
              <p:nvPr/>
            </p:nvCxnSpPr>
            <p:spPr>
              <a:xfrm flipV="1">
                <a:off x="933069" y="1089100"/>
                <a:ext cx="632982" cy="61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7" idx="3"/>
                <a:endCxn id="16" idx="2"/>
              </p:cNvCxnSpPr>
              <p:nvPr/>
            </p:nvCxnSpPr>
            <p:spPr>
              <a:xfrm flipV="1">
                <a:off x="1943599" y="584664"/>
                <a:ext cx="1088150" cy="50443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1568923" y="1647344"/>
                <a:ext cx="377548" cy="3842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 flipV="1">
                <a:off x="935941" y="1839489"/>
                <a:ext cx="632982" cy="61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1568899" y="2402128"/>
                <a:ext cx="377548" cy="3842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cxnSp>
            <p:nvCxnSpPr>
              <p:cNvPr id="23" name="Straight Arrow Connector 22"/>
              <p:cNvCxnSpPr>
                <a:endCxn id="22" idx="1"/>
              </p:cNvCxnSpPr>
              <p:nvPr/>
            </p:nvCxnSpPr>
            <p:spPr>
              <a:xfrm flipV="1">
                <a:off x="935917" y="2594273"/>
                <a:ext cx="632982" cy="610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17" idx="3"/>
                <a:endCxn id="25" idx="1"/>
              </p:cNvCxnSpPr>
              <p:nvPr/>
            </p:nvCxnSpPr>
            <p:spPr>
              <a:xfrm>
                <a:off x="1943599" y="1089100"/>
                <a:ext cx="1146672" cy="21322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/>
              <p:cNvSpPr/>
              <p:nvPr/>
            </p:nvSpPr>
            <p:spPr>
              <a:xfrm>
                <a:off x="3037550" y="1249602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037550" y="2057860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043746" y="2939588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494033" y="2054362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488629" y="1281245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cxnSp>
            <p:nvCxnSpPr>
              <p:cNvPr id="30" name="Straight Arrow Connector 29"/>
              <p:cNvCxnSpPr>
                <a:stCxn id="17" idx="3"/>
                <a:endCxn id="26" idx="1"/>
              </p:cNvCxnSpPr>
              <p:nvPr/>
            </p:nvCxnSpPr>
            <p:spPr>
              <a:xfrm>
                <a:off x="1943599" y="1089100"/>
                <a:ext cx="1146672" cy="102148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7" idx="3"/>
                <a:endCxn id="27" idx="0"/>
              </p:cNvCxnSpPr>
              <p:nvPr/>
            </p:nvCxnSpPr>
            <p:spPr>
              <a:xfrm>
                <a:off x="1943599" y="1089100"/>
                <a:ext cx="1280147" cy="18504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20" idx="3"/>
                <a:endCxn id="16" idx="3"/>
              </p:cNvCxnSpPr>
              <p:nvPr/>
            </p:nvCxnSpPr>
            <p:spPr>
              <a:xfrm flipV="1">
                <a:off x="1946471" y="711943"/>
                <a:ext cx="1137999" cy="11275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20" idx="3"/>
                <a:endCxn id="25" idx="2"/>
              </p:cNvCxnSpPr>
              <p:nvPr/>
            </p:nvCxnSpPr>
            <p:spPr>
              <a:xfrm flipV="1">
                <a:off x="1946471" y="1429602"/>
                <a:ext cx="1091079" cy="40988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20" idx="3"/>
                <a:endCxn id="26" idx="2"/>
              </p:cNvCxnSpPr>
              <p:nvPr/>
            </p:nvCxnSpPr>
            <p:spPr>
              <a:xfrm>
                <a:off x="1946471" y="1839489"/>
                <a:ext cx="1091079" cy="39837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20" idx="3"/>
                <a:endCxn id="27" idx="1"/>
              </p:cNvCxnSpPr>
              <p:nvPr/>
            </p:nvCxnSpPr>
            <p:spPr>
              <a:xfrm>
                <a:off x="1946471" y="1839489"/>
                <a:ext cx="1149996" cy="115282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22" idx="3"/>
                <a:endCxn id="27" idx="2"/>
              </p:cNvCxnSpPr>
              <p:nvPr/>
            </p:nvCxnSpPr>
            <p:spPr>
              <a:xfrm>
                <a:off x="1946447" y="2594273"/>
                <a:ext cx="1097299" cy="52531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22" idx="3"/>
                <a:endCxn id="26" idx="3"/>
              </p:cNvCxnSpPr>
              <p:nvPr/>
            </p:nvCxnSpPr>
            <p:spPr>
              <a:xfrm flipV="1">
                <a:off x="1946447" y="2365139"/>
                <a:ext cx="1143824" cy="22913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2" idx="3"/>
                <a:endCxn id="25" idx="3"/>
              </p:cNvCxnSpPr>
              <p:nvPr/>
            </p:nvCxnSpPr>
            <p:spPr>
              <a:xfrm flipV="1">
                <a:off x="1946447" y="1556881"/>
                <a:ext cx="1143824" cy="103739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22" idx="3"/>
                <a:endCxn id="16" idx="4"/>
              </p:cNvCxnSpPr>
              <p:nvPr/>
            </p:nvCxnSpPr>
            <p:spPr>
              <a:xfrm flipV="1">
                <a:off x="1946447" y="764664"/>
                <a:ext cx="1265302" cy="182960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16" idx="6"/>
                <a:endCxn id="29" idx="1"/>
              </p:cNvCxnSpPr>
              <p:nvPr/>
            </p:nvCxnSpPr>
            <p:spPr>
              <a:xfrm>
                <a:off x="3391749" y="584664"/>
                <a:ext cx="1149601" cy="74930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16" idx="6"/>
                <a:endCxn id="28" idx="0"/>
              </p:cNvCxnSpPr>
              <p:nvPr/>
            </p:nvCxnSpPr>
            <p:spPr>
              <a:xfrm>
                <a:off x="3391749" y="584664"/>
                <a:ext cx="1282284" cy="146969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25" idx="6"/>
                <a:endCxn id="29" idx="2"/>
              </p:cNvCxnSpPr>
              <p:nvPr/>
            </p:nvCxnSpPr>
            <p:spPr>
              <a:xfrm>
                <a:off x="3397550" y="1429602"/>
                <a:ext cx="1091079" cy="3164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25" idx="6"/>
                <a:endCxn id="28" idx="1"/>
              </p:cNvCxnSpPr>
              <p:nvPr/>
            </p:nvCxnSpPr>
            <p:spPr>
              <a:xfrm>
                <a:off x="3397550" y="1429602"/>
                <a:ext cx="1149204" cy="67748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6" idx="6"/>
                <a:endCxn id="29" idx="3"/>
              </p:cNvCxnSpPr>
              <p:nvPr/>
            </p:nvCxnSpPr>
            <p:spPr>
              <a:xfrm flipV="1">
                <a:off x="3397550" y="1588524"/>
                <a:ext cx="1143800" cy="64933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26" idx="6"/>
                <a:endCxn id="28" idx="2"/>
              </p:cNvCxnSpPr>
              <p:nvPr/>
            </p:nvCxnSpPr>
            <p:spPr>
              <a:xfrm flipV="1">
                <a:off x="3397550" y="2234362"/>
                <a:ext cx="1096483" cy="349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27" idx="6"/>
                <a:endCxn id="28" idx="3"/>
              </p:cNvCxnSpPr>
              <p:nvPr/>
            </p:nvCxnSpPr>
            <p:spPr>
              <a:xfrm flipV="1">
                <a:off x="3403746" y="2361641"/>
                <a:ext cx="1143008" cy="7579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27" idx="6"/>
                <a:endCxn id="29" idx="4"/>
              </p:cNvCxnSpPr>
              <p:nvPr/>
            </p:nvCxnSpPr>
            <p:spPr>
              <a:xfrm flipV="1">
                <a:off x="3403746" y="1641245"/>
                <a:ext cx="1264883" cy="147834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29" idx="6"/>
              </p:cNvCxnSpPr>
              <p:nvPr/>
            </p:nvCxnSpPr>
            <p:spPr>
              <a:xfrm flipV="1">
                <a:off x="4848629" y="1458636"/>
                <a:ext cx="695790" cy="260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28" idx="6"/>
              </p:cNvCxnSpPr>
              <p:nvPr/>
            </p:nvCxnSpPr>
            <p:spPr>
              <a:xfrm flipV="1">
                <a:off x="4854033" y="2230595"/>
                <a:ext cx="695790" cy="376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0" name="Elbow Connector 239"/>
            <p:cNvCxnSpPr>
              <a:stCxn id="233" idx="0"/>
              <a:endCxn id="1026" idx="3"/>
            </p:cNvCxnSpPr>
            <p:nvPr/>
          </p:nvCxnSpPr>
          <p:spPr>
            <a:xfrm>
              <a:off x="8078003" y="1795619"/>
              <a:ext cx="12700" cy="3022389"/>
            </a:xfrm>
            <a:prstGeom prst="bentConnector3">
              <a:avLst>
                <a:gd name="adj1" fmla="val 2518118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026" name="Picture 2" descr="Αποτέλεσμα εικόνας για ms pac-ma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7763" y="3446407"/>
              <a:ext cx="2160240" cy="274320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0" name="Elbow Connector 249"/>
            <p:cNvCxnSpPr>
              <a:stCxn id="1026" idx="1"/>
              <a:endCxn id="252" idx="3"/>
            </p:cNvCxnSpPr>
            <p:nvPr/>
          </p:nvCxnSpPr>
          <p:spPr>
            <a:xfrm rot="10800000">
              <a:off x="4103853" y="4818008"/>
              <a:ext cx="1813910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2" name="TextBox 251"/>
                <p:cNvSpPr txBox="1"/>
                <p:nvPr/>
              </p:nvSpPr>
              <p:spPr>
                <a:xfrm>
                  <a:off x="2461480" y="4633341"/>
                  <a:ext cx="16423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Fitness value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52" name="TextBox 2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1480" y="4633341"/>
                  <a:ext cx="1642373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346" t="-8197" b="-2459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2" name="Rounded Rectangle 231"/>
            <p:cNvSpPr/>
            <p:nvPr/>
          </p:nvSpPr>
          <p:spPr>
            <a:xfrm>
              <a:off x="1375198" y="2674723"/>
              <a:ext cx="3894479" cy="591268"/>
            </a:xfrm>
            <a:prstGeom prst="roundRect">
              <a:avLst>
                <a:gd name="adj" fmla="val 6492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1723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6" name="Rectangle 6"/>
            <p:cNvSpPr>
              <a:spLocks noChangeArrowheads="1"/>
            </p:cNvSpPr>
            <p:nvPr/>
          </p:nvSpPr>
          <p:spPr bwMode="auto">
            <a:xfrm>
              <a:off x="2104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2485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2866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3247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4771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 anchorCtr="0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8" name="Rectangle 53"/>
            <p:cNvSpPr>
              <a:spLocks noChangeArrowheads="1"/>
            </p:cNvSpPr>
            <p:nvPr/>
          </p:nvSpPr>
          <p:spPr bwMode="auto">
            <a:xfrm>
              <a:off x="1723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89" name="Rectangle 54"/>
            <p:cNvSpPr>
              <a:spLocks noChangeArrowheads="1"/>
            </p:cNvSpPr>
            <p:nvPr/>
          </p:nvSpPr>
          <p:spPr bwMode="auto">
            <a:xfrm>
              <a:off x="2104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90" name="Rectangle 55"/>
            <p:cNvSpPr>
              <a:spLocks noChangeArrowheads="1"/>
            </p:cNvSpPr>
            <p:nvPr/>
          </p:nvSpPr>
          <p:spPr bwMode="auto">
            <a:xfrm>
              <a:off x="2485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91" name="Rectangle 56"/>
            <p:cNvSpPr>
              <a:spLocks noChangeArrowheads="1"/>
            </p:cNvSpPr>
            <p:nvPr/>
          </p:nvSpPr>
          <p:spPr bwMode="auto">
            <a:xfrm>
              <a:off x="2866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92" name="Rectangle 57"/>
            <p:cNvSpPr>
              <a:spLocks noChangeArrowheads="1"/>
            </p:cNvSpPr>
            <p:nvPr/>
          </p:nvSpPr>
          <p:spPr bwMode="auto">
            <a:xfrm>
              <a:off x="3247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96" name="Rectangle 61"/>
            <p:cNvSpPr>
              <a:spLocks noChangeArrowheads="1"/>
            </p:cNvSpPr>
            <p:nvPr/>
          </p:nvSpPr>
          <p:spPr bwMode="auto">
            <a:xfrm>
              <a:off x="4771633" y="2166409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 anchorCtr="0"/>
            <a:lstStyle/>
            <a:p>
              <a:pPr algn="ctr"/>
              <a:endParaRPr lang="da-DK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4205863" y="237086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24863" y="237086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0" name="Oval 109"/>
            <p:cNvSpPr/>
            <p:nvPr/>
          </p:nvSpPr>
          <p:spPr>
            <a:xfrm>
              <a:off x="4516746" y="2365883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TextBox 142"/>
                <p:cNvSpPr txBox="1"/>
                <p:nvPr/>
              </p:nvSpPr>
              <p:spPr>
                <a:xfrm>
                  <a:off x="1771191" y="2191551"/>
                  <a:ext cx="3171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3" name="TextBox 1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1191" y="2191551"/>
                  <a:ext cx="317138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1538" r="-5769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/>
                <p:cNvSpPr txBox="1"/>
                <p:nvPr/>
              </p:nvSpPr>
              <p:spPr>
                <a:xfrm>
                  <a:off x="2142358" y="2198025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2358" y="2198025"/>
                  <a:ext cx="322461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434" r="-9434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TextBox 144"/>
                <p:cNvSpPr txBox="1"/>
                <p:nvPr/>
              </p:nvSpPr>
              <p:spPr>
                <a:xfrm>
                  <a:off x="2518241" y="2208111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5" name="TextBox 1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8241" y="2208111"/>
                  <a:ext cx="322461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9434" r="-9434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/>
                <p:cNvSpPr txBox="1"/>
                <p:nvPr/>
              </p:nvSpPr>
              <p:spPr>
                <a:xfrm>
                  <a:off x="2908321" y="2218409"/>
                  <a:ext cx="3154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321" y="2218409"/>
                  <a:ext cx="315471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1538" r="-7692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/>
                <p:cNvSpPr txBox="1"/>
                <p:nvPr/>
              </p:nvSpPr>
              <p:spPr>
                <a:xfrm>
                  <a:off x="3284147" y="2218408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4147" y="2218408"/>
                  <a:ext cx="322461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9434" r="-9434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/>
                <p:cNvSpPr txBox="1"/>
                <p:nvPr/>
              </p:nvSpPr>
              <p:spPr>
                <a:xfrm>
                  <a:off x="4818794" y="2218407"/>
                  <a:ext cx="32957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8794" y="2218407"/>
                  <a:ext cx="329577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0909" r="-1818" b="-1111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0" name="Rectangle 5"/>
            <p:cNvSpPr>
              <a:spLocks noChangeArrowheads="1"/>
            </p:cNvSpPr>
            <p:nvPr/>
          </p:nvSpPr>
          <p:spPr bwMode="auto">
            <a:xfrm>
              <a:off x="1720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51" name="Rectangle 6"/>
            <p:cNvSpPr>
              <a:spLocks noChangeArrowheads="1"/>
            </p:cNvSpPr>
            <p:nvPr/>
          </p:nvSpPr>
          <p:spPr bwMode="auto">
            <a:xfrm>
              <a:off x="2101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52" name="Rectangle 7"/>
            <p:cNvSpPr>
              <a:spLocks noChangeArrowheads="1"/>
            </p:cNvSpPr>
            <p:nvPr/>
          </p:nvSpPr>
          <p:spPr bwMode="auto">
            <a:xfrm>
              <a:off x="2482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53" name="Rectangle 8"/>
            <p:cNvSpPr>
              <a:spLocks noChangeArrowheads="1"/>
            </p:cNvSpPr>
            <p:nvPr/>
          </p:nvSpPr>
          <p:spPr bwMode="auto">
            <a:xfrm>
              <a:off x="2863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54" name="Rectangle 9"/>
            <p:cNvSpPr>
              <a:spLocks noChangeArrowheads="1"/>
            </p:cNvSpPr>
            <p:nvPr/>
          </p:nvSpPr>
          <p:spPr bwMode="auto">
            <a:xfrm>
              <a:off x="3244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55" name="Rectangle 13"/>
            <p:cNvSpPr>
              <a:spLocks noChangeArrowheads="1"/>
            </p:cNvSpPr>
            <p:nvPr/>
          </p:nvSpPr>
          <p:spPr bwMode="auto">
            <a:xfrm>
              <a:off x="4768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 anchorCtr="0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57" name="Rectangle 53"/>
            <p:cNvSpPr>
              <a:spLocks noChangeArrowheads="1"/>
            </p:cNvSpPr>
            <p:nvPr/>
          </p:nvSpPr>
          <p:spPr bwMode="auto">
            <a:xfrm>
              <a:off x="1720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58" name="Rectangle 54"/>
            <p:cNvSpPr>
              <a:spLocks noChangeArrowheads="1"/>
            </p:cNvSpPr>
            <p:nvPr/>
          </p:nvSpPr>
          <p:spPr bwMode="auto">
            <a:xfrm>
              <a:off x="2101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59" name="Rectangle 55"/>
            <p:cNvSpPr>
              <a:spLocks noChangeArrowheads="1"/>
            </p:cNvSpPr>
            <p:nvPr/>
          </p:nvSpPr>
          <p:spPr bwMode="auto">
            <a:xfrm>
              <a:off x="2482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60" name="Rectangle 56"/>
            <p:cNvSpPr>
              <a:spLocks noChangeArrowheads="1"/>
            </p:cNvSpPr>
            <p:nvPr/>
          </p:nvSpPr>
          <p:spPr bwMode="auto">
            <a:xfrm>
              <a:off x="2863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61" name="Rectangle 57"/>
            <p:cNvSpPr>
              <a:spLocks noChangeArrowheads="1"/>
            </p:cNvSpPr>
            <p:nvPr/>
          </p:nvSpPr>
          <p:spPr bwMode="auto">
            <a:xfrm>
              <a:off x="3244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62" name="Rectangle 61"/>
            <p:cNvSpPr>
              <a:spLocks noChangeArrowheads="1"/>
            </p:cNvSpPr>
            <p:nvPr/>
          </p:nvSpPr>
          <p:spPr bwMode="auto">
            <a:xfrm>
              <a:off x="4768294" y="2759907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 anchorCtr="0"/>
            <a:lstStyle/>
            <a:p>
              <a:pPr algn="ctr"/>
              <a:endParaRPr lang="da-DK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4202524" y="296436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21524" y="2964365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2" name="Oval 171"/>
            <p:cNvSpPr/>
            <p:nvPr/>
          </p:nvSpPr>
          <p:spPr>
            <a:xfrm>
              <a:off x="4541463" y="2963245"/>
              <a:ext cx="72008" cy="698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Box 172"/>
                <p:cNvSpPr txBox="1"/>
                <p:nvPr/>
              </p:nvSpPr>
              <p:spPr>
                <a:xfrm>
                  <a:off x="1767852" y="2785049"/>
                  <a:ext cx="3171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3" name="TextBox 1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7852" y="2785049"/>
                  <a:ext cx="317138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1538" r="-7692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Box 173"/>
                <p:cNvSpPr txBox="1"/>
                <p:nvPr/>
              </p:nvSpPr>
              <p:spPr>
                <a:xfrm>
                  <a:off x="2139019" y="2791523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4" name="TextBox 1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9019" y="2791523"/>
                  <a:ext cx="322461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9434" r="-7547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174"/>
                <p:cNvSpPr txBox="1"/>
                <p:nvPr/>
              </p:nvSpPr>
              <p:spPr>
                <a:xfrm>
                  <a:off x="2514902" y="2801609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5" name="TextBox 1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902" y="2801609"/>
                  <a:ext cx="322461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9615" r="-9615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TextBox 175"/>
                <p:cNvSpPr txBox="1"/>
                <p:nvPr/>
              </p:nvSpPr>
              <p:spPr>
                <a:xfrm>
                  <a:off x="2904982" y="2811907"/>
                  <a:ext cx="3154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TextBox 1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4982" y="2811907"/>
                  <a:ext cx="315471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1765" r="-7843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7" name="TextBox 176"/>
                <p:cNvSpPr txBox="1"/>
                <p:nvPr/>
              </p:nvSpPr>
              <p:spPr>
                <a:xfrm>
                  <a:off x="3280808" y="2811906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7" name="TextBox 1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0808" y="2811906"/>
                  <a:ext cx="322461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9434" r="-9434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TextBox 177"/>
                <p:cNvSpPr txBox="1"/>
                <p:nvPr/>
              </p:nvSpPr>
              <p:spPr>
                <a:xfrm>
                  <a:off x="4815455" y="2811905"/>
                  <a:ext cx="32957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8" name="TextBox 1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5455" y="2811905"/>
                  <a:ext cx="329577" cy="27699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1111" r="-1852" b="-1087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0" name="Rectangle 5"/>
            <p:cNvSpPr>
              <a:spLocks noChangeArrowheads="1"/>
            </p:cNvSpPr>
            <p:nvPr/>
          </p:nvSpPr>
          <p:spPr bwMode="auto">
            <a:xfrm>
              <a:off x="1720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81" name="Rectangle 6"/>
            <p:cNvSpPr>
              <a:spLocks noChangeArrowheads="1"/>
            </p:cNvSpPr>
            <p:nvPr/>
          </p:nvSpPr>
          <p:spPr bwMode="auto">
            <a:xfrm>
              <a:off x="2101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82" name="Rectangle 7"/>
            <p:cNvSpPr>
              <a:spLocks noChangeArrowheads="1"/>
            </p:cNvSpPr>
            <p:nvPr/>
          </p:nvSpPr>
          <p:spPr bwMode="auto">
            <a:xfrm>
              <a:off x="2482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83" name="Rectangle 8"/>
            <p:cNvSpPr>
              <a:spLocks noChangeArrowheads="1"/>
            </p:cNvSpPr>
            <p:nvPr/>
          </p:nvSpPr>
          <p:spPr bwMode="auto">
            <a:xfrm>
              <a:off x="2863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84" name="Rectangle 9"/>
            <p:cNvSpPr>
              <a:spLocks noChangeArrowheads="1"/>
            </p:cNvSpPr>
            <p:nvPr/>
          </p:nvSpPr>
          <p:spPr bwMode="auto">
            <a:xfrm>
              <a:off x="3244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85" name="Rectangle 13"/>
            <p:cNvSpPr>
              <a:spLocks noChangeArrowheads="1"/>
            </p:cNvSpPr>
            <p:nvPr/>
          </p:nvSpPr>
          <p:spPr bwMode="auto">
            <a:xfrm>
              <a:off x="4768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 anchorCtr="0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87" name="Rectangle 53"/>
            <p:cNvSpPr>
              <a:spLocks noChangeArrowheads="1"/>
            </p:cNvSpPr>
            <p:nvPr/>
          </p:nvSpPr>
          <p:spPr bwMode="auto">
            <a:xfrm>
              <a:off x="1720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88" name="Rectangle 54"/>
            <p:cNvSpPr>
              <a:spLocks noChangeArrowheads="1"/>
            </p:cNvSpPr>
            <p:nvPr/>
          </p:nvSpPr>
          <p:spPr bwMode="auto">
            <a:xfrm>
              <a:off x="2101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89" name="Rectangle 55"/>
            <p:cNvSpPr>
              <a:spLocks noChangeArrowheads="1"/>
            </p:cNvSpPr>
            <p:nvPr/>
          </p:nvSpPr>
          <p:spPr bwMode="auto">
            <a:xfrm>
              <a:off x="2482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90" name="Rectangle 56"/>
            <p:cNvSpPr>
              <a:spLocks noChangeArrowheads="1"/>
            </p:cNvSpPr>
            <p:nvPr/>
          </p:nvSpPr>
          <p:spPr bwMode="auto">
            <a:xfrm>
              <a:off x="2863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91" name="Rectangle 57"/>
            <p:cNvSpPr>
              <a:spLocks noChangeArrowheads="1"/>
            </p:cNvSpPr>
            <p:nvPr/>
          </p:nvSpPr>
          <p:spPr bwMode="auto">
            <a:xfrm>
              <a:off x="3244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da-DK" dirty="0"/>
            </a:p>
          </p:txBody>
        </p:sp>
        <p:sp>
          <p:nvSpPr>
            <p:cNvPr id="192" name="Rectangle 61"/>
            <p:cNvSpPr>
              <a:spLocks noChangeArrowheads="1"/>
            </p:cNvSpPr>
            <p:nvPr/>
          </p:nvSpPr>
          <p:spPr bwMode="auto">
            <a:xfrm>
              <a:off x="4768294" y="4024546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 anchorCtr="0"/>
            <a:lstStyle/>
            <a:p>
              <a:pPr algn="ctr"/>
              <a:endParaRPr lang="da-DK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4202524" y="42290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9" name="Oval 198"/>
            <p:cNvSpPr/>
            <p:nvPr/>
          </p:nvSpPr>
          <p:spPr>
            <a:xfrm>
              <a:off x="3821524" y="422900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29422" y="4235189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3" name="TextBox 202"/>
                <p:cNvSpPr txBox="1"/>
                <p:nvPr/>
              </p:nvSpPr>
              <p:spPr>
                <a:xfrm>
                  <a:off x="1767852" y="4049688"/>
                  <a:ext cx="31713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3" name="TextBox 2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7852" y="4049688"/>
                  <a:ext cx="317138" cy="276999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11538" r="-7692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/>
                <p:cNvSpPr txBox="1"/>
                <p:nvPr/>
              </p:nvSpPr>
              <p:spPr>
                <a:xfrm>
                  <a:off x="2139019" y="4056162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9019" y="4056162"/>
                  <a:ext cx="322461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9434" r="-7547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/>
                <p:cNvSpPr txBox="1"/>
                <p:nvPr/>
              </p:nvSpPr>
              <p:spPr>
                <a:xfrm>
                  <a:off x="2514902" y="4066248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902" y="4066248"/>
                  <a:ext cx="322461" cy="276999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9615" r="-9615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TextBox 205"/>
                <p:cNvSpPr txBox="1"/>
                <p:nvPr/>
              </p:nvSpPr>
              <p:spPr>
                <a:xfrm>
                  <a:off x="2904982" y="4076546"/>
                  <a:ext cx="3154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6" name="TextBox 2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4982" y="4076546"/>
                  <a:ext cx="315471" cy="276999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11765" r="-7843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/>
                <p:cNvSpPr txBox="1"/>
                <p:nvPr/>
              </p:nvSpPr>
              <p:spPr>
                <a:xfrm>
                  <a:off x="3280808" y="4076545"/>
                  <a:ext cx="3224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0808" y="4076545"/>
                  <a:ext cx="322461" cy="276999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9434" r="-9434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" name="TextBox 207"/>
                <p:cNvSpPr txBox="1"/>
                <p:nvPr/>
              </p:nvSpPr>
              <p:spPr>
                <a:xfrm>
                  <a:off x="4815455" y="4076544"/>
                  <a:ext cx="32957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8" name="TextBox 2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5455" y="4076544"/>
                  <a:ext cx="329577" cy="276999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11111" r="-1852" b="-1111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8" name="TextBox 257"/>
            <p:cNvSpPr txBox="1"/>
            <p:nvPr/>
          </p:nvSpPr>
          <p:spPr>
            <a:xfrm>
              <a:off x="1415545" y="2184462"/>
              <a:ext cx="261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l-GR" dirty="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1415873" y="2762834"/>
              <a:ext cx="263961" cy="36933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GB" dirty="0"/>
                <a:t>2</a:t>
              </a:r>
              <a:endParaRPr lang="el-GR" dirty="0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1415545" y="4027323"/>
              <a:ext cx="277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/>
                <a:t>P</a:t>
              </a:r>
              <a:endParaRPr lang="el-GR" i="1" dirty="0"/>
            </a:p>
          </p:txBody>
        </p:sp>
        <p:sp>
          <p:nvSpPr>
            <p:cNvPr id="269" name="Rounded Rectangle 268"/>
            <p:cNvSpPr/>
            <p:nvPr/>
          </p:nvSpPr>
          <p:spPr>
            <a:xfrm>
              <a:off x="1115616" y="1988840"/>
              <a:ext cx="4317000" cy="2592288"/>
            </a:xfrm>
            <a:prstGeom prst="roundRect">
              <a:avLst>
                <a:gd name="adj" fmla="val 6492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76" name="Elbow Connector 275"/>
            <p:cNvCxnSpPr>
              <a:stCxn id="252" idx="1"/>
              <a:endCxn id="232" idx="1"/>
            </p:cNvCxnSpPr>
            <p:nvPr/>
          </p:nvCxnSpPr>
          <p:spPr>
            <a:xfrm rot="10800000">
              <a:off x="1375198" y="2970357"/>
              <a:ext cx="1086282" cy="1847650"/>
            </a:xfrm>
            <a:prstGeom prst="bentConnector3">
              <a:avLst>
                <a:gd name="adj1" fmla="val 137879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8" name="Elbow Connector 297"/>
            <p:cNvCxnSpPr>
              <a:stCxn id="232" idx="3"/>
              <a:endCxn id="233" idx="2"/>
            </p:cNvCxnSpPr>
            <p:nvPr/>
          </p:nvCxnSpPr>
          <p:spPr>
            <a:xfrm flipV="1">
              <a:off x="5269677" y="1795619"/>
              <a:ext cx="648086" cy="117473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89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roup 150"/>
          <p:cNvGrpSpPr/>
          <p:nvPr/>
        </p:nvGrpSpPr>
        <p:grpSpPr>
          <a:xfrm>
            <a:off x="281193" y="2328816"/>
            <a:ext cx="8783068" cy="3451598"/>
            <a:chOff x="281193" y="2328816"/>
            <a:chExt cx="8783068" cy="3451598"/>
          </a:xfrm>
        </p:grpSpPr>
        <p:cxnSp>
          <p:nvCxnSpPr>
            <p:cNvPr id="143" name="Elbow Connector 142"/>
            <p:cNvCxnSpPr>
              <a:stCxn id="71" idx="6"/>
              <a:endCxn id="142" idx="3"/>
            </p:cNvCxnSpPr>
            <p:nvPr/>
          </p:nvCxnSpPr>
          <p:spPr>
            <a:xfrm flipH="1">
              <a:off x="1571747" y="4659523"/>
              <a:ext cx="7176693" cy="936225"/>
            </a:xfrm>
            <a:prstGeom prst="bentConnector3">
              <a:avLst>
                <a:gd name="adj1" fmla="val -3185"/>
              </a:avLst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281193" y="2815871"/>
              <a:ext cx="8683295" cy="2284275"/>
              <a:chOff x="281193" y="2815871"/>
              <a:chExt cx="8683295" cy="2284275"/>
            </a:xfrm>
          </p:grpSpPr>
          <p:sp>
            <p:nvSpPr>
              <p:cNvPr id="66" name="Cube 65"/>
              <p:cNvSpPr/>
              <p:nvPr/>
            </p:nvSpPr>
            <p:spPr>
              <a:xfrm>
                <a:off x="4543060" y="3577109"/>
                <a:ext cx="840565" cy="613047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7" name="Cube 66"/>
              <p:cNvSpPr/>
              <p:nvPr/>
            </p:nvSpPr>
            <p:spPr>
              <a:xfrm>
                <a:off x="4478504" y="3645386"/>
                <a:ext cx="840565" cy="613047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596261" y="3139964"/>
                <a:ext cx="252000" cy="2507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7596261" y="3702890"/>
                <a:ext cx="252000" cy="2507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600178" y="4316986"/>
                <a:ext cx="252000" cy="2507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496441" y="3389891"/>
                <a:ext cx="252000" cy="2507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8496440" y="2815871"/>
                <a:ext cx="252000" cy="2507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cxnSp>
            <p:nvCxnSpPr>
              <p:cNvPr id="106" name="Straight Arrow Connector 105"/>
              <p:cNvCxnSpPr>
                <a:stCxn id="90" idx="6"/>
                <a:endCxn id="69" idx="1"/>
              </p:cNvCxnSpPr>
              <p:nvPr/>
            </p:nvCxnSpPr>
            <p:spPr>
              <a:xfrm>
                <a:off x="7848261" y="3265329"/>
                <a:ext cx="685084" cy="7353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92" idx="6"/>
                <a:endCxn id="71" idx="3"/>
              </p:cNvCxnSpPr>
              <p:nvPr/>
            </p:nvCxnSpPr>
            <p:spPr>
              <a:xfrm>
                <a:off x="7852178" y="4442351"/>
                <a:ext cx="681167" cy="30581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90" idx="6"/>
                <a:endCxn id="93" idx="1"/>
              </p:cNvCxnSpPr>
              <p:nvPr/>
            </p:nvCxnSpPr>
            <p:spPr>
              <a:xfrm>
                <a:off x="7848261" y="3265329"/>
                <a:ext cx="685085" cy="16128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/>
              <p:cNvCxnSpPr>
                <a:stCxn id="91" idx="6"/>
                <a:endCxn id="94" idx="3"/>
              </p:cNvCxnSpPr>
              <p:nvPr/>
            </p:nvCxnSpPr>
            <p:spPr>
              <a:xfrm flipV="1">
                <a:off x="7848261" y="3029882"/>
                <a:ext cx="685084" cy="798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>
                <a:stCxn id="91" idx="6"/>
                <a:endCxn id="93" idx="2"/>
              </p:cNvCxnSpPr>
              <p:nvPr/>
            </p:nvCxnSpPr>
            <p:spPr>
              <a:xfrm flipV="1">
                <a:off x="7848261" y="3515256"/>
                <a:ext cx="648180" cy="31299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>
                <a:stCxn id="92" idx="6"/>
                <a:endCxn id="93" idx="3"/>
              </p:cNvCxnSpPr>
              <p:nvPr/>
            </p:nvCxnSpPr>
            <p:spPr>
              <a:xfrm flipV="1">
                <a:off x="7852178" y="3603902"/>
                <a:ext cx="681168" cy="83844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>
                <a:stCxn id="92" idx="6"/>
                <a:endCxn id="94" idx="4"/>
              </p:cNvCxnSpPr>
              <p:nvPr/>
            </p:nvCxnSpPr>
            <p:spPr>
              <a:xfrm flipV="1">
                <a:off x="7852178" y="3066600"/>
                <a:ext cx="770262" cy="137575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94" idx="6"/>
              </p:cNvCxnSpPr>
              <p:nvPr/>
            </p:nvCxnSpPr>
            <p:spPr>
              <a:xfrm flipV="1">
                <a:off x="8748440" y="2941235"/>
                <a:ext cx="216000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93" idx="6"/>
              </p:cNvCxnSpPr>
              <p:nvPr/>
            </p:nvCxnSpPr>
            <p:spPr>
              <a:xfrm flipV="1">
                <a:off x="8748441" y="3515255"/>
                <a:ext cx="216000" cy="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" name="Picture 2" descr="Αποτέλεσμα εικόνας για ms pac-man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193" y="2824418"/>
                <a:ext cx="1792111" cy="2275728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Cube 2"/>
              <p:cNvSpPr/>
              <p:nvPr/>
            </p:nvSpPr>
            <p:spPr>
              <a:xfrm>
                <a:off x="2826331" y="3263235"/>
                <a:ext cx="1356815" cy="1267571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2" name="Cube 41"/>
              <p:cNvSpPr/>
              <p:nvPr/>
            </p:nvSpPr>
            <p:spPr>
              <a:xfrm>
                <a:off x="2723719" y="3383389"/>
                <a:ext cx="1356815" cy="1267571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" name="Cube 42"/>
              <p:cNvSpPr/>
              <p:nvPr/>
            </p:nvSpPr>
            <p:spPr>
              <a:xfrm>
                <a:off x="2620272" y="3503543"/>
                <a:ext cx="1356815" cy="1267571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" name="Cube 43"/>
              <p:cNvSpPr/>
              <p:nvPr/>
            </p:nvSpPr>
            <p:spPr>
              <a:xfrm>
                <a:off x="2508870" y="3634199"/>
                <a:ext cx="1356815" cy="1267571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620271" y="3772120"/>
                <a:ext cx="1069716" cy="3077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Convolution</a:t>
                </a:r>
                <a:endParaRPr lang="el-GR" sz="1400" dirty="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862459" y="4089481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581042" y="40915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2" name="Cube 51"/>
              <p:cNvSpPr/>
              <p:nvPr/>
            </p:nvSpPr>
            <p:spPr>
              <a:xfrm>
                <a:off x="4416459" y="3708844"/>
                <a:ext cx="840565" cy="613047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" name="Cube 57"/>
              <p:cNvSpPr/>
              <p:nvPr/>
            </p:nvSpPr>
            <p:spPr>
              <a:xfrm>
                <a:off x="6261636" y="3888463"/>
                <a:ext cx="275840" cy="334929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9" name="Cube 58"/>
              <p:cNvSpPr/>
              <p:nvPr/>
            </p:nvSpPr>
            <p:spPr>
              <a:xfrm>
                <a:off x="6215251" y="3935260"/>
                <a:ext cx="275840" cy="334929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" name="Cube 59"/>
              <p:cNvSpPr/>
              <p:nvPr/>
            </p:nvSpPr>
            <p:spPr>
              <a:xfrm>
                <a:off x="6165883" y="3982057"/>
                <a:ext cx="275840" cy="334929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" name="Cube 62"/>
              <p:cNvSpPr/>
              <p:nvPr/>
            </p:nvSpPr>
            <p:spPr>
              <a:xfrm>
                <a:off x="6884122" y="3635557"/>
                <a:ext cx="437558" cy="550926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4" name="Cube 63"/>
              <p:cNvSpPr/>
              <p:nvPr/>
            </p:nvSpPr>
            <p:spPr>
              <a:xfrm>
                <a:off x="6833591" y="3685228"/>
                <a:ext cx="437558" cy="550926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5" name="Cube 64"/>
              <p:cNvSpPr/>
              <p:nvPr/>
            </p:nvSpPr>
            <p:spPr>
              <a:xfrm>
                <a:off x="6763556" y="3746680"/>
                <a:ext cx="437558" cy="550926"/>
              </a:xfrm>
              <a:prstGeom prst="cube">
                <a:avLst>
                  <a:gd name="adj" fmla="val 4673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471458" y="3799384"/>
                <a:ext cx="726096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Pooling</a:t>
                </a: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8496440" y="3963911"/>
                <a:ext cx="252000" cy="2507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cxnSp>
            <p:nvCxnSpPr>
              <p:cNvPr id="70" name="Straight Arrow Connector 69"/>
              <p:cNvCxnSpPr>
                <a:stCxn id="69" idx="6"/>
              </p:cNvCxnSpPr>
              <p:nvPr/>
            </p:nvCxnSpPr>
            <p:spPr>
              <a:xfrm flipV="1">
                <a:off x="8748440" y="4083728"/>
                <a:ext cx="216048" cy="554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>
                <a:off x="8496440" y="4534158"/>
                <a:ext cx="252000" cy="250729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 dirty="0"/>
              </a:p>
            </p:txBody>
          </p:sp>
          <p:cxnSp>
            <p:nvCxnSpPr>
              <p:cNvPr id="72" name="Straight Arrow Connector 71"/>
              <p:cNvCxnSpPr>
                <a:stCxn id="71" idx="6"/>
              </p:cNvCxnSpPr>
              <p:nvPr/>
            </p:nvCxnSpPr>
            <p:spPr>
              <a:xfrm flipV="1">
                <a:off x="8748440" y="4657748"/>
                <a:ext cx="216048" cy="177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90" idx="6"/>
                <a:endCxn id="94" idx="2"/>
              </p:cNvCxnSpPr>
              <p:nvPr/>
            </p:nvCxnSpPr>
            <p:spPr>
              <a:xfrm flipV="1">
                <a:off x="7848261" y="2941236"/>
                <a:ext cx="648179" cy="32409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91" idx="6"/>
                <a:endCxn id="71" idx="2"/>
              </p:cNvCxnSpPr>
              <p:nvPr/>
            </p:nvCxnSpPr>
            <p:spPr>
              <a:xfrm>
                <a:off x="7848261" y="3828255"/>
                <a:ext cx="648179" cy="83126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>
                <a:stCxn id="92" idx="6"/>
                <a:endCxn id="69" idx="3"/>
              </p:cNvCxnSpPr>
              <p:nvPr/>
            </p:nvCxnSpPr>
            <p:spPr>
              <a:xfrm flipV="1">
                <a:off x="7852178" y="4177922"/>
                <a:ext cx="681167" cy="26442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>
                <a:stCxn id="90" idx="6"/>
                <a:endCxn id="71" idx="1"/>
              </p:cNvCxnSpPr>
              <p:nvPr/>
            </p:nvCxnSpPr>
            <p:spPr>
              <a:xfrm>
                <a:off x="7848261" y="3265329"/>
                <a:ext cx="685084" cy="13055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>
                <a:stCxn id="91" idx="6"/>
                <a:endCxn id="69" idx="2"/>
              </p:cNvCxnSpPr>
              <p:nvPr/>
            </p:nvCxnSpPr>
            <p:spPr>
              <a:xfrm>
                <a:off x="7848261" y="3828255"/>
                <a:ext cx="648179" cy="26102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1801301" y="4163524"/>
                <a:ext cx="90000" cy="9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620642" y="4165796"/>
                <a:ext cx="90000" cy="9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891696" y="4197184"/>
                <a:ext cx="1725423" cy="36000"/>
              </a:xfrm>
              <a:prstGeom prst="rect">
                <a:avLst/>
              </a:prstGeom>
              <a:ln w="127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083262" y="4165241"/>
                <a:ext cx="90000" cy="9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062080" y="4170184"/>
                <a:ext cx="90000" cy="9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6292484" y="4170184"/>
                <a:ext cx="90000" cy="90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715362" y="4196233"/>
                <a:ext cx="1367785" cy="36000"/>
              </a:xfrm>
              <a:prstGeom prst="rect">
                <a:avLst/>
              </a:prstGeom>
              <a:ln w="127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166663" y="4197600"/>
                <a:ext cx="1121491" cy="36000"/>
              </a:xfrm>
              <a:prstGeom prst="rect">
                <a:avLst/>
              </a:prstGeom>
              <a:ln w="127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6382484" y="4199469"/>
                <a:ext cx="679595" cy="36000"/>
              </a:xfrm>
              <a:prstGeom prst="rect">
                <a:avLst/>
              </a:prstGeom>
              <a:ln w="127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88" name="Elbow Connector 87"/>
            <p:cNvCxnSpPr>
              <a:stCxn id="85" idx="0"/>
              <a:endCxn id="138" idx="0"/>
            </p:cNvCxnSpPr>
            <p:nvPr/>
          </p:nvCxnSpPr>
          <p:spPr>
            <a:xfrm rot="5400000" flipH="1" flipV="1">
              <a:off x="4394128" y="-1399760"/>
              <a:ext cx="495602" cy="7952754"/>
            </a:xfrm>
            <a:prstGeom prst="bentConnector3">
              <a:avLst>
                <a:gd name="adj1" fmla="val 146126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539552" y="2824418"/>
              <a:ext cx="252000" cy="162000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8172350" y="2328816"/>
              <a:ext cx="89191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Reward</a:t>
              </a:r>
              <a:endParaRPr lang="el-GR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82748" y="5411082"/>
              <a:ext cx="788999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Action</a:t>
              </a:r>
              <a:endParaRPr lang="el-GR" dirty="0"/>
            </a:p>
          </p:txBody>
        </p:sp>
        <p:cxnSp>
          <p:nvCxnSpPr>
            <p:cNvPr id="147" name="Straight Arrow Connector 146"/>
            <p:cNvCxnSpPr>
              <a:stCxn id="142" idx="0"/>
              <a:endCxn id="8" idx="2"/>
            </p:cNvCxnSpPr>
            <p:nvPr/>
          </p:nvCxnSpPr>
          <p:spPr>
            <a:xfrm flipV="1">
              <a:off x="1177248" y="5100146"/>
              <a:ext cx="1" cy="3109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299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539552" y="1196752"/>
            <a:ext cx="8064896" cy="4608512"/>
            <a:chOff x="539552" y="1196752"/>
            <a:chExt cx="8064896" cy="4608512"/>
          </a:xfrm>
        </p:grpSpPr>
        <p:sp>
          <p:nvSpPr>
            <p:cNvPr id="53" name="Rounded Rectangle 52"/>
            <p:cNvSpPr/>
            <p:nvPr/>
          </p:nvSpPr>
          <p:spPr>
            <a:xfrm>
              <a:off x="539552" y="1196752"/>
              <a:ext cx="8064896" cy="4608512"/>
            </a:xfrm>
            <a:prstGeom prst="roundRect">
              <a:avLst>
                <a:gd name="adj" fmla="val 19307"/>
              </a:avLst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lIns="90000" rtlCol="0" anchor="b" anchorCtr="0">
              <a:noAutofit/>
            </a:bodyPr>
            <a:lstStyle/>
            <a:p>
              <a:pPr algn="ctr"/>
              <a:endParaRPr lang="el-GR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732240" y="3929349"/>
              <a:ext cx="1692000" cy="169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700" b="1" dirty="0" smtClean="0"/>
                <a:t>Playing Games</a:t>
              </a:r>
            </a:p>
            <a:p>
              <a:pPr algn="ctr"/>
              <a:r>
                <a:rPr lang="en-GB" sz="1600" dirty="0" smtClean="0"/>
                <a:t>(Chapter 3)</a:t>
              </a:r>
              <a:endParaRPr lang="el-GR" sz="16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32240" y="1334389"/>
              <a:ext cx="1692000" cy="169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700" b="1" dirty="0" smtClean="0"/>
                <a:t>Generating Content</a:t>
              </a:r>
            </a:p>
            <a:p>
              <a:pPr algn="ctr"/>
              <a:r>
                <a:rPr lang="en-GB" sz="1600" dirty="0" smtClean="0"/>
                <a:t>(Chapter 4)</a:t>
              </a:r>
              <a:endParaRPr lang="el-GR" sz="16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718211" y="1334389"/>
              <a:ext cx="1692000" cy="169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700" b="1" dirty="0" err="1" smtClean="0"/>
                <a:t>Modeling</a:t>
              </a:r>
              <a:r>
                <a:rPr lang="en-GB" sz="1700" b="1" dirty="0" smtClean="0"/>
                <a:t> Players</a:t>
              </a:r>
            </a:p>
            <a:p>
              <a:pPr algn="ctr"/>
              <a:r>
                <a:rPr lang="en-GB" sz="1600" dirty="0" smtClean="0"/>
                <a:t>(Chapter 5)</a:t>
              </a:r>
              <a:endParaRPr lang="el-GR" sz="16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131225" y="2064241"/>
              <a:ext cx="2880000" cy="2880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1700" b="1" dirty="0" smtClean="0"/>
                <a:t>Game AI Panorama </a:t>
              </a:r>
              <a:r>
                <a:rPr lang="en-GB" sz="1600" dirty="0" smtClean="0"/>
                <a:t>(Chapter 6)</a:t>
              </a:r>
              <a:endParaRPr lang="el-GR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24255" y="4790725"/>
              <a:ext cx="147991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00" b="1" dirty="0" smtClean="0"/>
                <a:t>AI Methods</a:t>
              </a:r>
            </a:p>
            <a:p>
              <a:pPr algn="ctr"/>
              <a:r>
                <a:rPr lang="en-GB" sz="1600" dirty="0" smtClean="0"/>
                <a:t>(Chapter 2)</a:t>
              </a:r>
              <a:endParaRPr lang="el-GR" sz="16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749788" y="3252241"/>
              <a:ext cx="1642874" cy="153371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700" b="1" dirty="0" smtClean="0"/>
                <a:t>Frontier Game AI Research</a:t>
              </a:r>
            </a:p>
            <a:p>
              <a:pPr algn="ctr"/>
              <a:r>
                <a:rPr lang="en-GB" sz="1600" dirty="0" smtClean="0"/>
                <a:t>(Chapter 7)</a:t>
              </a:r>
              <a:endParaRPr lang="el-GR" sz="16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339752" y="2492896"/>
              <a:ext cx="956976" cy="36004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5868144" y="2489190"/>
              <a:ext cx="936104" cy="36374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5878205" y="4145374"/>
              <a:ext cx="915982" cy="32835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177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869160"/>
            <a:ext cx="8172400" cy="89153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 Chapter 3: Playing Games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62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86261"/>
              </p:ext>
            </p:extLst>
          </p:nvPr>
        </p:nvGraphicFramePr>
        <p:xfrm>
          <a:off x="539552" y="620688"/>
          <a:ext cx="8136905" cy="5364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656184"/>
                <a:gridCol w="2988964"/>
                <a:gridCol w="3491757"/>
              </a:tblGrid>
              <a:tr h="375816">
                <a:tc>
                  <a:txBody>
                    <a:bodyPr/>
                    <a:lstStyle/>
                    <a:p>
                      <a:pPr algn="ctr"/>
                      <a:endParaRPr lang="el-GR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Player</a:t>
                      </a:r>
                      <a:endParaRPr lang="el-G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Non-Player</a:t>
                      </a:r>
                      <a:endParaRPr lang="el-G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995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Win</a:t>
                      </a:r>
                      <a:endParaRPr lang="el-GR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/>
                          </a:solidFill>
                          <a:effectLst/>
                        </a:rPr>
                        <a:t>Motivation</a:t>
                      </a:r>
                      <a:endParaRPr lang="en-GB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Games as AI testbeds, AI that challenges players, Simulation-based testing</a:t>
                      </a:r>
                    </a:p>
                    <a:p>
                      <a:pPr algn="ctr"/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Board Game AI (TD-Gammon, Chinook, Deep Blue,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AlphaGo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600" baseline="0" dirty="0" err="1" smtClean="0">
                          <a:solidFill>
                            <a:schemeClr val="tx1"/>
                          </a:solidFill>
                        </a:rPr>
                        <a:t>Libratus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), Jeopardy! (Watson),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StarCraft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effectLst/>
                        </a:rPr>
                        <a:t>Motivation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</a:rPr>
                        <a:t>Playing roles that humans would not (want to) play,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</a:rPr>
                        <a:t>Game balancing</a:t>
                      </a: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effectLst/>
                        </a:rPr>
                        <a:t>Examples</a:t>
                      </a:r>
                    </a:p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Rubber banding</a:t>
                      </a: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9995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Experience</a:t>
                      </a:r>
                      <a:endParaRPr lang="el-GR" sz="24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Motivation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Simulation-based testing,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Game demonstrations</a:t>
                      </a: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</a:p>
                    <a:p>
                      <a:pPr algn="ctr"/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Game Turing Tests (2kBot Prize/Mario),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Persona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Modelling</a:t>
                      </a:r>
                      <a:endParaRPr lang="el-G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effectLst/>
                        </a:rPr>
                        <a:t>Motivation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</a:rPr>
                        <a:t>Believable and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</a:rPr>
                        <a:t>human-like agents</a:t>
                      </a: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effectLst/>
                        </a:rPr>
                        <a:t>Examples</a:t>
                      </a:r>
                    </a:p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AI that: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cts as an adversary,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rovides assistance,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is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 emotively expressive,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tells a s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tory,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…</a:t>
                      </a:r>
                      <a:endParaRPr lang="en-GB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6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0" y="6237312"/>
            <a:ext cx="2592288" cy="3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5pPr>
            <a:lvl6pPr marL="1535113" indent="-215900" defTabSz="4572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6pPr>
            <a:lvl7pPr marL="1992313" indent="-215900" defTabSz="4572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7pPr>
            <a:lvl8pPr marL="2449513" indent="-215900" defTabSz="4572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8pPr>
            <a:lvl9pPr marL="2906713" indent="-215900" defTabSz="45720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panose="02020603050405020304" pitchFamily="18" charset="0"/>
                <a:ea typeface="msmincho" charset="0"/>
                <a:cs typeface="msmincho" charset="0"/>
              </a:defRPr>
            </a:lvl9pPr>
          </a:lstStyle>
          <a:p>
            <a:pPr algn="ctr">
              <a:lnSpc>
                <a:spcPct val="95000"/>
              </a:lnSpc>
            </a:pPr>
            <a:endParaRPr lang="en-GB" dirty="0">
              <a:ln w="0"/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115616" y="782803"/>
            <a:ext cx="7488832" cy="5373409"/>
            <a:chOff x="1115616" y="782803"/>
            <a:chExt cx="7488832" cy="5373409"/>
          </a:xfrm>
        </p:grpSpPr>
        <p:sp>
          <p:nvSpPr>
            <p:cNvPr id="56" name="Rectangle 55"/>
            <p:cNvSpPr/>
            <p:nvPr/>
          </p:nvSpPr>
          <p:spPr>
            <a:xfrm>
              <a:off x="3059832" y="1063570"/>
              <a:ext cx="3600400" cy="3434714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600"/>
            </a:p>
          </p:txBody>
        </p:sp>
        <p:sp>
          <p:nvSpPr>
            <p:cNvPr id="13" name="Cube 12"/>
            <p:cNvSpPr/>
            <p:nvPr/>
          </p:nvSpPr>
          <p:spPr>
            <a:xfrm>
              <a:off x="1907704" y="3356992"/>
              <a:ext cx="2376264" cy="2304256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Battleship</a:t>
              </a:r>
              <a:endParaRPr lang="el-GR" sz="16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Cube 13"/>
            <p:cNvSpPr/>
            <p:nvPr/>
          </p:nvSpPr>
          <p:spPr>
            <a:xfrm>
              <a:off x="3707904" y="3356992"/>
              <a:ext cx="2376264" cy="2304256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Scrabble</a:t>
              </a:r>
            </a:p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Poker</a:t>
              </a:r>
              <a:endParaRPr lang="el-GR" sz="16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Cube 14"/>
            <p:cNvSpPr/>
            <p:nvPr/>
          </p:nvSpPr>
          <p:spPr>
            <a:xfrm>
              <a:off x="4283968" y="2780928"/>
              <a:ext cx="2376264" cy="2304256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rgbClr val="FF0000"/>
                  </a:solidFill>
                  <a:latin typeface="+mj-lt"/>
                </a:rPr>
                <a:t>Super Mario Bros</a:t>
              </a:r>
            </a:p>
            <a:p>
              <a:pPr algn="ctr"/>
              <a:r>
                <a:rPr lang="en-GB" sz="1600" b="1" dirty="0" smtClean="0">
                  <a:solidFill>
                    <a:srgbClr val="FF0000"/>
                  </a:solidFill>
                  <a:latin typeface="+mj-lt"/>
                </a:rPr>
                <a:t>Halo</a:t>
              </a:r>
            </a:p>
            <a:p>
              <a:pPr algn="ctr"/>
              <a:r>
                <a:rPr lang="en-GB" sz="1600" b="1" dirty="0" smtClean="0">
                  <a:solidFill>
                    <a:srgbClr val="FF0000"/>
                  </a:solidFill>
                  <a:latin typeface="+mj-lt"/>
                </a:rPr>
                <a:t>StarCraft</a:t>
              </a:r>
            </a:p>
            <a:p>
              <a:pPr algn="ctr"/>
              <a:endParaRPr lang="el-GR" sz="16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6" name="Cube 15"/>
            <p:cNvSpPr/>
            <p:nvPr/>
          </p:nvSpPr>
          <p:spPr>
            <a:xfrm>
              <a:off x="2483768" y="2780928"/>
              <a:ext cx="2376264" cy="2304256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600">
                <a:latin typeface="+mj-lt"/>
              </a:endParaRPr>
            </a:p>
          </p:txBody>
        </p:sp>
        <p:sp>
          <p:nvSpPr>
            <p:cNvPr id="17" name="Cube 16"/>
            <p:cNvSpPr/>
            <p:nvPr/>
          </p:nvSpPr>
          <p:spPr>
            <a:xfrm>
              <a:off x="4281522" y="1055103"/>
              <a:ext cx="2376264" cy="2304256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rgbClr val="FF0000"/>
                  </a:solidFill>
                </a:rPr>
                <a:t>Ms </a:t>
              </a:r>
              <a:r>
                <a:rPr lang="en-GB" sz="1600" b="1" dirty="0" smtClean="0">
                  <a:solidFill>
                    <a:srgbClr val="FF0000"/>
                  </a:solidFill>
                </a:rPr>
                <a:t>Pac-Man</a:t>
              </a:r>
            </a:p>
            <a:p>
              <a:pPr algn="ctr"/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Cube 17"/>
            <p:cNvSpPr/>
            <p:nvPr/>
          </p:nvSpPr>
          <p:spPr>
            <a:xfrm>
              <a:off x="3707904" y="1628800"/>
              <a:ext cx="2376264" cy="2304256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Ludo</a:t>
              </a:r>
            </a:p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Monopoly</a:t>
              </a:r>
            </a:p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+mj-lt"/>
                </a:rPr>
                <a:t>Backgammon</a:t>
              </a:r>
              <a:endParaRPr lang="el-GR" sz="16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9" name="Cube 18"/>
            <p:cNvSpPr/>
            <p:nvPr/>
          </p:nvSpPr>
          <p:spPr>
            <a:xfrm>
              <a:off x="2483768" y="1055103"/>
              <a:ext cx="2376264" cy="2304256"/>
            </a:xfrm>
            <a:prstGeom prst="cube">
              <a:avLst/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rgbClr val="FF0000"/>
                  </a:solidFill>
                  <a:latin typeface="+mj-lt"/>
                </a:rPr>
                <a:t>Pac-Man</a:t>
              </a:r>
            </a:p>
            <a:p>
              <a:pPr algn="ctr"/>
              <a:r>
                <a:rPr lang="en-GB" sz="1600" b="1" dirty="0" smtClean="0">
                  <a:solidFill>
                    <a:srgbClr val="FF0000"/>
                  </a:solidFill>
                  <a:latin typeface="+mj-lt"/>
                </a:rPr>
                <a:t>Atari 2600</a:t>
              </a:r>
            </a:p>
            <a:p>
              <a:pPr algn="ctr"/>
              <a:endParaRPr lang="en-GB" sz="1600" b="1" dirty="0" smtClean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0" name="Cube 19"/>
            <p:cNvSpPr/>
            <p:nvPr/>
          </p:nvSpPr>
          <p:spPr>
            <a:xfrm>
              <a:off x="1907704" y="1628799"/>
              <a:ext cx="2376264" cy="2304256"/>
            </a:xfrm>
            <a:prstGeom prst="cube">
              <a:avLst/>
            </a:prstGeom>
            <a:solidFill>
              <a:srgbClr val="C00000">
                <a:alpha val="20000"/>
              </a:srgbClr>
            </a:solidFill>
            <a:ln w="6350"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GB" sz="1600" b="1" dirty="0" smtClean="0">
                  <a:solidFill>
                    <a:schemeClr val="tx1"/>
                  </a:solidFill>
                </a:rPr>
                <a:t>Checkers</a:t>
              </a:r>
            </a:p>
            <a:p>
              <a:pPr algn="ctr">
                <a:lnSpc>
                  <a:spcPct val="95000"/>
                </a:lnSpc>
              </a:pPr>
              <a:r>
                <a:rPr lang="en-GB" sz="1600" b="1" dirty="0" smtClean="0">
                  <a:solidFill>
                    <a:schemeClr val="tx1"/>
                  </a:solidFill>
                </a:rPr>
                <a:t>Chess</a:t>
              </a:r>
              <a:endParaRPr lang="en-GB" sz="1600" b="1" dirty="0">
                <a:solidFill>
                  <a:schemeClr val="tx1"/>
                </a:solidFill>
              </a:endParaRPr>
            </a:p>
            <a:p>
              <a:pPr algn="ctr">
                <a:lnSpc>
                  <a:spcPct val="95000"/>
                </a:lnSpc>
              </a:pPr>
              <a:r>
                <a:rPr lang="en-GB" sz="1600" b="1" dirty="0" smtClean="0">
                  <a:solidFill>
                    <a:schemeClr val="tx1"/>
                  </a:solidFill>
                </a:rPr>
                <a:t>Go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1914310" y="5783124"/>
              <a:ext cx="1662112" cy="344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>
                  <a:ln w="0"/>
                  <a:solidFill>
                    <a:schemeClr val="tx1"/>
                  </a:solidFill>
                  <a:latin typeface="+mj-lt"/>
                </a:rPr>
                <a:t>Deterministic</a:t>
              </a:r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3347864" y="5783124"/>
              <a:ext cx="2592288" cy="373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Non-deterministic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907704" y="5661248"/>
              <a:ext cx="60486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6012160" y="5751140"/>
              <a:ext cx="2592288" cy="373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b="1" dirty="0" smtClean="0">
                  <a:ln w="0"/>
                  <a:solidFill>
                    <a:schemeClr val="tx1"/>
                  </a:solidFill>
                  <a:latin typeface="+mj-lt"/>
                </a:rPr>
                <a:t>Stochasticity</a:t>
              </a:r>
              <a:endParaRPr lang="en-GB" b="1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1901098" y="1196752"/>
              <a:ext cx="19818" cy="44644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6732240" y="2983904"/>
              <a:ext cx="1512168" cy="362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b="1" dirty="0">
                  <a:solidFill>
                    <a:schemeClr val="tx1"/>
                  </a:solidFill>
                  <a:latin typeface="+mj-lt"/>
                </a:rPr>
                <a:t>Time </a:t>
              </a:r>
              <a:endParaRPr lang="en-GB" b="1" dirty="0" smtClean="0">
                <a:solidFill>
                  <a:schemeClr val="tx1"/>
                </a:solidFill>
                <a:latin typeface="+mj-lt"/>
              </a:endParaRPr>
            </a:p>
            <a:p>
              <a:pPr algn="ctr">
                <a:lnSpc>
                  <a:spcPct val="95000"/>
                </a:lnSpc>
              </a:pPr>
              <a:r>
                <a:rPr lang="en-GB" b="1" dirty="0" smtClean="0">
                  <a:solidFill>
                    <a:schemeClr val="tx1"/>
                  </a:solidFill>
                  <a:latin typeface="+mj-lt"/>
                </a:rPr>
                <a:t>Granularity</a:t>
              </a:r>
              <a:endParaRPr lang="en-GB" b="1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508104" y="3717032"/>
              <a:ext cx="1944216" cy="193338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5209038" y="5291091"/>
              <a:ext cx="2592288" cy="373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Turn-Based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5760132" y="4699139"/>
              <a:ext cx="2592288" cy="373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rgbClr val="FF0000"/>
                  </a:solidFill>
                  <a:latin typeface="+mj-lt"/>
                </a:rPr>
                <a:t>Real-Time</a:t>
              </a:r>
              <a:endParaRPr lang="en-GB" sz="1800" dirty="0">
                <a:ln w="0"/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115616" y="782803"/>
              <a:ext cx="1856550" cy="297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b="1" dirty="0" smtClean="0">
                  <a:solidFill>
                    <a:schemeClr val="tx1"/>
                  </a:solidFill>
                  <a:latin typeface="+mj-lt"/>
                </a:rPr>
                <a:t>Observability</a:t>
              </a:r>
              <a:endParaRPr lang="en-GB" b="1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 rot="16200000">
              <a:off x="770589" y="2708125"/>
              <a:ext cx="1600200" cy="68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Perfect 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Information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2" name="Text Box 7"/>
            <p:cNvSpPr txBox="1">
              <a:spLocks noChangeArrowheads="1"/>
            </p:cNvSpPr>
            <p:nvPr/>
          </p:nvSpPr>
          <p:spPr bwMode="auto">
            <a:xfrm rot="16200000">
              <a:off x="770589" y="4444950"/>
              <a:ext cx="1600200" cy="68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Imperfect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Information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5" name="Parallelogram 54"/>
            <p:cNvSpPr/>
            <p:nvPr/>
          </p:nvSpPr>
          <p:spPr>
            <a:xfrm>
              <a:off x="1927522" y="4498284"/>
              <a:ext cx="4732710" cy="1162964"/>
            </a:xfrm>
            <a:prstGeom prst="parallelogram">
              <a:avLst>
                <a:gd name="adj" fmla="val 99060"/>
              </a:avLst>
            </a:prstGeom>
            <a:solidFill>
              <a:schemeClr val="accent1">
                <a:alpha val="20000"/>
              </a:schemeClr>
            </a:solidFill>
            <a:ln w="6350">
              <a:solidFill>
                <a:schemeClr val="accent1">
                  <a:shade val="5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18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869160"/>
            <a:ext cx="8172400" cy="89153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 Chapter 4: Generating Content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9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743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038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>
            <a:off x="467544" y="764704"/>
            <a:ext cx="8064896" cy="4750824"/>
            <a:chOff x="467544" y="764704"/>
            <a:chExt cx="8064896" cy="4750824"/>
          </a:xfrm>
        </p:grpSpPr>
        <p:sp>
          <p:nvSpPr>
            <p:cNvPr id="77" name="Rectangle 76"/>
            <p:cNvSpPr/>
            <p:nvPr/>
          </p:nvSpPr>
          <p:spPr>
            <a:xfrm>
              <a:off x="467544" y="3931352"/>
              <a:ext cx="8064896" cy="158417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t" anchorCtr="0"/>
            <a:lstStyle/>
            <a:p>
              <a:pPr algn="ctr"/>
              <a:r>
                <a:rPr lang="en-GB" sz="1600" dirty="0" smtClean="0"/>
                <a:t>Role</a:t>
              </a:r>
              <a:endParaRPr lang="el-GR" sz="16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67544" y="1527896"/>
              <a:ext cx="8064896" cy="24034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t" anchorCtr="0"/>
            <a:lstStyle/>
            <a:p>
              <a:pPr algn="ctr"/>
              <a:r>
                <a:rPr lang="en-GB" sz="1600" dirty="0" smtClean="0"/>
                <a:t>Method</a:t>
              </a:r>
              <a:endParaRPr lang="el-GR" sz="1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67544" y="764704"/>
              <a:ext cx="8064896" cy="7635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t" anchorCtr="0"/>
            <a:lstStyle/>
            <a:p>
              <a:pPr algn="ctr"/>
              <a:r>
                <a:rPr lang="en-GB" sz="1600" dirty="0" smtClean="0"/>
                <a:t>Content</a:t>
              </a:r>
              <a:endParaRPr lang="el-GR" sz="1600" dirty="0"/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909249" y="1593939"/>
              <a:ext cx="2227873" cy="67331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bg1"/>
                  </a:solidFill>
                </a:rPr>
                <a:t>Stochastic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227765" y="1591545"/>
              <a:ext cx="2227841" cy="67381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bg1"/>
                  </a:solidFill>
                </a:rPr>
                <a:t>Deterministic</a:t>
              </a:r>
            </a:p>
          </p:txBody>
        </p:sp>
        <p:cxnSp>
          <p:nvCxnSpPr>
            <p:cNvPr id="11" name="Straight Arrow Connector 10"/>
            <p:cNvCxnSpPr>
              <a:stCxn id="9" idx="3"/>
              <a:endCxn id="10" idx="1"/>
            </p:cNvCxnSpPr>
            <p:nvPr/>
          </p:nvCxnSpPr>
          <p:spPr bwMode="auto">
            <a:xfrm flipV="1">
              <a:off x="3137122" y="1928455"/>
              <a:ext cx="3090643" cy="214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 bwMode="auto">
            <a:xfrm>
              <a:off x="909249" y="3229120"/>
              <a:ext cx="2227873" cy="62922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bg1"/>
                  </a:solidFill>
                </a:rPr>
                <a:t>Constructive</a:t>
              </a:r>
            </a:p>
          </p:txBody>
        </p:sp>
        <p:cxnSp>
          <p:nvCxnSpPr>
            <p:cNvPr id="17" name="Straight Arrow Connector 16"/>
            <p:cNvCxnSpPr>
              <a:stCxn id="13" idx="3"/>
            </p:cNvCxnSpPr>
            <p:nvPr/>
          </p:nvCxnSpPr>
          <p:spPr bwMode="auto">
            <a:xfrm>
              <a:off x="3137122" y="3543734"/>
              <a:ext cx="309061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 bwMode="auto">
            <a:xfrm>
              <a:off x="6227764" y="2434524"/>
              <a:ext cx="2227843" cy="6273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bg1"/>
                  </a:solidFill>
                </a:rPr>
                <a:t>Controllable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909249" y="2434523"/>
              <a:ext cx="2227873" cy="6273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bg1"/>
                  </a:solidFill>
                </a:rPr>
                <a:t>Non-Controllable</a:t>
              </a:r>
            </a:p>
          </p:txBody>
        </p:sp>
        <p:cxnSp>
          <p:nvCxnSpPr>
            <p:cNvPr id="21" name="Straight Arrow Connector 20"/>
            <p:cNvCxnSpPr>
              <a:stCxn id="19" idx="1"/>
              <a:endCxn id="20" idx="3"/>
            </p:cNvCxnSpPr>
            <p:nvPr/>
          </p:nvCxnSpPr>
          <p:spPr bwMode="auto">
            <a:xfrm flipH="1">
              <a:off x="3137122" y="2748190"/>
              <a:ext cx="309064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 bwMode="auto">
            <a:xfrm>
              <a:off x="909249" y="820787"/>
              <a:ext cx="2228155" cy="6127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bg1"/>
                  </a:solidFill>
                </a:rPr>
                <a:t>Optional Content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6227735" y="822357"/>
              <a:ext cx="2227871" cy="61277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bg1"/>
                  </a:solidFill>
                </a:rPr>
                <a:t>Necessary Content</a:t>
              </a:r>
            </a:p>
          </p:txBody>
        </p:sp>
        <p:cxnSp>
          <p:nvCxnSpPr>
            <p:cNvPr id="25" name="Straight Arrow Connector 24"/>
            <p:cNvCxnSpPr>
              <a:stCxn id="23" idx="3"/>
              <a:endCxn id="24" idx="1"/>
            </p:cNvCxnSpPr>
            <p:nvPr/>
          </p:nvCxnSpPr>
          <p:spPr bwMode="auto">
            <a:xfrm>
              <a:off x="3137404" y="1127174"/>
              <a:ext cx="3090331" cy="157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3702622" y="823143"/>
              <a:ext cx="2021506" cy="61120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Content Type</a:t>
              </a:r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02622" y="1638032"/>
              <a:ext cx="2021506" cy="627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Determinism</a:t>
              </a:r>
              <a:endParaRPr lang="el-G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02622" y="2434524"/>
              <a:ext cx="2021506" cy="627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Controllability</a:t>
              </a:r>
              <a:endParaRPr lang="el-GR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02622" y="3231016"/>
              <a:ext cx="2021506" cy="627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Iterativity</a:t>
              </a:r>
              <a:endParaRPr lang="el-GR" dirty="0"/>
            </a:p>
          </p:txBody>
        </p:sp>
        <p:sp>
          <p:nvSpPr>
            <p:cNvPr id="62" name="Rounded Rectangle 61"/>
            <p:cNvSpPr/>
            <p:nvPr/>
          </p:nvSpPr>
          <p:spPr bwMode="auto">
            <a:xfrm>
              <a:off x="6227734" y="3228174"/>
              <a:ext cx="2227873" cy="62922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 smtClean="0">
                  <a:solidFill>
                    <a:schemeClr val="bg1"/>
                  </a:solidFill>
                </a:rPr>
                <a:t>Generate-and-test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909249" y="4029426"/>
              <a:ext cx="2228155" cy="61277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 smtClean="0">
                  <a:solidFill>
                    <a:schemeClr val="bg1"/>
                  </a:solidFill>
                </a:rPr>
                <a:t>Autonomous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6227735" y="4030996"/>
              <a:ext cx="2227871" cy="61277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 smtClean="0">
                  <a:solidFill>
                    <a:schemeClr val="bg1"/>
                  </a:solidFill>
                </a:rPr>
                <a:t>Mixed-Initiative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69" name="Straight Arrow Connector 68"/>
            <p:cNvCxnSpPr>
              <a:stCxn id="67" idx="3"/>
              <a:endCxn id="68" idx="1"/>
            </p:cNvCxnSpPr>
            <p:nvPr/>
          </p:nvCxnSpPr>
          <p:spPr bwMode="auto">
            <a:xfrm>
              <a:off x="3137404" y="4335813"/>
              <a:ext cx="3090331" cy="157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ounded Rectangle 69"/>
            <p:cNvSpPr/>
            <p:nvPr/>
          </p:nvSpPr>
          <p:spPr bwMode="auto">
            <a:xfrm>
              <a:off x="909250" y="4791346"/>
              <a:ext cx="2240698" cy="62733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 smtClean="0">
                  <a:solidFill>
                    <a:schemeClr val="bg1"/>
                  </a:solidFill>
                </a:rPr>
                <a:t>Experience-Agnostic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 bwMode="auto">
            <a:xfrm>
              <a:off x="6227735" y="4790934"/>
              <a:ext cx="2227872" cy="6273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 smtClean="0">
                  <a:solidFill>
                    <a:schemeClr val="bg1"/>
                  </a:solidFill>
                </a:rPr>
                <a:t>Experience-Driven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72" name="Straight Arrow Connector 71"/>
            <p:cNvCxnSpPr>
              <a:stCxn id="70" idx="3"/>
              <a:endCxn id="71" idx="1"/>
            </p:cNvCxnSpPr>
            <p:nvPr/>
          </p:nvCxnSpPr>
          <p:spPr bwMode="auto">
            <a:xfrm flipV="1">
              <a:off x="3149948" y="5104600"/>
              <a:ext cx="3077787" cy="4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702622" y="4031782"/>
              <a:ext cx="2021506" cy="61120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Autonomy</a:t>
              </a:r>
              <a:endParaRPr lang="el-GR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02622" y="4816188"/>
              <a:ext cx="2021506" cy="627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Experience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4234247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1115616" y="364014"/>
            <a:ext cx="6731191" cy="5688827"/>
            <a:chOff x="1115616" y="364014"/>
            <a:chExt cx="6731191" cy="568882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115616" y="548680"/>
              <a:ext cx="4536504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084168" y="364014"/>
              <a:ext cx="1410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Generation 0</a:t>
              </a:r>
              <a:endParaRPr lang="el-GR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115616" y="1772816"/>
              <a:ext cx="4536504" cy="0"/>
            </a:xfrm>
            <a:prstGeom prst="straightConnector1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084168" y="1588150"/>
              <a:ext cx="1410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Generation 1</a:t>
              </a:r>
              <a:endParaRPr lang="el-GR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115616" y="1268760"/>
              <a:ext cx="2232248" cy="49956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347864" y="1268760"/>
              <a:ext cx="2304256" cy="50405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347864" y="1268760"/>
              <a:ext cx="0" cy="49956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166802" y="1768320"/>
              <a:ext cx="2362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0070C0"/>
                  </a:solidFill>
                </a:rPr>
                <a:t>Midpoint displacement</a:t>
              </a:r>
              <a:endParaRPr lang="el-GR" dirty="0">
                <a:solidFill>
                  <a:srgbClr val="0070C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113100" y="2956602"/>
              <a:ext cx="1410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Generation 2</a:t>
              </a:r>
              <a:endParaRPr lang="el-GR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144548" y="2637212"/>
              <a:ext cx="2232248" cy="499560"/>
            </a:xfrm>
            <a:prstGeom prst="straightConnector1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376796" y="2637212"/>
              <a:ext cx="2304256" cy="504056"/>
            </a:xfrm>
            <a:prstGeom prst="straightConnector1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1144547" y="3069409"/>
              <a:ext cx="1339220" cy="6736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2483768" y="2641709"/>
              <a:ext cx="893028" cy="42770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411760" y="2855559"/>
              <a:ext cx="72008" cy="21340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3383868" y="2569847"/>
              <a:ext cx="1339220" cy="6736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723088" y="2569847"/>
              <a:ext cx="929032" cy="56692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4644008" y="2569847"/>
              <a:ext cx="86151" cy="34132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109280" y="4253861"/>
              <a:ext cx="1410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Generation 3</a:t>
              </a:r>
              <a:endParaRPr lang="el-GR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V="1">
              <a:off x="1140727" y="4366668"/>
              <a:ext cx="1339220" cy="67364"/>
            </a:xfrm>
            <a:prstGeom prst="straightConnector1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V="1">
              <a:off x="2479948" y="3938968"/>
              <a:ext cx="893028" cy="427700"/>
            </a:xfrm>
            <a:prstGeom prst="straightConnector1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3380048" y="3867106"/>
              <a:ext cx="1339220" cy="67364"/>
            </a:xfrm>
            <a:prstGeom prst="straightConnector1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4719268" y="3867106"/>
              <a:ext cx="929032" cy="566925"/>
            </a:xfrm>
            <a:prstGeom prst="straightConnector1">
              <a:avLst/>
            </a:prstGeom>
            <a:ln>
              <a:prstDash val="sysDot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V="1">
              <a:off x="1140727" y="4152818"/>
              <a:ext cx="710106" cy="24753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1850833" y="4150003"/>
              <a:ext cx="629114" cy="215549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V="1">
              <a:off x="2476409" y="3927470"/>
              <a:ext cx="367399" cy="43864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2836734" y="3927470"/>
              <a:ext cx="543314" cy="700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387120" y="3934470"/>
              <a:ext cx="662538" cy="14260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4048096" y="3861347"/>
              <a:ext cx="664100" cy="21572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4705336" y="3860106"/>
              <a:ext cx="586744" cy="10910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5277049" y="3967969"/>
              <a:ext cx="335248" cy="43238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5183784" y="3961578"/>
              <a:ext cx="107419" cy="185212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4039301" y="3883077"/>
              <a:ext cx="8795" cy="19399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2842809" y="3914657"/>
              <a:ext cx="83331" cy="232133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 flipV="1">
              <a:off x="1857232" y="4127205"/>
              <a:ext cx="673" cy="27314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6109280" y="5683509"/>
              <a:ext cx="17375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Final Generation</a:t>
              </a:r>
              <a:endParaRPr lang="el-GR" dirty="0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1140727" y="5582466"/>
              <a:ext cx="710106" cy="24753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1849064" y="5582466"/>
              <a:ext cx="630883" cy="21273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V="1">
              <a:off x="2476409" y="5357118"/>
              <a:ext cx="367399" cy="43864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2836734" y="5357118"/>
              <a:ext cx="550386" cy="700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3387120" y="5364118"/>
              <a:ext cx="662538" cy="14260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V="1">
              <a:off x="4048096" y="5290995"/>
              <a:ext cx="664100" cy="21572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4705336" y="5289754"/>
              <a:ext cx="571713" cy="10786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5277049" y="5397617"/>
              <a:ext cx="335248" cy="43238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0842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1547664" y="620688"/>
            <a:ext cx="6120680" cy="5778641"/>
            <a:chOff x="1547664" y="620688"/>
            <a:chExt cx="6120680" cy="5778641"/>
          </a:xfrm>
        </p:grpSpPr>
        <p:cxnSp>
          <p:nvCxnSpPr>
            <p:cNvPr id="57" name="Straight Connector 56"/>
            <p:cNvCxnSpPr>
              <a:stCxn id="6" idx="0"/>
              <a:endCxn id="26" idx="4"/>
            </p:cNvCxnSpPr>
            <p:nvPr/>
          </p:nvCxnSpPr>
          <p:spPr>
            <a:xfrm>
              <a:off x="748832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7" idx="0"/>
              <a:endCxn id="27" idx="4"/>
            </p:cNvCxnSpPr>
            <p:nvPr/>
          </p:nvCxnSpPr>
          <p:spPr>
            <a:xfrm>
              <a:off x="604816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8" idx="0"/>
              <a:endCxn id="28" idx="4"/>
            </p:cNvCxnSpPr>
            <p:nvPr/>
          </p:nvCxnSpPr>
          <p:spPr>
            <a:xfrm>
              <a:off x="460800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5" idx="0"/>
              <a:endCxn id="25" idx="4"/>
            </p:cNvCxnSpPr>
            <p:nvPr/>
          </p:nvCxnSpPr>
          <p:spPr>
            <a:xfrm>
              <a:off x="316784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" idx="0"/>
              <a:endCxn id="24" idx="4"/>
            </p:cNvCxnSpPr>
            <p:nvPr/>
          </p:nvCxnSpPr>
          <p:spPr>
            <a:xfrm>
              <a:off x="172768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9" idx="2"/>
              <a:endCxn id="11" idx="6"/>
            </p:cNvCxnSpPr>
            <p:nvPr/>
          </p:nvCxnSpPr>
          <p:spPr>
            <a:xfrm>
              <a:off x="1547664" y="2024844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4" idx="2"/>
              <a:endCxn id="16" idx="6"/>
            </p:cNvCxnSpPr>
            <p:nvPr/>
          </p:nvCxnSpPr>
          <p:spPr>
            <a:xfrm>
              <a:off x="1547664" y="3248980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9" idx="2"/>
              <a:endCxn id="21" idx="6"/>
            </p:cNvCxnSpPr>
            <p:nvPr/>
          </p:nvCxnSpPr>
          <p:spPr>
            <a:xfrm>
              <a:off x="1547664" y="4473116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24" idx="2"/>
              <a:endCxn id="26" idx="6"/>
            </p:cNvCxnSpPr>
            <p:nvPr/>
          </p:nvCxnSpPr>
          <p:spPr>
            <a:xfrm>
              <a:off x="1547664" y="5697252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2"/>
              <a:endCxn id="6" idx="6"/>
            </p:cNvCxnSpPr>
            <p:nvPr/>
          </p:nvCxnSpPr>
          <p:spPr>
            <a:xfrm>
              <a:off x="1547664" y="800708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1547664" y="620688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Oval 4"/>
            <p:cNvSpPr/>
            <p:nvPr/>
          </p:nvSpPr>
          <p:spPr>
            <a:xfrm>
              <a:off x="298782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Oval 5"/>
            <p:cNvSpPr/>
            <p:nvPr/>
          </p:nvSpPr>
          <p:spPr>
            <a:xfrm>
              <a:off x="7308304" y="620688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Oval 6"/>
            <p:cNvSpPr/>
            <p:nvPr/>
          </p:nvSpPr>
          <p:spPr>
            <a:xfrm>
              <a:off x="586814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442798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Oval 8"/>
            <p:cNvSpPr/>
            <p:nvPr/>
          </p:nvSpPr>
          <p:spPr>
            <a:xfrm>
              <a:off x="154766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Oval 9"/>
            <p:cNvSpPr/>
            <p:nvPr/>
          </p:nvSpPr>
          <p:spPr>
            <a:xfrm>
              <a:off x="298782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730830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Oval 11"/>
            <p:cNvSpPr/>
            <p:nvPr/>
          </p:nvSpPr>
          <p:spPr>
            <a:xfrm>
              <a:off x="586814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Oval 12"/>
            <p:cNvSpPr/>
            <p:nvPr/>
          </p:nvSpPr>
          <p:spPr>
            <a:xfrm>
              <a:off x="442798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154766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Oval 14"/>
            <p:cNvSpPr/>
            <p:nvPr/>
          </p:nvSpPr>
          <p:spPr>
            <a:xfrm>
              <a:off x="298782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730830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586814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Oval 18"/>
            <p:cNvSpPr/>
            <p:nvPr/>
          </p:nvSpPr>
          <p:spPr>
            <a:xfrm>
              <a:off x="154766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298782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Oval 20"/>
            <p:cNvSpPr/>
            <p:nvPr/>
          </p:nvSpPr>
          <p:spPr>
            <a:xfrm>
              <a:off x="730830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Oval 21"/>
            <p:cNvSpPr/>
            <p:nvPr/>
          </p:nvSpPr>
          <p:spPr>
            <a:xfrm>
              <a:off x="586814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42798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Oval 23"/>
            <p:cNvSpPr/>
            <p:nvPr/>
          </p:nvSpPr>
          <p:spPr>
            <a:xfrm>
              <a:off x="1547664" y="5517232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Oval 24"/>
            <p:cNvSpPr/>
            <p:nvPr/>
          </p:nvSpPr>
          <p:spPr>
            <a:xfrm>
              <a:off x="298782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7308304" y="5517232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Oval 26"/>
            <p:cNvSpPr/>
            <p:nvPr/>
          </p:nvSpPr>
          <p:spPr>
            <a:xfrm>
              <a:off x="586814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Oval 27"/>
            <p:cNvSpPr/>
            <p:nvPr/>
          </p:nvSpPr>
          <p:spPr>
            <a:xfrm>
              <a:off x="442798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13038" y="5968442"/>
              <a:ext cx="27899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Initialize Corner Values</a:t>
              </a:r>
              <a:endParaRPr lang="el-GR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5835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1547664" y="620688"/>
            <a:ext cx="6120680" cy="5778641"/>
            <a:chOff x="1547664" y="620688"/>
            <a:chExt cx="6120680" cy="5778641"/>
          </a:xfrm>
        </p:grpSpPr>
        <p:cxnSp>
          <p:nvCxnSpPr>
            <p:cNvPr id="4" name="Straight Connector 3"/>
            <p:cNvCxnSpPr>
              <a:stCxn id="16" idx="0"/>
              <a:endCxn id="36" idx="4"/>
            </p:cNvCxnSpPr>
            <p:nvPr/>
          </p:nvCxnSpPr>
          <p:spPr>
            <a:xfrm>
              <a:off x="748832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17" idx="0"/>
              <a:endCxn id="37" idx="4"/>
            </p:cNvCxnSpPr>
            <p:nvPr/>
          </p:nvCxnSpPr>
          <p:spPr>
            <a:xfrm>
              <a:off x="604816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8" idx="0"/>
              <a:endCxn id="38" idx="4"/>
            </p:cNvCxnSpPr>
            <p:nvPr/>
          </p:nvCxnSpPr>
          <p:spPr>
            <a:xfrm>
              <a:off x="460800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5" idx="0"/>
              <a:endCxn id="35" idx="4"/>
            </p:cNvCxnSpPr>
            <p:nvPr/>
          </p:nvCxnSpPr>
          <p:spPr>
            <a:xfrm>
              <a:off x="316784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0"/>
              <a:endCxn id="34" idx="4"/>
            </p:cNvCxnSpPr>
            <p:nvPr/>
          </p:nvCxnSpPr>
          <p:spPr>
            <a:xfrm>
              <a:off x="172768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9" idx="2"/>
              <a:endCxn id="21" idx="6"/>
            </p:cNvCxnSpPr>
            <p:nvPr/>
          </p:nvCxnSpPr>
          <p:spPr>
            <a:xfrm>
              <a:off x="1547664" y="2024844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24" idx="2"/>
              <a:endCxn id="26" idx="6"/>
            </p:cNvCxnSpPr>
            <p:nvPr/>
          </p:nvCxnSpPr>
          <p:spPr>
            <a:xfrm>
              <a:off x="1547664" y="3248980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9" idx="2"/>
              <a:endCxn id="31" idx="6"/>
            </p:cNvCxnSpPr>
            <p:nvPr/>
          </p:nvCxnSpPr>
          <p:spPr>
            <a:xfrm>
              <a:off x="1547664" y="4473116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34" idx="2"/>
              <a:endCxn id="36" idx="6"/>
            </p:cNvCxnSpPr>
            <p:nvPr/>
          </p:nvCxnSpPr>
          <p:spPr>
            <a:xfrm>
              <a:off x="1547664" y="5697252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4" idx="2"/>
              <a:endCxn id="16" idx="6"/>
            </p:cNvCxnSpPr>
            <p:nvPr/>
          </p:nvCxnSpPr>
          <p:spPr>
            <a:xfrm>
              <a:off x="1547664" y="800708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54766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Oval 14"/>
            <p:cNvSpPr/>
            <p:nvPr/>
          </p:nvSpPr>
          <p:spPr>
            <a:xfrm>
              <a:off x="298782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730830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586814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Oval 18"/>
            <p:cNvSpPr/>
            <p:nvPr/>
          </p:nvSpPr>
          <p:spPr>
            <a:xfrm>
              <a:off x="154766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298782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Oval 20"/>
            <p:cNvSpPr/>
            <p:nvPr/>
          </p:nvSpPr>
          <p:spPr>
            <a:xfrm>
              <a:off x="730830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Oval 21"/>
            <p:cNvSpPr/>
            <p:nvPr/>
          </p:nvSpPr>
          <p:spPr>
            <a:xfrm>
              <a:off x="586814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42798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Oval 23"/>
            <p:cNvSpPr/>
            <p:nvPr/>
          </p:nvSpPr>
          <p:spPr>
            <a:xfrm>
              <a:off x="154766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Oval 24"/>
            <p:cNvSpPr/>
            <p:nvPr/>
          </p:nvSpPr>
          <p:spPr>
            <a:xfrm>
              <a:off x="298782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730830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Oval 26"/>
            <p:cNvSpPr/>
            <p:nvPr/>
          </p:nvSpPr>
          <p:spPr>
            <a:xfrm>
              <a:off x="586814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Oval 27"/>
            <p:cNvSpPr/>
            <p:nvPr/>
          </p:nvSpPr>
          <p:spPr>
            <a:xfrm>
              <a:off x="4427984" y="3068960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154766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Oval 29"/>
            <p:cNvSpPr/>
            <p:nvPr/>
          </p:nvSpPr>
          <p:spPr>
            <a:xfrm>
              <a:off x="298782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Oval 30"/>
            <p:cNvSpPr/>
            <p:nvPr/>
          </p:nvSpPr>
          <p:spPr>
            <a:xfrm>
              <a:off x="730830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Oval 32"/>
            <p:cNvSpPr/>
            <p:nvPr/>
          </p:nvSpPr>
          <p:spPr>
            <a:xfrm>
              <a:off x="442798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Oval 33"/>
            <p:cNvSpPr/>
            <p:nvPr/>
          </p:nvSpPr>
          <p:spPr>
            <a:xfrm>
              <a:off x="154766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298782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Oval 35"/>
            <p:cNvSpPr/>
            <p:nvPr/>
          </p:nvSpPr>
          <p:spPr>
            <a:xfrm>
              <a:off x="730830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Oval 36"/>
            <p:cNvSpPr/>
            <p:nvPr/>
          </p:nvSpPr>
          <p:spPr>
            <a:xfrm>
              <a:off x="586814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42798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09288" y="5968442"/>
              <a:ext cx="279743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Perform Diamond Step</a:t>
              </a:r>
              <a:endParaRPr lang="el-GR" sz="2200" dirty="0"/>
            </a:p>
          </p:txBody>
        </p:sp>
        <p:cxnSp>
          <p:nvCxnSpPr>
            <p:cNvPr id="41" name="Straight Arrow Connector 40"/>
            <p:cNvCxnSpPr>
              <a:stCxn id="14" idx="5"/>
              <a:endCxn id="28" idx="1"/>
            </p:cNvCxnSpPr>
            <p:nvPr/>
          </p:nvCxnSpPr>
          <p:spPr>
            <a:xfrm>
              <a:off x="1854977" y="928001"/>
              <a:ext cx="2625734" cy="219368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6" idx="3"/>
              <a:endCxn id="28" idx="7"/>
            </p:cNvCxnSpPr>
            <p:nvPr/>
          </p:nvCxnSpPr>
          <p:spPr>
            <a:xfrm flipH="1">
              <a:off x="4735297" y="928001"/>
              <a:ext cx="2625734" cy="219368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6" idx="1"/>
              <a:endCxn id="28" idx="5"/>
            </p:cNvCxnSpPr>
            <p:nvPr/>
          </p:nvCxnSpPr>
          <p:spPr>
            <a:xfrm flipH="1" flipV="1">
              <a:off x="4735297" y="3376273"/>
              <a:ext cx="2625734" cy="219368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4" idx="7"/>
              <a:endCxn id="28" idx="3"/>
            </p:cNvCxnSpPr>
            <p:nvPr/>
          </p:nvCxnSpPr>
          <p:spPr>
            <a:xfrm flipV="1">
              <a:off x="1854977" y="3376273"/>
              <a:ext cx="2625734" cy="219368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5657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1547664" y="620688"/>
            <a:ext cx="6120680" cy="5778641"/>
            <a:chOff x="1547664" y="620688"/>
            <a:chExt cx="6120680" cy="5778641"/>
          </a:xfrm>
        </p:grpSpPr>
        <p:cxnSp>
          <p:nvCxnSpPr>
            <p:cNvPr id="4" name="Straight Connector 3"/>
            <p:cNvCxnSpPr>
              <a:stCxn id="16" idx="0"/>
              <a:endCxn id="36" idx="4"/>
            </p:cNvCxnSpPr>
            <p:nvPr/>
          </p:nvCxnSpPr>
          <p:spPr>
            <a:xfrm>
              <a:off x="748832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17" idx="0"/>
              <a:endCxn id="37" idx="4"/>
            </p:cNvCxnSpPr>
            <p:nvPr/>
          </p:nvCxnSpPr>
          <p:spPr>
            <a:xfrm>
              <a:off x="604816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8" idx="0"/>
              <a:endCxn id="38" idx="4"/>
            </p:cNvCxnSpPr>
            <p:nvPr/>
          </p:nvCxnSpPr>
          <p:spPr>
            <a:xfrm>
              <a:off x="460800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5" idx="0"/>
              <a:endCxn id="35" idx="4"/>
            </p:cNvCxnSpPr>
            <p:nvPr/>
          </p:nvCxnSpPr>
          <p:spPr>
            <a:xfrm>
              <a:off x="316784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0"/>
              <a:endCxn id="34" idx="4"/>
            </p:cNvCxnSpPr>
            <p:nvPr/>
          </p:nvCxnSpPr>
          <p:spPr>
            <a:xfrm>
              <a:off x="172768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9" idx="2"/>
              <a:endCxn id="21" idx="6"/>
            </p:cNvCxnSpPr>
            <p:nvPr/>
          </p:nvCxnSpPr>
          <p:spPr>
            <a:xfrm>
              <a:off x="1547664" y="2024844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24" idx="2"/>
              <a:endCxn id="26" idx="6"/>
            </p:cNvCxnSpPr>
            <p:nvPr/>
          </p:nvCxnSpPr>
          <p:spPr>
            <a:xfrm>
              <a:off x="1547664" y="3248980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9" idx="2"/>
              <a:endCxn id="31" idx="6"/>
            </p:cNvCxnSpPr>
            <p:nvPr/>
          </p:nvCxnSpPr>
          <p:spPr>
            <a:xfrm>
              <a:off x="1547664" y="4473116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34" idx="2"/>
              <a:endCxn id="36" idx="6"/>
            </p:cNvCxnSpPr>
            <p:nvPr/>
          </p:nvCxnSpPr>
          <p:spPr>
            <a:xfrm>
              <a:off x="1547664" y="5697252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4" idx="2"/>
              <a:endCxn id="16" idx="6"/>
            </p:cNvCxnSpPr>
            <p:nvPr/>
          </p:nvCxnSpPr>
          <p:spPr>
            <a:xfrm>
              <a:off x="1547664" y="800708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54766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Oval 14"/>
            <p:cNvSpPr/>
            <p:nvPr/>
          </p:nvSpPr>
          <p:spPr>
            <a:xfrm>
              <a:off x="298782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730830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586814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620688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Oval 18"/>
            <p:cNvSpPr/>
            <p:nvPr/>
          </p:nvSpPr>
          <p:spPr>
            <a:xfrm>
              <a:off x="154766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298782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Oval 20"/>
            <p:cNvSpPr/>
            <p:nvPr/>
          </p:nvSpPr>
          <p:spPr>
            <a:xfrm>
              <a:off x="730830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Oval 21"/>
            <p:cNvSpPr/>
            <p:nvPr/>
          </p:nvSpPr>
          <p:spPr>
            <a:xfrm>
              <a:off x="586814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42798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Oval 23"/>
            <p:cNvSpPr/>
            <p:nvPr/>
          </p:nvSpPr>
          <p:spPr>
            <a:xfrm>
              <a:off x="1547664" y="3068960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Oval 24"/>
            <p:cNvSpPr/>
            <p:nvPr/>
          </p:nvSpPr>
          <p:spPr>
            <a:xfrm>
              <a:off x="298782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7308304" y="3068960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Oval 26"/>
            <p:cNvSpPr/>
            <p:nvPr/>
          </p:nvSpPr>
          <p:spPr>
            <a:xfrm>
              <a:off x="586814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Oval 27"/>
            <p:cNvSpPr/>
            <p:nvPr/>
          </p:nvSpPr>
          <p:spPr>
            <a:xfrm>
              <a:off x="4427984" y="3068960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154766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Oval 29"/>
            <p:cNvSpPr/>
            <p:nvPr/>
          </p:nvSpPr>
          <p:spPr>
            <a:xfrm>
              <a:off x="298782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Oval 30"/>
            <p:cNvSpPr/>
            <p:nvPr/>
          </p:nvSpPr>
          <p:spPr>
            <a:xfrm>
              <a:off x="730830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Oval 32"/>
            <p:cNvSpPr/>
            <p:nvPr/>
          </p:nvSpPr>
          <p:spPr>
            <a:xfrm>
              <a:off x="442798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Oval 33"/>
            <p:cNvSpPr/>
            <p:nvPr/>
          </p:nvSpPr>
          <p:spPr>
            <a:xfrm>
              <a:off x="154766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298782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Oval 35"/>
            <p:cNvSpPr/>
            <p:nvPr/>
          </p:nvSpPr>
          <p:spPr>
            <a:xfrm>
              <a:off x="730830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Oval 36"/>
            <p:cNvSpPr/>
            <p:nvPr/>
          </p:nvSpPr>
          <p:spPr>
            <a:xfrm>
              <a:off x="586814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427984" y="5517232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09288" y="5968442"/>
              <a:ext cx="25500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Perform Square Step</a:t>
              </a:r>
              <a:endParaRPr lang="el-GR" sz="2200" dirty="0"/>
            </a:p>
          </p:txBody>
        </p:sp>
        <p:cxnSp>
          <p:nvCxnSpPr>
            <p:cNvPr id="40" name="Straight Arrow Connector 39"/>
            <p:cNvCxnSpPr>
              <a:stCxn id="28" idx="2"/>
              <a:endCxn id="24" idx="6"/>
            </p:cNvCxnSpPr>
            <p:nvPr/>
          </p:nvCxnSpPr>
          <p:spPr>
            <a:xfrm flipH="1">
              <a:off x="1907704" y="3248980"/>
              <a:ext cx="25202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8" idx="6"/>
              <a:endCxn id="26" idx="2"/>
            </p:cNvCxnSpPr>
            <p:nvPr/>
          </p:nvCxnSpPr>
          <p:spPr>
            <a:xfrm>
              <a:off x="4788024" y="3248980"/>
              <a:ext cx="25202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8" idx="4"/>
              <a:endCxn id="38" idx="0"/>
            </p:cNvCxnSpPr>
            <p:nvPr/>
          </p:nvCxnSpPr>
          <p:spPr>
            <a:xfrm>
              <a:off x="4608004" y="3429000"/>
              <a:ext cx="0" cy="208823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8" idx="0"/>
              <a:endCxn id="18" idx="4"/>
            </p:cNvCxnSpPr>
            <p:nvPr/>
          </p:nvCxnSpPr>
          <p:spPr>
            <a:xfrm flipV="1">
              <a:off x="4608004" y="980728"/>
              <a:ext cx="0" cy="208823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0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869160"/>
            <a:ext cx="8172400" cy="89153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 Chapter 2: AI Methods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86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1547664" y="620688"/>
            <a:ext cx="6120680" cy="5778641"/>
            <a:chOff x="1547664" y="620688"/>
            <a:chExt cx="6120680" cy="5778641"/>
          </a:xfrm>
        </p:grpSpPr>
        <p:cxnSp>
          <p:nvCxnSpPr>
            <p:cNvPr id="4" name="Straight Connector 3"/>
            <p:cNvCxnSpPr>
              <a:stCxn id="16" idx="0"/>
              <a:endCxn id="36" idx="4"/>
            </p:cNvCxnSpPr>
            <p:nvPr/>
          </p:nvCxnSpPr>
          <p:spPr>
            <a:xfrm>
              <a:off x="748832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17" idx="0"/>
              <a:endCxn id="37" idx="4"/>
            </p:cNvCxnSpPr>
            <p:nvPr/>
          </p:nvCxnSpPr>
          <p:spPr>
            <a:xfrm>
              <a:off x="604816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8" idx="0"/>
              <a:endCxn id="38" idx="4"/>
            </p:cNvCxnSpPr>
            <p:nvPr/>
          </p:nvCxnSpPr>
          <p:spPr>
            <a:xfrm>
              <a:off x="460800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5" idx="0"/>
              <a:endCxn id="35" idx="4"/>
            </p:cNvCxnSpPr>
            <p:nvPr/>
          </p:nvCxnSpPr>
          <p:spPr>
            <a:xfrm>
              <a:off x="316784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0"/>
              <a:endCxn id="34" idx="4"/>
            </p:cNvCxnSpPr>
            <p:nvPr/>
          </p:nvCxnSpPr>
          <p:spPr>
            <a:xfrm>
              <a:off x="172768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9" idx="2"/>
              <a:endCxn id="21" idx="6"/>
            </p:cNvCxnSpPr>
            <p:nvPr/>
          </p:nvCxnSpPr>
          <p:spPr>
            <a:xfrm>
              <a:off x="1547664" y="2024844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24" idx="2"/>
              <a:endCxn id="26" idx="6"/>
            </p:cNvCxnSpPr>
            <p:nvPr/>
          </p:nvCxnSpPr>
          <p:spPr>
            <a:xfrm>
              <a:off x="1547664" y="3248980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9" idx="2"/>
              <a:endCxn id="31" idx="6"/>
            </p:cNvCxnSpPr>
            <p:nvPr/>
          </p:nvCxnSpPr>
          <p:spPr>
            <a:xfrm>
              <a:off x="1547664" y="4473116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34" idx="2"/>
              <a:endCxn id="36" idx="6"/>
            </p:cNvCxnSpPr>
            <p:nvPr/>
          </p:nvCxnSpPr>
          <p:spPr>
            <a:xfrm>
              <a:off x="1547664" y="5697252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4" idx="2"/>
              <a:endCxn id="16" idx="6"/>
            </p:cNvCxnSpPr>
            <p:nvPr/>
          </p:nvCxnSpPr>
          <p:spPr>
            <a:xfrm>
              <a:off x="1547664" y="800708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54766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Oval 14"/>
            <p:cNvSpPr/>
            <p:nvPr/>
          </p:nvSpPr>
          <p:spPr>
            <a:xfrm>
              <a:off x="298782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730830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5868144" y="620688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Oval 18"/>
            <p:cNvSpPr/>
            <p:nvPr/>
          </p:nvSpPr>
          <p:spPr>
            <a:xfrm>
              <a:off x="154766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2987824" y="1844824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Oval 20"/>
            <p:cNvSpPr/>
            <p:nvPr/>
          </p:nvSpPr>
          <p:spPr>
            <a:xfrm>
              <a:off x="730830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Oval 21"/>
            <p:cNvSpPr/>
            <p:nvPr/>
          </p:nvSpPr>
          <p:spPr>
            <a:xfrm>
              <a:off x="5868144" y="1844824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427984" y="1844824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Oval 23"/>
            <p:cNvSpPr/>
            <p:nvPr/>
          </p:nvSpPr>
          <p:spPr>
            <a:xfrm>
              <a:off x="1547664" y="3068960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Oval 24"/>
            <p:cNvSpPr/>
            <p:nvPr/>
          </p:nvSpPr>
          <p:spPr>
            <a:xfrm>
              <a:off x="298782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7308304" y="3068960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Oval 26"/>
            <p:cNvSpPr/>
            <p:nvPr/>
          </p:nvSpPr>
          <p:spPr>
            <a:xfrm>
              <a:off x="5868144" y="3068960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Oval 27"/>
            <p:cNvSpPr/>
            <p:nvPr/>
          </p:nvSpPr>
          <p:spPr>
            <a:xfrm>
              <a:off x="4427984" y="3068960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154766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Oval 29"/>
            <p:cNvSpPr/>
            <p:nvPr/>
          </p:nvSpPr>
          <p:spPr>
            <a:xfrm>
              <a:off x="2987824" y="4293096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Oval 30"/>
            <p:cNvSpPr/>
            <p:nvPr/>
          </p:nvSpPr>
          <p:spPr>
            <a:xfrm>
              <a:off x="730830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4293096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Oval 32"/>
            <p:cNvSpPr/>
            <p:nvPr/>
          </p:nvSpPr>
          <p:spPr>
            <a:xfrm>
              <a:off x="4427984" y="4293096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Oval 33"/>
            <p:cNvSpPr/>
            <p:nvPr/>
          </p:nvSpPr>
          <p:spPr>
            <a:xfrm>
              <a:off x="154766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298782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Oval 35"/>
            <p:cNvSpPr/>
            <p:nvPr/>
          </p:nvSpPr>
          <p:spPr>
            <a:xfrm>
              <a:off x="730830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Oval 36"/>
            <p:cNvSpPr/>
            <p:nvPr/>
          </p:nvSpPr>
          <p:spPr>
            <a:xfrm>
              <a:off x="5868144" y="5517232"/>
              <a:ext cx="360040" cy="3600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42798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09288" y="5968442"/>
              <a:ext cx="280384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Perform Diamond Step</a:t>
              </a:r>
              <a:endParaRPr lang="el-GR" sz="2200" dirty="0"/>
            </a:p>
          </p:txBody>
        </p:sp>
        <p:cxnSp>
          <p:nvCxnSpPr>
            <p:cNvPr id="40" name="Straight Arrow Connector 39"/>
            <p:cNvCxnSpPr>
              <a:stCxn id="28" idx="3"/>
              <a:endCxn id="30" idx="7"/>
            </p:cNvCxnSpPr>
            <p:nvPr/>
          </p:nvCxnSpPr>
          <p:spPr>
            <a:xfrm flipH="1">
              <a:off x="3295137" y="3376273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8" idx="7"/>
              <a:endCxn id="22" idx="3"/>
            </p:cNvCxnSpPr>
            <p:nvPr/>
          </p:nvCxnSpPr>
          <p:spPr>
            <a:xfrm flipV="1">
              <a:off x="4735297" y="2152137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8" idx="5"/>
              <a:endCxn id="32" idx="1"/>
            </p:cNvCxnSpPr>
            <p:nvPr/>
          </p:nvCxnSpPr>
          <p:spPr>
            <a:xfrm>
              <a:off x="4735297" y="3376273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8" idx="1"/>
              <a:endCxn id="20" idx="5"/>
            </p:cNvCxnSpPr>
            <p:nvPr/>
          </p:nvCxnSpPr>
          <p:spPr>
            <a:xfrm flipH="1" flipV="1">
              <a:off x="3295137" y="2152137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4" idx="5"/>
              <a:endCxn id="20" idx="1"/>
            </p:cNvCxnSpPr>
            <p:nvPr/>
          </p:nvCxnSpPr>
          <p:spPr>
            <a:xfrm>
              <a:off x="1854977" y="928001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8" idx="3"/>
              <a:endCxn id="20" idx="7"/>
            </p:cNvCxnSpPr>
            <p:nvPr/>
          </p:nvCxnSpPr>
          <p:spPr>
            <a:xfrm flipH="1">
              <a:off x="3295137" y="928001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24" idx="7"/>
              <a:endCxn id="20" idx="3"/>
            </p:cNvCxnSpPr>
            <p:nvPr/>
          </p:nvCxnSpPr>
          <p:spPr>
            <a:xfrm flipV="1">
              <a:off x="1854977" y="2152137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16" idx="3"/>
              <a:endCxn id="22" idx="7"/>
            </p:cNvCxnSpPr>
            <p:nvPr/>
          </p:nvCxnSpPr>
          <p:spPr>
            <a:xfrm flipH="1">
              <a:off x="6175457" y="928001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6" idx="1"/>
              <a:endCxn id="22" idx="5"/>
            </p:cNvCxnSpPr>
            <p:nvPr/>
          </p:nvCxnSpPr>
          <p:spPr>
            <a:xfrm flipH="1" flipV="1">
              <a:off x="6175457" y="2152137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18" idx="5"/>
              <a:endCxn id="22" idx="1"/>
            </p:cNvCxnSpPr>
            <p:nvPr/>
          </p:nvCxnSpPr>
          <p:spPr>
            <a:xfrm>
              <a:off x="4735297" y="928001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38" idx="1"/>
              <a:endCxn id="30" idx="5"/>
            </p:cNvCxnSpPr>
            <p:nvPr/>
          </p:nvCxnSpPr>
          <p:spPr>
            <a:xfrm flipH="1" flipV="1">
              <a:off x="3295137" y="4600409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36" idx="1"/>
              <a:endCxn id="32" idx="5"/>
            </p:cNvCxnSpPr>
            <p:nvPr/>
          </p:nvCxnSpPr>
          <p:spPr>
            <a:xfrm flipH="1" flipV="1">
              <a:off x="6175457" y="4600409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4" idx="7"/>
              <a:endCxn id="30" idx="3"/>
            </p:cNvCxnSpPr>
            <p:nvPr/>
          </p:nvCxnSpPr>
          <p:spPr>
            <a:xfrm flipV="1">
              <a:off x="1854977" y="4600409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24" idx="5"/>
              <a:endCxn id="30" idx="1"/>
            </p:cNvCxnSpPr>
            <p:nvPr/>
          </p:nvCxnSpPr>
          <p:spPr>
            <a:xfrm>
              <a:off x="1854977" y="3376273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38" idx="7"/>
              <a:endCxn id="32" idx="3"/>
            </p:cNvCxnSpPr>
            <p:nvPr/>
          </p:nvCxnSpPr>
          <p:spPr>
            <a:xfrm flipV="1">
              <a:off x="4735297" y="4600409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26" idx="3"/>
              <a:endCxn id="32" idx="7"/>
            </p:cNvCxnSpPr>
            <p:nvPr/>
          </p:nvCxnSpPr>
          <p:spPr>
            <a:xfrm flipH="1">
              <a:off x="6175457" y="3376273"/>
              <a:ext cx="1185574" cy="96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6294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1547664" y="620688"/>
            <a:ext cx="6120680" cy="5778641"/>
            <a:chOff x="1547664" y="620688"/>
            <a:chExt cx="6120680" cy="5778641"/>
          </a:xfrm>
        </p:grpSpPr>
        <p:cxnSp>
          <p:nvCxnSpPr>
            <p:cNvPr id="4" name="Straight Connector 3"/>
            <p:cNvCxnSpPr>
              <a:stCxn id="16" idx="0"/>
              <a:endCxn id="36" idx="4"/>
            </p:cNvCxnSpPr>
            <p:nvPr/>
          </p:nvCxnSpPr>
          <p:spPr>
            <a:xfrm>
              <a:off x="748832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17" idx="0"/>
              <a:endCxn id="37" idx="4"/>
            </p:cNvCxnSpPr>
            <p:nvPr/>
          </p:nvCxnSpPr>
          <p:spPr>
            <a:xfrm>
              <a:off x="604816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8" idx="0"/>
              <a:endCxn id="38" idx="4"/>
            </p:cNvCxnSpPr>
            <p:nvPr/>
          </p:nvCxnSpPr>
          <p:spPr>
            <a:xfrm>
              <a:off x="460800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5" idx="0"/>
              <a:endCxn id="35" idx="4"/>
            </p:cNvCxnSpPr>
            <p:nvPr/>
          </p:nvCxnSpPr>
          <p:spPr>
            <a:xfrm>
              <a:off x="316784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0"/>
              <a:endCxn id="34" idx="4"/>
            </p:cNvCxnSpPr>
            <p:nvPr/>
          </p:nvCxnSpPr>
          <p:spPr>
            <a:xfrm>
              <a:off x="1727684" y="620688"/>
              <a:ext cx="0" cy="5256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9" idx="2"/>
              <a:endCxn id="21" idx="6"/>
            </p:cNvCxnSpPr>
            <p:nvPr/>
          </p:nvCxnSpPr>
          <p:spPr>
            <a:xfrm>
              <a:off x="1547664" y="2024844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24" idx="2"/>
              <a:endCxn id="26" idx="6"/>
            </p:cNvCxnSpPr>
            <p:nvPr/>
          </p:nvCxnSpPr>
          <p:spPr>
            <a:xfrm>
              <a:off x="1547664" y="3248980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9" idx="2"/>
              <a:endCxn id="31" idx="6"/>
            </p:cNvCxnSpPr>
            <p:nvPr/>
          </p:nvCxnSpPr>
          <p:spPr>
            <a:xfrm>
              <a:off x="1547664" y="4473116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34" idx="2"/>
              <a:endCxn id="36" idx="6"/>
            </p:cNvCxnSpPr>
            <p:nvPr/>
          </p:nvCxnSpPr>
          <p:spPr>
            <a:xfrm>
              <a:off x="1547664" y="5697252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14" idx="2"/>
              <a:endCxn id="16" idx="6"/>
            </p:cNvCxnSpPr>
            <p:nvPr/>
          </p:nvCxnSpPr>
          <p:spPr>
            <a:xfrm>
              <a:off x="1547664" y="800708"/>
              <a:ext cx="61206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54766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Oval 14"/>
            <p:cNvSpPr/>
            <p:nvPr/>
          </p:nvSpPr>
          <p:spPr>
            <a:xfrm>
              <a:off x="2987824" y="620688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730830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Oval 16"/>
            <p:cNvSpPr/>
            <p:nvPr/>
          </p:nvSpPr>
          <p:spPr>
            <a:xfrm>
              <a:off x="5868144" y="620688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Oval 17"/>
            <p:cNvSpPr/>
            <p:nvPr/>
          </p:nvSpPr>
          <p:spPr>
            <a:xfrm>
              <a:off x="4427984" y="620688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Oval 18"/>
            <p:cNvSpPr/>
            <p:nvPr/>
          </p:nvSpPr>
          <p:spPr>
            <a:xfrm>
              <a:off x="1547664" y="1844824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Oval 19"/>
            <p:cNvSpPr/>
            <p:nvPr/>
          </p:nvSpPr>
          <p:spPr>
            <a:xfrm>
              <a:off x="2987824" y="1844824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" name="Oval 20"/>
            <p:cNvSpPr/>
            <p:nvPr/>
          </p:nvSpPr>
          <p:spPr>
            <a:xfrm>
              <a:off x="7308304" y="1844824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Oval 21"/>
            <p:cNvSpPr/>
            <p:nvPr/>
          </p:nvSpPr>
          <p:spPr>
            <a:xfrm>
              <a:off x="5868144" y="1844824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Oval 22"/>
            <p:cNvSpPr/>
            <p:nvPr/>
          </p:nvSpPr>
          <p:spPr>
            <a:xfrm>
              <a:off x="4427984" y="1844824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Oval 23"/>
            <p:cNvSpPr/>
            <p:nvPr/>
          </p:nvSpPr>
          <p:spPr>
            <a:xfrm>
              <a:off x="1547664" y="3068960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Oval 24"/>
            <p:cNvSpPr/>
            <p:nvPr/>
          </p:nvSpPr>
          <p:spPr>
            <a:xfrm>
              <a:off x="2987824" y="3068960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Oval 25"/>
            <p:cNvSpPr/>
            <p:nvPr/>
          </p:nvSpPr>
          <p:spPr>
            <a:xfrm>
              <a:off x="7308304" y="3068960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Oval 26"/>
            <p:cNvSpPr/>
            <p:nvPr/>
          </p:nvSpPr>
          <p:spPr>
            <a:xfrm>
              <a:off x="5868144" y="3068960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Oval 27"/>
            <p:cNvSpPr/>
            <p:nvPr/>
          </p:nvSpPr>
          <p:spPr>
            <a:xfrm>
              <a:off x="4427984" y="3068960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Oval 28"/>
            <p:cNvSpPr/>
            <p:nvPr/>
          </p:nvSpPr>
          <p:spPr>
            <a:xfrm>
              <a:off x="1547664" y="4293096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Oval 29"/>
            <p:cNvSpPr/>
            <p:nvPr/>
          </p:nvSpPr>
          <p:spPr>
            <a:xfrm>
              <a:off x="2987824" y="4293096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" name="Oval 30"/>
            <p:cNvSpPr/>
            <p:nvPr/>
          </p:nvSpPr>
          <p:spPr>
            <a:xfrm>
              <a:off x="7308304" y="4293096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4293096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Oval 32"/>
            <p:cNvSpPr/>
            <p:nvPr/>
          </p:nvSpPr>
          <p:spPr>
            <a:xfrm>
              <a:off x="4427984" y="4293096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Oval 33"/>
            <p:cNvSpPr/>
            <p:nvPr/>
          </p:nvSpPr>
          <p:spPr>
            <a:xfrm>
              <a:off x="154766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Oval 34"/>
            <p:cNvSpPr/>
            <p:nvPr/>
          </p:nvSpPr>
          <p:spPr>
            <a:xfrm>
              <a:off x="2987824" y="5517232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Oval 35"/>
            <p:cNvSpPr/>
            <p:nvPr/>
          </p:nvSpPr>
          <p:spPr>
            <a:xfrm>
              <a:off x="730830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" name="Oval 36"/>
            <p:cNvSpPr/>
            <p:nvPr/>
          </p:nvSpPr>
          <p:spPr>
            <a:xfrm>
              <a:off x="5868144" y="5517232"/>
              <a:ext cx="360040" cy="36004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Oval 37"/>
            <p:cNvSpPr/>
            <p:nvPr/>
          </p:nvSpPr>
          <p:spPr>
            <a:xfrm>
              <a:off x="4427984" y="5517232"/>
              <a:ext cx="360040" cy="3600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09288" y="5968442"/>
              <a:ext cx="25500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Perform Square Step</a:t>
              </a:r>
              <a:endParaRPr lang="el-GR" sz="2200" dirty="0"/>
            </a:p>
          </p:txBody>
        </p:sp>
        <p:cxnSp>
          <p:nvCxnSpPr>
            <p:cNvPr id="40" name="Straight Arrow Connector 39"/>
            <p:cNvCxnSpPr>
              <a:stCxn id="15" idx="4"/>
              <a:endCxn id="25" idx="0"/>
            </p:cNvCxnSpPr>
            <p:nvPr/>
          </p:nvCxnSpPr>
          <p:spPr>
            <a:xfrm>
              <a:off x="3167844" y="980728"/>
              <a:ext cx="0" cy="20882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3" idx="0"/>
              <a:endCxn id="23" idx="4"/>
            </p:cNvCxnSpPr>
            <p:nvPr/>
          </p:nvCxnSpPr>
          <p:spPr>
            <a:xfrm flipV="1">
              <a:off x="4608004" y="2204864"/>
              <a:ext cx="0" cy="20882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7" idx="4"/>
              <a:endCxn id="37" idx="0"/>
            </p:cNvCxnSpPr>
            <p:nvPr/>
          </p:nvCxnSpPr>
          <p:spPr>
            <a:xfrm>
              <a:off x="6048164" y="3429000"/>
              <a:ext cx="0" cy="20882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4" idx="4"/>
              <a:endCxn id="19" idx="0"/>
            </p:cNvCxnSpPr>
            <p:nvPr/>
          </p:nvCxnSpPr>
          <p:spPr>
            <a:xfrm>
              <a:off x="1727684" y="980728"/>
              <a:ext cx="0" cy="86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4" idx="6"/>
              <a:endCxn id="15" idx="2"/>
            </p:cNvCxnSpPr>
            <p:nvPr/>
          </p:nvCxnSpPr>
          <p:spPr>
            <a:xfrm>
              <a:off x="1907704" y="800708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8" idx="2"/>
              <a:endCxn id="15" idx="6"/>
            </p:cNvCxnSpPr>
            <p:nvPr/>
          </p:nvCxnSpPr>
          <p:spPr>
            <a:xfrm flipH="1">
              <a:off x="3347864" y="800708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6" idx="4"/>
              <a:endCxn id="21" idx="0"/>
            </p:cNvCxnSpPr>
            <p:nvPr/>
          </p:nvCxnSpPr>
          <p:spPr>
            <a:xfrm>
              <a:off x="7488324" y="980728"/>
              <a:ext cx="0" cy="86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6" idx="2"/>
              <a:endCxn id="17" idx="6"/>
            </p:cNvCxnSpPr>
            <p:nvPr/>
          </p:nvCxnSpPr>
          <p:spPr>
            <a:xfrm flipH="1">
              <a:off x="6228184" y="800708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6" idx="2"/>
              <a:endCxn id="27" idx="6"/>
            </p:cNvCxnSpPr>
            <p:nvPr/>
          </p:nvCxnSpPr>
          <p:spPr>
            <a:xfrm flipH="1">
              <a:off x="6228184" y="3248980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8" idx="6"/>
              <a:endCxn id="17" idx="2"/>
            </p:cNvCxnSpPr>
            <p:nvPr/>
          </p:nvCxnSpPr>
          <p:spPr>
            <a:xfrm>
              <a:off x="4788024" y="800708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4" idx="0"/>
              <a:endCxn id="29" idx="4"/>
            </p:cNvCxnSpPr>
            <p:nvPr/>
          </p:nvCxnSpPr>
          <p:spPr>
            <a:xfrm flipV="1">
              <a:off x="1727684" y="4653136"/>
              <a:ext cx="0" cy="86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6" idx="0"/>
              <a:endCxn id="31" idx="4"/>
            </p:cNvCxnSpPr>
            <p:nvPr/>
          </p:nvCxnSpPr>
          <p:spPr>
            <a:xfrm flipV="1">
              <a:off x="7488324" y="4653136"/>
              <a:ext cx="0" cy="86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4" idx="6"/>
              <a:endCxn id="35" idx="2"/>
            </p:cNvCxnSpPr>
            <p:nvPr/>
          </p:nvCxnSpPr>
          <p:spPr>
            <a:xfrm>
              <a:off x="1907704" y="5697252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9" idx="6"/>
              <a:endCxn id="33" idx="2"/>
            </p:cNvCxnSpPr>
            <p:nvPr/>
          </p:nvCxnSpPr>
          <p:spPr>
            <a:xfrm>
              <a:off x="1907704" y="4473116"/>
              <a:ext cx="252028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6" idx="2"/>
              <a:endCxn id="37" idx="6"/>
            </p:cNvCxnSpPr>
            <p:nvPr/>
          </p:nvCxnSpPr>
          <p:spPr>
            <a:xfrm flipH="1">
              <a:off x="6228184" y="5697252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21" idx="4"/>
              <a:endCxn id="31" idx="0"/>
            </p:cNvCxnSpPr>
            <p:nvPr/>
          </p:nvCxnSpPr>
          <p:spPr>
            <a:xfrm>
              <a:off x="7488324" y="2204864"/>
              <a:ext cx="0" cy="20882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347864" y="3248980"/>
              <a:ext cx="252028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33" idx="6"/>
              <a:endCxn id="31" idx="2"/>
            </p:cNvCxnSpPr>
            <p:nvPr/>
          </p:nvCxnSpPr>
          <p:spPr>
            <a:xfrm>
              <a:off x="4788024" y="4473116"/>
              <a:ext cx="252028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23" idx="6"/>
              <a:endCxn id="21" idx="2"/>
            </p:cNvCxnSpPr>
            <p:nvPr/>
          </p:nvCxnSpPr>
          <p:spPr>
            <a:xfrm>
              <a:off x="4788024" y="2024844"/>
              <a:ext cx="252028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9" idx="6"/>
              <a:endCxn id="23" idx="2"/>
            </p:cNvCxnSpPr>
            <p:nvPr/>
          </p:nvCxnSpPr>
          <p:spPr>
            <a:xfrm>
              <a:off x="1907704" y="2024844"/>
              <a:ext cx="252028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6048164" y="980728"/>
              <a:ext cx="0" cy="20882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18" idx="4"/>
              <a:endCxn id="23" idx="0"/>
            </p:cNvCxnSpPr>
            <p:nvPr/>
          </p:nvCxnSpPr>
          <p:spPr>
            <a:xfrm>
              <a:off x="4608004" y="980728"/>
              <a:ext cx="0" cy="86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24" idx="6"/>
              <a:endCxn id="25" idx="2"/>
            </p:cNvCxnSpPr>
            <p:nvPr/>
          </p:nvCxnSpPr>
          <p:spPr>
            <a:xfrm>
              <a:off x="1907704" y="3248980"/>
              <a:ext cx="10801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29" idx="0"/>
              <a:endCxn id="19" idx="4"/>
            </p:cNvCxnSpPr>
            <p:nvPr/>
          </p:nvCxnSpPr>
          <p:spPr>
            <a:xfrm flipV="1">
              <a:off x="1727684" y="2204864"/>
              <a:ext cx="0" cy="20882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35" idx="0"/>
              <a:endCxn id="25" idx="4"/>
            </p:cNvCxnSpPr>
            <p:nvPr/>
          </p:nvCxnSpPr>
          <p:spPr>
            <a:xfrm flipV="1">
              <a:off x="3167844" y="3429000"/>
              <a:ext cx="0" cy="208823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35" idx="6"/>
              <a:endCxn id="37" idx="2"/>
            </p:cNvCxnSpPr>
            <p:nvPr/>
          </p:nvCxnSpPr>
          <p:spPr>
            <a:xfrm>
              <a:off x="3347864" y="5697252"/>
              <a:ext cx="252028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38" idx="0"/>
              <a:endCxn id="33" idx="4"/>
            </p:cNvCxnSpPr>
            <p:nvPr/>
          </p:nvCxnSpPr>
          <p:spPr>
            <a:xfrm flipV="1">
              <a:off x="4608004" y="4653136"/>
              <a:ext cx="0" cy="86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4447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226995" y="1124744"/>
            <a:ext cx="5858679" cy="5031468"/>
            <a:chOff x="1226995" y="1124744"/>
            <a:chExt cx="5858679" cy="5031468"/>
          </a:xfrm>
        </p:grpSpPr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1914310" y="5783124"/>
              <a:ext cx="1662112" cy="344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Autonomous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3347864" y="5783124"/>
              <a:ext cx="2592288" cy="373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Mixed-Initiative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1907704" y="5661248"/>
              <a:ext cx="4104456" cy="129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5436096" y="4869160"/>
              <a:ext cx="1649578" cy="373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b="1" dirty="0" smtClean="0">
                  <a:ln w="0"/>
                  <a:solidFill>
                    <a:schemeClr val="tx1"/>
                  </a:solidFill>
                  <a:latin typeface="+mj-lt"/>
                </a:rPr>
                <a:t>Designer (Initiative)</a:t>
              </a:r>
              <a:endParaRPr lang="en-GB" b="1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1901025" y="1844824"/>
              <a:ext cx="6679" cy="381642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1226995" y="1124744"/>
              <a:ext cx="2264885" cy="297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b="1" dirty="0" smtClean="0">
                  <a:solidFill>
                    <a:schemeClr val="tx1"/>
                  </a:solidFill>
                  <a:latin typeface="+mj-lt"/>
                </a:rPr>
                <a:t>Player (Experience)</a:t>
              </a:r>
              <a:endParaRPr lang="en-GB" b="1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 rot="16200000">
              <a:off x="770589" y="2708125"/>
              <a:ext cx="1600200" cy="68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Experience Driven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 rot="16200000">
              <a:off x="770589" y="4444950"/>
              <a:ext cx="1600200" cy="68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5pPr>
              <a:lvl6pPr marL="15351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6pPr>
              <a:lvl7pPr marL="19923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7pPr>
              <a:lvl8pPr marL="24495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8pPr>
              <a:lvl9pPr marL="2906713" indent="-215900" defTabSz="45720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FFFFFF"/>
                  </a:solidFill>
                  <a:latin typeface="Times New Roman" panose="02020603050405020304" pitchFamily="18" charset="0"/>
                  <a:ea typeface="msmincho" charset="0"/>
                  <a:cs typeface="msmincho" charset="0"/>
                </a:defRPr>
              </a:lvl9pPr>
            </a:lstStyle>
            <a:p>
              <a:pPr algn="ctr">
                <a:lnSpc>
                  <a:spcPct val="95000"/>
                </a:lnSpc>
              </a:pPr>
              <a:r>
                <a:rPr lang="en-GB" sz="1800" dirty="0" smtClean="0">
                  <a:ln w="0"/>
                  <a:solidFill>
                    <a:schemeClr val="tx1"/>
                  </a:solidFill>
                  <a:latin typeface="+mj-lt"/>
                </a:rPr>
                <a:t>Experience Agnostic</a:t>
              </a:r>
              <a:endParaRPr lang="en-GB" sz="1800" dirty="0">
                <a:ln w="0"/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914310" y="2204864"/>
              <a:ext cx="1793594" cy="172819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 smtClean="0"/>
                <a:t>Super Mario Bros </a:t>
              </a:r>
              <a:r>
                <a:rPr lang="en-GB" sz="1200" dirty="0" smtClean="0"/>
                <a:t>(Pedersen et al., 2010)</a:t>
              </a:r>
            </a:p>
            <a:p>
              <a:pPr algn="ctr"/>
              <a:endParaRPr lang="en-GB" sz="1200" dirty="0" smtClean="0"/>
            </a:p>
            <a:p>
              <a:pPr algn="ctr"/>
              <a:r>
                <a:rPr lang="en-GB" sz="1200" i="1" dirty="0" err="1" smtClean="0"/>
                <a:t>Sonancia</a:t>
              </a:r>
              <a:r>
                <a:rPr lang="en-GB" sz="1200" dirty="0" smtClean="0"/>
                <a:t> (Lopes et al., 2015)</a:t>
              </a:r>
              <a:endParaRPr lang="el-GR" sz="12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21116" y="2204864"/>
              <a:ext cx="1793594" cy="172819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 smtClean="0"/>
                <a:t>Sentient Sketchbook </a:t>
              </a:r>
              <a:r>
                <a:rPr lang="en-GB" sz="1400" dirty="0" smtClean="0"/>
                <a:t>(</a:t>
              </a:r>
              <a:r>
                <a:rPr lang="en-GB" sz="1400" dirty="0" err="1" smtClean="0"/>
                <a:t>Liapis</a:t>
              </a:r>
              <a:r>
                <a:rPr lang="en-GB" sz="1400" dirty="0" smtClean="0"/>
                <a:t> et al., 2013)</a:t>
              </a:r>
              <a:endParaRPr lang="el-GR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14310" y="3924548"/>
              <a:ext cx="1793594" cy="172819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i="1" dirty="0" err="1" smtClean="0"/>
                <a:t>SpeedTree</a:t>
              </a:r>
              <a:r>
                <a:rPr lang="en-GB" sz="1400" dirty="0" smtClean="0"/>
                <a:t> </a:t>
              </a:r>
              <a:r>
                <a:rPr lang="en-GB" sz="1400" dirty="0"/>
                <a:t>(IDV, </a:t>
              </a:r>
              <a:r>
                <a:rPr lang="en-GB" sz="1400" dirty="0" smtClean="0"/>
                <a:t>2002)</a:t>
              </a:r>
            </a:p>
            <a:p>
              <a:pPr algn="ctr"/>
              <a:endParaRPr lang="en-GB" sz="1400" i="1" dirty="0"/>
            </a:p>
            <a:p>
              <a:pPr algn="ctr"/>
              <a:r>
                <a:rPr lang="en-GB" sz="1400" i="1" dirty="0" smtClean="0"/>
                <a:t>StarCraft</a:t>
              </a:r>
              <a:r>
                <a:rPr lang="en-GB" sz="1400" dirty="0" smtClean="0"/>
                <a:t> Maps (</a:t>
              </a:r>
              <a:r>
                <a:rPr lang="en-GB" sz="1400" dirty="0" err="1" smtClean="0"/>
                <a:t>Togelius</a:t>
              </a:r>
              <a:r>
                <a:rPr lang="en-GB" sz="1400" dirty="0" smtClean="0"/>
                <a:t> et al., 2013)</a:t>
              </a:r>
              <a:endParaRPr lang="el-GR" sz="1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721116" y="3920136"/>
              <a:ext cx="1793594" cy="172819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i="1" dirty="0" smtClean="0"/>
                <a:t>Garden </a:t>
              </a:r>
              <a:r>
                <a:rPr lang="en-GB" sz="1200" i="1" dirty="0"/>
                <a:t>of Eden Creation </a:t>
              </a:r>
              <a:r>
                <a:rPr lang="en-GB" sz="1200" i="1" dirty="0" smtClean="0"/>
                <a:t>Kit</a:t>
              </a:r>
              <a:r>
                <a:rPr lang="en-GB" sz="1200" dirty="0" smtClean="0"/>
                <a:t> </a:t>
              </a:r>
              <a:r>
                <a:rPr lang="en-GB" sz="1200" dirty="0"/>
                <a:t>(Bethesda, 2009</a:t>
              </a:r>
              <a:r>
                <a:rPr lang="en-GB" sz="1200" dirty="0" smtClean="0"/>
                <a:t>)</a:t>
              </a:r>
            </a:p>
            <a:p>
              <a:pPr algn="ctr"/>
              <a:endParaRPr lang="en-GB" sz="1200" i="1" dirty="0" smtClean="0"/>
            </a:p>
            <a:p>
              <a:pPr algn="ctr"/>
              <a:r>
                <a:rPr lang="en-GB" sz="1200" i="1" dirty="0" err="1" smtClean="0"/>
                <a:t>Ropossum</a:t>
              </a:r>
              <a:r>
                <a:rPr lang="en-GB" sz="1200" dirty="0" smtClean="0"/>
                <a:t> (Shaker et al., 2013)</a:t>
              </a:r>
            </a:p>
            <a:p>
              <a:pPr algn="ctr"/>
              <a:endParaRPr lang="en-GB" sz="1200" i="1" dirty="0" smtClean="0"/>
            </a:p>
            <a:p>
              <a:pPr algn="ctr"/>
              <a:r>
                <a:rPr lang="en-GB" sz="1200" i="1" dirty="0"/>
                <a:t>T</a:t>
              </a:r>
              <a:r>
                <a:rPr lang="en-GB" sz="1200" i="1" dirty="0" smtClean="0"/>
                <a:t>anagra</a:t>
              </a:r>
              <a:r>
                <a:rPr lang="en-GB" sz="1200" dirty="0" smtClean="0"/>
                <a:t> (Smith et al., 2010)</a:t>
              </a:r>
              <a:endParaRPr lang="el-G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7935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869160"/>
            <a:ext cx="8172400" cy="89153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 Chapter 5: </a:t>
            </a:r>
            <a:r>
              <a:rPr lang="en-GB" dirty="0" err="1" smtClean="0">
                <a:solidFill>
                  <a:schemeClr val="bg1"/>
                </a:solidFill>
              </a:rPr>
              <a:t>Modeling</a:t>
            </a:r>
            <a:r>
              <a:rPr lang="en-GB" dirty="0" smtClean="0">
                <a:solidFill>
                  <a:schemeClr val="bg1"/>
                </a:solidFill>
              </a:rPr>
              <a:t> Players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93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1546" y="686653"/>
            <a:ext cx="2304256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Input</a:t>
            </a:r>
            <a:endParaRPr lang="el-GR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660232" y="692696"/>
            <a:ext cx="2304256" cy="5910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Output</a:t>
            </a:r>
            <a:endParaRPr lang="el-GR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996354" y="692696"/>
            <a:ext cx="3384376" cy="5858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Computational (Player) Model</a:t>
            </a:r>
            <a:endParaRPr lang="el-GR" b="1" dirty="0"/>
          </a:p>
        </p:txBody>
      </p:sp>
      <p:sp>
        <p:nvSpPr>
          <p:cNvPr id="8" name="Rectangle 7"/>
          <p:cNvSpPr/>
          <p:nvPr/>
        </p:nvSpPr>
        <p:spPr>
          <a:xfrm>
            <a:off x="391546" y="1262717"/>
            <a:ext cx="2292242" cy="381018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Gameplay</a:t>
            </a:r>
          </a:p>
        </p:txBody>
      </p:sp>
      <p:sp>
        <p:nvSpPr>
          <p:cNvPr id="9" name="Rectangle 8"/>
          <p:cNvSpPr/>
          <p:nvPr/>
        </p:nvSpPr>
        <p:spPr>
          <a:xfrm>
            <a:off x="391546" y="1636800"/>
            <a:ext cx="2292242" cy="366973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Objective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1546" y="2016116"/>
            <a:ext cx="2288322" cy="360752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Context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1546" y="2385281"/>
            <a:ext cx="2292242" cy="3608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Player Profile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91346" y="1283786"/>
            <a:ext cx="3373342" cy="212365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162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Model-Based [Top-Down</a:t>
            </a:r>
            <a:r>
              <a:rPr lang="en-GB" dirty="0">
                <a:solidFill>
                  <a:schemeClr val="bg1"/>
                </a:solidFill>
              </a:rPr>
              <a:t>]</a:t>
            </a:r>
            <a:endParaRPr lang="en-GB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(</a:t>
            </a:r>
            <a:r>
              <a:rPr lang="en-GB" sz="1600" dirty="0" smtClean="0">
                <a:solidFill>
                  <a:schemeClr val="bg1"/>
                </a:solidFill>
              </a:rPr>
              <a:t>Psychology, Cognitive Science, Game Studies, …) </a:t>
            </a:r>
            <a:endParaRPr lang="en-GB" sz="1600" dirty="0">
              <a:solidFill>
                <a:schemeClr val="bg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91346" y="3408022"/>
            <a:ext cx="3373342" cy="302433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Model Free [Bottom-Up]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(Data Science, Machine Learning)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1546" y="3405544"/>
            <a:ext cx="2304256" cy="50260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Numerical (Interval)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1546" y="3905260"/>
            <a:ext cx="2304256" cy="50983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Nominal (Classes)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1546" y="4409316"/>
            <a:ext cx="2304256" cy="50406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Ordinal (Ranks)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1546" y="4918639"/>
            <a:ext cx="2304256" cy="788379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No Output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91346" y="3407634"/>
            <a:ext cx="3373342" cy="504444"/>
          </a:xfrm>
          <a:prstGeom prst="rect">
            <a:avLst/>
          </a:prstGeom>
          <a:solidFill>
            <a:schemeClr val="accent2">
              <a:alpha val="3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Regression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91346" y="3912078"/>
            <a:ext cx="3373342" cy="503022"/>
          </a:xfrm>
          <a:prstGeom prst="rect">
            <a:avLst/>
          </a:prstGeom>
          <a:solidFill>
            <a:schemeClr val="accent2">
              <a:alpha val="3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91346" y="4415100"/>
            <a:ext cx="3373342" cy="504056"/>
          </a:xfrm>
          <a:prstGeom prst="rect">
            <a:avLst/>
          </a:prstGeom>
          <a:solidFill>
            <a:schemeClr val="accent2">
              <a:alpha val="3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Preference Learning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91346" y="4918121"/>
            <a:ext cx="3373342" cy="794157"/>
          </a:xfrm>
          <a:prstGeom prst="rect">
            <a:avLst/>
          </a:prstGeom>
          <a:solidFill>
            <a:schemeClr val="accent2">
              <a:alpha val="3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Unsupervised Learning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(Clustering, Frequent Pattern Mining)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60232" y="1268596"/>
            <a:ext cx="2304256" cy="66055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Free Response vs. Forced Response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0232" y="1917775"/>
            <a:ext cx="2304256" cy="659449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First Person vs.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Third Person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60232" y="2565793"/>
            <a:ext cx="2304256" cy="659449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Discrete vs. Continuous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60232" y="3213865"/>
            <a:ext cx="2304256" cy="659449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Time-Discrete vs. Time-Continuous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60232" y="3861883"/>
            <a:ext cx="2304256" cy="659449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Pre vs. During vs. Post</a:t>
            </a:r>
          </a:p>
        </p:txBody>
      </p:sp>
      <p:cxnSp>
        <p:nvCxnSpPr>
          <p:cNvPr id="28" name="Elbow Connector 27"/>
          <p:cNvCxnSpPr>
            <a:stCxn id="4" idx="0"/>
            <a:endCxn id="6" idx="0"/>
          </p:cNvCxnSpPr>
          <p:nvPr/>
        </p:nvCxnSpPr>
        <p:spPr>
          <a:xfrm rot="16200000" flipH="1">
            <a:off x="3113086" y="-882760"/>
            <a:ext cx="6043" cy="3144868"/>
          </a:xfrm>
          <a:prstGeom prst="bentConnector3">
            <a:avLst>
              <a:gd name="adj1" fmla="val -3782889"/>
            </a:avLst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6" idx="2"/>
            <a:endCxn id="17" idx="2"/>
          </p:cNvCxnSpPr>
          <p:nvPr/>
        </p:nvCxnSpPr>
        <p:spPr>
          <a:xfrm rot="5400000">
            <a:off x="4085174" y="1979832"/>
            <a:ext cx="1185686" cy="6268686"/>
          </a:xfrm>
          <a:prstGeom prst="bentConnector3">
            <a:avLst>
              <a:gd name="adj1" fmla="val 185269"/>
            </a:avLst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3"/>
            <a:endCxn id="18" idx="1"/>
          </p:cNvCxnSpPr>
          <p:nvPr/>
        </p:nvCxnSpPr>
        <p:spPr>
          <a:xfrm>
            <a:off x="2695802" y="3656847"/>
            <a:ext cx="295544" cy="300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5" idx="3"/>
            <a:endCxn id="19" idx="1"/>
          </p:cNvCxnSpPr>
          <p:nvPr/>
        </p:nvCxnSpPr>
        <p:spPr>
          <a:xfrm>
            <a:off x="2695802" y="4160178"/>
            <a:ext cx="295544" cy="341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6" idx="3"/>
            <a:endCxn id="20" idx="1"/>
          </p:cNvCxnSpPr>
          <p:nvPr/>
        </p:nvCxnSpPr>
        <p:spPr>
          <a:xfrm>
            <a:off x="2695802" y="4661348"/>
            <a:ext cx="295544" cy="578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3"/>
            <a:endCxn id="21" idx="1"/>
          </p:cNvCxnSpPr>
          <p:nvPr/>
        </p:nvCxnSpPr>
        <p:spPr>
          <a:xfrm>
            <a:off x="2695802" y="5312829"/>
            <a:ext cx="295544" cy="237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7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5496" y="33996"/>
            <a:ext cx="8928992" cy="6635364"/>
            <a:chOff x="35496" y="33996"/>
            <a:chExt cx="8928992" cy="6635364"/>
          </a:xfrm>
        </p:grpSpPr>
        <p:sp>
          <p:nvSpPr>
            <p:cNvPr id="4" name="Oval 3"/>
            <p:cNvSpPr/>
            <p:nvPr/>
          </p:nvSpPr>
          <p:spPr>
            <a:xfrm>
              <a:off x="1619672" y="476672"/>
              <a:ext cx="5760000" cy="576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499672" y="116632"/>
              <a:ext cx="0" cy="65527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043608" y="3356672"/>
              <a:ext cx="698477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87683" y="2852936"/>
              <a:ext cx="14230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Valence</a:t>
              </a:r>
              <a:endParaRPr lang="el-GR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4007" y="35332"/>
              <a:ext cx="1479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Arousal</a:t>
              </a:r>
              <a:endParaRPr lang="el-GR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24328" y="341970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Pleasant</a:t>
              </a:r>
              <a:r>
                <a:rPr lang="en-GB" dirty="0"/>
                <a:t> </a:t>
              </a:r>
              <a:r>
                <a:rPr lang="en-GB" dirty="0" smtClean="0"/>
                <a:t>( </a:t>
              </a:r>
              <a:r>
                <a:rPr lang="en-GB" b="1" dirty="0" smtClean="0">
                  <a:solidFill>
                    <a:srgbClr val="00B050"/>
                  </a:solidFill>
                </a:rPr>
                <a:t>+</a:t>
              </a:r>
              <a:r>
                <a:rPr lang="en-GB" dirty="0" smtClean="0"/>
                <a:t> )</a:t>
              </a:r>
              <a:endParaRPr lang="el-GR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496" y="3423498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Unpleasant</a:t>
              </a:r>
              <a:r>
                <a:rPr lang="en-GB" dirty="0"/>
                <a:t> </a:t>
              </a:r>
              <a:r>
                <a:rPr lang="en-GB" dirty="0" smtClean="0"/>
                <a:t>( </a:t>
              </a:r>
              <a:r>
                <a:rPr lang="en-GB" b="1" dirty="0" smtClean="0">
                  <a:solidFill>
                    <a:srgbClr val="C00000"/>
                  </a:solidFill>
                </a:rPr>
                <a:t>-</a:t>
              </a:r>
              <a:r>
                <a:rPr lang="en-GB" dirty="0" smtClean="0">
                  <a:solidFill>
                    <a:srgbClr val="C00000"/>
                  </a:solidFill>
                </a:rPr>
                <a:t> </a:t>
              </a:r>
              <a:r>
                <a:rPr lang="en-GB" dirty="0" smtClean="0"/>
                <a:t>)</a:t>
              </a:r>
              <a:endParaRPr lang="el-GR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220072" y="1206625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81929" y="1124744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Excitement</a:t>
              </a:r>
              <a:endParaRPr lang="el-GR" sz="14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156176" y="2358753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36675" y="2276872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Happiness</a:t>
              </a:r>
              <a:endParaRPr lang="el-GR" sz="14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4719055" y="5599113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99554" y="5517232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Tiredness</a:t>
              </a:r>
              <a:endParaRPr lang="el-GR" sz="14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3275856" y="5579368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56355" y="5497487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Boredom</a:t>
              </a:r>
              <a:endParaRPr lang="el-GR" sz="1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213019" y="4469046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93518" y="4387165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Sadness</a:t>
              </a:r>
              <a:endParaRPr lang="el-GR" sz="14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63938" y="1906481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44437" y="1824600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Anger</a:t>
              </a:r>
              <a:endParaRPr lang="el-GR" sz="14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45757" y="2256691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26256" y="2174810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Frustration</a:t>
              </a:r>
              <a:endParaRPr lang="el-GR" sz="1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314739" y="955682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95238" y="873801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Fear</a:t>
              </a:r>
              <a:endParaRPr lang="el-GR" sz="14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923271" y="4586005"/>
              <a:ext cx="144016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03770" y="4504124"/>
              <a:ext cx="12238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Relaxation</a:t>
              </a:r>
              <a:endParaRPr lang="el-GR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44437" y="33996"/>
              <a:ext cx="1610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Activation ( </a:t>
              </a:r>
              <a:r>
                <a:rPr lang="en-GB" b="1" dirty="0" smtClean="0">
                  <a:solidFill>
                    <a:srgbClr val="00B050"/>
                  </a:solidFill>
                </a:rPr>
                <a:t>+</a:t>
              </a:r>
              <a:r>
                <a:rPr lang="en-GB" dirty="0" smtClean="0"/>
                <a:t> )</a:t>
              </a:r>
              <a:endParaRPr lang="el-GR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49118" y="6294821"/>
              <a:ext cx="1750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Deactivation ( </a:t>
              </a:r>
              <a:r>
                <a:rPr lang="en-GB" b="1" dirty="0">
                  <a:solidFill>
                    <a:srgbClr val="C00000"/>
                  </a:solidFill>
                </a:rPr>
                <a:t>-</a:t>
              </a:r>
              <a:r>
                <a:rPr lang="en-GB" dirty="0" smtClean="0"/>
                <a:t> )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6832642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899592" y="1556792"/>
            <a:ext cx="6840760" cy="3846668"/>
            <a:chOff x="899592" y="1556792"/>
            <a:chExt cx="6840760" cy="3846668"/>
          </a:xfrm>
        </p:grpSpPr>
        <p:sp>
          <p:nvSpPr>
            <p:cNvPr id="2" name="Right Triangle 1"/>
            <p:cNvSpPr/>
            <p:nvPr/>
          </p:nvSpPr>
          <p:spPr>
            <a:xfrm rot="10800000" flipV="1">
              <a:off x="1360070" y="2780928"/>
              <a:ext cx="6094155" cy="2160658"/>
            </a:xfrm>
            <a:prstGeom prst="rt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GB" sz="4000" dirty="0" smtClean="0"/>
                <a:t>Boredom</a:t>
              </a:r>
              <a:endParaRPr lang="el-GR" sz="4000" dirty="0"/>
            </a:p>
          </p:txBody>
        </p:sp>
        <p:sp>
          <p:nvSpPr>
            <p:cNvPr id="3" name="Right Triangle 2"/>
            <p:cNvSpPr/>
            <p:nvPr/>
          </p:nvSpPr>
          <p:spPr>
            <a:xfrm rot="16200000" flipH="1" flipV="1">
              <a:off x="3326816" y="-121924"/>
              <a:ext cx="2160659" cy="6094156"/>
            </a:xfrm>
            <a:prstGeom prst="rt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GB" sz="4000" dirty="0" smtClean="0"/>
                <a:t>Anxiety</a:t>
              </a:r>
              <a:endParaRPr lang="el-GR" sz="4000" dirty="0"/>
            </a:p>
          </p:txBody>
        </p:sp>
        <p:cxnSp>
          <p:nvCxnSpPr>
            <p:cNvPr id="7" name="Straight Arrow Connector 6"/>
            <p:cNvCxnSpPr>
              <a:stCxn id="2" idx="4"/>
            </p:cNvCxnSpPr>
            <p:nvPr/>
          </p:nvCxnSpPr>
          <p:spPr>
            <a:xfrm flipH="1" flipV="1">
              <a:off x="1360066" y="1556792"/>
              <a:ext cx="4" cy="3384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2" idx="4"/>
            </p:cNvCxnSpPr>
            <p:nvPr/>
          </p:nvCxnSpPr>
          <p:spPr>
            <a:xfrm>
              <a:off x="1360070" y="4941586"/>
              <a:ext cx="638028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034286" y="4972573"/>
              <a:ext cx="74571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Skills</a:t>
              </a:r>
              <a:endParaRPr lang="el-GR" sz="2200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462036" y="2853725"/>
              <a:ext cx="130599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Challenge</a:t>
              </a:r>
              <a:endParaRPr lang="el-GR" sz="2200" dirty="0"/>
            </a:p>
          </p:txBody>
        </p:sp>
        <p:grpSp>
          <p:nvGrpSpPr>
            <p:cNvPr id="32" name="Group 31"/>
            <p:cNvGrpSpPr/>
            <p:nvPr/>
          </p:nvGrpSpPr>
          <p:grpSpPr>
            <a:xfrm rot="20412484">
              <a:off x="1444480" y="3235998"/>
              <a:ext cx="4930479" cy="664747"/>
              <a:chOff x="1331800" y="404535"/>
              <a:chExt cx="5760000" cy="804575"/>
            </a:xfrm>
          </p:grpSpPr>
          <p:sp>
            <p:nvSpPr>
              <p:cNvPr id="15" name="Arc 14"/>
              <p:cNvSpPr/>
              <p:nvPr/>
            </p:nvSpPr>
            <p:spPr>
              <a:xfrm>
                <a:off x="2771800" y="476672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" name="Arc 16"/>
              <p:cNvSpPr/>
              <p:nvPr/>
            </p:nvSpPr>
            <p:spPr>
              <a:xfrm rot="16200000">
                <a:off x="2771800" y="476672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4211800" y="489110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0" name="Arc 19"/>
              <p:cNvSpPr/>
              <p:nvPr/>
            </p:nvSpPr>
            <p:spPr>
              <a:xfrm rot="16200000">
                <a:off x="4211800" y="489110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" name="Arc 20"/>
              <p:cNvSpPr/>
              <p:nvPr/>
            </p:nvSpPr>
            <p:spPr>
              <a:xfrm>
                <a:off x="5651800" y="445686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2" name="Arc 21"/>
              <p:cNvSpPr/>
              <p:nvPr/>
            </p:nvSpPr>
            <p:spPr>
              <a:xfrm rot="16200000">
                <a:off x="5651800" y="445686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" name="Arc 22"/>
              <p:cNvSpPr/>
              <p:nvPr/>
            </p:nvSpPr>
            <p:spPr>
              <a:xfrm>
                <a:off x="1331800" y="489110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" name="Arc 23"/>
              <p:cNvSpPr/>
              <p:nvPr/>
            </p:nvSpPr>
            <p:spPr>
              <a:xfrm rot="16200000">
                <a:off x="1331800" y="489110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" name="Arc 24"/>
              <p:cNvSpPr/>
              <p:nvPr/>
            </p:nvSpPr>
            <p:spPr>
              <a:xfrm flipV="1">
                <a:off x="3491800" y="445686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6" name="Arc 25"/>
              <p:cNvSpPr/>
              <p:nvPr/>
            </p:nvSpPr>
            <p:spPr>
              <a:xfrm rot="5400000" flipV="1">
                <a:off x="3491800" y="445686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" name="Arc 26"/>
              <p:cNvSpPr/>
              <p:nvPr/>
            </p:nvSpPr>
            <p:spPr>
              <a:xfrm flipV="1">
                <a:off x="2051800" y="458124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" name="Arc 27"/>
              <p:cNvSpPr/>
              <p:nvPr/>
            </p:nvSpPr>
            <p:spPr>
              <a:xfrm rot="5400000" flipV="1">
                <a:off x="2051800" y="458124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" name="Arc 28"/>
              <p:cNvSpPr/>
              <p:nvPr/>
            </p:nvSpPr>
            <p:spPr>
              <a:xfrm flipV="1">
                <a:off x="4931800" y="445686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0" name="Arc 29"/>
              <p:cNvSpPr/>
              <p:nvPr/>
            </p:nvSpPr>
            <p:spPr>
              <a:xfrm rot="5400000" flipV="1">
                <a:off x="4931800" y="445686"/>
                <a:ext cx="720000" cy="720000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1" name="Arc 30"/>
              <p:cNvSpPr/>
              <p:nvPr/>
            </p:nvSpPr>
            <p:spPr>
              <a:xfrm rot="5400000" flipV="1">
                <a:off x="6371800" y="404535"/>
                <a:ext cx="720000" cy="720000"/>
              </a:xfrm>
              <a:prstGeom prst="arc">
                <a:avLst/>
              </a:prstGeom>
              <a:ln>
                <a:headEnd type="none"/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172406" y="2204864"/>
              <a:ext cx="111761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Flow</a:t>
              </a:r>
            </a:p>
            <a:p>
              <a:r>
                <a:rPr lang="en-GB" sz="2200" dirty="0" smtClean="0"/>
                <a:t>Channel</a:t>
              </a:r>
              <a:endParaRPr lang="el-GR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1155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roup 220"/>
          <p:cNvGrpSpPr/>
          <p:nvPr/>
        </p:nvGrpSpPr>
        <p:grpSpPr>
          <a:xfrm>
            <a:off x="107504" y="1412776"/>
            <a:ext cx="8928992" cy="4032448"/>
            <a:chOff x="110054" y="321808"/>
            <a:chExt cx="9633152" cy="4367208"/>
          </a:xfrm>
        </p:grpSpPr>
        <p:sp>
          <p:nvSpPr>
            <p:cNvPr id="7" name="Oval 6"/>
            <p:cNvSpPr/>
            <p:nvPr/>
          </p:nvSpPr>
          <p:spPr>
            <a:xfrm>
              <a:off x="110054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Nearest </a:t>
              </a:r>
            </a:p>
            <a:p>
              <a:pPr algn="ctr"/>
              <a:r>
                <a:rPr lang="en-GB" sz="1200" b="1" dirty="0" smtClean="0"/>
                <a:t>Monster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326590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Nearest </a:t>
              </a:r>
            </a:p>
            <a:p>
              <a:pPr algn="ctr"/>
              <a:r>
                <a:rPr lang="en-GB" sz="1200" b="1" dirty="0" smtClean="0"/>
                <a:t>Treasure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766832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Nearest </a:t>
              </a:r>
            </a:p>
            <a:p>
              <a:pPr algn="ctr"/>
              <a:r>
                <a:rPr lang="en-GB" sz="1200" b="1" dirty="0" smtClean="0"/>
                <a:t>Portion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7416440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Exit Safe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548573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Nearest </a:t>
              </a:r>
            </a:p>
            <a:p>
              <a:pPr algn="ctr"/>
              <a:r>
                <a:rPr lang="en-GB" sz="1200" b="1" dirty="0" smtClean="0"/>
                <a:t>Treasure</a:t>
              </a:r>
            </a:p>
            <a:p>
              <a:pPr algn="ctr"/>
              <a:r>
                <a:rPr lang="en-GB" sz="1200" b="1" dirty="0" smtClean="0"/>
                <a:t>Safe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983368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Nearest </a:t>
              </a:r>
            </a:p>
            <a:p>
              <a:pPr algn="ctr"/>
              <a:r>
                <a:rPr lang="en-GB" sz="1200" b="1" dirty="0" smtClean="0"/>
                <a:t>Portion</a:t>
              </a:r>
            </a:p>
            <a:p>
              <a:pPr algn="ctr"/>
              <a:r>
                <a:rPr lang="en-GB" sz="1200" b="1" dirty="0" smtClean="0"/>
                <a:t>Safe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199904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Exit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8627206" y="321808"/>
              <a:ext cx="1116000" cy="1116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Hit Points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68590" y="3573016"/>
              <a:ext cx="1116000" cy="1116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/>
                <a:t> </a:t>
              </a:r>
            </a:p>
            <a:p>
              <a:pPr algn="ctr"/>
              <a:r>
                <a:rPr lang="en-GB" sz="1200" b="1" dirty="0" smtClean="0"/>
                <a:t>Monster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985126" y="3573016"/>
              <a:ext cx="1116000" cy="1116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Treasure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4425368" y="3573016"/>
              <a:ext cx="1116000" cy="1116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Portion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8074976" y="3573016"/>
              <a:ext cx="1116000" cy="1116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Exit Safe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207109" y="3573016"/>
              <a:ext cx="1116000" cy="11160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Treasure</a:t>
              </a:r>
            </a:p>
            <a:p>
              <a:pPr algn="ctr"/>
              <a:r>
                <a:rPr lang="en-GB" sz="1200" b="1" dirty="0" smtClean="0"/>
                <a:t>Safe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641904" y="3573016"/>
              <a:ext cx="1116000" cy="1116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Portion</a:t>
              </a:r>
            </a:p>
            <a:p>
              <a:pPr algn="ctr"/>
              <a:r>
                <a:rPr lang="en-GB" sz="1200" b="1" dirty="0" smtClean="0"/>
                <a:t>Safe</a:t>
              </a:r>
            </a:p>
            <a:p>
              <a:pPr algn="ctr"/>
              <a:endParaRPr lang="el-GR" sz="1200" b="1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58440" y="3573016"/>
              <a:ext cx="1116000" cy="1116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/>
            </a:p>
            <a:p>
              <a:pPr algn="ctr"/>
              <a:r>
                <a:rPr lang="en-GB" sz="1200" b="1" dirty="0" smtClean="0"/>
                <a:t>Exit</a:t>
              </a:r>
            </a:p>
            <a:p>
              <a:pPr algn="ctr"/>
              <a:endParaRPr lang="el-GR" sz="1200" b="1" dirty="0"/>
            </a:p>
          </p:txBody>
        </p:sp>
        <p:cxnSp>
          <p:nvCxnSpPr>
            <p:cNvPr id="27" name="Straight Arrow Connector 26"/>
            <p:cNvCxnSpPr>
              <a:stCxn id="16" idx="0"/>
              <a:endCxn id="7" idx="4"/>
            </p:cNvCxnSpPr>
            <p:nvPr/>
          </p:nvCxnSpPr>
          <p:spPr>
            <a:xfrm flipH="1" flipV="1">
              <a:off x="668054" y="1437808"/>
              <a:ext cx="658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7" idx="0"/>
            </p:cNvCxnSpPr>
            <p:nvPr/>
          </p:nvCxnSpPr>
          <p:spPr>
            <a:xfrm flipH="1" flipV="1">
              <a:off x="668054" y="1437808"/>
              <a:ext cx="187507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0" idx="0"/>
              <a:endCxn id="7" idx="4"/>
            </p:cNvCxnSpPr>
            <p:nvPr/>
          </p:nvCxnSpPr>
          <p:spPr>
            <a:xfrm flipH="1" flipV="1">
              <a:off x="668054" y="1437808"/>
              <a:ext cx="3097055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8" idx="0"/>
              <a:endCxn id="7" idx="4"/>
            </p:cNvCxnSpPr>
            <p:nvPr/>
          </p:nvCxnSpPr>
          <p:spPr>
            <a:xfrm flipH="1" flipV="1">
              <a:off x="668054" y="1437808"/>
              <a:ext cx="4315314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1" idx="0"/>
              <a:endCxn id="7" idx="4"/>
            </p:cNvCxnSpPr>
            <p:nvPr/>
          </p:nvCxnSpPr>
          <p:spPr>
            <a:xfrm flipH="1" flipV="1">
              <a:off x="668054" y="1437808"/>
              <a:ext cx="553185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2" idx="0"/>
              <a:endCxn id="7" idx="4"/>
            </p:cNvCxnSpPr>
            <p:nvPr/>
          </p:nvCxnSpPr>
          <p:spPr>
            <a:xfrm flipH="1" flipV="1">
              <a:off x="668054" y="1437808"/>
              <a:ext cx="674838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9" idx="0"/>
              <a:endCxn id="7" idx="4"/>
            </p:cNvCxnSpPr>
            <p:nvPr/>
          </p:nvCxnSpPr>
          <p:spPr>
            <a:xfrm flipH="1" flipV="1">
              <a:off x="668054" y="1437808"/>
              <a:ext cx="796492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1327451" y="1437808"/>
              <a:ext cx="55800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 flipV="1">
              <a:off x="1885021" y="1437808"/>
              <a:ext cx="658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20" idx="0"/>
              <a:endCxn id="8" idx="4"/>
            </p:cNvCxnSpPr>
            <p:nvPr/>
          </p:nvCxnSpPr>
          <p:spPr>
            <a:xfrm flipH="1" flipV="1">
              <a:off x="1884590" y="1437808"/>
              <a:ext cx="1880519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20" idx="0"/>
              <a:endCxn id="11" idx="4"/>
            </p:cNvCxnSpPr>
            <p:nvPr/>
          </p:nvCxnSpPr>
          <p:spPr>
            <a:xfrm flipH="1" flipV="1">
              <a:off x="3106573" y="1437808"/>
              <a:ext cx="658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20" idx="0"/>
              <a:endCxn id="9" idx="4"/>
            </p:cNvCxnSpPr>
            <p:nvPr/>
          </p:nvCxnSpPr>
          <p:spPr>
            <a:xfrm flipV="1">
              <a:off x="3765109" y="1437808"/>
              <a:ext cx="559723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20" idx="0"/>
              <a:endCxn id="12" idx="4"/>
            </p:cNvCxnSpPr>
            <p:nvPr/>
          </p:nvCxnSpPr>
          <p:spPr>
            <a:xfrm flipV="1">
              <a:off x="3765109" y="1437808"/>
              <a:ext cx="1776259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20" idx="0"/>
              <a:endCxn id="13" idx="4"/>
            </p:cNvCxnSpPr>
            <p:nvPr/>
          </p:nvCxnSpPr>
          <p:spPr>
            <a:xfrm flipV="1">
              <a:off x="3765109" y="1437808"/>
              <a:ext cx="2992795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0" idx="0"/>
              <a:endCxn id="10" idx="4"/>
            </p:cNvCxnSpPr>
            <p:nvPr/>
          </p:nvCxnSpPr>
          <p:spPr>
            <a:xfrm flipV="1">
              <a:off x="3765109" y="1437808"/>
              <a:ext cx="4209331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20" idx="0"/>
              <a:endCxn id="15" idx="4"/>
            </p:cNvCxnSpPr>
            <p:nvPr/>
          </p:nvCxnSpPr>
          <p:spPr>
            <a:xfrm flipV="1">
              <a:off x="3765109" y="1437808"/>
              <a:ext cx="5420097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18" idx="0"/>
              <a:endCxn id="8" idx="4"/>
            </p:cNvCxnSpPr>
            <p:nvPr/>
          </p:nvCxnSpPr>
          <p:spPr>
            <a:xfrm flipH="1" flipV="1">
              <a:off x="1884590" y="1437808"/>
              <a:ext cx="3098778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21" idx="0"/>
              <a:endCxn id="8" idx="4"/>
            </p:cNvCxnSpPr>
            <p:nvPr/>
          </p:nvCxnSpPr>
          <p:spPr>
            <a:xfrm flipH="1" flipV="1">
              <a:off x="1884590" y="1437808"/>
              <a:ext cx="4315314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22" idx="0"/>
              <a:endCxn id="8" idx="4"/>
            </p:cNvCxnSpPr>
            <p:nvPr/>
          </p:nvCxnSpPr>
          <p:spPr>
            <a:xfrm flipH="1" flipV="1">
              <a:off x="1884590" y="1437808"/>
              <a:ext cx="553185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19" idx="0"/>
              <a:endCxn id="8" idx="4"/>
            </p:cNvCxnSpPr>
            <p:nvPr/>
          </p:nvCxnSpPr>
          <p:spPr>
            <a:xfrm flipH="1" flipV="1">
              <a:off x="1884590" y="1437808"/>
              <a:ext cx="674838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16" idx="0"/>
              <a:endCxn id="11" idx="4"/>
            </p:cNvCxnSpPr>
            <p:nvPr/>
          </p:nvCxnSpPr>
          <p:spPr>
            <a:xfrm flipV="1">
              <a:off x="1326590" y="1437808"/>
              <a:ext cx="1779983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7" idx="0"/>
              <a:endCxn id="11" idx="4"/>
            </p:cNvCxnSpPr>
            <p:nvPr/>
          </p:nvCxnSpPr>
          <p:spPr>
            <a:xfrm flipV="1">
              <a:off x="2543126" y="1437808"/>
              <a:ext cx="563447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8" idx="0"/>
              <a:endCxn id="11" idx="4"/>
            </p:cNvCxnSpPr>
            <p:nvPr/>
          </p:nvCxnSpPr>
          <p:spPr>
            <a:xfrm flipH="1" flipV="1">
              <a:off x="3106573" y="1437808"/>
              <a:ext cx="1876795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21" idx="0"/>
              <a:endCxn id="11" idx="4"/>
            </p:cNvCxnSpPr>
            <p:nvPr/>
          </p:nvCxnSpPr>
          <p:spPr>
            <a:xfrm flipH="1" flipV="1">
              <a:off x="3106573" y="1437808"/>
              <a:ext cx="3093331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22" idx="0"/>
              <a:endCxn id="11" idx="4"/>
            </p:cNvCxnSpPr>
            <p:nvPr/>
          </p:nvCxnSpPr>
          <p:spPr>
            <a:xfrm flipH="1" flipV="1">
              <a:off x="3106573" y="1437808"/>
              <a:ext cx="4309867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9" idx="0"/>
              <a:endCxn id="11" idx="4"/>
            </p:cNvCxnSpPr>
            <p:nvPr/>
          </p:nvCxnSpPr>
          <p:spPr>
            <a:xfrm flipH="1" flipV="1">
              <a:off x="3106573" y="1437808"/>
              <a:ext cx="5526403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6" idx="0"/>
              <a:endCxn id="9" idx="4"/>
            </p:cNvCxnSpPr>
            <p:nvPr/>
          </p:nvCxnSpPr>
          <p:spPr>
            <a:xfrm flipV="1">
              <a:off x="1326590" y="1437808"/>
              <a:ext cx="299824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7" idx="0"/>
              <a:endCxn id="9" idx="4"/>
            </p:cNvCxnSpPr>
            <p:nvPr/>
          </p:nvCxnSpPr>
          <p:spPr>
            <a:xfrm flipV="1">
              <a:off x="2543126" y="1437808"/>
              <a:ext cx="178170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8" idx="0"/>
              <a:endCxn id="9" idx="4"/>
            </p:cNvCxnSpPr>
            <p:nvPr/>
          </p:nvCxnSpPr>
          <p:spPr>
            <a:xfrm flipH="1" flipV="1">
              <a:off x="4324832" y="1437808"/>
              <a:ext cx="658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21" idx="0"/>
              <a:endCxn id="9" idx="4"/>
            </p:cNvCxnSpPr>
            <p:nvPr/>
          </p:nvCxnSpPr>
          <p:spPr>
            <a:xfrm flipH="1" flipV="1">
              <a:off x="4324832" y="1437808"/>
              <a:ext cx="187507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22" idx="0"/>
              <a:endCxn id="9" idx="4"/>
            </p:cNvCxnSpPr>
            <p:nvPr/>
          </p:nvCxnSpPr>
          <p:spPr>
            <a:xfrm flipH="1" flipV="1">
              <a:off x="4324832" y="1437808"/>
              <a:ext cx="3091608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stCxn id="19" idx="0"/>
              <a:endCxn id="9" idx="4"/>
            </p:cNvCxnSpPr>
            <p:nvPr/>
          </p:nvCxnSpPr>
          <p:spPr>
            <a:xfrm flipH="1" flipV="1">
              <a:off x="4324832" y="1437808"/>
              <a:ext cx="4308144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stCxn id="18" idx="0"/>
              <a:endCxn id="12" idx="4"/>
            </p:cNvCxnSpPr>
            <p:nvPr/>
          </p:nvCxnSpPr>
          <p:spPr>
            <a:xfrm flipV="1">
              <a:off x="4983368" y="1437808"/>
              <a:ext cx="55800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21" idx="0"/>
              <a:endCxn id="13" idx="4"/>
            </p:cNvCxnSpPr>
            <p:nvPr/>
          </p:nvCxnSpPr>
          <p:spPr>
            <a:xfrm flipV="1">
              <a:off x="6199904" y="1437808"/>
              <a:ext cx="55800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16" idx="0"/>
              <a:endCxn id="12" idx="4"/>
            </p:cNvCxnSpPr>
            <p:nvPr/>
          </p:nvCxnSpPr>
          <p:spPr>
            <a:xfrm flipV="1">
              <a:off x="1326590" y="1437808"/>
              <a:ext cx="4214778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stCxn id="17" idx="0"/>
              <a:endCxn id="12" idx="4"/>
            </p:cNvCxnSpPr>
            <p:nvPr/>
          </p:nvCxnSpPr>
          <p:spPr>
            <a:xfrm flipV="1">
              <a:off x="2543126" y="1437808"/>
              <a:ext cx="299824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stCxn id="21" idx="0"/>
              <a:endCxn id="12" idx="4"/>
            </p:cNvCxnSpPr>
            <p:nvPr/>
          </p:nvCxnSpPr>
          <p:spPr>
            <a:xfrm flipH="1" flipV="1">
              <a:off x="5541368" y="1437808"/>
              <a:ext cx="658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22" idx="0"/>
              <a:endCxn id="12" idx="4"/>
            </p:cNvCxnSpPr>
            <p:nvPr/>
          </p:nvCxnSpPr>
          <p:spPr>
            <a:xfrm flipH="1" flipV="1">
              <a:off x="5541368" y="1437808"/>
              <a:ext cx="187507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stCxn id="19" idx="0"/>
              <a:endCxn id="12" idx="4"/>
            </p:cNvCxnSpPr>
            <p:nvPr/>
          </p:nvCxnSpPr>
          <p:spPr>
            <a:xfrm flipH="1" flipV="1">
              <a:off x="5541368" y="1437808"/>
              <a:ext cx="3091608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stCxn id="22" idx="0"/>
              <a:endCxn id="13" idx="4"/>
            </p:cNvCxnSpPr>
            <p:nvPr/>
          </p:nvCxnSpPr>
          <p:spPr>
            <a:xfrm flipH="1" flipV="1">
              <a:off x="6757904" y="1437808"/>
              <a:ext cx="658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9" idx="0"/>
              <a:endCxn id="13" idx="4"/>
            </p:cNvCxnSpPr>
            <p:nvPr/>
          </p:nvCxnSpPr>
          <p:spPr>
            <a:xfrm flipH="1" flipV="1">
              <a:off x="6757904" y="1437808"/>
              <a:ext cx="187507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8" idx="0"/>
              <a:endCxn id="13" idx="4"/>
            </p:cNvCxnSpPr>
            <p:nvPr/>
          </p:nvCxnSpPr>
          <p:spPr>
            <a:xfrm flipV="1">
              <a:off x="4983368" y="1437808"/>
              <a:ext cx="1774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7" idx="0"/>
              <a:endCxn id="13" idx="4"/>
            </p:cNvCxnSpPr>
            <p:nvPr/>
          </p:nvCxnSpPr>
          <p:spPr>
            <a:xfrm flipV="1">
              <a:off x="2543126" y="1437808"/>
              <a:ext cx="4214778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6" idx="0"/>
              <a:endCxn id="13" idx="4"/>
            </p:cNvCxnSpPr>
            <p:nvPr/>
          </p:nvCxnSpPr>
          <p:spPr>
            <a:xfrm flipV="1">
              <a:off x="1326590" y="1437808"/>
              <a:ext cx="5431314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stCxn id="19" idx="0"/>
              <a:endCxn id="10" idx="4"/>
            </p:cNvCxnSpPr>
            <p:nvPr/>
          </p:nvCxnSpPr>
          <p:spPr>
            <a:xfrm flipH="1" flipV="1">
              <a:off x="7974440" y="1437808"/>
              <a:ext cx="658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>
              <a:stCxn id="22" idx="0"/>
              <a:endCxn id="10" idx="4"/>
            </p:cNvCxnSpPr>
            <p:nvPr/>
          </p:nvCxnSpPr>
          <p:spPr>
            <a:xfrm flipV="1">
              <a:off x="7416440" y="1437808"/>
              <a:ext cx="55800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>
              <a:stCxn id="21" idx="0"/>
              <a:endCxn id="10" idx="4"/>
            </p:cNvCxnSpPr>
            <p:nvPr/>
          </p:nvCxnSpPr>
          <p:spPr>
            <a:xfrm flipV="1">
              <a:off x="6199904" y="1437808"/>
              <a:ext cx="1774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>
              <a:stCxn id="21" idx="0"/>
              <a:endCxn id="10" idx="4"/>
            </p:cNvCxnSpPr>
            <p:nvPr/>
          </p:nvCxnSpPr>
          <p:spPr>
            <a:xfrm flipV="1">
              <a:off x="6199904" y="1437808"/>
              <a:ext cx="177453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stCxn id="18" idx="0"/>
              <a:endCxn id="10" idx="4"/>
            </p:cNvCxnSpPr>
            <p:nvPr/>
          </p:nvCxnSpPr>
          <p:spPr>
            <a:xfrm flipV="1">
              <a:off x="4983368" y="1437808"/>
              <a:ext cx="299107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>
              <a:stCxn id="17" idx="0"/>
              <a:endCxn id="10" idx="4"/>
            </p:cNvCxnSpPr>
            <p:nvPr/>
          </p:nvCxnSpPr>
          <p:spPr>
            <a:xfrm flipV="1">
              <a:off x="2543126" y="1437808"/>
              <a:ext cx="5431314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>
              <a:stCxn id="16" idx="0"/>
              <a:endCxn id="10" idx="4"/>
            </p:cNvCxnSpPr>
            <p:nvPr/>
          </p:nvCxnSpPr>
          <p:spPr>
            <a:xfrm flipV="1">
              <a:off x="1326590" y="1437808"/>
              <a:ext cx="664785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9" idx="0"/>
              <a:endCxn id="15" idx="4"/>
            </p:cNvCxnSpPr>
            <p:nvPr/>
          </p:nvCxnSpPr>
          <p:spPr>
            <a:xfrm flipV="1">
              <a:off x="8632976" y="1437808"/>
              <a:ext cx="55223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>
              <a:stCxn id="22" idx="0"/>
              <a:endCxn id="15" idx="4"/>
            </p:cNvCxnSpPr>
            <p:nvPr/>
          </p:nvCxnSpPr>
          <p:spPr>
            <a:xfrm flipV="1">
              <a:off x="7416440" y="1437808"/>
              <a:ext cx="176876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>
              <a:stCxn id="21" idx="0"/>
              <a:endCxn id="15" idx="4"/>
            </p:cNvCxnSpPr>
            <p:nvPr/>
          </p:nvCxnSpPr>
          <p:spPr>
            <a:xfrm flipV="1">
              <a:off x="6199904" y="1437808"/>
              <a:ext cx="2985302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>
              <a:stCxn id="18" idx="0"/>
              <a:endCxn id="15" idx="4"/>
            </p:cNvCxnSpPr>
            <p:nvPr/>
          </p:nvCxnSpPr>
          <p:spPr>
            <a:xfrm flipV="1">
              <a:off x="4983368" y="1437808"/>
              <a:ext cx="4201838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>
              <a:stCxn id="17" idx="0"/>
              <a:endCxn id="15" idx="4"/>
            </p:cNvCxnSpPr>
            <p:nvPr/>
          </p:nvCxnSpPr>
          <p:spPr>
            <a:xfrm flipV="1">
              <a:off x="2543126" y="1437808"/>
              <a:ext cx="6642080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>
              <a:stCxn id="16" idx="0"/>
              <a:endCxn id="15" idx="4"/>
            </p:cNvCxnSpPr>
            <p:nvPr/>
          </p:nvCxnSpPr>
          <p:spPr>
            <a:xfrm flipV="1">
              <a:off x="1326590" y="1437808"/>
              <a:ext cx="7858616" cy="2135208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67387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869160"/>
            <a:ext cx="8172400" cy="89153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 Chapter 6: Game AI Panorama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8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257175" y="1073682"/>
            <a:ext cx="8673812" cy="4724446"/>
            <a:chOff x="342900" y="288575"/>
            <a:chExt cx="11565082" cy="6299261"/>
          </a:xfrm>
        </p:grpSpPr>
        <p:sp>
          <p:nvSpPr>
            <p:cNvPr id="5" name="Rectangle 4"/>
            <p:cNvSpPr/>
            <p:nvPr/>
          </p:nvSpPr>
          <p:spPr>
            <a:xfrm flipH="1">
              <a:off x="4544823" y="820882"/>
              <a:ext cx="3570735" cy="576695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ln>
                  <a:solidFill>
                    <a:prstClr val="black"/>
                  </a:solidFill>
                  <a:prstDash val="dash"/>
                </a:ln>
                <a:noFill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2900" y="820882"/>
              <a:ext cx="2091701" cy="576695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ln>
                  <a:solidFill>
                    <a:prstClr val="black"/>
                  </a:solidFill>
                  <a:prstDash val="dash"/>
                </a:ln>
                <a:noFill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233670" y="4136748"/>
              <a:ext cx="211022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233673" y="3027028"/>
              <a:ext cx="211022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233673" y="2838256"/>
              <a:ext cx="211022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233674" y="1469825"/>
              <a:ext cx="2110224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233673" y="1491850"/>
              <a:ext cx="211022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233670" y="5462110"/>
              <a:ext cx="211022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343897" y="5279669"/>
              <a:ext cx="2387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002060"/>
                  </a:solidFill>
                </a:rPr>
                <a:t>Model Players (</a:t>
              </a:r>
              <a:r>
                <a:rPr lang="en-GB" sz="1200" b="1" dirty="0" err="1">
                  <a:solidFill>
                    <a:srgbClr val="002060"/>
                  </a:solidFill>
                </a:rPr>
                <a:t>Behavior</a:t>
              </a:r>
              <a:r>
                <a:rPr lang="en-GB" sz="1200" b="1" dirty="0">
                  <a:solidFill>
                    <a:srgbClr val="002060"/>
                  </a:solidFill>
                </a:rPr>
                <a:t>)</a:t>
              </a:r>
              <a:endParaRPr lang="en-GB" sz="1200" dirty="0">
                <a:solidFill>
                  <a:srgbClr val="00206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233673" y="2653574"/>
              <a:ext cx="2110227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718965" y="2118466"/>
              <a:ext cx="1156419" cy="699615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prstClr val="white"/>
                  </a:solidFill>
                </a:rPr>
                <a:t>Model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8964" y="4136748"/>
              <a:ext cx="1156421" cy="699615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prstClr val="white"/>
                  </a:solidFill>
                </a:rPr>
                <a:t>Generate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2708394" y="2072482"/>
              <a:ext cx="1454727" cy="8001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prstClr val="black"/>
                  </a:solidFill>
                </a:rPr>
                <a:t>Content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2707178" y="4086505"/>
              <a:ext cx="1454727" cy="8001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err="1">
                  <a:solidFill>
                    <a:prstClr val="black"/>
                  </a:solidFill>
                </a:rPr>
                <a:t>Behavior</a:t>
              </a:r>
              <a:endParaRPr lang="en-GB" sz="1200" dirty="0">
                <a:solidFill>
                  <a:prstClr val="black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233674" y="1142583"/>
              <a:ext cx="1672936" cy="71683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sysClr val="windowText" lastClr="000000"/>
                  </a:solidFill>
                </a:rPr>
                <a:t>Designer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233674" y="2469574"/>
              <a:ext cx="1672936" cy="71683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sysClr val="windowText" lastClr="000000"/>
                  </a:solidFill>
                </a:rPr>
                <a:t>Player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233674" y="3796565"/>
              <a:ext cx="1672936" cy="71683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sysClr val="windowText" lastClr="000000"/>
                  </a:solidFill>
                </a:rPr>
                <a:t>AI Researcher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233674" y="5123556"/>
              <a:ext cx="1672936" cy="71683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50" dirty="0">
                  <a:solidFill>
                    <a:sysClr val="windowText" lastClr="000000"/>
                  </a:solidFill>
                </a:rPr>
                <a:t>Producer / </a:t>
              </a:r>
            </a:p>
            <a:p>
              <a:pPr algn="ctr"/>
              <a:r>
                <a:rPr lang="en-GB" sz="1350" dirty="0">
                  <a:solidFill>
                    <a:sysClr val="windowText" lastClr="000000"/>
                  </a:solidFill>
                </a:rPr>
                <a:t>Publisher</a:t>
              </a:r>
            </a:p>
          </p:txBody>
        </p:sp>
        <p:cxnSp>
          <p:nvCxnSpPr>
            <p:cNvPr id="26" name="Straight Arrow Connector 25"/>
            <p:cNvCxnSpPr>
              <a:stCxn id="17" idx="3"/>
              <a:endCxn id="20" idx="2"/>
            </p:cNvCxnSpPr>
            <p:nvPr/>
          </p:nvCxnSpPr>
          <p:spPr>
            <a:xfrm>
              <a:off x="1875384" y="2468274"/>
              <a:ext cx="833011" cy="42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7" idx="3"/>
              <a:endCxn id="21" idx="1"/>
            </p:cNvCxnSpPr>
            <p:nvPr/>
          </p:nvCxnSpPr>
          <p:spPr>
            <a:xfrm>
              <a:off x="1875384" y="2468274"/>
              <a:ext cx="1044835" cy="173540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20" idx="3"/>
            </p:cNvCxnSpPr>
            <p:nvPr/>
          </p:nvCxnSpPr>
          <p:spPr>
            <a:xfrm flipV="1">
              <a:off x="1875385" y="2755410"/>
              <a:ext cx="1046049" cy="173114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3"/>
              <a:endCxn id="21" idx="2"/>
            </p:cNvCxnSpPr>
            <p:nvPr/>
          </p:nvCxnSpPr>
          <p:spPr>
            <a:xfrm>
              <a:off x="1875385" y="4486556"/>
              <a:ext cx="83179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20" idx="7"/>
              <a:endCxn id="22" idx="1"/>
            </p:cNvCxnSpPr>
            <p:nvPr/>
          </p:nvCxnSpPr>
          <p:spPr>
            <a:xfrm rot="5400000" flipH="1" flipV="1">
              <a:off x="4747549" y="703530"/>
              <a:ext cx="688656" cy="2283593"/>
            </a:xfrm>
            <a:prstGeom prst="curvedConnector2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>
              <a:stCxn id="21" idx="7"/>
              <a:endCxn id="22" idx="1"/>
            </p:cNvCxnSpPr>
            <p:nvPr/>
          </p:nvCxnSpPr>
          <p:spPr>
            <a:xfrm rot="5400000" flipH="1" flipV="1">
              <a:off x="3739930" y="1709934"/>
              <a:ext cx="2702679" cy="2284809"/>
            </a:xfrm>
            <a:prstGeom prst="curvedConnector2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21" idx="7"/>
            </p:cNvCxnSpPr>
            <p:nvPr/>
          </p:nvCxnSpPr>
          <p:spPr>
            <a:xfrm rot="5400000" flipH="1" flipV="1">
              <a:off x="4322239" y="2292245"/>
              <a:ext cx="1538058" cy="2284806"/>
            </a:xfrm>
            <a:prstGeom prst="curvedConnector2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>
              <a:stCxn id="21" idx="7"/>
              <a:endCxn id="25" idx="1"/>
            </p:cNvCxnSpPr>
            <p:nvPr/>
          </p:nvCxnSpPr>
          <p:spPr>
            <a:xfrm rot="16200000" flipH="1">
              <a:off x="4452122" y="3700420"/>
              <a:ext cx="1278294" cy="2284809"/>
            </a:xfrm>
            <a:prstGeom prst="curvedConnector4">
              <a:avLst>
                <a:gd name="adj1" fmla="val -17883"/>
                <a:gd name="adj2" fmla="val 54662"/>
              </a:avLst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343898" y="2459350"/>
              <a:ext cx="3406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002060"/>
                  </a:solidFill>
                </a:rPr>
                <a:t>Model Players (</a:t>
              </a:r>
              <a:r>
                <a:rPr lang="en-GB" sz="1200" b="1" dirty="0" err="1">
                  <a:solidFill>
                    <a:srgbClr val="002060"/>
                  </a:solidFill>
                </a:rPr>
                <a:t>Behavior</a:t>
              </a:r>
              <a:r>
                <a:rPr lang="en-GB" sz="1200" b="1" dirty="0">
                  <a:solidFill>
                    <a:srgbClr val="002060"/>
                  </a:solidFill>
                </a:rPr>
                <a:t>, Experience)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43896" y="1312838"/>
              <a:ext cx="34065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Generate Content </a:t>
              </a:r>
              <a:r>
                <a:rPr lang="en-GB" sz="12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(Assisted)</a:t>
              </a:r>
              <a:endParaRPr lang="en-GB" sz="1200" dirty="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  <p:cxnSp>
          <p:nvCxnSpPr>
            <p:cNvPr id="38" name="Curved Connector 37"/>
            <p:cNvCxnSpPr>
              <a:stCxn id="20" idx="6"/>
              <a:endCxn id="22" idx="1"/>
            </p:cNvCxnSpPr>
            <p:nvPr/>
          </p:nvCxnSpPr>
          <p:spPr>
            <a:xfrm flipV="1">
              <a:off x="4163121" y="1500998"/>
              <a:ext cx="2070553" cy="971534"/>
            </a:xfrm>
            <a:prstGeom prst="curvedConnector3">
              <a:avLst>
                <a:gd name="adj1" fmla="val 29023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urved Connector 38"/>
            <p:cNvCxnSpPr>
              <a:stCxn id="20" idx="6"/>
              <a:endCxn id="23" idx="1"/>
            </p:cNvCxnSpPr>
            <p:nvPr/>
          </p:nvCxnSpPr>
          <p:spPr>
            <a:xfrm>
              <a:off x="4163121" y="2472532"/>
              <a:ext cx="2070553" cy="355457"/>
            </a:xfrm>
            <a:prstGeom prst="curvedConnector3">
              <a:avLst>
                <a:gd name="adj1" fmla="val 28471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343897" y="2648803"/>
              <a:ext cx="3146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FF0000"/>
                  </a:solidFill>
                </a:rPr>
                <a:t>Generate Content</a:t>
              </a:r>
              <a:r>
                <a:rPr lang="en-GB" sz="1200" dirty="0">
                  <a:solidFill>
                    <a:srgbClr val="FF0000"/>
                  </a:solidFill>
                </a:rPr>
                <a:t> (Autonomously)</a:t>
              </a:r>
            </a:p>
          </p:txBody>
        </p:sp>
        <p:cxnSp>
          <p:nvCxnSpPr>
            <p:cNvPr id="41" name="Curved Connector 40"/>
            <p:cNvCxnSpPr>
              <a:stCxn id="21" idx="6"/>
            </p:cNvCxnSpPr>
            <p:nvPr/>
          </p:nvCxnSpPr>
          <p:spPr>
            <a:xfrm flipV="1">
              <a:off x="4161905" y="2978752"/>
              <a:ext cx="2056435" cy="1507803"/>
            </a:xfrm>
            <a:prstGeom prst="curvedConnector3">
              <a:avLst>
                <a:gd name="adj1" fmla="val 58893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>
              <a:stCxn id="21" idx="6"/>
              <a:endCxn id="22" idx="1"/>
            </p:cNvCxnSpPr>
            <p:nvPr/>
          </p:nvCxnSpPr>
          <p:spPr>
            <a:xfrm flipV="1">
              <a:off x="4161905" y="1500998"/>
              <a:ext cx="2071769" cy="2985557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8343896" y="2878970"/>
              <a:ext cx="356408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FF0000"/>
                  </a:solidFill>
                </a:rPr>
                <a:t>Play Games</a:t>
              </a:r>
              <a:r>
                <a:rPr lang="en-GB" sz="1200" dirty="0">
                  <a:solidFill>
                    <a:srgbClr val="FF0000"/>
                  </a:solidFill>
                </a:rPr>
                <a:t> </a:t>
              </a:r>
            </a:p>
            <a:p>
              <a:r>
                <a:rPr lang="en-GB" sz="1200" dirty="0">
                  <a:solidFill>
                    <a:srgbClr val="FF0000"/>
                  </a:solidFill>
                </a:rPr>
                <a:t>(Win [NPC], Experience [NPC])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43894" y="3942321"/>
              <a:ext cx="344294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FF0000"/>
                  </a:solidFill>
                </a:rPr>
                <a:t>Play Games</a:t>
              </a:r>
              <a:r>
                <a:rPr lang="en-GB" sz="1200" dirty="0">
                  <a:solidFill>
                    <a:srgbClr val="FF0000"/>
                  </a:solidFill>
                </a:rPr>
                <a:t> (Win [PC], Experience [PC])</a:t>
              </a:r>
            </a:p>
            <a:p>
              <a:endParaRPr lang="en-GB" sz="1200" dirty="0">
                <a:solidFill>
                  <a:srgbClr val="FF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2900" y="820882"/>
              <a:ext cx="11565082" cy="57669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900" y="288575"/>
              <a:ext cx="11565082" cy="3897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300" dirty="0">
                  <a:solidFill>
                    <a:prstClr val="black"/>
                  </a:solidFill>
                </a:rPr>
                <a:t>          DO (Process)	  </a:t>
              </a:r>
              <a:r>
                <a:rPr lang="en-GB" sz="1300" dirty="0" smtClean="0">
                  <a:solidFill>
                    <a:prstClr val="black"/>
                  </a:solidFill>
                </a:rPr>
                <a:t>WHAT </a:t>
              </a:r>
              <a:r>
                <a:rPr lang="en-GB" sz="1300" dirty="0">
                  <a:solidFill>
                    <a:prstClr val="black"/>
                  </a:solidFill>
                </a:rPr>
                <a:t>(Context) 	    </a:t>
              </a:r>
              <a:r>
                <a:rPr lang="en-GB" sz="1300" dirty="0" smtClean="0">
                  <a:solidFill>
                    <a:prstClr val="black"/>
                  </a:solidFill>
                </a:rPr>
                <a:t>FOR </a:t>
              </a:r>
              <a:r>
                <a:rPr lang="en-GB" sz="1300" dirty="0">
                  <a:solidFill>
                    <a:prstClr val="black"/>
                  </a:solidFill>
                </a:rPr>
                <a:t>WHO (End User)	                            </a:t>
              </a:r>
              <a:r>
                <a:rPr lang="en-GB" sz="1300" dirty="0" smtClean="0">
                  <a:solidFill>
                    <a:prstClr val="black"/>
                  </a:solidFill>
                </a:rPr>
                <a:t>  GAME </a:t>
              </a:r>
              <a:r>
                <a:rPr lang="en-GB" sz="1300" dirty="0">
                  <a:solidFill>
                    <a:prstClr val="black"/>
                  </a:solidFill>
                </a:rPr>
                <a:t>AI AREA</a:t>
              </a:r>
            </a:p>
          </p:txBody>
        </p:sp>
        <p:cxnSp>
          <p:nvCxnSpPr>
            <p:cNvPr id="51" name="Curved Connector 50"/>
            <p:cNvCxnSpPr>
              <a:stCxn id="21" idx="6"/>
              <a:endCxn id="24" idx="1"/>
            </p:cNvCxnSpPr>
            <p:nvPr/>
          </p:nvCxnSpPr>
          <p:spPr>
            <a:xfrm flipV="1">
              <a:off x="4161905" y="4154980"/>
              <a:ext cx="2071769" cy="331575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312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301256" y="1053610"/>
            <a:ext cx="6518341" cy="4834679"/>
            <a:chOff x="1301256" y="1053610"/>
            <a:chExt cx="6518341" cy="4834679"/>
          </a:xfrm>
        </p:grpSpPr>
        <p:sp>
          <p:nvSpPr>
            <p:cNvPr id="4" name="Oval 3"/>
            <p:cNvSpPr/>
            <p:nvPr/>
          </p:nvSpPr>
          <p:spPr>
            <a:xfrm>
              <a:off x="1301256" y="2367450"/>
              <a:ext cx="1980000" cy="1980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Seek for pellets</a:t>
              </a:r>
              <a:endParaRPr lang="el-GR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004048" y="1053610"/>
              <a:ext cx="1980000" cy="1980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Chase Ghosts</a:t>
              </a:r>
              <a:endParaRPr lang="el-GR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004048" y="3908289"/>
              <a:ext cx="1980000" cy="19800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Evade Ghosts</a:t>
              </a:r>
              <a:endParaRPr lang="el-GR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91748" y="3756220"/>
              <a:ext cx="1851312" cy="8142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156288" y="4385820"/>
              <a:ext cx="15361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Ghost on sight</a:t>
              </a:r>
              <a:endParaRPr lang="el-GR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3242244" y="3528667"/>
              <a:ext cx="1885482" cy="852449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850912" y="3231904"/>
              <a:ext cx="13169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No visible ghost</a:t>
              </a:r>
              <a:endParaRPr lang="el-GR" dirty="0"/>
            </a:p>
          </p:txBody>
        </p:sp>
        <p:cxnSp>
          <p:nvCxnSpPr>
            <p:cNvPr id="15" name="Straight Arrow Connector 14"/>
            <p:cNvCxnSpPr>
              <a:stCxn id="4" idx="7"/>
              <a:endCxn id="6" idx="2"/>
            </p:cNvCxnSpPr>
            <p:nvPr/>
          </p:nvCxnSpPr>
          <p:spPr>
            <a:xfrm flipV="1">
              <a:off x="2991292" y="2043610"/>
              <a:ext cx="2012756" cy="6138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987824" y="1826079"/>
              <a:ext cx="17001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Power pill </a:t>
              </a:r>
              <a:r>
                <a:rPr lang="en-GB" dirty="0"/>
                <a:t>e</a:t>
              </a:r>
              <a:r>
                <a:rPr lang="en-GB" dirty="0" smtClean="0"/>
                <a:t>aten</a:t>
              </a:r>
              <a:endParaRPr lang="el-GR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68144" y="3172784"/>
              <a:ext cx="19514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Ghosts flashing</a:t>
              </a:r>
              <a:endParaRPr lang="el-GR" dirty="0"/>
            </a:p>
          </p:txBody>
        </p:sp>
        <p:cxnSp>
          <p:nvCxnSpPr>
            <p:cNvPr id="20" name="Straight Arrow Connector 19"/>
            <p:cNvCxnSpPr>
              <a:stCxn id="6" idx="4"/>
              <a:endCxn id="7" idx="0"/>
            </p:cNvCxnSpPr>
            <p:nvPr/>
          </p:nvCxnSpPr>
          <p:spPr>
            <a:xfrm>
              <a:off x="5994048" y="3033610"/>
              <a:ext cx="0" cy="87467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32822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836286" y="412653"/>
            <a:ext cx="7150582" cy="6267354"/>
            <a:chOff x="1836286" y="412653"/>
            <a:chExt cx="7150582" cy="6267354"/>
          </a:xfrm>
        </p:grpSpPr>
        <p:sp>
          <p:nvSpPr>
            <p:cNvPr id="4" name="Rounded Rectangle 3"/>
            <p:cNvSpPr/>
            <p:nvPr/>
          </p:nvSpPr>
          <p:spPr>
            <a:xfrm>
              <a:off x="1836286" y="2120058"/>
              <a:ext cx="3502222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Model Players</a:t>
              </a:r>
              <a:endParaRPr lang="en-GB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499933" y="412653"/>
              <a:ext cx="1672525" cy="125040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Player</a:t>
              </a:r>
              <a:endParaRPr lang="en-GB" sz="2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60032" y="3789040"/>
              <a:ext cx="2952328" cy="135217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2400" dirty="0" smtClean="0"/>
                <a:t>Game</a:t>
              </a:r>
              <a:endParaRPr lang="en-GB" sz="2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990882" y="4328262"/>
              <a:ext cx="1253489" cy="69148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Content</a:t>
              </a:r>
              <a:endParaRPr lang="en-GB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88830" y="4328262"/>
              <a:ext cx="1279071" cy="69148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NPCs</a:t>
              </a:r>
              <a:endParaRPr lang="en-GB" dirty="0"/>
            </a:p>
          </p:txBody>
        </p:sp>
        <p:sp>
          <p:nvSpPr>
            <p:cNvPr id="9" name="Left-Right Arrow 8"/>
            <p:cNvSpPr/>
            <p:nvPr/>
          </p:nvSpPr>
          <p:spPr>
            <a:xfrm rot="5400000">
              <a:off x="5289081" y="2339012"/>
              <a:ext cx="2094230" cy="763496"/>
            </a:xfrm>
            <a:prstGeom prst="left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Interaction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4" idx="3"/>
              <a:endCxn id="9" idx="5"/>
            </p:cNvCxnSpPr>
            <p:nvPr/>
          </p:nvCxnSpPr>
          <p:spPr>
            <a:xfrm>
              <a:off x="5338508" y="2720760"/>
              <a:ext cx="8068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7" idx="1"/>
            </p:cNvCxnSpPr>
            <p:nvPr/>
          </p:nvCxnSpPr>
          <p:spPr>
            <a:xfrm>
              <a:off x="4543222" y="4671776"/>
              <a:ext cx="447660" cy="22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1947878" y="2591958"/>
              <a:ext cx="1588705" cy="598797"/>
            </a:xfrm>
            <a:prstGeom prst="roundRect">
              <a:avLst>
                <a:gd name="adj" fmla="val 32329"/>
              </a:avLst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 Experience</a:t>
              </a:r>
              <a:endParaRPr lang="en-GB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38211" y="2591958"/>
              <a:ext cx="1588705" cy="598797"/>
            </a:xfrm>
            <a:prstGeom prst="roundRect">
              <a:avLst>
                <a:gd name="adj" fmla="val 32329"/>
              </a:avLst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err="1" smtClean="0"/>
                <a:t>Behavior</a:t>
              </a:r>
              <a:endParaRPr lang="en-GB" sz="20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339529" y="4094375"/>
              <a:ext cx="2203693" cy="1154802"/>
              <a:chOff x="2225520" y="4099840"/>
              <a:chExt cx="2203693" cy="1154802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2225520" y="4099840"/>
                <a:ext cx="2203693" cy="115480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GB" sz="2000" dirty="0" smtClean="0"/>
                  <a:t>Generate Content</a:t>
                </a:r>
                <a:endParaRPr lang="en-GB" sz="20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369759" y="4514585"/>
                <a:ext cx="1915217" cy="590576"/>
              </a:xfrm>
              <a:prstGeom prst="roundRect">
                <a:avLst>
                  <a:gd name="adj" fmla="val 32329"/>
                </a:avLst>
              </a:prstGeom>
              <a:solidFill>
                <a:srgbClr val="00B0F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 smtClean="0"/>
                  <a:t>Autonomously </a:t>
                </a:r>
              </a:p>
            </p:txBody>
          </p:sp>
        </p:grpSp>
        <p:sp>
          <p:nvSpPr>
            <p:cNvPr id="17" name="Rounded Rectangle 16"/>
            <p:cNvSpPr/>
            <p:nvPr/>
          </p:nvSpPr>
          <p:spPr>
            <a:xfrm>
              <a:off x="5057140" y="5478604"/>
              <a:ext cx="3929728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Play Games [as NPC]</a:t>
              </a:r>
              <a:endParaRPr lang="en-GB" sz="20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173398" y="5970268"/>
              <a:ext cx="1774866" cy="598797"/>
            </a:xfrm>
            <a:prstGeom prst="roundRect">
              <a:avLst>
                <a:gd name="adj" fmla="val 32329"/>
              </a:avLst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Win</a:t>
              </a:r>
              <a:endParaRPr lang="en-GB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64522" y="5970268"/>
              <a:ext cx="1799251" cy="598797"/>
            </a:xfrm>
            <a:prstGeom prst="roundRect">
              <a:avLst>
                <a:gd name="adj" fmla="val 32329"/>
              </a:avLst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/>
                <a:t>Experience</a:t>
              </a:r>
              <a:endParaRPr lang="en-GB" sz="2000" dirty="0"/>
            </a:p>
          </p:txBody>
        </p:sp>
        <p:cxnSp>
          <p:nvCxnSpPr>
            <p:cNvPr id="20" name="Straight Arrow Connector 19"/>
            <p:cNvCxnSpPr>
              <a:stCxn id="17" idx="0"/>
              <a:endCxn id="8" idx="2"/>
            </p:cNvCxnSpPr>
            <p:nvPr/>
          </p:nvCxnSpPr>
          <p:spPr>
            <a:xfrm flipV="1">
              <a:off x="7022004" y="5019750"/>
              <a:ext cx="6362" cy="4588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6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81674" y="1446722"/>
            <a:ext cx="7257630" cy="3255689"/>
            <a:chOff x="1081674" y="1446722"/>
            <a:chExt cx="7257630" cy="3255689"/>
          </a:xfrm>
        </p:grpSpPr>
        <p:sp>
          <p:nvSpPr>
            <p:cNvPr id="5" name="Rounded Rectangle 4"/>
            <p:cNvSpPr/>
            <p:nvPr/>
          </p:nvSpPr>
          <p:spPr>
            <a:xfrm>
              <a:off x="1081674" y="3501008"/>
              <a:ext cx="3502222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Model Players</a:t>
              </a:r>
              <a:endParaRPr lang="en-GB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89741" y="3992672"/>
              <a:ext cx="1580726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 Experience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872095" y="3992672"/>
              <a:ext cx="1588705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err="1" smtClean="0">
                  <a:solidFill>
                    <a:schemeClr val="tx1"/>
                  </a:solidFill>
                </a:rPr>
                <a:t>Behavior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30519" y="3501008"/>
              <a:ext cx="3508785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Generate Content</a:t>
              </a:r>
              <a:endParaRPr lang="en-GB" sz="20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361499" y="3992672"/>
              <a:ext cx="1844819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Autonomously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990440" y="3992672"/>
              <a:ext cx="1211138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28575">
              <a:noFill/>
              <a:prstDash val="dash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Assisted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Elbow Connector 26"/>
            <p:cNvCxnSpPr>
              <a:stCxn id="20" idx="2"/>
              <a:endCxn id="15" idx="0"/>
            </p:cNvCxnSpPr>
            <p:nvPr/>
          </p:nvCxnSpPr>
          <p:spPr>
            <a:xfrm rot="16200000" flipH="1">
              <a:off x="4604476" y="1520571"/>
              <a:ext cx="963825" cy="2997047"/>
            </a:xfrm>
            <a:prstGeom prst="bentConnector3">
              <a:avLst>
                <a:gd name="adj1" fmla="val 50000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2483768" y="1446722"/>
              <a:ext cx="4320480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Play Games (as PC or NPC)</a:t>
              </a:r>
              <a:endParaRPr lang="en-GB" sz="20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591834" y="1938386"/>
              <a:ext cx="1992061" cy="598797"/>
            </a:xfrm>
            <a:prstGeom prst="roundRect">
              <a:avLst>
                <a:gd name="adj" fmla="val 32329"/>
              </a:avLst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 To Win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716016" y="1938386"/>
              <a:ext cx="1944216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For the (Game) Experience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Elbow Connector 21"/>
            <p:cNvCxnSpPr>
              <a:stCxn id="20" idx="2"/>
              <a:endCxn id="21" idx="2"/>
            </p:cNvCxnSpPr>
            <p:nvPr/>
          </p:nvCxnSpPr>
          <p:spPr>
            <a:xfrm rot="16200000" flipH="1">
              <a:off x="4637994" y="1487053"/>
              <a:ext cx="12700" cy="2100259"/>
            </a:xfrm>
            <a:prstGeom prst="bentConnector3">
              <a:avLst>
                <a:gd name="adj1" fmla="val 3822677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9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81674" y="1446722"/>
            <a:ext cx="7257630" cy="3255689"/>
            <a:chOff x="1081674" y="1446722"/>
            <a:chExt cx="7257630" cy="3255689"/>
          </a:xfrm>
        </p:grpSpPr>
        <p:sp>
          <p:nvSpPr>
            <p:cNvPr id="5" name="Rounded Rectangle 4"/>
            <p:cNvSpPr/>
            <p:nvPr/>
          </p:nvSpPr>
          <p:spPr>
            <a:xfrm>
              <a:off x="1081674" y="3501008"/>
              <a:ext cx="3502222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Model Players</a:t>
              </a:r>
              <a:endParaRPr lang="en-GB" sz="2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9741" y="3992672"/>
              <a:ext cx="1580726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 Experience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72095" y="3992672"/>
              <a:ext cx="1588705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err="1" smtClean="0">
                  <a:solidFill>
                    <a:schemeClr val="bg1"/>
                  </a:solidFill>
                </a:rPr>
                <a:t>Behavior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30519" y="3501008"/>
              <a:ext cx="3508785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Generate Content</a:t>
              </a:r>
              <a:endParaRPr lang="en-GB" sz="20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61499" y="3992672"/>
              <a:ext cx="1844819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Autonomously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990440" y="3992672"/>
              <a:ext cx="1211138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Assisted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Elbow Connector 10"/>
            <p:cNvCxnSpPr>
              <a:stCxn id="14" idx="2"/>
              <a:endCxn id="9" idx="3"/>
            </p:cNvCxnSpPr>
            <p:nvPr/>
          </p:nvCxnSpPr>
          <p:spPr>
            <a:xfrm rot="16200000" flipH="1">
              <a:off x="6069777" y="2155530"/>
              <a:ext cx="1754888" cy="2518194"/>
            </a:xfrm>
            <a:prstGeom prst="bentConnector4">
              <a:avLst>
                <a:gd name="adj1" fmla="val 27441"/>
                <a:gd name="adj2" fmla="val 116527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2483768" y="1446722"/>
              <a:ext cx="4320480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Play Games (as PC or NPC)</a:t>
              </a:r>
              <a:endParaRPr lang="en-GB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1834" y="1938386"/>
              <a:ext cx="1992061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 To Win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16016" y="1938386"/>
              <a:ext cx="1944216" cy="598797"/>
            </a:xfrm>
            <a:prstGeom prst="roundRect">
              <a:avLst>
                <a:gd name="adj" fmla="val 32329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For the (Game) Experience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Elbow Connector 14"/>
            <p:cNvCxnSpPr>
              <a:stCxn id="14" idx="2"/>
              <a:endCxn id="5" idx="0"/>
            </p:cNvCxnSpPr>
            <p:nvPr/>
          </p:nvCxnSpPr>
          <p:spPr>
            <a:xfrm rot="5400000">
              <a:off x="3778543" y="1591426"/>
              <a:ext cx="963825" cy="2855339"/>
            </a:xfrm>
            <a:prstGeom prst="bentConnector3">
              <a:avLst>
                <a:gd name="adj1" fmla="val 50001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9452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81674" y="1446722"/>
            <a:ext cx="7257630" cy="3255689"/>
            <a:chOff x="1081674" y="1446722"/>
            <a:chExt cx="7257630" cy="3255689"/>
          </a:xfrm>
        </p:grpSpPr>
        <p:sp>
          <p:nvSpPr>
            <p:cNvPr id="5" name="Rounded Rectangle 4"/>
            <p:cNvSpPr/>
            <p:nvPr/>
          </p:nvSpPr>
          <p:spPr>
            <a:xfrm>
              <a:off x="1081674" y="3501008"/>
              <a:ext cx="3502222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Model Players</a:t>
              </a:r>
              <a:endParaRPr lang="en-GB" sz="2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9741" y="3992672"/>
              <a:ext cx="1580726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 Experience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72095" y="3992672"/>
              <a:ext cx="1588705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err="1" smtClean="0">
                  <a:solidFill>
                    <a:schemeClr val="tx1"/>
                  </a:solidFill>
                </a:rPr>
                <a:t>Behavior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30519" y="3501008"/>
              <a:ext cx="3508785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Generate Content</a:t>
              </a:r>
              <a:endParaRPr lang="en-GB" sz="20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61499" y="3992672"/>
              <a:ext cx="1844819" cy="598797"/>
            </a:xfrm>
            <a:prstGeom prst="roundRect">
              <a:avLst>
                <a:gd name="adj" fmla="val 32329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Autonomously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990440" y="3992672"/>
              <a:ext cx="1211138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Assisted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Elbow Connector 10"/>
            <p:cNvCxnSpPr>
              <a:stCxn id="9" idx="2"/>
              <a:endCxn id="12" idx="0"/>
            </p:cNvCxnSpPr>
            <p:nvPr/>
          </p:nvCxnSpPr>
          <p:spPr>
            <a:xfrm rot="5400000" flipH="1">
              <a:off x="4391585" y="1699146"/>
              <a:ext cx="3144747" cy="2639901"/>
            </a:xfrm>
            <a:prstGeom prst="bentConnector5">
              <a:avLst>
                <a:gd name="adj1" fmla="val -12488"/>
                <a:gd name="adj2" fmla="val -50642"/>
                <a:gd name="adj3" fmla="val 115843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2483768" y="1446722"/>
              <a:ext cx="4320480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Play Games (as PC or NPC)</a:t>
              </a:r>
              <a:endParaRPr lang="en-GB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1834" y="1938386"/>
              <a:ext cx="1992061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 To Win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16016" y="1938386"/>
              <a:ext cx="1944216" cy="598797"/>
            </a:xfrm>
            <a:prstGeom prst="roundRect">
              <a:avLst>
                <a:gd name="adj" fmla="val 32329"/>
              </a:avLst>
            </a:prstGeom>
            <a:solidFill>
              <a:schemeClr val="bg1">
                <a:lumMod val="50000"/>
              </a:schemeClr>
            </a:solidFill>
            <a:ln w="3810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For the (Game) Experience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Elbow Connector 14"/>
            <p:cNvCxnSpPr>
              <a:stCxn id="9" idx="2"/>
              <a:endCxn id="10" idx="2"/>
            </p:cNvCxnSpPr>
            <p:nvPr/>
          </p:nvCxnSpPr>
          <p:spPr>
            <a:xfrm rot="5400000">
              <a:off x="6439959" y="3747519"/>
              <a:ext cx="12700" cy="1687900"/>
            </a:xfrm>
            <a:prstGeom prst="bentConnector3">
              <a:avLst>
                <a:gd name="adj1" fmla="val 3134425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4580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81674" y="1446722"/>
            <a:ext cx="7257630" cy="3255689"/>
            <a:chOff x="1081674" y="1446722"/>
            <a:chExt cx="7257630" cy="3255689"/>
          </a:xfrm>
        </p:grpSpPr>
        <p:sp>
          <p:nvSpPr>
            <p:cNvPr id="5" name="Rounded Rectangle 4"/>
            <p:cNvSpPr/>
            <p:nvPr/>
          </p:nvSpPr>
          <p:spPr>
            <a:xfrm>
              <a:off x="1081674" y="3501008"/>
              <a:ext cx="3502222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Model Players</a:t>
              </a:r>
              <a:endParaRPr lang="en-GB" sz="2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9741" y="3992672"/>
              <a:ext cx="1580726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 Experience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72095" y="3992672"/>
              <a:ext cx="1588705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err="1" smtClean="0">
                  <a:solidFill>
                    <a:schemeClr val="tx1"/>
                  </a:solidFill>
                </a:rPr>
                <a:t>Behavior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30519" y="3501008"/>
              <a:ext cx="3508785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Generate Content</a:t>
              </a:r>
              <a:endParaRPr lang="en-GB" sz="20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61499" y="3992672"/>
              <a:ext cx="1844819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Autonomously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990440" y="3992672"/>
              <a:ext cx="1211138" cy="598797"/>
            </a:xfrm>
            <a:prstGeom prst="roundRect">
              <a:avLst>
                <a:gd name="adj" fmla="val 32329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Assisted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83768" y="1446722"/>
              <a:ext cx="4320480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Play Games (as PC or NPC)</a:t>
              </a:r>
              <a:endParaRPr lang="en-GB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1834" y="1938386"/>
              <a:ext cx="1992061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 To Win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16016" y="1938386"/>
              <a:ext cx="1944216" cy="598797"/>
            </a:xfrm>
            <a:prstGeom prst="roundRect">
              <a:avLst>
                <a:gd name="adj" fmla="val 32329"/>
              </a:avLst>
            </a:prstGeom>
            <a:solidFill>
              <a:schemeClr val="bg1">
                <a:lumMod val="50000"/>
              </a:schemeClr>
            </a:solidFill>
            <a:ln w="38100">
              <a:noFill/>
              <a:prstDash val="soli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For the (Game) Experience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Elbow Connector 14"/>
            <p:cNvCxnSpPr>
              <a:stCxn id="10" idx="2"/>
              <a:endCxn id="9" idx="2"/>
            </p:cNvCxnSpPr>
            <p:nvPr/>
          </p:nvCxnSpPr>
          <p:spPr>
            <a:xfrm rot="16200000" flipH="1">
              <a:off x="6439959" y="3747519"/>
              <a:ext cx="12700" cy="1687900"/>
            </a:xfrm>
            <a:prstGeom prst="bentConnector3">
              <a:avLst>
                <a:gd name="adj1" fmla="val 3092315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10" idx="2"/>
              <a:endCxn id="14" idx="3"/>
            </p:cNvCxnSpPr>
            <p:nvPr/>
          </p:nvCxnSpPr>
          <p:spPr>
            <a:xfrm rot="5400000" flipH="1" flipV="1">
              <a:off x="4951278" y="2882515"/>
              <a:ext cx="2353684" cy="1064223"/>
            </a:xfrm>
            <a:prstGeom prst="bentConnector4">
              <a:avLst>
                <a:gd name="adj1" fmla="val -16414"/>
                <a:gd name="adj2" fmla="val 280105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40579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43608" y="1484784"/>
            <a:ext cx="7257630" cy="3255689"/>
            <a:chOff x="1081674" y="1446722"/>
            <a:chExt cx="7257630" cy="3255689"/>
          </a:xfrm>
        </p:grpSpPr>
        <p:sp>
          <p:nvSpPr>
            <p:cNvPr id="5" name="Rounded Rectangle 4"/>
            <p:cNvSpPr/>
            <p:nvPr/>
          </p:nvSpPr>
          <p:spPr>
            <a:xfrm>
              <a:off x="1081674" y="3501008"/>
              <a:ext cx="3502222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Model Players</a:t>
              </a:r>
              <a:endParaRPr lang="en-GB" sz="20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9741" y="3992672"/>
              <a:ext cx="1580726" cy="598797"/>
            </a:xfrm>
            <a:prstGeom prst="roundRect">
              <a:avLst>
                <a:gd name="adj" fmla="val 32329"/>
              </a:avLst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 Experience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72095" y="3992672"/>
              <a:ext cx="1588705" cy="598797"/>
            </a:xfrm>
            <a:prstGeom prst="roundRect">
              <a:avLst>
                <a:gd name="adj" fmla="val 32329"/>
              </a:avLst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err="1" smtClean="0">
                  <a:solidFill>
                    <a:schemeClr val="bg1"/>
                  </a:solidFill>
                </a:rPr>
                <a:t>Behavior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30519" y="3501008"/>
              <a:ext cx="3508785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Generate Content</a:t>
              </a:r>
              <a:endParaRPr lang="en-GB" sz="20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61499" y="3992672"/>
              <a:ext cx="1844819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Autonomously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990440" y="3992672"/>
              <a:ext cx="1211138" cy="598797"/>
            </a:xfrm>
            <a:prstGeom prst="roundRect">
              <a:avLst>
                <a:gd name="adj" fmla="val 32329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Assisted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483768" y="1446722"/>
              <a:ext cx="4320480" cy="120140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2000" dirty="0" smtClean="0"/>
                <a:t>Play Games (as PC or NPC)</a:t>
              </a:r>
              <a:endParaRPr lang="en-GB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1834" y="1938386"/>
              <a:ext cx="1992061" cy="598797"/>
            </a:xfrm>
            <a:prstGeom prst="roundRect">
              <a:avLst>
                <a:gd name="adj" fmla="val 32329"/>
              </a:avLst>
            </a:prstGeom>
            <a:solidFill>
              <a:schemeClr val="bg1"/>
            </a:solidFill>
            <a:ln w="38100"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 To Win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16016" y="1938386"/>
              <a:ext cx="1944216" cy="598797"/>
            </a:xfrm>
            <a:prstGeom prst="roundRect">
              <a:avLst>
                <a:gd name="adj" fmla="val 32329"/>
              </a:avLst>
            </a:prstGeom>
            <a:solidFill>
              <a:schemeClr val="tx1">
                <a:lumMod val="75000"/>
                <a:lumOff val="25000"/>
              </a:schemeClr>
            </a:solidFill>
            <a:ln w="38100">
              <a:solidFill>
                <a:srgbClr val="C00000"/>
              </a:solidFill>
              <a:prstDash val="soli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For the (Game) Experience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Elbow Connector 14"/>
            <p:cNvCxnSpPr>
              <a:stCxn id="5" idx="0"/>
              <a:endCxn id="14" idx="2"/>
            </p:cNvCxnSpPr>
            <p:nvPr/>
          </p:nvCxnSpPr>
          <p:spPr>
            <a:xfrm rot="5400000" flipH="1" flipV="1">
              <a:off x="3778542" y="1591427"/>
              <a:ext cx="963825" cy="2855339"/>
            </a:xfrm>
            <a:prstGeom prst="bentConnector3">
              <a:avLst>
                <a:gd name="adj1" fmla="val 50000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5" idx="0"/>
              <a:endCxn id="8" idx="0"/>
            </p:cNvCxnSpPr>
            <p:nvPr/>
          </p:nvCxnSpPr>
          <p:spPr>
            <a:xfrm rot="5400000" flipH="1" flipV="1">
              <a:off x="4708848" y="1624945"/>
              <a:ext cx="12700" cy="3752127"/>
            </a:xfrm>
            <a:prstGeom prst="bentConnector3">
              <a:avLst>
                <a:gd name="adj1" fmla="val 3838850"/>
              </a:avLst>
            </a:prstGeom>
            <a:ln w="63500" cmpd="sng"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044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893790" y="853035"/>
            <a:ext cx="6466816" cy="4165829"/>
            <a:chOff x="893790" y="853035"/>
            <a:chExt cx="6466816" cy="4165829"/>
          </a:xfrm>
        </p:grpSpPr>
        <p:sp>
          <p:nvSpPr>
            <p:cNvPr id="7" name="Rounded Rectangle 6"/>
            <p:cNvSpPr/>
            <p:nvPr/>
          </p:nvSpPr>
          <p:spPr>
            <a:xfrm>
              <a:off x="1619045" y="2552260"/>
              <a:ext cx="1872208" cy="79208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Move</a:t>
              </a:r>
            </a:p>
            <a:p>
              <a:pPr algn="ctr"/>
              <a:r>
                <a:rPr lang="en-GB" dirty="0" smtClean="0"/>
                <a:t>(Priority)</a:t>
              </a:r>
              <a:endParaRPr lang="el-GR" dirty="0"/>
            </a:p>
          </p:txBody>
        </p:sp>
        <p:cxnSp>
          <p:nvCxnSpPr>
            <p:cNvPr id="8" name="Straight Connector 7"/>
            <p:cNvCxnSpPr>
              <a:stCxn id="11" idx="0"/>
              <a:endCxn id="7" idx="2"/>
            </p:cNvCxnSpPr>
            <p:nvPr/>
          </p:nvCxnSpPr>
          <p:spPr>
            <a:xfrm flipV="1">
              <a:off x="1724470" y="3344348"/>
              <a:ext cx="830679" cy="88242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2" idx="0"/>
              <a:endCxn id="7" idx="2"/>
            </p:cNvCxnSpPr>
            <p:nvPr/>
          </p:nvCxnSpPr>
          <p:spPr>
            <a:xfrm flipH="1" flipV="1">
              <a:off x="2555149" y="3344348"/>
              <a:ext cx="970147" cy="88242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3" idx="0"/>
              <a:endCxn id="7" idx="2"/>
            </p:cNvCxnSpPr>
            <p:nvPr/>
          </p:nvCxnSpPr>
          <p:spPr>
            <a:xfrm flipH="1" flipV="1">
              <a:off x="2555149" y="3344348"/>
              <a:ext cx="2775210" cy="88242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893790" y="4226776"/>
              <a:ext cx="1661359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Ghost free corridor</a:t>
              </a:r>
              <a:endParaRPr lang="el-G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94616" y="4226776"/>
              <a:ext cx="1661360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Corridor with pellets</a:t>
              </a:r>
              <a:endParaRPr lang="el-G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04541" y="4226776"/>
              <a:ext cx="1651635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Corridor without pellets</a:t>
              </a:r>
              <a:endParaRPr lang="el-GR" dirty="0"/>
            </a:p>
          </p:txBody>
        </p:sp>
        <p:cxnSp>
          <p:nvCxnSpPr>
            <p:cNvPr id="14" name="Straight Connector 13"/>
            <p:cNvCxnSpPr>
              <a:stCxn id="7" idx="0"/>
              <a:endCxn id="17" idx="2"/>
            </p:cNvCxnSpPr>
            <p:nvPr/>
          </p:nvCxnSpPr>
          <p:spPr>
            <a:xfrm flipV="1">
              <a:off x="2555149" y="1669832"/>
              <a:ext cx="1873170" cy="8824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9" idx="0"/>
              <a:endCxn id="17" idx="2"/>
            </p:cNvCxnSpPr>
            <p:nvPr/>
          </p:nvCxnSpPr>
          <p:spPr>
            <a:xfrm flipV="1">
              <a:off x="4427600" y="1669832"/>
              <a:ext cx="719" cy="906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20" idx="0"/>
              <a:endCxn id="17" idx="2"/>
            </p:cNvCxnSpPr>
            <p:nvPr/>
          </p:nvCxnSpPr>
          <p:spPr>
            <a:xfrm flipH="1" flipV="1">
              <a:off x="4428319" y="1669832"/>
              <a:ext cx="1726747" cy="906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3492215" y="853035"/>
              <a:ext cx="1872208" cy="816797"/>
            </a:xfrm>
            <a:prstGeom prst="roundRect">
              <a:avLst>
                <a:gd name="adj" fmla="val 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Seek for Pellets</a:t>
              </a:r>
              <a:endParaRPr lang="el-GR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492215" y="1844824"/>
              <a:ext cx="1872208" cy="0"/>
            </a:xfrm>
            <a:prstGeom prst="straightConnector1">
              <a:avLst/>
            </a:prstGeom>
            <a:ln w="57150">
              <a:headEnd type="none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635896" y="2576215"/>
              <a:ext cx="1583407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Pellet Found</a:t>
              </a:r>
              <a:endParaRPr lang="el-GR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63362" y="2576215"/>
              <a:ext cx="1583407" cy="79208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Eat next pellet</a:t>
              </a:r>
              <a:endParaRPr lang="el-GR" dirty="0"/>
            </a:p>
          </p:txBody>
        </p:sp>
        <p:sp>
          <p:nvSpPr>
            <p:cNvPr id="21" name="AutoShape 7"/>
            <p:cNvSpPr>
              <a:spLocks noChangeArrowheads="1"/>
            </p:cNvSpPr>
            <p:nvPr/>
          </p:nvSpPr>
          <p:spPr bwMode="auto">
            <a:xfrm>
              <a:off x="4950280" y="2060848"/>
              <a:ext cx="2410326" cy="332760"/>
            </a:xfrm>
            <a:prstGeom prst="hexagon">
              <a:avLst>
                <a:gd name="adj" fmla="val 72392"/>
                <a:gd name="vf" fmla="val 115470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defTabSz="914400"/>
              <a:r>
                <a:rPr lang="en-US" dirty="0" smtClean="0"/>
                <a:t>Until </a:t>
              </a:r>
              <a:r>
                <a:rPr lang="en-US" dirty="0"/>
                <a:t>g</a:t>
              </a:r>
              <a:r>
                <a:rPr lang="en-US" dirty="0" smtClean="0"/>
                <a:t>host on sight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473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28304" y="853035"/>
            <a:ext cx="7055531" cy="4314474"/>
            <a:chOff x="828304" y="853035"/>
            <a:chExt cx="7055531" cy="4314474"/>
          </a:xfrm>
        </p:grpSpPr>
        <p:grpSp>
          <p:nvGrpSpPr>
            <p:cNvPr id="85" name="Group 84"/>
            <p:cNvGrpSpPr/>
            <p:nvPr/>
          </p:nvGrpSpPr>
          <p:grpSpPr>
            <a:xfrm>
              <a:off x="828304" y="853035"/>
              <a:ext cx="7055531" cy="4314474"/>
              <a:chOff x="828304" y="853035"/>
              <a:chExt cx="7055531" cy="431447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28304" y="2821408"/>
                <a:ext cx="1583407" cy="7920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Spot Enemy</a:t>
                </a:r>
                <a:endParaRPr lang="el-GR" dirty="0"/>
              </a:p>
            </p:txBody>
          </p:sp>
          <p:cxnSp>
            <p:nvCxnSpPr>
              <p:cNvPr id="24" name="Straight Connector 23"/>
              <p:cNvCxnSpPr>
                <a:stCxn id="21" idx="0"/>
                <a:endCxn id="55" idx="2"/>
              </p:cNvCxnSpPr>
              <p:nvPr/>
            </p:nvCxnSpPr>
            <p:spPr>
              <a:xfrm flipV="1">
                <a:off x="1620008" y="1669832"/>
                <a:ext cx="2808311" cy="115157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ounded Rectangle 25"/>
              <p:cNvSpPr/>
              <p:nvPr/>
            </p:nvSpPr>
            <p:spPr>
              <a:xfrm>
                <a:off x="2556111" y="2832278"/>
                <a:ext cx="1872208" cy="79208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Select Weapon</a:t>
                </a:r>
              </a:p>
              <a:p>
                <a:pPr algn="ctr"/>
                <a:r>
                  <a:rPr lang="en-GB" dirty="0" smtClean="0"/>
                  <a:t>(Probability)</a:t>
                </a:r>
                <a:endParaRPr lang="el-GR" dirty="0"/>
              </a:p>
            </p:txBody>
          </p:sp>
          <p:cxnSp>
            <p:nvCxnSpPr>
              <p:cNvPr id="27" name="Straight Connector 26"/>
              <p:cNvCxnSpPr>
                <a:stCxn id="36" idx="0"/>
                <a:endCxn id="26" idx="2"/>
              </p:cNvCxnSpPr>
              <p:nvPr/>
            </p:nvCxnSpPr>
            <p:spPr>
              <a:xfrm flipV="1">
                <a:off x="1830856" y="3624366"/>
                <a:ext cx="1661359" cy="75105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38" idx="0"/>
                <a:endCxn id="26" idx="2"/>
              </p:cNvCxnSpPr>
              <p:nvPr/>
            </p:nvCxnSpPr>
            <p:spPr>
              <a:xfrm flipV="1">
                <a:off x="3492215" y="3624366"/>
                <a:ext cx="0" cy="7510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0"/>
                <a:endCxn id="26" idx="2"/>
              </p:cNvCxnSpPr>
              <p:nvPr/>
            </p:nvCxnSpPr>
            <p:spPr>
              <a:xfrm flipH="1" flipV="1">
                <a:off x="3492215" y="3624366"/>
                <a:ext cx="1661360" cy="75105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1039152" y="4375421"/>
                <a:ext cx="1583407" cy="7920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Mini Gun</a:t>
                </a:r>
                <a:endParaRPr lang="el-GR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700511" y="4375421"/>
                <a:ext cx="1583407" cy="7920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Pistol</a:t>
                </a:r>
                <a:endParaRPr lang="el-GR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361871" y="4375421"/>
                <a:ext cx="1583407" cy="7920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Rocket Launcher </a:t>
                </a:r>
                <a:endParaRPr lang="el-GR" dirty="0"/>
              </a:p>
            </p:txBody>
          </p:sp>
          <p:cxnSp>
            <p:nvCxnSpPr>
              <p:cNvPr id="45" name="Straight Connector 44"/>
              <p:cNvCxnSpPr>
                <a:stCxn id="26" idx="0"/>
                <a:endCxn id="55" idx="2"/>
              </p:cNvCxnSpPr>
              <p:nvPr/>
            </p:nvCxnSpPr>
            <p:spPr>
              <a:xfrm flipV="1">
                <a:off x="3492215" y="1669832"/>
                <a:ext cx="936104" cy="116244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63" idx="0"/>
                <a:endCxn id="55" idx="2"/>
              </p:cNvCxnSpPr>
              <p:nvPr/>
            </p:nvCxnSpPr>
            <p:spPr>
              <a:xfrm flipH="1" flipV="1">
                <a:off x="4428319" y="1669832"/>
                <a:ext cx="936055" cy="116244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65" idx="0"/>
                <a:endCxn id="55" idx="2"/>
              </p:cNvCxnSpPr>
              <p:nvPr/>
            </p:nvCxnSpPr>
            <p:spPr>
              <a:xfrm flipH="1" flipV="1">
                <a:off x="4428319" y="1669832"/>
                <a:ext cx="2663813" cy="116244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ounded Rectangle 54"/>
              <p:cNvSpPr/>
              <p:nvPr/>
            </p:nvSpPr>
            <p:spPr>
              <a:xfrm>
                <a:off x="3492215" y="853035"/>
                <a:ext cx="1872208" cy="816797"/>
              </a:xfrm>
              <a:prstGeom prst="roundRect">
                <a:avLst>
                  <a:gd name="adj" fmla="val 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Attack Enemy</a:t>
                </a:r>
                <a:endParaRPr lang="el-GR" dirty="0"/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>
                <a:off x="3492215" y="1844824"/>
                <a:ext cx="1872208" cy="0"/>
              </a:xfrm>
              <a:prstGeom prst="straightConnector1">
                <a:avLst/>
              </a:prstGeom>
              <a:ln w="57150">
                <a:headEnd type="none" w="med" len="med"/>
                <a:tailEnd type="arrow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4572670" y="2832278"/>
                <a:ext cx="1583407" cy="7920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Aim</a:t>
                </a:r>
                <a:endParaRPr lang="el-GR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300428" y="2832278"/>
                <a:ext cx="1583407" cy="7920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Shoot!</a:t>
                </a:r>
                <a:endParaRPr lang="el-GR" dirty="0"/>
              </a:p>
            </p:txBody>
          </p:sp>
          <p:sp>
            <p:nvSpPr>
              <p:cNvPr id="79" name="AutoShape 7"/>
              <p:cNvSpPr>
                <a:spLocks noChangeArrowheads="1"/>
              </p:cNvSpPr>
              <p:nvPr/>
            </p:nvSpPr>
            <p:spPr bwMode="auto">
              <a:xfrm>
                <a:off x="5473509" y="2245620"/>
                <a:ext cx="1943448" cy="332760"/>
              </a:xfrm>
              <a:prstGeom prst="hexagon">
                <a:avLst>
                  <a:gd name="adj" fmla="val 72392"/>
                  <a:gd name="vf" fmla="val 115470"/>
                </a:avLst>
              </a:prstGeom>
              <a:ln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14400"/>
                <a:r>
                  <a:rPr lang="en-US" dirty="0" smtClean="0"/>
                  <a:t>Until Health = 0</a:t>
                </a:r>
                <a:endParaRPr lang="en-GB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791332" y="378904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0.5</a:t>
              </a:r>
              <a:endParaRPr lang="el-GR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3140" y="378332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0.3</a:t>
              </a:r>
              <a:endParaRPr lang="el-GR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45138" y="378332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0.2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5526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182531" y="1124744"/>
            <a:ext cx="6624736" cy="4464496"/>
            <a:chOff x="1182531" y="1124744"/>
            <a:chExt cx="6624736" cy="4464496"/>
          </a:xfrm>
        </p:grpSpPr>
        <p:cxnSp>
          <p:nvCxnSpPr>
            <p:cNvPr id="31" name="Straight Connector 30"/>
            <p:cNvCxnSpPr>
              <a:stCxn id="32" idx="2"/>
              <a:endCxn id="28" idx="0"/>
            </p:cNvCxnSpPr>
            <p:nvPr/>
          </p:nvCxnSpPr>
          <p:spPr>
            <a:xfrm>
              <a:off x="4566907" y="1700808"/>
              <a:ext cx="1643067" cy="6348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2" idx="2"/>
              <a:endCxn id="20" idx="0"/>
            </p:cNvCxnSpPr>
            <p:nvPr/>
          </p:nvCxnSpPr>
          <p:spPr>
            <a:xfrm flipH="1">
              <a:off x="2766707" y="1700808"/>
              <a:ext cx="1800200" cy="63482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1182531" y="501317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046627" y="501317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-1</a:t>
              </a:r>
              <a:endParaRPr lang="en-GB" b="1" dirty="0"/>
            </a:p>
          </p:txBody>
        </p:sp>
        <p:cxnSp>
          <p:nvCxnSpPr>
            <p:cNvPr id="6" name="Straight Connector 5"/>
            <p:cNvCxnSpPr>
              <a:stCxn id="8" idx="2"/>
              <a:endCxn id="4" idx="0"/>
            </p:cNvCxnSpPr>
            <p:nvPr/>
          </p:nvCxnSpPr>
          <p:spPr>
            <a:xfrm flipH="1">
              <a:off x="1470563" y="4221088"/>
              <a:ext cx="432048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8" idx="2"/>
              <a:endCxn id="5" idx="0"/>
            </p:cNvCxnSpPr>
            <p:nvPr/>
          </p:nvCxnSpPr>
          <p:spPr>
            <a:xfrm>
              <a:off x="1902611" y="4221088"/>
              <a:ext cx="432048" cy="7920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910723" y="5013176"/>
              <a:ext cx="576064" cy="576064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5</a:t>
              </a:r>
              <a:endParaRPr lang="en-GB" b="1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4819" y="501317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</a:t>
              </a:r>
            </a:p>
          </p:txBody>
        </p:sp>
        <p:cxnSp>
          <p:nvCxnSpPr>
            <p:cNvPr id="11" name="Straight Connector 10"/>
            <p:cNvCxnSpPr>
              <a:stCxn id="13" idx="2"/>
              <a:endCxn id="9" idx="0"/>
            </p:cNvCxnSpPr>
            <p:nvPr/>
          </p:nvCxnSpPr>
          <p:spPr>
            <a:xfrm flipH="1">
              <a:off x="3198755" y="4221088"/>
              <a:ext cx="432048" cy="7920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3" idx="2"/>
              <a:endCxn id="10" idx="0"/>
            </p:cNvCxnSpPr>
            <p:nvPr/>
          </p:nvCxnSpPr>
          <p:spPr>
            <a:xfrm>
              <a:off x="3630803" y="4221088"/>
              <a:ext cx="432048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638915" y="501317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03011" y="501317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cxnSp>
          <p:nvCxnSpPr>
            <p:cNvPr id="16" name="Straight Connector 15"/>
            <p:cNvCxnSpPr>
              <a:stCxn id="18" idx="2"/>
              <a:endCxn id="14" idx="0"/>
            </p:cNvCxnSpPr>
            <p:nvPr/>
          </p:nvCxnSpPr>
          <p:spPr>
            <a:xfrm flipH="1">
              <a:off x="4926947" y="4221088"/>
              <a:ext cx="432048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8" idx="2"/>
              <a:endCxn id="15" idx="0"/>
            </p:cNvCxnSpPr>
            <p:nvPr/>
          </p:nvCxnSpPr>
          <p:spPr>
            <a:xfrm>
              <a:off x="5358995" y="4221088"/>
              <a:ext cx="432048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0" idx="2"/>
              <a:endCxn id="13" idx="0"/>
            </p:cNvCxnSpPr>
            <p:nvPr/>
          </p:nvCxnSpPr>
          <p:spPr>
            <a:xfrm>
              <a:off x="2766707" y="2911693"/>
              <a:ext cx="864096" cy="73333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0" idx="2"/>
              <a:endCxn id="8" idx="0"/>
            </p:cNvCxnSpPr>
            <p:nvPr/>
          </p:nvCxnSpPr>
          <p:spPr>
            <a:xfrm flipH="1">
              <a:off x="1902611" y="2911693"/>
              <a:ext cx="864096" cy="7333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6367107" y="501317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-1</a:t>
              </a:r>
              <a:endParaRPr lang="en-GB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78675" y="2335629"/>
              <a:ext cx="576064" cy="576064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5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231203" y="5013176"/>
              <a:ext cx="576064" cy="5760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</a:t>
              </a:r>
              <a:endParaRPr lang="en-GB" dirty="0" smtClean="0"/>
            </a:p>
          </p:txBody>
        </p:sp>
        <p:cxnSp>
          <p:nvCxnSpPr>
            <p:cNvPr id="24" name="Straight Connector 23"/>
            <p:cNvCxnSpPr>
              <a:stCxn id="26" idx="2"/>
              <a:endCxn id="22" idx="0"/>
            </p:cNvCxnSpPr>
            <p:nvPr/>
          </p:nvCxnSpPr>
          <p:spPr>
            <a:xfrm flipH="1">
              <a:off x="6655139" y="4221088"/>
              <a:ext cx="432048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6" idx="2"/>
              <a:endCxn id="23" idx="0"/>
            </p:cNvCxnSpPr>
            <p:nvPr/>
          </p:nvCxnSpPr>
          <p:spPr>
            <a:xfrm>
              <a:off x="7087187" y="4221088"/>
              <a:ext cx="432048" cy="7920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8" idx="2"/>
              <a:endCxn id="26" idx="0"/>
            </p:cNvCxnSpPr>
            <p:nvPr/>
          </p:nvCxnSpPr>
          <p:spPr>
            <a:xfrm>
              <a:off x="6209974" y="2911693"/>
              <a:ext cx="877213" cy="7333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8" idx="2"/>
              <a:endCxn id="18" idx="0"/>
            </p:cNvCxnSpPr>
            <p:nvPr/>
          </p:nvCxnSpPr>
          <p:spPr>
            <a:xfrm flipH="1">
              <a:off x="5358995" y="2911693"/>
              <a:ext cx="850979" cy="7333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921942" y="2335629"/>
              <a:ext cx="57606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78875" y="1124744"/>
              <a:ext cx="576064" cy="576064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5</a:t>
              </a:r>
              <a:endParaRPr lang="en-GB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83717" y="1124744"/>
              <a:ext cx="1023550" cy="120032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3600" b="1" dirty="0" smtClean="0">
                  <a:solidFill>
                    <a:srgbClr val="0070C0"/>
                  </a:solidFill>
                </a:rPr>
                <a:t>Min</a:t>
              </a:r>
            </a:p>
            <a:p>
              <a:r>
                <a:rPr lang="en-GB" sz="3600" b="1" dirty="0" smtClean="0">
                  <a:solidFill>
                    <a:srgbClr val="C00000"/>
                  </a:solidFill>
                </a:rPr>
                <a:t>Max</a:t>
              </a:r>
              <a:endParaRPr lang="en-GB" sz="36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14579" y="3645024"/>
              <a:ext cx="576064" cy="57606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42771" y="3645024"/>
              <a:ext cx="576064" cy="576064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5</a:t>
              </a:r>
              <a:endParaRPr lang="en-GB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70963" y="3645024"/>
              <a:ext cx="576064" cy="57606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3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99155" y="3645024"/>
              <a:ext cx="576064" cy="57606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217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2339752" y="2132856"/>
            <a:ext cx="4191000" cy="938808"/>
            <a:chOff x="1981200" y="2079104"/>
            <a:chExt cx="4191000" cy="93880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8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362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743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124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505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86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267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648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029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410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79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38" name="Rectangle 53"/>
            <p:cNvSpPr>
              <a:spLocks noChangeArrowheads="1"/>
            </p:cNvSpPr>
            <p:nvPr/>
          </p:nvSpPr>
          <p:spPr bwMode="auto">
            <a:xfrm>
              <a:off x="198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2362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1" name="Rectangle 56"/>
            <p:cNvSpPr>
              <a:spLocks noChangeArrowheads="1"/>
            </p:cNvSpPr>
            <p:nvPr/>
          </p:nvSpPr>
          <p:spPr bwMode="auto">
            <a:xfrm>
              <a:off x="3124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40" name="Rectangle 55"/>
            <p:cNvSpPr>
              <a:spLocks noChangeArrowheads="1"/>
            </p:cNvSpPr>
            <p:nvPr/>
          </p:nvSpPr>
          <p:spPr bwMode="auto">
            <a:xfrm>
              <a:off x="2743200" y="2079104"/>
              <a:ext cx="381000" cy="381000"/>
            </a:xfrm>
            <a:prstGeom prst="rect">
              <a:avLst/>
            </a:prstGeom>
            <a:ln w="57150">
              <a:solidFill>
                <a:srgbClr val="C00000"/>
              </a:solidFill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42" name="Rectangle 57"/>
            <p:cNvSpPr>
              <a:spLocks noChangeArrowheads="1"/>
            </p:cNvSpPr>
            <p:nvPr/>
          </p:nvSpPr>
          <p:spPr bwMode="auto">
            <a:xfrm>
              <a:off x="3505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43" name="Rectangle 58"/>
            <p:cNvSpPr>
              <a:spLocks noChangeArrowheads="1"/>
            </p:cNvSpPr>
            <p:nvPr/>
          </p:nvSpPr>
          <p:spPr bwMode="auto">
            <a:xfrm>
              <a:off x="3886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4" name="Rectangle 59"/>
            <p:cNvSpPr>
              <a:spLocks noChangeArrowheads="1"/>
            </p:cNvSpPr>
            <p:nvPr/>
          </p:nvSpPr>
          <p:spPr bwMode="auto">
            <a:xfrm>
              <a:off x="4267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46" name="Rectangle 61"/>
            <p:cNvSpPr>
              <a:spLocks noChangeArrowheads="1"/>
            </p:cNvSpPr>
            <p:nvPr/>
          </p:nvSpPr>
          <p:spPr bwMode="auto">
            <a:xfrm>
              <a:off x="5029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5" name="Rectangle 60"/>
            <p:cNvSpPr>
              <a:spLocks noChangeArrowheads="1"/>
            </p:cNvSpPr>
            <p:nvPr/>
          </p:nvSpPr>
          <p:spPr bwMode="auto">
            <a:xfrm>
              <a:off x="4648200" y="2079104"/>
              <a:ext cx="381000" cy="381000"/>
            </a:xfrm>
            <a:prstGeom prst="rect">
              <a:avLst/>
            </a:prstGeom>
            <a:ln w="57150">
              <a:solidFill>
                <a:srgbClr val="C00000"/>
              </a:solidFill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7" name="Rectangle 62"/>
            <p:cNvSpPr>
              <a:spLocks noChangeArrowheads="1"/>
            </p:cNvSpPr>
            <p:nvPr/>
          </p:nvSpPr>
          <p:spPr bwMode="auto">
            <a:xfrm>
              <a:off x="5410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48" name="Rectangle 63"/>
            <p:cNvSpPr>
              <a:spLocks noChangeArrowheads="1"/>
            </p:cNvSpPr>
            <p:nvPr/>
          </p:nvSpPr>
          <p:spPr bwMode="auto">
            <a:xfrm>
              <a:off x="579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3" name="Rectangle 5"/>
            <p:cNvSpPr>
              <a:spLocks noChangeArrowheads="1"/>
            </p:cNvSpPr>
            <p:nvPr/>
          </p:nvSpPr>
          <p:spPr bwMode="auto">
            <a:xfrm>
              <a:off x="198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2362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5" name="Rectangle 7"/>
            <p:cNvSpPr>
              <a:spLocks noChangeArrowheads="1"/>
            </p:cNvSpPr>
            <p:nvPr/>
          </p:nvSpPr>
          <p:spPr bwMode="auto">
            <a:xfrm>
              <a:off x="2743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3124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3505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3886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>
              <a:off x="4267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4648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5029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5410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3" name="Rectangle 15"/>
            <p:cNvSpPr>
              <a:spLocks noChangeArrowheads="1"/>
            </p:cNvSpPr>
            <p:nvPr/>
          </p:nvSpPr>
          <p:spPr bwMode="auto">
            <a:xfrm>
              <a:off x="579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4" name="Rectangle 53"/>
            <p:cNvSpPr>
              <a:spLocks noChangeArrowheads="1"/>
            </p:cNvSpPr>
            <p:nvPr/>
          </p:nvSpPr>
          <p:spPr bwMode="auto">
            <a:xfrm>
              <a:off x="198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5" name="Rectangle 54"/>
            <p:cNvSpPr>
              <a:spLocks noChangeArrowheads="1"/>
            </p:cNvSpPr>
            <p:nvPr/>
          </p:nvSpPr>
          <p:spPr bwMode="auto">
            <a:xfrm>
              <a:off x="2362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6" name="Rectangle 55"/>
            <p:cNvSpPr>
              <a:spLocks noChangeArrowheads="1"/>
            </p:cNvSpPr>
            <p:nvPr/>
          </p:nvSpPr>
          <p:spPr bwMode="auto">
            <a:xfrm>
              <a:off x="2743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  <a:endParaRPr lang="da-DK" dirty="0"/>
            </a:p>
          </p:txBody>
        </p:sp>
        <p:sp>
          <p:nvSpPr>
            <p:cNvPr id="87" name="Rectangle 56"/>
            <p:cNvSpPr>
              <a:spLocks noChangeArrowheads="1"/>
            </p:cNvSpPr>
            <p:nvPr/>
          </p:nvSpPr>
          <p:spPr bwMode="auto">
            <a:xfrm>
              <a:off x="3124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8" name="Rectangle 57"/>
            <p:cNvSpPr>
              <a:spLocks noChangeArrowheads="1"/>
            </p:cNvSpPr>
            <p:nvPr/>
          </p:nvSpPr>
          <p:spPr bwMode="auto">
            <a:xfrm>
              <a:off x="3505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9" name="Rectangle 58"/>
            <p:cNvSpPr>
              <a:spLocks noChangeArrowheads="1"/>
            </p:cNvSpPr>
            <p:nvPr/>
          </p:nvSpPr>
          <p:spPr bwMode="auto">
            <a:xfrm>
              <a:off x="3886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0" name="Rectangle 59"/>
            <p:cNvSpPr>
              <a:spLocks noChangeArrowheads="1"/>
            </p:cNvSpPr>
            <p:nvPr/>
          </p:nvSpPr>
          <p:spPr bwMode="auto">
            <a:xfrm>
              <a:off x="4267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1" name="Rectangle 60"/>
            <p:cNvSpPr>
              <a:spLocks noChangeArrowheads="1"/>
            </p:cNvSpPr>
            <p:nvPr/>
          </p:nvSpPr>
          <p:spPr bwMode="auto">
            <a:xfrm>
              <a:off x="4648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endParaRPr lang="da-DK" dirty="0"/>
            </a:p>
          </p:txBody>
        </p:sp>
        <p:sp>
          <p:nvSpPr>
            <p:cNvPr id="92" name="Rectangle 61"/>
            <p:cNvSpPr>
              <a:spLocks noChangeArrowheads="1"/>
            </p:cNvSpPr>
            <p:nvPr/>
          </p:nvSpPr>
          <p:spPr bwMode="auto">
            <a:xfrm>
              <a:off x="5029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3" name="Rectangle 62"/>
            <p:cNvSpPr>
              <a:spLocks noChangeArrowheads="1"/>
            </p:cNvSpPr>
            <p:nvPr/>
          </p:nvSpPr>
          <p:spPr bwMode="auto">
            <a:xfrm>
              <a:off x="5410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4" name="Rectangle 63"/>
            <p:cNvSpPr>
              <a:spLocks noChangeArrowheads="1"/>
            </p:cNvSpPr>
            <p:nvPr/>
          </p:nvSpPr>
          <p:spPr bwMode="auto">
            <a:xfrm>
              <a:off x="579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39752" y="3573016"/>
            <a:ext cx="4191000" cy="938808"/>
            <a:chOff x="1981200" y="2079104"/>
            <a:chExt cx="4191000" cy="938808"/>
          </a:xfrm>
        </p:grpSpPr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198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2362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2743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3124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3505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5" name="Rectangle 10"/>
            <p:cNvSpPr>
              <a:spLocks noChangeArrowheads="1"/>
            </p:cNvSpPr>
            <p:nvPr/>
          </p:nvSpPr>
          <p:spPr bwMode="auto">
            <a:xfrm>
              <a:off x="3886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4267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4648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auto">
            <a:xfrm>
              <a:off x="5029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9" name="Rectangle 14"/>
            <p:cNvSpPr>
              <a:spLocks noChangeArrowheads="1"/>
            </p:cNvSpPr>
            <p:nvPr/>
          </p:nvSpPr>
          <p:spPr bwMode="auto">
            <a:xfrm>
              <a:off x="5410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auto">
            <a:xfrm>
              <a:off x="579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198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2362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  <a:endParaRPr lang="da-DK" dirty="0"/>
            </a:p>
          </p:txBody>
        </p:sp>
        <p:sp>
          <p:nvSpPr>
            <p:cNvPr id="63" name="Rectangle 56"/>
            <p:cNvSpPr>
              <a:spLocks noChangeArrowheads="1"/>
            </p:cNvSpPr>
            <p:nvPr/>
          </p:nvSpPr>
          <p:spPr bwMode="auto">
            <a:xfrm>
              <a:off x="3124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4" name="Rectangle 55"/>
            <p:cNvSpPr>
              <a:spLocks noChangeArrowheads="1"/>
            </p:cNvSpPr>
            <p:nvPr/>
          </p:nvSpPr>
          <p:spPr bwMode="auto">
            <a:xfrm>
              <a:off x="2743200" y="2079104"/>
              <a:ext cx="381000" cy="381000"/>
            </a:xfrm>
            <a:prstGeom prst="rect">
              <a:avLst/>
            </a:prstGeom>
            <a:ln w="57150"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3505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3886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4267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8" name="Rectangle 61"/>
            <p:cNvSpPr>
              <a:spLocks noChangeArrowheads="1"/>
            </p:cNvSpPr>
            <p:nvPr/>
          </p:nvSpPr>
          <p:spPr bwMode="auto">
            <a:xfrm>
              <a:off x="5029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9" name="Rectangle 60"/>
            <p:cNvSpPr>
              <a:spLocks noChangeArrowheads="1"/>
            </p:cNvSpPr>
            <p:nvPr/>
          </p:nvSpPr>
          <p:spPr bwMode="auto">
            <a:xfrm>
              <a:off x="4648200" y="2079104"/>
              <a:ext cx="381000" cy="381000"/>
            </a:xfrm>
            <a:prstGeom prst="rect">
              <a:avLst/>
            </a:prstGeom>
            <a:ln w="57150">
              <a:noFill/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  <a:endParaRPr lang="da-DK" dirty="0"/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5410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579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198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6" name="Rectangle 6"/>
            <p:cNvSpPr>
              <a:spLocks noChangeArrowheads="1"/>
            </p:cNvSpPr>
            <p:nvPr/>
          </p:nvSpPr>
          <p:spPr bwMode="auto">
            <a:xfrm>
              <a:off x="2362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7" name="Rectangle 7"/>
            <p:cNvSpPr>
              <a:spLocks noChangeArrowheads="1"/>
            </p:cNvSpPr>
            <p:nvPr/>
          </p:nvSpPr>
          <p:spPr bwMode="auto">
            <a:xfrm>
              <a:off x="2743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8" name="Rectangle 8"/>
            <p:cNvSpPr>
              <a:spLocks noChangeArrowheads="1"/>
            </p:cNvSpPr>
            <p:nvPr/>
          </p:nvSpPr>
          <p:spPr bwMode="auto">
            <a:xfrm>
              <a:off x="3124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9" name="Rectangle 9"/>
            <p:cNvSpPr>
              <a:spLocks noChangeArrowheads="1"/>
            </p:cNvSpPr>
            <p:nvPr/>
          </p:nvSpPr>
          <p:spPr bwMode="auto">
            <a:xfrm>
              <a:off x="3505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0" name="Rectangle 10"/>
            <p:cNvSpPr>
              <a:spLocks noChangeArrowheads="1"/>
            </p:cNvSpPr>
            <p:nvPr/>
          </p:nvSpPr>
          <p:spPr bwMode="auto">
            <a:xfrm>
              <a:off x="3886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1" name="Rectangle 11"/>
            <p:cNvSpPr>
              <a:spLocks noChangeArrowheads="1"/>
            </p:cNvSpPr>
            <p:nvPr/>
          </p:nvSpPr>
          <p:spPr bwMode="auto">
            <a:xfrm>
              <a:off x="4267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2" name="Rectangle 12"/>
            <p:cNvSpPr>
              <a:spLocks noChangeArrowheads="1"/>
            </p:cNvSpPr>
            <p:nvPr/>
          </p:nvSpPr>
          <p:spPr bwMode="auto">
            <a:xfrm>
              <a:off x="4648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3" name="Rectangle 13"/>
            <p:cNvSpPr>
              <a:spLocks noChangeArrowheads="1"/>
            </p:cNvSpPr>
            <p:nvPr/>
          </p:nvSpPr>
          <p:spPr bwMode="auto">
            <a:xfrm>
              <a:off x="5029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4" name="Rectangle 14"/>
            <p:cNvSpPr>
              <a:spLocks noChangeArrowheads="1"/>
            </p:cNvSpPr>
            <p:nvPr/>
          </p:nvSpPr>
          <p:spPr bwMode="auto">
            <a:xfrm>
              <a:off x="5410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5" name="Rectangle 15"/>
            <p:cNvSpPr>
              <a:spLocks noChangeArrowheads="1"/>
            </p:cNvSpPr>
            <p:nvPr/>
          </p:nvSpPr>
          <p:spPr bwMode="auto">
            <a:xfrm>
              <a:off x="579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6" name="Rectangle 53"/>
            <p:cNvSpPr>
              <a:spLocks noChangeArrowheads="1"/>
            </p:cNvSpPr>
            <p:nvPr/>
          </p:nvSpPr>
          <p:spPr bwMode="auto">
            <a:xfrm>
              <a:off x="198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7" name="Rectangle 54"/>
            <p:cNvSpPr>
              <a:spLocks noChangeArrowheads="1"/>
            </p:cNvSpPr>
            <p:nvPr/>
          </p:nvSpPr>
          <p:spPr bwMode="auto">
            <a:xfrm>
              <a:off x="2362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8" name="Rectangle 55"/>
            <p:cNvSpPr>
              <a:spLocks noChangeArrowheads="1"/>
            </p:cNvSpPr>
            <p:nvPr/>
          </p:nvSpPr>
          <p:spPr bwMode="auto">
            <a:xfrm>
              <a:off x="2743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  <a:endParaRPr lang="da-DK" dirty="0"/>
            </a:p>
          </p:txBody>
        </p:sp>
        <p:sp>
          <p:nvSpPr>
            <p:cNvPr id="109" name="Rectangle 56"/>
            <p:cNvSpPr>
              <a:spLocks noChangeArrowheads="1"/>
            </p:cNvSpPr>
            <p:nvPr/>
          </p:nvSpPr>
          <p:spPr bwMode="auto">
            <a:xfrm>
              <a:off x="3124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endParaRPr lang="da-DK" dirty="0"/>
            </a:p>
          </p:txBody>
        </p:sp>
        <p:sp>
          <p:nvSpPr>
            <p:cNvPr id="110" name="Rectangle 57"/>
            <p:cNvSpPr>
              <a:spLocks noChangeArrowheads="1"/>
            </p:cNvSpPr>
            <p:nvPr/>
          </p:nvSpPr>
          <p:spPr bwMode="auto">
            <a:xfrm>
              <a:off x="3505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0</a:t>
              </a:r>
              <a:endParaRPr lang="da-DK" dirty="0"/>
            </a:p>
          </p:txBody>
        </p:sp>
        <p:sp>
          <p:nvSpPr>
            <p:cNvPr id="111" name="Rectangle 58"/>
            <p:cNvSpPr>
              <a:spLocks noChangeArrowheads="1"/>
            </p:cNvSpPr>
            <p:nvPr/>
          </p:nvSpPr>
          <p:spPr bwMode="auto">
            <a:xfrm>
              <a:off x="3886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endParaRPr lang="da-DK" dirty="0"/>
            </a:p>
          </p:txBody>
        </p:sp>
        <p:sp>
          <p:nvSpPr>
            <p:cNvPr id="112" name="Rectangle 59"/>
            <p:cNvSpPr>
              <a:spLocks noChangeArrowheads="1"/>
            </p:cNvSpPr>
            <p:nvPr/>
          </p:nvSpPr>
          <p:spPr bwMode="auto">
            <a:xfrm>
              <a:off x="4267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13" name="Rectangle 60"/>
            <p:cNvSpPr>
              <a:spLocks noChangeArrowheads="1"/>
            </p:cNvSpPr>
            <p:nvPr/>
          </p:nvSpPr>
          <p:spPr bwMode="auto">
            <a:xfrm>
              <a:off x="4648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endParaRPr lang="da-DK" dirty="0"/>
            </a:p>
          </p:txBody>
        </p:sp>
        <p:sp>
          <p:nvSpPr>
            <p:cNvPr id="114" name="Rectangle 61"/>
            <p:cNvSpPr>
              <a:spLocks noChangeArrowheads="1"/>
            </p:cNvSpPr>
            <p:nvPr/>
          </p:nvSpPr>
          <p:spPr bwMode="auto">
            <a:xfrm>
              <a:off x="5029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15" name="Rectangle 62"/>
            <p:cNvSpPr>
              <a:spLocks noChangeArrowheads="1"/>
            </p:cNvSpPr>
            <p:nvPr/>
          </p:nvSpPr>
          <p:spPr bwMode="auto">
            <a:xfrm>
              <a:off x="5410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16" name="Rectangle 63"/>
            <p:cNvSpPr>
              <a:spLocks noChangeArrowheads="1"/>
            </p:cNvSpPr>
            <p:nvPr/>
          </p:nvSpPr>
          <p:spPr bwMode="auto">
            <a:xfrm>
              <a:off x="5791200" y="2636912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743200" y="2079104"/>
              <a:ext cx="2286000" cy="381000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73497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2339752" y="1484784"/>
            <a:ext cx="4191000" cy="1583596"/>
            <a:chOff x="1981200" y="1557372"/>
            <a:chExt cx="4191000" cy="158359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8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362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743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124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505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86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267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648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029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410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79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981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362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743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124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505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886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267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4648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5029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5410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5791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981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362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743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124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505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3886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4267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endParaRPr lang="da-DK" dirty="0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648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5" name="Rectangle 45"/>
            <p:cNvSpPr>
              <a:spLocks noChangeArrowheads="1"/>
            </p:cNvSpPr>
            <p:nvPr/>
          </p:nvSpPr>
          <p:spPr bwMode="auto">
            <a:xfrm>
              <a:off x="5029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6" name="Rectangle 46"/>
            <p:cNvSpPr>
              <a:spLocks noChangeArrowheads="1"/>
            </p:cNvSpPr>
            <p:nvPr/>
          </p:nvSpPr>
          <p:spPr bwMode="auto">
            <a:xfrm>
              <a:off x="5410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5791200" y="26125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198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2362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5" name="Rectangle 55"/>
            <p:cNvSpPr>
              <a:spLocks noChangeArrowheads="1"/>
            </p:cNvSpPr>
            <p:nvPr/>
          </p:nvSpPr>
          <p:spPr bwMode="auto">
            <a:xfrm>
              <a:off x="2743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6" name="Rectangle 56"/>
            <p:cNvSpPr>
              <a:spLocks noChangeArrowheads="1"/>
            </p:cNvSpPr>
            <p:nvPr/>
          </p:nvSpPr>
          <p:spPr bwMode="auto">
            <a:xfrm>
              <a:off x="3124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3505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3886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>
              <a:off x="4267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0" name="Rectangle 60"/>
            <p:cNvSpPr>
              <a:spLocks noChangeArrowheads="1"/>
            </p:cNvSpPr>
            <p:nvPr/>
          </p:nvSpPr>
          <p:spPr bwMode="auto">
            <a:xfrm>
              <a:off x="4648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>
              <a:off x="5029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5410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5791200" y="2079104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3505198" y="1988840"/>
              <a:ext cx="1" cy="1152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GB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351951" y="155737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p</a:t>
              </a:r>
              <a:endParaRPr lang="el-GR" i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39752" y="3501008"/>
            <a:ext cx="4191000" cy="914400"/>
            <a:chOff x="1981200" y="2667000"/>
            <a:chExt cx="4191000" cy="914400"/>
          </a:xfrm>
        </p:grpSpPr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1981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2362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2743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3124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1981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4" name="Rectangle 22"/>
            <p:cNvSpPr>
              <a:spLocks noChangeArrowheads="1"/>
            </p:cNvSpPr>
            <p:nvPr/>
          </p:nvSpPr>
          <p:spPr bwMode="auto">
            <a:xfrm>
              <a:off x="2362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2743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3124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7" name="Rectangle 25"/>
            <p:cNvSpPr>
              <a:spLocks noChangeArrowheads="1"/>
            </p:cNvSpPr>
            <p:nvPr/>
          </p:nvSpPr>
          <p:spPr bwMode="auto">
            <a:xfrm>
              <a:off x="3505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78" name="Rectangle 26"/>
            <p:cNvSpPr>
              <a:spLocks noChangeArrowheads="1"/>
            </p:cNvSpPr>
            <p:nvPr/>
          </p:nvSpPr>
          <p:spPr bwMode="auto">
            <a:xfrm>
              <a:off x="3886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79" name="Rectangle 27"/>
            <p:cNvSpPr>
              <a:spLocks noChangeArrowheads="1"/>
            </p:cNvSpPr>
            <p:nvPr/>
          </p:nvSpPr>
          <p:spPr bwMode="auto">
            <a:xfrm>
              <a:off x="4267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0" name="Rectangle 28"/>
            <p:cNvSpPr>
              <a:spLocks noChangeArrowheads="1"/>
            </p:cNvSpPr>
            <p:nvPr/>
          </p:nvSpPr>
          <p:spPr bwMode="auto">
            <a:xfrm>
              <a:off x="4648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1" name="Rectangle 29"/>
            <p:cNvSpPr>
              <a:spLocks noChangeArrowheads="1"/>
            </p:cNvSpPr>
            <p:nvPr/>
          </p:nvSpPr>
          <p:spPr bwMode="auto">
            <a:xfrm>
              <a:off x="5029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2" name="Rectangle 30"/>
            <p:cNvSpPr>
              <a:spLocks noChangeArrowheads="1"/>
            </p:cNvSpPr>
            <p:nvPr/>
          </p:nvSpPr>
          <p:spPr bwMode="auto">
            <a:xfrm>
              <a:off x="5410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5791200" y="3200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4" name="Rectangle 37"/>
            <p:cNvSpPr>
              <a:spLocks noChangeArrowheads="1"/>
            </p:cNvSpPr>
            <p:nvPr/>
          </p:nvSpPr>
          <p:spPr bwMode="auto">
            <a:xfrm>
              <a:off x="1981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5" name="Rectangle 38"/>
            <p:cNvSpPr>
              <a:spLocks noChangeArrowheads="1"/>
            </p:cNvSpPr>
            <p:nvPr/>
          </p:nvSpPr>
          <p:spPr bwMode="auto">
            <a:xfrm>
              <a:off x="2362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6" name="Rectangle 39"/>
            <p:cNvSpPr>
              <a:spLocks noChangeArrowheads="1"/>
            </p:cNvSpPr>
            <p:nvPr/>
          </p:nvSpPr>
          <p:spPr bwMode="auto">
            <a:xfrm>
              <a:off x="2743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3124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88" name="Rectangle 41"/>
            <p:cNvSpPr>
              <a:spLocks noChangeArrowheads="1"/>
            </p:cNvSpPr>
            <p:nvPr/>
          </p:nvSpPr>
          <p:spPr bwMode="auto">
            <a:xfrm>
              <a:off x="3505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89" name="Rectangle 42"/>
            <p:cNvSpPr>
              <a:spLocks noChangeArrowheads="1"/>
            </p:cNvSpPr>
            <p:nvPr/>
          </p:nvSpPr>
          <p:spPr bwMode="auto">
            <a:xfrm>
              <a:off x="3886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0" name="Rectangle 43"/>
            <p:cNvSpPr>
              <a:spLocks noChangeArrowheads="1"/>
            </p:cNvSpPr>
            <p:nvPr/>
          </p:nvSpPr>
          <p:spPr bwMode="auto">
            <a:xfrm>
              <a:off x="4267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1" name="Rectangle 44"/>
            <p:cNvSpPr>
              <a:spLocks noChangeArrowheads="1"/>
            </p:cNvSpPr>
            <p:nvPr/>
          </p:nvSpPr>
          <p:spPr bwMode="auto">
            <a:xfrm>
              <a:off x="4648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5029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3" name="Rectangle 46"/>
            <p:cNvSpPr>
              <a:spLocks noChangeArrowheads="1"/>
            </p:cNvSpPr>
            <p:nvPr/>
          </p:nvSpPr>
          <p:spPr bwMode="auto">
            <a:xfrm>
              <a:off x="5410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4" name="Rectangle 47"/>
            <p:cNvSpPr>
              <a:spLocks noChangeArrowheads="1"/>
            </p:cNvSpPr>
            <p:nvPr/>
          </p:nvSpPr>
          <p:spPr bwMode="auto">
            <a:xfrm>
              <a:off x="5791200" y="32004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5" name="Rectangle 53"/>
            <p:cNvSpPr>
              <a:spLocks noChangeArrowheads="1"/>
            </p:cNvSpPr>
            <p:nvPr/>
          </p:nvSpPr>
          <p:spPr bwMode="auto">
            <a:xfrm>
              <a:off x="1981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6" name="Rectangle 54"/>
            <p:cNvSpPr>
              <a:spLocks noChangeArrowheads="1"/>
            </p:cNvSpPr>
            <p:nvPr/>
          </p:nvSpPr>
          <p:spPr bwMode="auto">
            <a:xfrm>
              <a:off x="2362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97" name="Rectangle 55"/>
            <p:cNvSpPr>
              <a:spLocks noChangeArrowheads="1"/>
            </p:cNvSpPr>
            <p:nvPr/>
          </p:nvSpPr>
          <p:spPr bwMode="auto">
            <a:xfrm>
              <a:off x="2743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98" name="Rectangle 56"/>
            <p:cNvSpPr>
              <a:spLocks noChangeArrowheads="1"/>
            </p:cNvSpPr>
            <p:nvPr/>
          </p:nvSpPr>
          <p:spPr bwMode="auto">
            <a:xfrm>
              <a:off x="3124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  <a:endParaRPr lang="da-DK" dirty="0"/>
            </a:p>
          </p:txBody>
        </p:sp>
        <p:sp>
          <p:nvSpPr>
            <p:cNvPr id="99" name="Rectangle 57"/>
            <p:cNvSpPr>
              <a:spLocks noChangeArrowheads="1"/>
            </p:cNvSpPr>
            <p:nvPr/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0" name="Rectangle 58"/>
            <p:cNvSpPr>
              <a:spLocks noChangeArrowheads="1"/>
            </p:cNvSpPr>
            <p:nvPr/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1" name="Rectangle 59"/>
            <p:cNvSpPr>
              <a:spLocks noChangeArrowheads="1"/>
            </p:cNvSpPr>
            <p:nvPr/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4" name="Rectangle 60"/>
            <p:cNvSpPr>
              <a:spLocks noChangeArrowheads="1"/>
            </p:cNvSpPr>
            <p:nvPr/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5" name="Rectangle 61"/>
            <p:cNvSpPr>
              <a:spLocks noChangeArrowheads="1"/>
            </p:cNvSpPr>
            <p:nvPr/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  <p:sp>
          <p:nvSpPr>
            <p:cNvPr id="106" name="Rectangle 62"/>
            <p:cNvSpPr>
              <a:spLocks noChangeArrowheads="1"/>
            </p:cNvSpPr>
            <p:nvPr/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da-DK"/>
            </a:p>
          </p:txBody>
        </p:sp>
        <p:sp>
          <p:nvSpPr>
            <p:cNvPr id="107" name="Rectangle 63"/>
            <p:cNvSpPr>
              <a:spLocks noChangeArrowheads="1"/>
            </p:cNvSpPr>
            <p:nvPr/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/>
                <a:t>0</a:t>
              </a:r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24208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45154</TotalTime>
  <Words>1135</Words>
  <Application>Microsoft Office PowerPoint</Application>
  <PresentationFormat>On-screen Show (4:3)</PresentationFormat>
  <Paragraphs>654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Calibri</vt:lpstr>
      <vt:lpstr>Calibri Light</vt:lpstr>
      <vt:lpstr>Cambria Math</vt:lpstr>
      <vt:lpstr>Helvetica</vt:lpstr>
      <vt:lpstr>Helvetica Light</vt:lpstr>
      <vt:lpstr>Lucida Grande</vt:lpstr>
      <vt:lpstr>msmincho</vt:lpstr>
      <vt:lpstr>Office Theme</vt:lpstr>
      <vt:lpstr>1_Office Theme</vt:lpstr>
      <vt:lpstr> Chapter 1: Introduction</vt:lpstr>
      <vt:lpstr>PowerPoint Presentation</vt:lpstr>
      <vt:lpstr> Chapter 2: AI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Chapter 3: Playing Games</vt:lpstr>
      <vt:lpstr>PowerPoint Presentation</vt:lpstr>
      <vt:lpstr>PowerPoint Presentation</vt:lpstr>
      <vt:lpstr> Chapter 4: Generating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Chapter 5: Modeling Players</vt:lpstr>
      <vt:lpstr>PowerPoint Presentation</vt:lpstr>
      <vt:lpstr>PowerPoint Presentation</vt:lpstr>
      <vt:lpstr>PowerPoint Presentation</vt:lpstr>
      <vt:lpstr>PowerPoint Presentation</vt:lpstr>
      <vt:lpstr> Chapter 6: Game AI Panorama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yannakakis</dc:creator>
  <cp:lastModifiedBy>Windows User</cp:lastModifiedBy>
  <cp:revision>321</cp:revision>
  <dcterms:created xsi:type="dcterms:W3CDTF">2013-03-20T12:45:30Z</dcterms:created>
  <dcterms:modified xsi:type="dcterms:W3CDTF">2017-06-02T13:07:06Z</dcterms:modified>
</cp:coreProperties>
</file>