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charts/chart1.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56" r:id="rId2"/>
  </p:sldMasterIdLst>
  <p:notesMasterIdLst>
    <p:notesMasterId r:id="rId70"/>
  </p:notesMasterIdLst>
  <p:handoutMasterIdLst>
    <p:handoutMasterId r:id="rId71"/>
  </p:handoutMasterIdLst>
  <p:sldIdLst>
    <p:sldId id="479" r:id="rId3"/>
    <p:sldId id="723" r:id="rId4"/>
    <p:sldId id="724" r:id="rId5"/>
    <p:sldId id="731" r:id="rId6"/>
    <p:sldId id="713" r:id="rId7"/>
    <p:sldId id="728" r:id="rId8"/>
    <p:sldId id="714" r:id="rId9"/>
    <p:sldId id="729" r:id="rId10"/>
    <p:sldId id="488" r:id="rId11"/>
    <p:sldId id="715" r:id="rId12"/>
    <p:sldId id="734" r:id="rId13"/>
    <p:sldId id="489" r:id="rId14"/>
    <p:sldId id="518" r:id="rId15"/>
    <p:sldId id="631" r:id="rId16"/>
    <p:sldId id="730" r:id="rId17"/>
    <p:sldId id="565" r:id="rId18"/>
    <p:sldId id="725" r:id="rId19"/>
    <p:sldId id="694" r:id="rId20"/>
    <p:sldId id="493" r:id="rId21"/>
    <p:sldId id="726" r:id="rId22"/>
    <p:sldId id="735" r:id="rId23"/>
    <p:sldId id="641" r:id="rId24"/>
    <p:sldId id="670" r:id="rId25"/>
    <p:sldId id="667" r:id="rId26"/>
    <p:sldId id="657" r:id="rId27"/>
    <p:sldId id="671" r:id="rId28"/>
    <p:sldId id="664" r:id="rId29"/>
    <p:sldId id="685" r:id="rId30"/>
    <p:sldId id="665" r:id="rId31"/>
    <p:sldId id="666" r:id="rId32"/>
    <p:sldId id="663" r:id="rId33"/>
    <p:sldId id="658" r:id="rId34"/>
    <p:sldId id="642" r:id="rId35"/>
    <p:sldId id="719" r:id="rId36"/>
    <p:sldId id="718" r:id="rId37"/>
    <p:sldId id="643" r:id="rId38"/>
    <p:sldId id="721" r:id="rId39"/>
    <p:sldId id="736" r:id="rId40"/>
    <p:sldId id="644" r:id="rId41"/>
    <p:sldId id="645" r:id="rId42"/>
    <p:sldId id="646" r:id="rId43"/>
    <p:sldId id="647" r:id="rId44"/>
    <p:sldId id="648" r:id="rId45"/>
    <p:sldId id="649" r:id="rId46"/>
    <p:sldId id="650" r:id="rId47"/>
    <p:sldId id="651" r:id="rId48"/>
    <p:sldId id="652" r:id="rId49"/>
    <p:sldId id="720" r:id="rId50"/>
    <p:sldId id="675" r:id="rId51"/>
    <p:sldId id="676" r:id="rId52"/>
    <p:sldId id="653" r:id="rId53"/>
    <p:sldId id="677" r:id="rId54"/>
    <p:sldId id="654" r:id="rId55"/>
    <p:sldId id="655" r:id="rId56"/>
    <p:sldId id="780" r:id="rId57"/>
    <p:sldId id="668" r:id="rId58"/>
    <p:sldId id="669" r:id="rId59"/>
    <p:sldId id="639" r:id="rId60"/>
    <p:sldId id="632" r:id="rId61"/>
    <p:sldId id="635" r:id="rId62"/>
    <p:sldId id="592" r:id="rId63"/>
    <p:sldId id="717" r:id="rId64"/>
    <p:sldId id="716" r:id="rId65"/>
    <p:sldId id="578" r:id="rId66"/>
    <p:sldId id="580" r:id="rId67"/>
    <p:sldId id="680" r:id="rId68"/>
    <p:sldId id="687" r:id="rId69"/>
  </p:sldIdLst>
  <p:sldSz cx="9144000" cy="5715000" type="screen16x10"/>
  <p:notesSz cx="6858000" cy="9144000"/>
  <p:defaultTextStyle>
    <a:defPPr>
      <a:defRPr lang="da-DK"/>
    </a:defPPr>
    <a:lvl1pPr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ios N. Yannakakis"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08000"/>
    <a:srgbClr val="CC00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22" autoAdjust="0"/>
    <p:restoredTop sz="67089" autoAdjust="0"/>
  </p:normalViewPr>
  <p:slideViewPr>
    <p:cSldViewPr snapToObjects="1">
      <p:cViewPr>
        <p:scale>
          <a:sx n="70" d="100"/>
          <a:sy n="70" d="100"/>
        </p:scale>
        <p:origin x="885" y="252"/>
      </p:cViewPr>
      <p:guideLst>
        <p:guide orient="horz" pos="180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Presentations\ACMComputingFrontiers\GameAI-Sta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0"/>
    </c:view3D>
    <c:floor>
      <c:thickness val="0"/>
    </c:floor>
    <c:sideWall>
      <c:thickness val="0"/>
    </c:sideWall>
    <c:backWall>
      <c:thickness val="0"/>
    </c:backWall>
    <c:plotArea>
      <c:layout/>
      <c:bar3DChart>
        <c:barDir val="col"/>
        <c:grouping val="percentStacked"/>
        <c:varyColors val="0"/>
        <c:ser>
          <c:idx val="0"/>
          <c:order val="0"/>
          <c:tx>
            <c:strRef>
              <c:f>Sheet1!$L$28</c:f>
              <c:strCache>
                <c:ptCount val="1"/>
                <c:pt idx="0">
                  <c:v>Board/Math games</c:v>
                </c:pt>
              </c:strCache>
            </c:strRef>
          </c:tx>
          <c:invertIfNegative val="0"/>
          <c:cat>
            <c:numRef>
              <c:f>Sheet1!$K$29:$K$35</c:f>
              <c:numCache>
                <c:formatCode>General</c:formatCode>
                <c:ptCount val="7"/>
                <c:pt idx="0">
                  <c:v>2005</c:v>
                </c:pt>
                <c:pt idx="1">
                  <c:v>2006</c:v>
                </c:pt>
                <c:pt idx="2">
                  <c:v>2007</c:v>
                </c:pt>
                <c:pt idx="3">
                  <c:v>2008</c:v>
                </c:pt>
                <c:pt idx="4">
                  <c:v>2009</c:v>
                </c:pt>
                <c:pt idx="5">
                  <c:v>2010</c:v>
                </c:pt>
                <c:pt idx="6">
                  <c:v>2011</c:v>
                </c:pt>
              </c:numCache>
            </c:numRef>
          </c:cat>
          <c:val>
            <c:numRef>
              <c:f>Sheet1!$L$29:$L$35</c:f>
              <c:numCache>
                <c:formatCode>General</c:formatCode>
                <c:ptCount val="7"/>
                <c:pt idx="0">
                  <c:v>16</c:v>
                </c:pt>
                <c:pt idx="1">
                  <c:v>22</c:v>
                </c:pt>
                <c:pt idx="2">
                  <c:v>32</c:v>
                </c:pt>
                <c:pt idx="3">
                  <c:v>20</c:v>
                </c:pt>
                <c:pt idx="4">
                  <c:v>8</c:v>
                </c:pt>
                <c:pt idx="5">
                  <c:v>13</c:v>
                </c:pt>
                <c:pt idx="6">
                  <c:v>14</c:v>
                </c:pt>
              </c:numCache>
            </c:numRef>
          </c:val>
          <c:extLst>
            <c:ext xmlns:c16="http://schemas.microsoft.com/office/drawing/2014/chart" uri="{C3380CC4-5D6E-409C-BE32-E72D297353CC}">
              <c16:uniqueId val="{00000000-50C4-458D-B828-27EC2CBDCCAA}"/>
            </c:ext>
          </c:extLst>
        </c:ser>
        <c:ser>
          <c:idx val="1"/>
          <c:order val="1"/>
          <c:tx>
            <c:strRef>
              <c:f>Sheet1!$M$28</c:f>
              <c:strCache>
                <c:ptCount val="1"/>
                <c:pt idx="0">
                  <c:v>NPC</c:v>
                </c:pt>
              </c:strCache>
            </c:strRef>
          </c:tx>
          <c:invertIfNegative val="0"/>
          <c:cat>
            <c:numRef>
              <c:f>Sheet1!$K$29:$K$35</c:f>
              <c:numCache>
                <c:formatCode>General</c:formatCode>
                <c:ptCount val="7"/>
                <c:pt idx="0">
                  <c:v>2005</c:v>
                </c:pt>
                <c:pt idx="1">
                  <c:v>2006</c:v>
                </c:pt>
                <c:pt idx="2">
                  <c:v>2007</c:v>
                </c:pt>
                <c:pt idx="3">
                  <c:v>2008</c:v>
                </c:pt>
                <c:pt idx="4">
                  <c:v>2009</c:v>
                </c:pt>
                <c:pt idx="5">
                  <c:v>2010</c:v>
                </c:pt>
                <c:pt idx="6">
                  <c:v>2011</c:v>
                </c:pt>
              </c:numCache>
            </c:numRef>
          </c:cat>
          <c:val>
            <c:numRef>
              <c:f>Sheet1!$M$29:$M$35</c:f>
              <c:numCache>
                <c:formatCode>General</c:formatCode>
                <c:ptCount val="7"/>
                <c:pt idx="0">
                  <c:v>23</c:v>
                </c:pt>
                <c:pt idx="1">
                  <c:v>14</c:v>
                </c:pt>
                <c:pt idx="2">
                  <c:v>14</c:v>
                </c:pt>
                <c:pt idx="3">
                  <c:v>32</c:v>
                </c:pt>
                <c:pt idx="4">
                  <c:v>23</c:v>
                </c:pt>
                <c:pt idx="5">
                  <c:v>23</c:v>
                </c:pt>
                <c:pt idx="6">
                  <c:v>26</c:v>
                </c:pt>
              </c:numCache>
            </c:numRef>
          </c:val>
          <c:extLst>
            <c:ext xmlns:c16="http://schemas.microsoft.com/office/drawing/2014/chart" uri="{C3380CC4-5D6E-409C-BE32-E72D297353CC}">
              <c16:uniqueId val="{00000001-50C4-458D-B828-27EC2CBDCCAA}"/>
            </c:ext>
          </c:extLst>
        </c:ser>
        <c:ser>
          <c:idx val="2"/>
          <c:order val="2"/>
          <c:tx>
            <c:strRef>
              <c:f>Sheet1!$N$28</c:f>
              <c:strCache>
                <c:ptCount val="1"/>
                <c:pt idx="0">
                  <c:v>Authoring</c:v>
                </c:pt>
              </c:strCache>
            </c:strRef>
          </c:tx>
          <c:invertIfNegative val="0"/>
          <c:cat>
            <c:numRef>
              <c:f>Sheet1!$K$29:$K$35</c:f>
              <c:numCache>
                <c:formatCode>General</c:formatCode>
                <c:ptCount val="7"/>
                <c:pt idx="0">
                  <c:v>2005</c:v>
                </c:pt>
                <c:pt idx="1">
                  <c:v>2006</c:v>
                </c:pt>
                <c:pt idx="2">
                  <c:v>2007</c:v>
                </c:pt>
                <c:pt idx="3">
                  <c:v>2008</c:v>
                </c:pt>
                <c:pt idx="4">
                  <c:v>2009</c:v>
                </c:pt>
                <c:pt idx="5">
                  <c:v>2010</c:v>
                </c:pt>
                <c:pt idx="6">
                  <c:v>2011</c:v>
                </c:pt>
              </c:numCache>
            </c:numRef>
          </c:cat>
          <c:val>
            <c:numRef>
              <c:f>Sheet1!$N$29:$N$35</c:f>
              <c:numCache>
                <c:formatCode>General</c:formatCode>
                <c:ptCount val="7"/>
                <c:pt idx="0">
                  <c:v>0</c:v>
                </c:pt>
                <c:pt idx="1">
                  <c:v>1</c:v>
                </c:pt>
                <c:pt idx="2">
                  <c:v>0</c:v>
                </c:pt>
                <c:pt idx="3">
                  <c:v>4</c:v>
                </c:pt>
                <c:pt idx="4">
                  <c:v>5</c:v>
                </c:pt>
                <c:pt idx="5">
                  <c:v>1</c:v>
                </c:pt>
                <c:pt idx="6">
                  <c:v>4</c:v>
                </c:pt>
              </c:numCache>
            </c:numRef>
          </c:val>
          <c:extLst>
            <c:ext xmlns:c16="http://schemas.microsoft.com/office/drawing/2014/chart" uri="{C3380CC4-5D6E-409C-BE32-E72D297353CC}">
              <c16:uniqueId val="{00000002-50C4-458D-B828-27EC2CBDCCAA}"/>
            </c:ext>
          </c:extLst>
        </c:ser>
        <c:ser>
          <c:idx val="3"/>
          <c:order val="3"/>
          <c:tx>
            <c:strRef>
              <c:f>Sheet1!$O$28</c:f>
              <c:strCache>
                <c:ptCount val="1"/>
                <c:pt idx="0">
                  <c:v>Robotics/A-Life</c:v>
                </c:pt>
              </c:strCache>
            </c:strRef>
          </c:tx>
          <c:invertIfNegative val="0"/>
          <c:cat>
            <c:numRef>
              <c:f>Sheet1!$K$29:$K$35</c:f>
              <c:numCache>
                <c:formatCode>General</c:formatCode>
                <c:ptCount val="7"/>
                <c:pt idx="0">
                  <c:v>2005</c:v>
                </c:pt>
                <c:pt idx="1">
                  <c:v>2006</c:v>
                </c:pt>
                <c:pt idx="2">
                  <c:v>2007</c:v>
                </c:pt>
                <c:pt idx="3">
                  <c:v>2008</c:v>
                </c:pt>
                <c:pt idx="4">
                  <c:v>2009</c:v>
                </c:pt>
                <c:pt idx="5">
                  <c:v>2010</c:v>
                </c:pt>
                <c:pt idx="6">
                  <c:v>2011</c:v>
                </c:pt>
              </c:numCache>
            </c:numRef>
          </c:cat>
          <c:val>
            <c:numRef>
              <c:f>Sheet1!$O$29:$O$35</c:f>
              <c:numCache>
                <c:formatCode>General</c:formatCode>
                <c:ptCount val="7"/>
                <c:pt idx="0">
                  <c:v>3</c:v>
                </c:pt>
                <c:pt idx="1">
                  <c:v>2</c:v>
                </c:pt>
                <c:pt idx="2">
                  <c:v>6</c:v>
                </c:pt>
                <c:pt idx="3">
                  <c:v>0</c:v>
                </c:pt>
                <c:pt idx="4">
                  <c:v>1</c:v>
                </c:pt>
                <c:pt idx="5">
                  <c:v>0</c:v>
                </c:pt>
                <c:pt idx="6">
                  <c:v>0</c:v>
                </c:pt>
              </c:numCache>
            </c:numRef>
          </c:val>
          <c:extLst>
            <c:ext xmlns:c16="http://schemas.microsoft.com/office/drawing/2014/chart" uri="{C3380CC4-5D6E-409C-BE32-E72D297353CC}">
              <c16:uniqueId val="{00000003-50C4-458D-B828-27EC2CBDCCAA}"/>
            </c:ext>
          </c:extLst>
        </c:ser>
        <c:ser>
          <c:idx val="4"/>
          <c:order val="4"/>
          <c:tx>
            <c:strRef>
              <c:f>Sheet1!$P$28</c:f>
              <c:strCache>
                <c:ptCount val="1"/>
                <c:pt idx="0">
                  <c:v>Pathfinding</c:v>
                </c:pt>
              </c:strCache>
            </c:strRef>
          </c:tx>
          <c:invertIfNegative val="0"/>
          <c:cat>
            <c:numRef>
              <c:f>Sheet1!$K$29:$K$35</c:f>
              <c:numCache>
                <c:formatCode>General</c:formatCode>
                <c:ptCount val="7"/>
                <c:pt idx="0">
                  <c:v>2005</c:v>
                </c:pt>
                <c:pt idx="1">
                  <c:v>2006</c:v>
                </c:pt>
                <c:pt idx="2">
                  <c:v>2007</c:v>
                </c:pt>
                <c:pt idx="3">
                  <c:v>2008</c:v>
                </c:pt>
                <c:pt idx="4">
                  <c:v>2009</c:v>
                </c:pt>
                <c:pt idx="5">
                  <c:v>2010</c:v>
                </c:pt>
                <c:pt idx="6">
                  <c:v>2011</c:v>
                </c:pt>
              </c:numCache>
            </c:numRef>
          </c:cat>
          <c:val>
            <c:numRef>
              <c:f>Sheet1!$P$29:$P$35</c:f>
              <c:numCache>
                <c:formatCode>General</c:formatCode>
                <c:ptCount val="7"/>
                <c:pt idx="0">
                  <c:v>2</c:v>
                </c:pt>
                <c:pt idx="1">
                  <c:v>4</c:v>
                </c:pt>
                <c:pt idx="2">
                  <c:v>3</c:v>
                </c:pt>
                <c:pt idx="3">
                  <c:v>5</c:v>
                </c:pt>
                <c:pt idx="4">
                  <c:v>8</c:v>
                </c:pt>
                <c:pt idx="5">
                  <c:v>4</c:v>
                </c:pt>
                <c:pt idx="6">
                  <c:v>4</c:v>
                </c:pt>
              </c:numCache>
            </c:numRef>
          </c:val>
          <c:extLst>
            <c:ext xmlns:c16="http://schemas.microsoft.com/office/drawing/2014/chart" uri="{C3380CC4-5D6E-409C-BE32-E72D297353CC}">
              <c16:uniqueId val="{00000004-50C4-458D-B828-27EC2CBDCCAA}"/>
            </c:ext>
          </c:extLst>
        </c:ser>
        <c:ser>
          <c:idx val="5"/>
          <c:order val="5"/>
          <c:tx>
            <c:strRef>
              <c:f>Sheet1!$Q$28</c:f>
              <c:strCache>
                <c:ptCount val="1"/>
                <c:pt idx="0">
                  <c:v>Interactive Storytelling</c:v>
                </c:pt>
              </c:strCache>
            </c:strRef>
          </c:tx>
          <c:invertIfNegative val="0"/>
          <c:cat>
            <c:numRef>
              <c:f>Sheet1!$K$29:$K$35</c:f>
              <c:numCache>
                <c:formatCode>General</c:formatCode>
                <c:ptCount val="7"/>
                <c:pt idx="0">
                  <c:v>2005</c:v>
                </c:pt>
                <c:pt idx="1">
                  <c:v>2006</c:v>
                </c:pt>
                <c:pt idx="2">
                  <c:v>2007</c:v>
                </c:pt>
                <c:pt idx="3">
                  <c:v>2008</c:v>
                </c:pt>
                <c:pt idx="4">
                  <c:v>2009</c:v>
                </c:pt>
                <c:pt idx="5">
                  <c:v>2010</c:v>
                </c:pt>
                <c:pt idx="6">
                  <c:v>2011</c:v>
                </c:pt>
              </c:numCache>
            </c:numRef>
          </c:cat>
          <c:val>
            <c:numRef>
              <c:f>Sheet1!$Q$29:$Q$35</c:f>
              <c:numCache>
                <c:formatCode>General</c:formatCode>
                <c:ptCount val="7"/>
                <c:pt idx="0">
                  <c:v>4</c:v>
                </c:pt>
                <c:pt idx="1">
                  <c:v>0</c:v>
                </c:pt>
                <c:pt idx="2">
                  <c:v>5</c:v>
                </c:pt>
                <c:pt idx="3">
                  <c:v>1</c:v>
                </c:pt>
                <c:pt idx="4">
                  <c:v>2</c:v>
                </c:pt>
                <c:pt idx="5">
                  <c:v>3</c:v>
                </c:pt>
                <c:pt idx="6">
                  <c:v>0</c:v>
                </c:pt>
              </c:numCache>
            </c:numRef>
          </c:val>
          <c:extLst>
            <c:ext xmlns:c16="http://schemas.microsoft.com/office/drawing/2014/chart" uri="{C3380CC4-5D6E-409C-BE32-E72D297353CC}">
              <c16:uniqueId val="{00000005-50C4-458D-B828-27EC2CBDCCAA}"/>
            </c:ext>
          </c:extLst>
        </c:ser>
        <c:ser>
          <c:idx val="6"/>
          <c:order val="6"/>
          <c:tx>
            <c:strRef>
              <c:f>Sheet1!$R$28</c:f>
              <c:strCache>
                <c:ptCount val="1"/>
                <c:pt idx="0">
                  <c:v>PCG</c:v>
                </c:pt>
              </c:strCache>
            </c:strRef>
          </c:tx>
          <c:invertIfNegative val="0"/>
          <c:cat>
            <c:numRef>
              <c:f>Sheet1!$K$29:$K$35</c:f>
              <c:numCache>
                <c:formatCode>General</c:formatCode>
                <c:ptCount val="7"/>
                <c:pt idx="0">
                  <c:v>2005</c:v>
                </c:pt>
                <c:pt idx="1">
                  <c:v>2006</c:v>
                </c:pt>
                <c:pt idx="2">
                  <c:v>2007</c:v>
                </c:pt>
                <c:pt idx="3">
                  <c:v>2008</c:v>
                </c:pt>
                <c:pt idx="4">
                  <c:v>2009</c:v>
                </c:pt>
                <c:pt idx="5">
                  <c:v>2010</c:v>
                </c:pt>
                <c:pt idx="6">
                  <c:v>2011</c:v>
                </c:pt>
              </c:numCache>
            </c:numRef>
          </c:cat>
          <c:val>
            <c:numRef>
              <c:f>Sheet1!$R$29:$R$35</c:f>
              <c:numCache>
                <c:formatCode>General</c:formatCode>
                <c:ptCount val="7"/>
                <c:pt idx="0">
                  <c:v>1</c:v>
                </c:pt>
                <c:pt idx="1">
                  <c:v>5</c:v>
                </c:pt>
                <c:pt idx="2">
                  <c:v>2</c:v>
                </c:pt>
                <c:pt idx="3">
                  <c:v>4</c:v>
                </c:pt>
                <c:pt idx="4">
                  <c:v>2</c:v>
                </c:pt>
                <c:pt idx="5">
                  <c:v>16</c:v>
                </c:pt>
                <c:pt idx="6">
                  <c:v>14</c:v>
                </c:pt>
              </c:numCache>
            </c:numRef>
          </c:val>
          <c:extLst>
            <c:ext xmlns:c16="http://schemas.microsoft.com/office/drawing/2014/chart" uri="{C3380CC4-5D6E-409C-BE32-E72D297353CC}">
              <c16:uniqueId val="{00000006-50C4-458D-B828-27EC2CBDCCAA}"/>
            </c:ext>
          </c:extLst>
        </c:ser>
        <c:ser>
          <c:idx val="7"/>
          <c:order val="7"/>
          <c:tx>
            <c:strRef>
              <c:f>Sheet1!$S$28</c:f>
              <c:strCache>
                <c:ptCount val="1"/>
                <c:pt idx="0">
                  <c:v>Game DM</c:v>
                </c:pt>
              </c:strCache>
            </c:strRef>
          </c:tx>
          <c:invertIfNegative val="0"/>
          <c:cat>
            <c:numRef>
              <c:f>Sheet1!$K$29:$K$35</c:f>
              <c:numCache>
                <c:formatCode>General</c:formatCode>
                <c:ptCount val="7"/>
                <c:pt idx="0">
                  <c:v>2005</c:v>
                </c:pt>
                <c:pt idx="1">
                  <c:v>2006</c:v>
                </c:pt>
                <c:pt idx="2">
                  <c:v>2007</c:v>
                </c:pt>
                <c:pt idx="3">
                  <c:v>2008</c:v>
                </c:pt>
                <c:pt idx="4">
                  <c:v>2009</c:v>
                </c:pt>
                <c:pt idx="5">
                  <c:v>2010</c:v>
                </c:pt>
                <c:pt idx="6">
                  <c:v>2011</c:v>
                </c:pt>
              </c:numCache>
            </c:numRef>
          </c:cat>
          <c:val>
            <c:numRef>
              <c:f>Sheet1!$S$29:$S$35</c:f>
              <c:numCache>
                <c:formatCode>General</c:formatCode>
                <c:ptCount val="7"/>
                <c:pt idx="0">
                  <c:v>0</c:v>
                </c:pt>
                <c:pt idx="1">
                  <c:v>0</c:v>
                </c:pt>
                <c:pt idx="2">
                  <c:v>0</c:v>
                </c:pt>
                <c:pt idx="3">
                  <c:v>0</c:v>
                </c:pt>
                <c:pt idx="4">
                  <c:v>2</c:v>
                </c:pt>
                <c:pt idx="5">
                  <c:v>4</c:v>
                </c:pt>
                <c:pt idx="6">
                  <c:v>0</c:v>
                </c:pt>
              </c:numCache>
            </c:numRef>
          </c:val>
          <c:extLst>
            <c:ext xmlns:c16="http://schemas.microsoft.com/office/drawing/2014/chart" uri="{C3380CC4-5D6E-409C-BE32-E72D297353CC}">
              <c16:uniqueId val="{00000007-50C4-458D-B828-27EC2CBDCCAA}"/>
            </c:ext>
          </c:extLst>
        </c:ser>
        <c:ser>
          <c:idx val="8"/>
          <c:order val="8"/>
          <c:tx>
            <c:strRef>
              <c:f>Sheet1!$T$28</c:f>
              <c:strCache>
                <c:ptCount val="1"/>
                <c:pt idx="0">
                  <c:v>Player Experience/Believability</c:v>
                </c:pt>
              </c:strCache>
            </c:strRef>
          </c:tx>
          <c:invertIfNegative val="0"/>
          <c:cat>
            <c:numRef>
              <c:f>Sheet1!$K$29:$K$35</c:f>
              <c:numCache>
                <c:formatCode>General</c:formatCode>
                <c:ptCount val="7"/>
                <c:pt idx="0">
                  <c:v>2005</c:v>
                </c:pt>
                <c:pt idx="1">
                  <c:v>2006</c:v>
                </c:pt>
                <c:pt idx="2">
                  <c:v>2007</c:v>
                </c:pt>
                <c:pt idx="3">
                  <c:v>2008</c:v>
                </c:pt>
                <c:pt idx="4">
                  <c:v>2009</c:v>
                </c:pt>
                <c:pt idx="5">
                  <c:v>2010</c:v>
                </c:pt>
                <c:pt idx="6">
                  <c:v>2011</c:v>
                </c:pt>
              </c:numCache>
            </c:numRef>
          </c:cat>
          <c:val>
            <c:numRef>
              <c:f>Sheet1!$T$29:$T$35</c:f>
              <c:numCache>
                <c:formatCode>General</c:formatCode>
                <c:ptCount val="7"/>
                <c:pt idx="0">
                  <c:v>4</c:v>
                </c:pt>
                <c:pt idx="1">
                  <c:v>7</c:v>
                </c:pt>
                <c:pt idx="2">
                  <c:v>7</c:v>
                </c:pt>
                <c:pt idx="3">
                  <c:v>16</c:v>
                </c:pt>
                <c:pt idx="4">
                  <c:v>11</c:v>
                </c:pt>
                <c:pt idx="5">
                  <c:v>22</c:v>
                </c:pt>
                <c:pt idx="6">
                  <c:v>18</c:v>
                </c:pt>
              </c:numCache>
            </c:numRef>
          </c:val>
          <c:extLst>
            <c:ext xmlns:c16="http://schemas.microsoft.com/office/drawing/2014/chart" uri="{C3380CC4-5D6E-409C-BE32-E72D297353CC}">
              <c16:uniqueId val="{00000008-50C4-458D-B828-27EC2CBDCCAA}"/>
            </c:ext>
          </c:extLst>
        </c:ser>
        <c:dLbls>
          <c:showLegendKey val="0"/>
          <c:showVal val="0"/>
          <c:showCatName val="0"/>
          <c:showSerName val="0"/>
          <c:showPercent val="0"/>
          <c:showBubbleSize val="0"/>
        </c:dLbls>
        <c:gapWidth val="150"/>
        <c:shape val="box"/>
        <c:axId val="324744032"/>
        <c:axId val="324743640"/>
        <c:axId val="0"/>
      </c:bar3DChart>
      <c:catAx>
        <c:axId val="324744032"/>
        <c:scaling>
          <c:orientation val="minMax"/>
        </c:scaling>
        <c:delete val="0"/>
        <c:axPos val="b"/>
        <c:numFmt formatCode="General" sourceLinked="1"/>
        <c:majorTickMark val="out"/>
        <c:minorTickMark val="none"/>
        <c:tickLblPos val="nextTo"/>
        <c:crossAx val="324743640"/>
        <c:crosses val="autoZero"/>
        <c:auto val="1"/>
        <c:lblAlgn val="ctr"/>
        <c:lblOffset val="100"/>
        <c:noMultiLvlLbl val="0"/>
      </c:catAx>
      <c:valAx>
        <c:axId val="324743640"/>
        <c:scaling>
          <c:orientation val="minMax"/>
        </c:scaling>
        <c:delete val="0"/>
        <c:axPos val="l"/>
        <c:majorGridlines/>
        <c:numFmt formatCode="0%" sourceLinked="1"/>
        <c:majorTickMark val="out"/>
        <c:minorTickMark val="none"/>
        <c:tickLblPos val="nextTo"/>
        <c:crossAx val="324744032"/>
        <c:crosses val="autoZero"/>
        <c:crossBetween val="between"/>
      </c:valAx>
    </c:plotArea>
    <c:legend>
      <c:legendPos val="r"/>
      <c:layout>
        <c:manualLayout>
          <c:xMode val="edge"/>
          <c:yMode val="edge"/>
          <c:x val="0.67531684697868821"/>
          <c:y val="6.7482185414762613E-2"/>
          <c:w val="0.3155606034195434"/>
          <c:h val="0.93251781458523741"/>
        </c:manualLayout>
      </c:layout>
      <c:overlay val="0"/>
      <c:txPr>
        <a:bodyPr/>
        <a:lstStyle/>
        <a:p>
          <a:pPr>
            <a:defRPr sz="16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EACB34-4886-4170-A1E0-8ECD9157D032}" type="doc">
      <dgm:prSet loTypeId="urn:microsoft.com/office/officeart/2005/8/layout/funnel1" loCatId="relationship" qsTypeId="urn:microsoft.com/office/officeart/2005/8/quickstyle/simple1" qsCatId="simple" csTypeId="urn:microsoft.com/office/officeart/2005/8/colors/colorful4" csCatId="colorful" phldr="1"/>
      <dgm:spPr/>
      <dgm:t>
        <a:bodyPr/>
        <a:lstStyle/>
        <a:p>
          <a:endParaRPr lang="en-GB"/>
        </a:p>
      </dgm:t>
    </dgm:pt>
    <dgm:pt modelId="{6827E8F8-11F3-45DA-9F70-F9288E1632DA}">
      <dgm:prSet phldrT="[Text]" custT="1"/>
      <dgm:spPr/>
      <dgm:t>
        <a:bodyPr/>
        <a:lstStyle/>
        <a:p>
          <a:r>
            <a:rPr lang="en-GB" sz="1600" b="1" dirty="0"/>
            <a:t>Games as AI Arenas</a:t>
          </a:r>
        </a:p>
        <a:p>
          <a:r>
            <a:rPr lang="en-GB" sz="1100" dirty="0"/>
            <a:t>NPC Performance</a:t>
          </a:r>
        </a:p>
      </dgm:t>
    </dgm:pt>
    <dgm:pt modelId="{38F528FD-FA76-485B-BDFB-FFC09AE54F9D}" type="parTrans" cxnId="{E0F2553A-1DC0-4437-85E8-842EFAABCF17}">
      <dgm:prSet/>
      <dgm:spPr/>
      <dgm:t>
        <a:bodyPr/>
        <a:lstStyle/>
        <a:p>
          <a:endParaRPr lang="en-GB"/>
        </a:p>
      </dgm:t>
    </dgm:pt>
    <dgm:pt modelId="{42D0A564-897D-4795-8561-C69F59A7DEE6}" type="sibTrans" cxnId="{E0F2553A-1DC0-4437-85E8-842EFAABCF17}">
      <dgm:prSet/>
      <dgm:spPr/>
      <dgm:t>
        <a:bodyPr/>
        <a:lstStyle/>
        <a:p>
          <a:endParaRPr lang="en-GB"/>
        </a:p>
      </dgm:t>
    </dgm:pt>
    <dgm:pt modelId="{8EC977C6-246E-4B44-9D0C-63AB8E144619}">
      <dgm:prSet phldrT="[Text]" custT="1"/>
      <dgm:spPr/>
      <dgm:t>
        <a:bodyPr/>
        <a:lstStyle/>
        <a:p>
          <a:r>
            <a:rPr lang="en-GB" sz="1600" b="1" dirty="0"/>
            <a:t>AI for better games</a:t>
          </a:r>
        </a:p>
        <a:p>
          <a:r>
            <a:rPr lang="en-GB" sz="1000" dirty="0"/>
            <a:t>Player experience / design / authoring</a:t>
          </a:r>
        </a:p>
      </dgm:t>
    </dgm:pt>
    <dgm:pt modelId="{E0EF2D9B-4957-46FC-AE63-5B7CB50AA6C2}" type="parTrans" cxnId="{BFDD6FD4-A55D-4D79-A477-0543FF54C6F5}">
      <dgm:prSet/>
      <dgm:spPr/>
      <dgm:t>
        <a:bodyPr/>
        <a:lstStyle/>
        <a:p>
          <a:endParaRPr lang="en-GB"/>
        </a:p>
      </dgm:t>
    </dgm:pt>
    <dgm:pt modelId="{B8DC6BFF-EF0D-488F-A0B5-3DF7A5BD6CC9}" type="sibTrans" cxnId="{BFDD6FD4-A55D-4D79-A477-0543FF54C6F5}">
      <dgm:prSet/>
      <dgm:spPr/>
      <dgm:t>
        <a:bodyPr/>
        <a:lstStyle/>
        <a:p>
          <a:endParaRPr lang="en-GB"/>
        </a:p>
      </dgm:t>
    </dgm:pt>
    <dgm:pt modelId="{F3B9B7B5-048A-4598-9BB6-A1B65B0C098F}">
      <dgm:prSet phldrT="[Text]"/>
      <dgm:spPr/>
      <dgm:t>
        <a:bodyPr/>
        <a:lstStyle/>
        <a:p>
          <a:r>
            <a:rPr lang="en-GB" dirty="0"/>
            <a:t>Game AI [2005-….]</a:t>
          </a:r>
        </a:p>
      </dgm:t>
    </dgm:pt>
    <dgm:pt modelId="{4EDA55CC-2400-4543-9CB4-DBF1817672DD}" type="parTrans" cxnId="{D8E24B03-D11E-4A4F-8D21-E7A781D6817E}">
      <dgm:prSet/>
      <dgm:spPr/>
      <dgm:t>
        <a:bodyPr/>
        <a:lstStyle/>
        <a:p>
          <a:endParaRPr lang="en-GB"/>
        </a:p>
      </dgm:t>
    </dgm:pt>
    <dgm:pt modelId="{9C3F3823-BFFF-4351-A413-FF7CBA02826A}" type="sibTrans" cxnId="{D8E24B03-D11E-4A4F-8D21-E7A781D6817E}">
      <dgm:prSet/>
      <dgm:spPr/>
      <dgm:t>
        <a:bodyPr/>
        <a:lstStyle/>
        <a:p>
          <a:endParaRPr lang="en-GB"/>
        </a:p>
      </dgm:t>
    </dgm:pt>
    <dgm:pt modelId="{7E236117-0D5B-4F5E-834F-949C588FB7E3}" type="pres">
      <dgm:prSet presAssocID="{E1EACB34-4886-4170-A1E0-8ECD9157D032}" presName="Name0" presStyleCnt="0">
        <dgm:presLayoutVars>
          <dgm:chMax val="4"/>
          <dgm:resizeHandles val="exact"/>
        </dgm:presLayoutVars>
      </dgm:prSet>
      <dgm:spPr/>
    </dgm:pt>
    <dgm:pt modelId="{D541E9C5-A98B-4512-B6F7-CB160831BC04}" type="pres">
      <dgm:prSet presAssocID="{E1EACB34-4886-4170-A1E0-8ECD9157D032}" presName="ellipse" presStyleLbl="trBgShp" presStyleIdx="0" presStyleCnt="1" custScaleX="135455" custScaleY="125191" custLinFactNeighborY="-12483"/>
      <dgm:spPr/>
    </dgm:pt>
    <dgm:pt modelId="{751E7F5B-FC5F-452C-9E59-FA1FD06A8F84}" type="pres">
      <dgm:prSet presAssocID="{E1EACB34-4886-4170-A1E0-8ECD9157D032}" presName="arrow1" presStyleLbl="fgShp" presStyleIdx="0" presStyleCnt="1" custLinFactNeighborY="42516"/>
      <dgm:spPr/>
    </dgm:pt>
    <dgm:pt modelId="{2372F27E-5B42-4B9E-A76B-6D5FDCD89BD5}" type="pres">
      <dgm:prSet presAssocID="{E1EACB34-4886-4170-A1E0-8ECD9157D032}" presName="rectangle" presStyleLbl="revTx" presStyleIdx="0" presStyleCnt="1" custLinFactNeighborX="-388">
        <dgm:presLayoutVars>
          <dgm:bulletEnabled val="1"/>
        </dgm:presLayoutVars>
      </dgm:prSet>
      <dgm:spPr/>
    </dgm:pt>
    <dgm:pt modelId="{FF932CE8-AC87-45D7-90F9-7BF1AA3C9311}" type="pres">
      <dgm:prSet presAssocID="{8EC977C6-246E-4B44-9D0C-63AB8E144619}" presName="item1" presStyleLbl="node1" presStyleIdx="0" presStyleCnt="2" custScaleX="151996" custScaleY="141515" custLinFactNeighborX="40354" custLinFactNeighborY="-99551">
        <dgm:presLayoutVars>
          <dgm:bulletEnabled val="1"/>
        </dgm:presLayoutVars>
      </dgm:prSet>
      <dgm:spPr/>
    </dgm:pt>
    <dgm:pt modelId="{5C7CC444-9410-4197-AE6E-838F8CDC1B67}" type="pres">
      <dgm:prSet presAssocID="{F3B9B7B5-048A-4598-9BB6-A1B65B0C098F}" presName="item2" presStyleLbl="node1" presStyleIdx="1" presStyleCnt="2" custScaleX="129774" custScaleY="114974" custLinFactNeighborX="-12600" custLinFactNeighborY="-25200">
        <dgm:presLayoutVars>
          <dgm:bulletEnabled val="1"/>
        </dgm:presLayoutVars>
      </dgm:prSet>
      <dgm:spPr/>
    </dgm:pt>
    <dgm:pt modelId="{013816A3-CCD7-4F8B-B927-5AFF3F58195C}" type="pres">
      <dgm:prSet presAssocID="{E1EACB34-4886-4170-A1E0-8ECD9157D032}" presName="funnel" presStyleLbl="trAlignAcc1" presStyleIdx="0" presStyleCnt="1" custScaleX="133801" custScaleY="112785" custLinFactNeighborX="-624" custLinFactNeighborY="-2723"/>
      <dgm:spPr/>
    </dgm:pt>
  </dgm:ptLst>
  <dgm:cxnLst>
    <dgm:cxn modelId="{D8E24B03-D11E-4A4F-8D21-E7A781D6817E}" srcId="{E1EACB34-4886-4170-A1E0-8ECD9157D032}" destId="{F3B9B7B5-048A-4598-9BB6-A1B65B0C098F}" srcOrd="2" destOrd="0" parTransId="{4EDA55CC-2400-4543-9CB4-DBF1817672DD}" sibTransId="{9C3F3823-BFFF-4351-A413-FF7CBA02826A}"/>
    <dgm:cxn modelId="{1CAEB60D-902E-4431-828B-A5950DBDCCF3}" type="presOf" srcId="{E1EACB34-4886-4170-A1E0-8ECD9157D032}" destId="{7E236117-0D5B-4F5E-834F-949C588FB7E3}" srcOrd="0" destOrd="0" presId="urn:microsoft.com/office/officeart/2005/8/layout/funnel1"/>
    <dgm:cxn modelId="{E0F2553A-1DC0-4437-85E8-842EFAABCF17}" srcId="{E1EACB34-4886-4170-A1E0-8ECD9157D032}" destId="{6827E8F8-11F3-45DA-9F70-F9288E1632DA}" srcOrd="0" destOrd="0" parTransId="{38F528FD-FA76-485B-BDFB-FFC09AE54F9D}" sibTransId="{42D0A564-897D-4795-8561-C69F59A7DEE6}"/>
    <dgm:cxn modelId="{6E3D6A3D-09BA-4B76-BAB0-F33166E7E088}" type="presOf" srcId="{6827E8F8-11F3-45DA-9F70-F9288E1632DA}" destId="{5C7CC444-9410-4197-AE6E-838F8CDC1B67}" srcOrd="0" destOrd="0" presId="urn:microsoft.com/office/officeart/2005/8/layout/funnel1"/>
    <dgm:cxn modelId="{F60E6E62-9C99-4BC7-807E-83496DC597DA}" type="presOf" srcId="{8EC977C6-246E-4B44-9D0C-63AB8E144619}" destId="{FF932CE8-AC87-45D7-90F9-7BF1AA3C9311}" srcOrd="0" destOrd="0" presId="urn:microsoft.com/office/officeart/2005/8/layout/funnel1"/>
    <dgm:cxn modelId="{BFDD6FD4-A55D-4D79-A477-0543FF54C6F5}" srcId="{E1EACB34-4886-4170-A1E0-8ECD9157D032}" destId="{8EC977C6-246E-4B44-9D0C-63AB8E144619}" srcOrd="1" destOrd="0" parTransId="{E0EF2D9B-4957-46FC-AE63-5B7CB50AA6C2}" sibTransId="{B8DC6BFF-EF0D-488F-A0B5-3DF7A5BD6CC9}"/>
    <dgm:cxn modelId="{47B722EC-D49C-4C1A-A894-6E6109FA1C87}" type="presOf" srcId="{F3B9B7B5-048A-4598-9BB6-A1B65B0C098F}" destId="{2372F27E-5B42-4B9E-A76B-6D5FDCD89BD5}" srcOrd="0" destOrd="0" presId="urn:microsoft.com/office/officeart/2005/8/layout/funnel1"/>
    <dgm:cxn modelId="{B5C24597-9B62-475E-99AD-96F304E0D8B7}" type="presParOf" srcId="{7E236117-0D5B-4F5E-834F-949C588FB7E3}" destId="{D541E9C5-A98B-4512-B6F7-CB160831BC04}" srcOrd="0" destOrd="0" presId="urn:microsoft.com/office/officeart/2005/8/layout/funnel1"/>
    <dgm:cxn modelId="{D60DEFF3-8413-41F2-B82B-65E9F7D8E910}" type="presParOf" srcId="{7E236117-0D5B-4F5E-834F-949C588FB7E3}" destId="{751E7F5B-FC5F-452C-9E59-FA1FD06A8F84}" srcOrd="1" destOrd="0" presId="urn:microsoft.com/office/officeart/2005/8/layout/funnel1"/>
    <dgm:cxn modelId="{14632891-36FE-40B9-9EC4-2D4D0C3B9C05}" type="presParOf" srcId="{7E236117-0D5B-4F5E-834F-949C588FB7E3}" destId="{2372F27E-5B42-4B9E-A76B-6D5FDCD89BD5}" srcOrd="2" destOrd="0" presId="urn:microsoft.com/office/officeart/2005/8/layout/funnel1"/>
    <dgm:cxn modelId="{73B2D576-E3F2-4E5E-85E4-F5A7B0BA08C7}" type="presParOf" srcId="{7E236117-0D5B-4F5E-834F-949C588FB7E3}" destId="{FF932CE8-AC87-45D7-90F9-7BF1AA3C9311}" srcOrd="3" destOrd="0" presId="urn:microsoft.com/office/officeart/2005/8/layout/funnel1"/>
    <dgm:cxn modelId="{D4CE3CF7-A837-4D6C-AB1E-355F79EF1B93}" type="presParOf" srcId="{7E236117-0D5B-4F5E-834F-949C588FB7E3}" destId="{5C7CC444-9410-4197-AE6E-838F8CDC1B67}" srcOrd="4" destOrd="0" presId="urn:microsoft.com/office/officeart/2005/8/layout/funnel1"/>
    <dgm:cxn modelId="{214B3B02-9D0F-4B8B-9472-9F8C0974E1BB}" type="presParOf" srcId="{7E236117-0D5B-4F5E-834F-949C588FB7E3}" destId="{013816A3-CCD7-4F8B-B927-5AFF3F58195C}" srcOrd="5" destOrd="0" presId="urn:microsoft.com/office/officeart/2005/8/layout/funne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45762D-C881-4B8C-B5E1-75173828B486}" type="doc">
      <dgm:prSet loTypeId="urn:microsoft.com/office/officeart/2005/8/layout/radial3" loCatId="cycle" qsTypeId="urn:microsoft.com/office/officeart/2005/8/quickstyle/simple1" qsCatId="simple" csTypeId="urn:microsoft.com/office/officeart/2005/8/colors/colorful2" csCatId="colorful" phldr="1"/>
      <dgm:spPr/>
      <dgm:t>
        <a:bodyPr/>
        <a:lstStyle/>
        <a:p>
          <a:endParaRPr lang="en-GB"/>
        </a:p>
      </dgm:t>
    </dgm:pt>
    <dgm:pt modelId="{2041FA99-1728-41E5-A846-58800800853C}">
      <dgm:prSet phldrT="[Text]"/>
      <dgm:spPr>
        <a:solidFill>
          <a:schemeClr val="bg2">
            <a:alpha val="50000"/>
          </a:schemeClr>
        </a:solidFill>
      </dgm:spPr>
      <dgm:t>
        <a:bodyPr/>
        <a:lstStyle/>
        <a:p>
          <a:r>
            <a:rPr lang="en-GB" dirty="0"/>
            <a:t>Game AI</a:t>
          </a:r>
        </a:p>
      </dgm:t>
    </dgm:pt>
    <dgm:pt modelId="{83463599-FD0C-4AA8-80F5-929DFCD627A3}" type="parTrans" cxnId="{4973ACB9-9A24-4FB1-B59E-8447010E77A5}">
      <dgm:prSet/>
      <dgm:spPr/>
      <dgm:t>
        <a:bodyPr/>
        <a:lstStyle/>
        <a:p>
          <a:endParaRPr lang="en-GB"/>
        </a:p>
      </dgm:t>
    </dgm:pt>
    <dgm:pt modelId="{5A7DC24B-D1E5-4B6F-9002-F693EB2F6D9D}" type="sibTrans" cxnId="{4973ACB9-9A24-4FB1-B59E-8447010E77A5}">
      <dgm:prSet/>
      <dgm:spPr/>
      <dgm:t>
        <a:bodyPr/>
        <a:lstStyle/>
        <a:p>
          <a:endParaRPr lang="en-GB"/>
        </a:p>
      </dgm:t>
    </dgm:pt>
    <dgm:pt modelId="{5EE98A9E-9F03-4EAC-A093-88476330C474}">
      <dgm:prSet phldrT="[Text]" custT="1"/>
      <dgm:spPr/>
      <dgm:t>
        <a:bodyPr/>
        <a:lstStyle/>
        <a:p>
          <a:r>
            <a:rPr lang="en-GB" sz="3100" dirty="0"/>
            <a:t>Play Games</a:t>
          </a:r>
        </a:p>
      </dgm:t>
    </dgm:pt>
    <dgm:pt modelId="{BED7F6CC-9FB7-4F84-AA85-AD346B3ECD2B}" type="parTrans" cxnId="{D01803EE-8A42-4C74-BF62-AD5D453B52A6}">
      <dgm:prSet/>
      <dgm:spPr/>
      <dgm:t>
        <a:bodyPr/>
        <a:lstStyle/>
        <a:p>
          <a:endParaRPr lang="en-GB"/>
        </a:p>
      </dgm:t>
    </dgm:pt>
    <dgm:pt modelId="{D1A88B37-180D-4487-88D5-4EFD9EDA4C2D}" type="sibTrans" cxnId="{D01803EE-8A42-4C74-BF62-AD5D453B52A6}">
      <dgm:prSet/>
      <dgm:spPr/>
      <dgm:t>
        <a:bodyPr/>
        <a:lstStyle/>
        <a:p>
          <a:endParaRPr lang="en-GB"/>
        </a:p>
      </dgm:t>
    </dgm:pt>
    <dgm:pt modelId="{DDA8D83D-25F8-499E-81EE-672CDF8893B1}">
      <dgm:prSet phldrT="[Text]"/>
      <dgm:spPr/>
      <dgm:t>
        <a:bodyPr/>
        <a:lstStyle/>
        <a:p>
          <a:r>
            <a:rPr lang="en-GB" dirty="0"/>
            <a:t>Generate Content</a:t>
          </a:r>
        </a:p>
      </dgm:t>
    </dgm:pt>
    <dgm:pt modelId="{95B04784-5338-43BD-8318-A0162F46ACF2}" type="parTrans" cxnId="{C7DA4040-F5F3-4CC7-8CEC-D6805417524C}">
      <dgm:prSet/>
      <dgm:spPr/>
      <dgm:t>
        <a:bodyPr/>
        <a:lstStyle/>
        <a:p>
          <a:endParaRPr lang="en-GB"/>
        </a:p>
      </dgm:t>
    </dgm:pt>
    <dgm:pt modelId="{4B0328C9-7023-456C-B2EF-A9DBE21A689D}" type="sibTrans" cxnId="{C7DA4040-F5F3-4CC7-8CEC-D6805417524C}">
      <dgm:prSet/>
      <dgm:spPr/>
      <dgm:t>
        <a:bodyPr/>
        <a:lstStyle/>
        <a:p>
          <a:endParaRPr lang="en-GB"/>
        </a:p>
      </dgm:t>
    </dgm:pt>
    <dgm:pt modelId="{03AD467E-6E90-468E-A8EF-CEECA015FC20}">
      <dgm:prSet/>
      <dgm:spPr/>
      <dgm:t>
        <a:bodyPr/>
        <a:lstStyle/>
        <a:p>
          <a:r>
            <a:rPr lang="en-GB" dirty="0"/>
            <a:t>Model Players</a:t>
          </a:r>
          <a:endParaRPr lang="el-GR" dirty="0"/>
        </a:p>
      </dgm:t>
    </dgm:pt>
    <dgm:pt modelId="{CF880D17-8098-4AA2-BEB0-57F981FC4DEC}" type="parTrans" cxnId="{2C235B99-9388-4B29-92CD-6EE758E3AAD5}">
      <dgm:prSet/>
      <dgm:spPr/>
      <dgm:t>
        <a:bodyPr/>
        <a:lstStyle/>
        <a:p>
          <a:endParaRPr lang="el-GR"/>
        </a:p>
      </dgm:t>
    </dgm:pt>
    <dgm:pt modelId="{16DF1F18-A2F8-4E1E-BBB8-883276158AB8}" type="sibTrans" cxnId="{2C235B99-9388-4B29-92CD-6EE758E3AAD5}">
      <dgm:prSet/>
      <dgm:spPr/>
      <dgm:t>
        <a:bodyPr/>
        <a:lstStyle/>
        <a:p>
          <a:endParaRPr lang="el-GR"/>
        </a:p>
      </dgm:t>
    </dgm:pt>
    <dgm:pt modelId="{383BE83C-2085-43E7-8D72-98F5C89858CC}" type="pres">
      <dgm:prSet presAssocID="{C245762D-C881-4B8C-B5E1-75173828B486}" presName="composite" presStyleCnt="0">
        <dgm:presLayoutVars>
          <dgm:chMax val="1"/>
          <dgm:dir val="rev"/>
          <dgm:resizeHandles val="exact"/>
        </dgm:presLayoutVars>
      </dgm:prSet>
      <dgm:spPr/>
    </dgm:pt>
    <dgm:pt modelId="{B9327D01-06B2-4E52-8F3C-FDF9CCCC1601}" type="pres">
      <dgm:prSet presAssocID="{C245762D-C881-4B8C-B5E1-75173828B486}" presName="radial" presStyleCnt="0">
        <dgm:presLayoutVars>
          <dgm:animLvl val="ctr"/>
        </dgm:presLayoutVars>
      </dgm:prSet>
      <dgm:spPr/>
    </dgm:pt>
    <dgm:pt modelId="{C3ED3AEA-FC95-4479-8838-CE80E82EFC17}" type="pres">
      <dgm:prSet presAssocID="{2041FA99-1728-41E5-A846-58800800853C}" presName="centerShape" presStyleLbl="vennNode1" presStyleIdx="0" presStyleCnt="4"/>
      <dgm:spPr/>
    </dgm:pt>
    <dgm:pt modelId="{4B4272F3-8409-4FAC-82E6-D8C592CE7661}" type="pres">
      <dgm:prSet presAssocID="{5EE98A9E-9F03-4EAC-A093-88476330C474}" presName="node" presStyleLbl="vennNode1" presStyleIdx="1" presStyleCnt="4" custScaleX="137561" custScaleY="137561" custRadScaleRad="105984" custRadScaleInc="-97248">
        <dgm:presLayoutVars>
          <dgm:bulletEnabled val="1"/>
        </dgm:presLayoutVars>
      </dgm:prSet>
      <dgm:spPr/>
    </dgm:pt>
    <dgm:pt modelId="{CF6DD259-51AF-4C6D-9E69-CB85EA7B0E04}" type="pres">
      <dgm:prSet presAssocID="{DDA8D83D-25F8-499E-81EE-672CDF8893B1}" presName="node" presStyleLbl="vennNode1" presStyleIdx="2" presStyleCnt="4" custScaleX="142857" custScaleY="139443" custRadScaleRad="118108" custRadScaleInc="-139580">
        <dgm:presLayoutVars>
          <dgm:bulletEnabled val="1"/>
        </dgm:presLayoutVars>
      </dgm:prSet>
      <dgm:spPr/>
    </dgm:pt>
    <dgm:pt modelId="{8EEFE1BE-7A8D-4030-9B46-564EA948535A}" type="pres">
      <dgm:prSet presAssocID="{03AD467E-6E90-468E-A8EF-CEECA015FC20}" presName="node" presStyleLbl="vennNode1" presStyleIdx="3" presStyleCnt="4" custScaleX="137561" custScaleY="137561" custRadScaleRad="111732" custRadScaleInc="-130405">
        <dgm:presLayoutVars>
          <dgm:bulletEnabled val="1"/>
        </dgm:presLayoutVars>
      </dgm:prSet>
      <dgm:spPr/>
    </dgm:pt>
  </dgm:ptLst>
  <dgm:cxnLst>
    <dgm:cxn modelId="{C7DA4040-F5F3-4CC7-8CEC-D6805417524C}" srcId="{2041FA99-1728-41E5-A846-58800800853C}" destId="{DDA8D83D-25F8-499E-81EE-672CDF8893B1}" srcOrd="1" destOrd="0" parTransId="{95B04784-5338-43BD-8318-A0162F46ACF2}" sibTransId="{4B0328C9-7023-456C-B2EF-A9DBE21A689D}"/>
    <dgm:cxn modelId="{A5CFE467-23AB-40C2-8FAF-33A97DB8ED65}" type="presOf" srcId="{03AD467E-6E90-468E-A8EF-CEECA015FC20}" destId="{8EEFE1BE-7A8D-4030-9B46-564EA948535A}" srcOrd="0" destOrd="0" presId="urn:microsoft.com/office/officeart/2005/8/layout/radial3"/>
    <dgm:cxn modelId="{0D406A6B-2398-4190-A9D7-F9AE67FD752E}" type="presOf" srcId="{DDA8D83D-25F8-499E-81EE-672CDF8893B1}" destId="{CF6DD259-51AF-4C6D-9E69-CB85EA7B0E04}" srcOrd="0" destOrd="0" presId="urn:microsoft.com/office/officeart/2005/8/layout/radial3"/>
    <dgm:cxn modelId="{C8D5E689-91AA-4E8D-90CC-4A6CD037D376}" type="presOf" srcId="{C245762D-C881-4B8C-B5E1-75173828B486}" destId="{383BE83C-2085-43E7-8D72-98F5C89858CC}" srcOrd="0" destOrd="0" presId="urn:microsoft.com/office/officeart/2005/8/layout/radial3"/>
    <dgm:cxn modelId="{F9775B8B-0A7B-48B5-BBE8-3A97D3E57CE5}" type="presOf" srcId="{2041FA99-1728-41E5-A846-58800800853C}" destId="{C3ED3AEA-FC95-4479-8838-CE80E82EFC17}" srcOrd="0" destOrd="0" presId="urn:microsoft.com/office/officeart/2005/8/layout/radial3"/>
    <dgm:cxn modelId="{2C235B99-9388-4B29-92CD-6EE758E3AAD5}" srcId="{2041FA99-1728-41E5-A846-58800800853C}" destId="{03AD467E-6E90-468E-A8EF-CEECA015FC20}" srcOrd="2" destOrd="0" parTransId="{CF880D17-8098-4AA2-BEB0-57F981FC4DEC}" sibTransId="{16DF1F18-A2F8-4E1E-BBB8-883276158AB8}"/>
    <dgm:cxn modelId="{4973ACB9-9A24-4FB1-B59E-8447010E77A5}" srcId="{C245762D-C881-4B8C-B5E1-75173828B486}" destId="{2041FA99-1728-41E5-A846-58800800853C}" srcOrd="0" destOrd="0" parTransId="{83463599-FD0C-4AA8-80F5-929DFCD627A3}" sibTransId="{5A7DC24B-D1E5-4B6F-9002-F693EB2F6D9D}"/>
    <dgm:cxn modelId="{6106C1CF-FFFD-4B8F-BC57-72B317128FAE}" type="presOf" srcId="{5EE98A9E-9F03-4EAC-A093-88476330C474}" destId="{4B4272F3-8409-4FAC-82E6-D8C592CE7661}" srcOrd="0" destOrd="0" presId="urn:microsoft.com/office/officeart/2005/8/layout/radial3"/>
    <dgm:cxn modelId="{D01803EE-8A42-4C74-BF62-AD5D453B52A6}" srcId="{2041FA99-1728-41E5-A846-58800800853C}" destId="{5EE98A9E-9F03-4EAC-A093-88476330C474}" srcOrd="0" destOrd="0" parTransId="{BED7F6CC-9FB7-4F84-AA85-AD346B3ECD2B}" sibTransId="{D1A88B37-180D-4487-88D5-4EFD9EDA4C2D}"/>
    <dgm:cxn modelId="{6B8F7FEF-2EC4-4E8D-A289-6756BB9104D5}" type="presParOf" srcId="{383BE83C-2085-43E7-8D72-98F5C89858CC}" destId="{B9327D01-06B2-4E52-8F3C-FDF9CCCC1601}" srcOrd="0" destOrd="0" presId="urn:microsoft.com/office/officeart/2005/8/layout/radial3"/>
    <dgm:cxn modelId="{C587AD9E-F40D-46B5-A624-0E19B1CD7967}" type="presParOf" srcId="{B9327D01-06B2-4E52-8F3C-FDF9CCCC1601}" destId="{C3ED3AEA-FC95-4479-8838-CE80E82EFC17}" srcOrd="0" destOrd="0" presId="urn:microsoft.com/office/officeart/2005/8/layout/radial3"/>
    <dgm:cxn modelId="{0D041D10-42DC-44D8-A490-DAE4A2BDF2AC}" type="presParOf" srcId="{B9327D01-06B2-4E52-8F3C-FDF9CCCC1601}" destId="{4B4272F3-8409-4FAC-82E6-D8C592CE7661}" srcOrd="1" destOrd="0" presId="urn:microsoft.com/office/officeart/2005/8/layout/radial3"/>
    <dgm:cxn modelId="{BEFF4226-4CF2-4896-A4A8-23014DC98168}" type="presParOf" srcId="{B9327D01-06B2-4E52-8F3C-FDF9CCCC1601}" destId="{CF6DD259-51AF-4C6D-9E69-CB85EA7B0E04}" srcOrd="2" destOrd="0" presId="urn:microsoft.com/office/officeart/2005/8/layout/radial3"/>
    <dgm:cxn modelId="{3A0C2510-87FE-40FE-A11A-FC4FF600A9C6}" type="presParOf" srcId="{B9327D01-06B2-4E52-8F3C-FDF9CCCC1601}" destId="{8EEFE1BE-7A8D-4030-9B46-564EA948535A}"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45762D-C881-4B8C-B5E1-75173828B486}" type="doc">
      <dgm:prSet loTypeId="urn:microsoft.com/office/officeart/2005/8/layout/radial3" loCatId="cycle" qsTypeId="urn:microsoft.com/office/officeart/2005/8/quickstyle/simple1" qsCatId="simple" csTypeId="urn:microsoft.com/office/officeart/2005/8/colors/colorful2" csCatId="colorful" phldr="1"/>
      <dgm:spPr/>
      <dgm:t>
        <a:bodyPr/>
        <a:lstStyle/>
        <a:p>
          <a:endParaRPr lang="en-GB"/>
        </a:p>
      </dgm:t>
    </dgm:pt>
    <dgm:pt modelId="{2041FA99-1728-41E5-A846-58800800853C}">
      <dgm:prSet phldrT="[Text]"/>
      <dgm:spPr>
        <a:solidFill>
          <a:schemeClr val="bg2">
            <a:alpha val="50000"/>
          </a:schemeClr>
        </a:solidFill>
      </dgm:spPr>
      <dgm:t>
        <a:bodyPr/>
        <a:lstStyle/>
        <a:p>
          <a:r>
            <a:rPr lang="en-GB" dirty="0"/>
            <a:t>Game AI</a:t>
          </a:r>
        </a:p>
      </dgm:t>
    </dgm:pt>
    <dgm:pt modelId="{83463599-FD0C-4AA8-80F5-929DFCD627A3}" type="parTrans" cxnId="{4973ACB9-9A24-4FB1-B59E-8447010E77A5}">
      <dgm:prSet/>
      <dgm:spPr/>
      <dgm:t>
        <a:bodyPr/>
        <a:lstStyle/>
        <a:p>
          <a:endParaRPr lang="en-GB"/>
        </a:p>
      </dgm:t>
    </dgm:pt>
    <dgm:pt modelId="{5A7DC24B-D1E5-4B6F-9002-F693EB2F6D9D}" type="sibTrans" cxnId="{4973ACB9-9A24-4FB1-B59E-8447010E77A5}">
      <dgm:prSet/>
      <dgm:spPr/>
      <dgm:t>
        <a:bodyPr/>
        <a:lstStyle/>
        <a:p>
          <a:endParaRPr lang="en-GB"/>
        </a:p>
      </dgm:t>
    </dgm:pt>
    <dgm:pt modelId="{5EE98A9E-9F03-4EAC-A093-88476330C474}">
      <dgm:prSet phldrT="[Text]" custT="1"/>
      <dgm:spPr>
        <a:solidFill>
          <a:schemeClr val="bg1">
            <a:lumMod val="50000"/>
            <a:alpha val="50000"/>
          </a:schemeClr>
        </a:solidFill>
      </dgm:spPr>
      <dgm:t>
        <a:bodyPr/>
        <a:lstStyle/>
        <a:p>
          <a:r>
            <a:rPr lang="en-GB" sz="3100" dirty="0"/>
            <a:t>Play Games</a:t>
          </a:r>
        </a:p>
      </dgm:t>
    </dgm:pt>
    <dgm:pt modelId="{BED7F6CC-9FB7-4F84-AA85-AD346B3ECD2B}" type="parTrans" cxnId="{D01803EE-8A42-4C74-BF62-AD5D453B52A6}">
      <dgm:prSet/>
      <dgm:spPr/>
      <dgm:t>
        <a:bodyPr/>
        <a:lstStyle/>
        <a:p>
          <a:endParaRPr lang="en-GB"/>
        </a:p>
      </dgm:t>
    </dgm:pt>
    <dgm:pt modelId="{D1A88B37-180D-4487-88D5-4EFD9EDA4C2D}" type="sibTrans" cxnId="{D01803EE-8A42-4C74-BF62-AD5D453B52A6}">
      <dgm:prSet/>
      <dgm:spPr/>
      <dgm:t>
        <a:bodyPr/>
        <a:lstStyle/>
        <a:p>
          <a:endParaRPr lang="en-GB"/>
        </a:p>
      </dgm:t>
    </dgm:pt>
    <dgm:pt modelId="{DDA8D83D-25F8-499E-81EE-672CDF8893B1}">
      <dgm:prSet phldrT="[Text]"/>
      <dgm:spPr/>
      <dgm:t>
        <a:bodyPr/>
        <a:lstStyle/>
        <a:p>
          <a:r>
            <a:rPr lang="en-GB" dirty="0"/>
            <a:t>Generate Content</a:t>
          </a:r>
        </a:p>
      </dgm:t>
    </dgm:pt>
    <dgm:pt modelId="{95B04784-5338-43BD-8318-A0162F46ACF2}" type="parTrans" cxnId="{C7DA4040-F5F3-4CC7-8CEC-D6805417524C}">
      <dgm:prSet/>
      <dgm:spPr/>
      <dgm:t>
        <a:bodyPr/>
        <a:lstStyle/>
        <a:p>
          <a:endParaRPr lang="en-GB"/>
        </a:p>
      </dgm:t>
    </dgm:pt>
    <dgm:pt modelId="{4B0328C9-7023-456C-B2EF-A9DBE21A689D}" type="sibTrans" cxnId="{C7DA4040-F5F3-4CC7-8CEC-D6805417524C}">
      <dgm:prSet/>
      <dgm:spPr/>
      <dgm:t>
        <a:bodyPr/>
        <a:lstStyle/>
        <a:p>
          <a:endParaRPr lang="en-GB"/>
        </a:p>
      </dgm:t>
    </dgm:pt>
    <dgm:pt modelId="{03AD467E-6E90-468E-A8EF-CEECA015FC20}">
      <dgm:prSet/>
      <dgm:spPr>
        <a:solidFill>
          <a:schemeClr val="bg1">
            <a:lumMod val="50000"/>
            <a:alpha val="50000"/>
          </a:schemeClr>
        </a:solidFill>
      </dgm:spPr>
      <dgm:t>
        <a:bodyPr/>
        <a:lstStyle/>
        <a:p>
          <a:r>
            <a:rPr lang="en-GB" dirty="0"/>
            <a:t>Model Players</a:t>
          </a:r>
          <a:endParaRPr lang="el-GR" dirty="0"/>
        </a:p>
      </dgm:t>
    </dgm:pt>
    <dgm:pt modelId="{CF880D17-8098-4AA2-BEB0-57F981FC4DEC}" type="parTrans" cxnId="{2C235B99-9388-4B29-92CD-6EE758E3AAD5}">
      <dgm:prSet/>
      <dgm:spPr/>
      <dgm:t>
        <a:bodyPr/>
        <a:lstStyle/>
        <a:p>
          <a:endParaRPr lang="el-GR"/>
        </a:p>
      </dgm:t>
    </dgm:pt>
    <dgm:pt modelId="{16DF1F18-A2F8-4E1E-BBB8-883276158AB8}" type="sibTrans" cxnId="{2C235B99-9388-4B29-92CD-6EE758E3AAD5}">
      <dgm:prSet/>
      <dgm:spPr/>
      <dgm:t>
        <a:bodyPr/>
        <a:lstStyle/>
        <a:p>
          <a:endParaRPr lang="el-GR"/>
        </a:p>
      </dgm:t>
    </dgm:pt>
    <dgm:pt modelId="{383BE83C-2085-43E7-8D72-98F5C89858CC}" type="pres">
      <dgm:prSet presAssocID="{C245762D-C881-4B8C-B5E1-75173828B486}" presName="composite" presStyleCnt="0">
        <dgm:presLayoutVars>
          <dgm:chMax val="1"/>
          <dgm:dir val="rev"/>
          <dgm:resizeHandles val="exact"/>
        </dgm:presLayoutVars>
      </dgm:prSet>
      <dgm:spPr/>
    </dgm:pt>
    <dgm:pt modelId="{B9327D01-06B2-4E52-8F3C-FDF9CCCC1601}" type="pres">
      <dgm:prSet presAssocID="{C245762D-C881-4B8C-B5E1-75173828B486}" presName="radial" presStyleCnt="0">
        <dgm:presLayoutVars>
          <dgm:animLvl val="ctr"/>
        </dgm:presLayoutVars>
      </dgm:prSet>
      <dgm:spPr/>
    </dgm:pt>
    <dgm:pt modelId="{C3ED3AEA-FC95-4479-8838-CE80E82EFC17}" type="pres">
      <dgm:prSet presAssocID="{2041FA99-1728-41E5-A846-58800800853C}" presName="centerShape" presStyleLbl="vennNode1" presStyleIdx="0" presStyleCnt="4"/>
      <dgm:spPr/>
    </dgm:pt>
    <dgm:pt modelId="{4B4272F3-8409-4FAC-82E6-D8C592CE7661}" type="pres">
      <dgm:prSet presAssocID="{5EE98A9E-9F03-4EAC-A093-88476330C474}" presName="node" presStyleLbl="vennNode1" presStyleIdx="1" presStyleCnt="4" custScaleX="137561" custScaleY="137561" custRadScaleRad="105984" custRadScaleInc="-97248">
        <dgm:presLayoutVars>
          <dgm:bulletEnabled val="1"/>
        </dgm:presLayoutVars>
      </dgm:prSet>
      <dgm:spPr/>
    </dgm:pt>
    <dgm:pt modelId="{CF6DD259-51AF-4C6D-9E69-CB85EA7B0E04}" type="pres">
      <dgm:prSet presAssocID="{DDA8D83D-25F8-499E-81EE-672CDF8893B1}" presName="node" presStyleLbl="vennNode1" presStyleIdx="2" presStyleCnt="4" custScaleX="142857" custScaleY="139443" custRadScaleRad="118108" custRadScaleInc="-139580">
        <dgm:presLayoutVars>
          <dgm:bulletEnabled val="1"/>
        </dgm:presLayoutVars>
      </dgm:prSet>
      <dgm:spPr/>
    </dgm:pt>
    <dgm:pt modelId="{8EEFE1BE-7A8D-4030-9B46-564EA948535A}" type="pres">
      <dgm:prSet presAssocID="{03AD467E-6E90-468E-A8EF-CEECA015FC20}" presName="node" presStyleLbl="vennNode1" presStyleIdx="3" presStyleCnt="4" custScaleX="137561" custScaleY="137561" custRadScaleRad="111732" custRadScaleInc="-130405">
        <dgm:presLayoutVars>
          <dgm:bulletEnabled val="1"/>
        </dgm:presLayoutVars>
      </dgm:prSet>
      <dgm:spPr/>
    </dgm:pt>
  </dgm:ptLst>
  <dgm:cxnLst>
    <dgm:cxn modelId="{13780C32-C74E-4386-8477-9071055C40DF}" type="presOf" srcId="{5EE98A9E-9F03-4EAC-A093-88476330C474}" destId="{4B4272F3-8409-4FAC-82E6-D8C592CE7661}" srcOrd="0" destOrd="0" presId="urn:microsoft.com/office/officeart/2005/8/layout/radial3"/>
    <dgm:cxn modelId="{C7DA4040-F5F3-4CC7-8CEC-D6805417524C}" srcId="{2041FA99-1728-41E5-A846-58800800853C}" destId="{DDA8D83D-25F8-499E-81EE-672CDF8893B1}" srcOrd="1" destOrd="0" parTransId="{95B04784-5338-43BD-8318-A0162F46ACF2}" sibTransId="{4B0328C9-7023-456C-B2EF-A9DBE21A689D}"/>
    <dgm:cxn modelId="{502A795D-CA0B-42C3-B3E0-AC95EF51F01E}" type="presOf" srcId="{2041FA99-1728-41E5-A846-58800800853C}" destId="{C3ED3AEA-FC95-4479-8838-CE80E82EFC17}" srcOrd="0" destOrd="0" presId="urn:microsoft.com/office/officeart/2005/8/layout/radial3"/>
    <dgm:cxn modelId="{2ED2AD54-B5D7-48EE-9425-087DCBFBB1FF}" type="presOf" srcId="{DDA8D83D-25F8-499E-81EE-672CDF8893B1}" destId="{CF6DD259-51AF-4C6D-9E69-CB85EA7B0E04}" srcOrd="0" destOrd="0" presId="urn:microsoft.com/office/officeart/2005/8/layout/radial3"/>
    <dgm:cxn modelId="{4DF40982-2B09-44C6-A956-735D3C012351}" type="presOf" srcId="{C245762D-C881-4B8C-B5E1-75173828B486}" destId="{383BE83C-2085-43E7-8D72-98F5C89858CC}" srcOrd="0" destOrd="0" presId="urn:microsoft.com/office/officeart/2005/8/layout/radial3"/>
    <dgm:cxn modelId="{2C235B99-9388-4B29-92CD-6EE758E3AAD5}" srcId="{2041FA99-1728-41E5-A846-58800800853C}" destId="{03AD467E-6E90-468E-A8EF-CEECA015FC20}" srcOrd="2" destOrd="0" parTransId="{CF880D17-8098-4AA2-BEB0-57F981FC4DEC}" sibTransId="{16DF1F18-A2F8-4E1E-BBB8-883276158AB8}"/>
    <dgm:cxn modelId="{8C0A58B0-57A5-40CB-AC26-B35DD8CDC6FE}" type="presOf" srcId="{03AD467E-6E90-468E-A8EF-CEECA015FC20}" destId="{8EEFE1BE-7A8D-4030-9B46-564EA948535A}" srcOrd="0" destOrd="0" presId="urn:microsoft.com/office/officeart/2005/8/layout/radial3"/>
    <dgm:cxn modelId="{4973ACB9-9A24-4FB1-B59E-8447010E77A5}" srcId="{C245762D-C881-4B8C-B5E1-75173828B486}" destId="{2041FA99-1728-41E5-A846-58800800853C}" srcOrd="0" destOrd="0" parTransId="{83463599-FD0C-4AA8-80F5-929DFCD627A3}" sibTransId="{5A7DC24B-D1E5-4B6F-9002-F693EB2F6D9D}"/>
    <dgm:cxn modelId="{D01803EE-8A42-4C74-BF62-AD5D453B52A6}" srcId="{2041FA99-1728-41E5-A846-58800800853C}" destId="{5EE98A9E-9F03-4EAC-A093-88476330C474}" srcOrd="0" destOrd="0" parTransId="{BED7F6CC-9FB7-4F84-AA85-AD346B3ECD2B}" sibTransId="{D1A88B37-180D-4487-88D5-4EFD9EDA4C2D}"/>
    <dgm:cxn modelId="{9D753990-D8AD-409E-BB19-5977F25D9051}" type="presParOf" srcId="{383BE83C-2085-43E7-8D72-98F5C89858CC}" destId="{B9327D01-06B2-4E52-8F3C-FDF9CCCC1601}" srcOrd="0" destOrd="0" presId="urn:microsoft.com/office/officeart/2005/8/layout/radial3"/>
    <dgm:cxn modelId="{4538EFAC-4BDD-4279-8E31-58742C45F762}" type="presParOf" srcId="{B9327D01-06B2-4E52-8F3C-FDF9CCCC1601}" destId="{C3ED3AEA-FC95-4479-8838-CE80E82EFC17}" srcOrd="0" destOrd="0" presId="urn:microsoft.com/office/officeart/2005/8/layout/radial3"/>
    <dgm:cxn modelId="{360908F5-7D86-4ECC-BF17-1BD442D76A0E}" type="presParOf" srcId="{B9327D01-06B2-4E52-8F3C-FDF9CCCC1601}" destId="{4B4272F3-8409-4FAC-82E6-D8C592CE7661}" srcOrd="1" destOrd="0" presId="urn:microsoft.com/office/officeart/2005/8/layout/radial3"/>
    <dgm:cxn modelId="{889EEE8B-D8FB-442E-87F3-5AD2B3A72712}" type="presParOf" srcId="{B9327D01-06B2-4E52-8F3C-FDF9CCCC1601}" destId="{CF6DD259-51AF-4C6D-9E69-CB85EA7B0E04}" srcOrd="2" destOrd="0" presId="urn:microsoft.com/office/officeart/2005/8/layout/radial3"/>
    <dgm:cxn modelId="{02BFD085-DE5A-4D4C-BCB3-A33EB3EBFA46}" type="presParOf" srcId="{B9327D01-06B2-4E52-8F3C-FDF9CCCC1601}" destId="{8EEFE1BE-7A8D-4030-9B46-564EA948535A}"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45762D-C881-4B8C-B5E1-75173828B486}" type="doc">
      <dgm:prSet loTypeId="urn:microsoft.com/office/officeart/2005/8/layout/radial3" loCatId="cycle" qsTypeId="urn:microsoft.com/office/officeart/2005/8/quickstyle/simple1" qsCatId="simple" csTypeId="urn:microsoft.com/office/officeart/2005/8/colors/colorful2" csCatId="colorful" phldr="1"/>
      <dgm:spPr/>
      <dgm:t>
        <a:bodyPr/>
        <a:lstStyle/>
        <a:p>
          <a:endParaRPr lang="en-GB"/>
        </a:p>
      </dgm:t>
    </dgm:pt>
    <dgm:pt modelId="{2041FA99-1728-41E5-A846-58800800853C}">
      <dgm:prSet phldrT="[Text]"/>
      <dgm:spPr>
        <a:solidFill>
          <a:schemeClr val="bg2">
            <a:alpha val="50000"/>
          </a:schemeClr>
        </a:solidFill>
      </dgm:spPr>
      <dgm:t>
        <a:bodyPr/>
        <a:lstStyle/>
        <a:p>
          <a:r>
            <a:rPr lang="en-GB" dirty="0"/>
            <a:t>Game AI</a:t>
          </a:r>
        </a:p>
      </dgm:t>
    </dgm:pt>
    <dgm:pt modelId="{83463599-FD0C-4AA8-80F5-929DFCD627A3}" type="parTrans" cxnId="{4973ACB9-9A24-4FB1-B59E-8447010E77A5}">
      <dgm:prSet/>
      <dgm:spPr/>
      <dgm:t>
        <a:bodyPr/>
        <a:lstStyle/>
        <a:p>
          <a:endParaRPr lang="en-GB"/>
        </a:p>
      </dgm:t>
    </dgm:pt>
    <dgm:pt modelId="{5A7DC24B-D1E5-4B6F-9002-F693EB2F6D9D}" type="sibTrans" cxnId="{4973ACB9-9A24-4FB1-B59E-8447010E77A5}">
      <dgm:prSet/>
      <dgm:spPr/>
      <dgm:t>
        <a:bodyPr/>
        <a:lstStyle/>
        <a:p>
          <a:endParaRPr lang="en-GB"/>
        </a:p>
      </dgm:t>
    </dgm:pt>
    <dgm:pt modelId="{5EE98A9E-9F03-4EAC-A093-88476330C474}">
      <dgm:prSet phldrT="[Text]" custT="1"/>
      <dgm:spPr>
        <a:solidFill>
          <a:schemeClr val="bg1">
            <a:lumMod val="50000"/>
            <a:alpha val="50000"/>
          </a:schemeClr>
        </a:solidFill>
      </dgm:spPr>
      <dgm:t>
        <a:bodyPr/>
        <a:lstStyle/>
        <a:p>
          <a:r>
            <a:rPr lang="en-GB" sz="3100" dirty="0"/>
            <a:t>Play Games</a:t>
          </a:r>
        </a:p>
      </dgm:t>
    </dgm:pt>
    <dgm:pt modelId="{BED7F6CC-9FB7-4F84-AA85-AD346B3ECD2B}" type="parTrans" cxnId="{D01803EE-8A42-4C74-BF62-AD5D453B52A6}">
      <dgm:prSet/>
      <dgm:spPr/>
      <dgm:t>
        <a:bodyPr/>
        <a:lstStyle/>
        <a:p>
          <a:endParaRPr lang="en-GB"/>
        </a:p>
      </dgm:t>
    </dgm:pt>
    <dgm:pt modelId="{D1A88B37-180D-4487-88D5-4EFD9EDA4C2D}" type="sibTrans" cxnId="{D01803EE-8A42-4C74-BF62-AD5D453B52A6}">
      <dgm:prSet/>
      <dgm:spPr/>
      <dgm:t>
        <a:bodyPr/>
        <a:lstStyle/>
        <a:p>
          <a:endParaRPr lang="en-GB"/>
        </a:p>
      </dgm:t>
    </dgm:pt>
    <dgm:pt modelId="{DDA8D83D-25F8-499E-81EE-672CDF8893B1}">
      <dgm:prSet phldrT="[Text]"/>
      <dgm:spPr/>
      <dgm:t>
        <a:bodyPr/>
        <a:lstStyle/>
        <a:p>
          <a:r>
            <a:rPr lang="en-GB" dirty="0"/>
            <a:t>Generate Content</a:t>
          </a:r>
        </a:p>
      </dgm:t>
    </dgm:pt>
    <dgm:pt modelId="{95B04784-5338-43BD-8318-A0162F46ACF2}" type="parTrans" cxnId="{C7DA4040-F5F3-4CC7-8CEC-D6805417524C}">
      <dgm:prSet/>
      <dgm:spPr/>
      <dgm:t>
        <a:bodyPr/>
        <a:lstStyle/>
        <a:p>
          <a:endParaRPr lang="en-GB"/>
        </a:p>
      </dgm:t>
    </dgm:pt>
    <dgm:pt modelId="{4B0328C9-7023-456C-B2EF-A9DBE21A689D}" type="sibTrans" cxnId="{C7DA4040-F5F3-4CC7-8CEC-D6805417524C}">
      <dgm:prSet/>
      <dgm:spPr/>
      <dgm:t>
        <a:bodyPr/>
        <a:lstStyle/>
        <a:p>
          <a:endParaRPr lang="en-GB"/>
        </a:p>
      </dgm:t>
    </dgm:pt>
    <dgm:pt modelId="{03AD467E-6E90-468E-A8EF-CEECA015FC20}">
      <dgm:prSet/>
      <dgm:spPr>
        <a:solidFill>
          <a:schemeClr val="bg1">
            <a:lumMod val="50000"/>
            <a:alpha val="50000"/>
          </a:schemeClr>
        </a:solidFill>
      </dgm:spPr>
      <dgm:t>
        <a:bodyPr/>
        <a:lstStyle/>
        <a:p>
          <a:r>
            <a:rPr lang="en-GB" dirty="0"/>
            <a:t>Model Players</a:t>
          </a:r>
          <a:endParaRPr lang="el-GR" dirty="0"/>
        </a:p>
      </dgm:t>
    </dgm:pt>
    <dgm:pt modelId="{CF880D17-8098-4AA2-BEB0-57F981FC4DEC}" type="parTrans" cxnId="{2C235B99-9388-4B29-92CD-6EE758E3AAD5}">
      <dgm:prSet/>
      <dgm:spPr/>
      <dgm:t>
        <a:bodyPr/>
        <a:lstStyle/>
        <a:p>
          <a:endParaRPr lang="el-GR"/>
        </a:p>
      </dgm:t>
    </dgm:pt>
    <dgm:pt modelId="{16DF1F18-A2F8-4E1E-BBB8-883276158AB8}" type="sibTrans" cxnId="{2C235B99-9388-4B29-92CD-6EE758E3AAD5}">
      <dgm:prSet/>
      <dgm:spPr/>
      <dgm:t>
        <a:bodyPr/>
        <a:lstStyle/>
        <a:p>
          <a:endParaRPr lang="el-GR"/>
        </a:p>
      </dgm:t>
    </dgm:pt>
    <dgm:pt modelId="{383BE83C-2085-43E7-8D72-98F5C89858CC}" type="pres">
      <dgm:prSet presAssocID="{C245762D-C881-4B8C-B5E1-75173828B486}" presName="composite" presStyleCnt="0">
        <dgm:presLayoutVars>
          <dgm:chMax val="1"/>
          <dgm:dir val="rev"/>
          <dgm:resizeHandles val="exact"/>
        </dgm:presLayoutVars>
      </dgm:prSet>
      <dgm:spPr/>
    </dgm:pt>
    <dgm:pt modelId="{B9327D01-06B2-4E52-8F3C-FDF9CCCC1601}" type="pres">
      <dgm:prSet presAssocID="{C245762D-C881-4B8C-B5E1-75173828B486}" presName="radial" presStyleCnt="0">
        <dgm:presLayoutVars>
          <dgm:animLvl val="ctr"/>
        </dgm:presLayoutVars>
      </dgm:prSet>
      <dgm:spPr/>
    </dgm:pt>
    <dgm:pt modelId="{C3ED3AEA-FC95-4479-8838-CE80E82EFC17}" type="pres">
      <dgm:prSet presAssocID="{2041FA99-1728-41E5-A846-58800800853C}" presName="centerShape" presStyleLbl="vennNode1" presStyleIdx="0" presStyleCnt="4"/>
      <dgm:spPr/>
    </dgm:pt>
    <dgm:pt modelId="{4B4272F3-8409-4FAC-82E6-D8C592CE7661}" type="pres">
      <dgm:prSet presAssocID="{5EE98A9E-9F03-4EAC-A093-88476330C474}" presName="node" presStyleLbl="vennNode1" presStyleIdx="1" presStyleCnt="4" custScaleX="137561" custScaleY="137561" custRadScaleRad="105984" custRadScaleInc="-97248">
        <dgm:presLayoutVars>
          <dgm:bulletEnabled val="1"/>
        </dgm:presLayoutVars>
      </dgm:prSet>
      <dgm:spPr/>
    </dgm:pt>
    <dgm:pt modelId="{CF6DD259-51AF-4C6D-9E69-CB85EA7B0E04}" type="pres">
      <dgm:prSet presAssocID="{DDA8D83D-25F8-499E-81EE-672CDF8893B1}" presName="node" presStyleLbl="vennNode1" presStyleIdx="2" presStyleCnt="4" custScaleX="142857" custScaleY="139443" custRadScaleRad="118108" custRadScaleInc="-139580">
        <dgm:presLayoutVars>
          <dgm:bulletEnabled val="1"/>
        </dgm:presLayoutVars>
      </dgm:prSet>
      <dgm:spPr/>
    </dgm:pt>
    <dgm:pt modelId="{8EEFE1BE-7A8D-4030-9B46-564EA948535A}" type="pres">
      <dgm:prSet presAssocID="{03AD467E-6E90-468E-A8EF-CEECA015FC20}" presName="node" presStyleLbl="vennNode1" presStyleIdx="3" presStyleCnt="4" custScaleX="137561" custScaleY="137561" custRadScaleRad="111732" custRadScaleInc="-130405">
        <dgm:presLayoutVars>
          <dgm:bulletEnabled val="1"/>
        </dgm:presLayoutVars>
      </dgm:prSet>
      <dgm:spPr/>
    </dgm:pt>
  </dgm:ptLst>
  <dgm:cxnLst>
    <dgm:cxn modelId="{13780C32-C74E-4386-8477-9071055C40DF}" type="presOf" srcId="{5EE98A9E-9F03-4EAC-A093-88476330C474}" destId="{4B4272F3-8409-4FAC-82E6-D8C592CE7661}" srcOrd="0" destOrd="0" presId="urn:microsoft.com/office/officeart/2005/8/layout/radial3"/>
    <dgm:cxn modelId="{C7DA4040-F5F3-4CC7-8CEC-D6805417524C}" srcId="{2041FA99-1728-41E5-A846-58800800853C}" destId="{DDA8D83D-25F8-499E-81EE-672CDF8893B1}" srcOrd="1" destOrd="0" parTransId="{95B04784-5338-43BD-8318-A0162F46ACF2}" sibTransId="{4B0328C9-7023-456C-B2EF-A9DBE21A689D}"/>
    <dgm:cxn modelId="{502A795D-CA0B-42C3-B3E0-AC95EF51F01E}" type="presOf" srcId="{2041FA99-1728-41E5-A846-58800800853C}" destId="{C3ED3AEA-FC95-4479-8838-CE80E82EFC17}" srcOrd="0" destOrd="0" presId="urn:microsoft.com/office/officeart/2005/8/layout/radial3"/>
    <dgm:cxn modelId="{2ED2AD54-B5D7-48EE-9425-087DCBFBB1FF}" type="presOf" srcId="{DDA8D83D-25F8-499E-81EE-672CDF8893B1}" destId="{CF6DD259-51AF-4C6D-9E69-CB85EA7B0E04}" srcOrd="0" destOrd="0" presId="urn:microsoft.com/office/officeart/2005/8/layout/radial3"/>
    <dgm:cxn modelId="{4DF40982-2B09-44C6-A956-735D3C012351}" type="presOf" srcId="{C245762D-C881-4B8C-B5E1-75173828B486}" destId="{383BE83C-2085-43E7-8D72-98F5C89858CC}" srcOrd="0" destOrd="0" presId="urn:microsoft.com/office/officeart/2005/8/layout/radial3"/>
    <dgm:cxn modelId="{2C235B99-9388-4B29-92CD-6EE758E3AAD5}" srcId="{2041FA99-1728-41E5-A846-58800800853C}" destId="{03AD467E-6E90-468E-A8EF-CEECA015FC20}" srcOrd="2" destOrd="0" parTransId="{CF880D17-8098-4AA2-BEB0-57F981FC4DEC}" sibTransId="{16DF1F18-A2F8-4E1E-BBB8-883276158AB8}"/>
    <dgm:cxn modelId="{8C0A58B0-57A5-40CB-AC26-B35DD8CDC6FE}" type="presOf" srcId="{03AD467E-6E90-468E-A8EF-CEECA015FC20}" destId="{8EEFE1BE-7A8D-4030-9B46-564EA948535A}" srcOrd="0" destOrd="0" presId="urn:microsoft.com/office/officeart/2005/8/layout/radial3"/>
    <dgm:cxn modelId="{4973ACB9-9A24-4FB1-B59E-8447010E77A5}" srcId="{C245762D-C881-4B8C-B5E1-75173828B486}" destId="{2041FA99-1728-41E5-A846-58800800853C}" srcOrd="0" destOrd="0" parTransId="{83463599-FD0C-4AA8-80F5-929DFCD627A3}" sibTransId="{5A7DC24B-D1E5-4B6F-9002-F693EB2F6D9D}"/>
    <dgm:cxn modelId="{D01803EE-8A42-4C74-BF62-AD5D453B52A6}" srcId="{2041FA99-1728-41E5-A846-58800800853C}" destId="{5EE98A9E-9F03-4EAC-A093-88476330C474}" srcOrd="0" destOrd="0" parTransId="{BED7F6CC-9FB7-4F84-AA85-AD346B3ECD2B}" sibTransId="{D1A88B37-180D-4487-88D5-4EFD9EDA4C2D}"/>
    <dgm:cxn modelId="{9D753990-D8AD-409E-BB19-5977F25D9051}" type="presParOf" srcId="{383BE83C-2085-43E7-8D72-98F5C89858CC}" destId="{B9327D01-06B2-4E52-8F3C-FDF9CCCC1601}" srcOrd="0" destOrd="0" presId="urn:microsoft.com/office/officeart/2005/8/layout/radial3"/>
    <dgm:cxn modelId="{4538EFAC-4BDD-4279-8E31-58742C45F762}" type="presParOf" srcId="{B9327D01-06B2-4E52-8F3C-FDF9CCCC1601}" destId="{C3ED3AEA-FC95-4479-8838-CE80E82EFC17}" srcOrd="0" destOrd="0" presId="urn:microsoft.com/office/officeart/2005/8/layout/radial3"/>
    <dgm:cxn modelId="{360908F5-7D86-4ECC-BF17-1BD442D76A0E}" type="presParOf" srcId="{B9327D01-06B2-4E52-8F3C-FDF9CCCC1601}" destId="{4B4272F3-8409-4FAC-82E6-D8C592CE7661}" srcOrd="1" destOrd="0" presId="urn:microsoft.com/office/officeart/2005/8/layout/radial3"/>
    <dgm:cxn modelId="{889EEE8B-D8FB-442E-87F3-5AD2B3A72712}" type="presParOf" srcId="{B9327D01-06B2-4E52-8F3C-FDF9CCCC1601}" destId="{CF6DD259-51AF-4C6D-9E69-CB85EA7B0E04}" srcOrd="2" destOrd="0" presId="urn:microsoft.com/office/officeart/2005/8/layout/radial3"/>
    <dgm:cxn modelId="{02BFD085-DE5A-4D4C-BCB3-A33EB3EBFA46}" type="presParOf" srcId="{B9327D01-06B2-4E52-8F3C-FDF9CCCC1601}" destId="{8EEFE1BE-7A8D-4030-9B46-564EA948535A}"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45762D-C881-4B8C-B5E1-75173828B486}" type="doc">
      <dgm:prSet loTypeId="urn:microsoft.com/office/officeart/2005/8/layout/radial3" loCatId="cycle" qsTypeId="urn:microsoft.com/office/officeart/2005/8/quickstyle/simple1" qsCatId="simple" csTypeId="urn:microsoft.com/office/officeart/2005/8/colors/colorful2" csCatId="colorful" phldr="1"/>
      <dgm:spPr/>
      <dgm:t>
        <a:bodyPr/>
        <a:lstStyle/>
        <a:p>
          <a:endParaRPr lang="en-GB"/>
        </a:p>
      </dgm:t>
    </dgm:pt>
    <dgm:pt modelId="{2041FA99-1728-41E5-A846-58800800853C}">
      <dgm:prSet phldrT="[Text]"/>
      <dgm:spPr>
        <a:solidFill>
          <a:schemeClr val="bg2">
            <a:alpha val="50000"/>
          </a:schemeClr>
        </a:solidFill>
      </dgm:spPr>
      <dgm:t>
        <a:bodyPr/>
        <a:lstStyle/>
        <a:p>
          <a:r>
            <a:rPr lang="en-GB" dirty="0"/>
            <a:t>Game AI</a:t>
          </a:r>
        </a:p>
      </dgm:t>
    </dgm:pt>
    <dgm:pt modelId="{83463599-FD0C-4AA8-80F5-929DFCD627A3}" type="parTrans" cxnId="{4973ACB9-9A24-4FB1-B59E-8447010E77A5}">
      <dgm:prSet/>
      <dgm:spPr/>
      <dgm:t>
        <a:bodyPr/>
        <a:lstStyle/>
        <a:p>
          <a:endParaRPr lang="en-GB"/>
        </a:p>
      </dgm:t>
    </dgm:pt>
    <dgm:pt modelId="{5A7DC24B-D1E5-4B6F-9002-F693EB2F6D9D}" type="sibTrans" cxnId="{4973ACB9-9A24-4FB1-B59E-8447010E77A5}">
      <dgm:prSet/>
      <dgm:spPr/>
      <dgm:t>
        <a:bodyPr/>
        <a:lstStyle/>
        <a:p>
          <a:endParaRPr lang="en-GB"/>
        </a:p>
      </dgm:t>
    </dgm:pt>
    <dgm:pt modelId="{5EE98A9E-9F03-4EAC-A093-88476330C474}">
      <dgm:prSet phldrT="[Text]" custT="1"/>
      <dgm:spPr>
        <a:solidFill>
          <a:schemeClr val="bg1">
            <a:lumMod val="50000"/>
            <a:alpha val="50000"/>
          </a:schemeClr>
        </a:solidFill>
      </dgm:spPr>
      <dgm:t>
        <a:bodyPr/>
        <a:lstStyle/>
        <a:p>
          <a:r>
            <a:rPr lang="en-GB" sz="3100" dirty="0"/>
            <a:t>Play Games</a:t>
          </a:r>
        </a:p>
      </dgm:t>
    </dgm:pt>
    <dgm:pt modelId="{BED7F6CC-9FB7-4F84-AA85-AD346B3ECD2B}" type="parTrans" cxnId="{D01803EE-8A42-4C74-BF62-AD5D453B52A6}">
      <dgm:prSet/>
      <dgm:spPr/>
      <dgm:t>
        <a:bodyPr/>
        <a:lstStyle/>
        <a:p>
          <a:endParaRPr lang="en-GB"/>
        </a:p>
      </dgm:t>
    </dgm:pt>
    <dgm:pt modelId="{D1A88B37-180D-4487-88D5-4EFD9EDA4C2D}" type="sibTrans" cxnId="{D01803EE-8A42-4C74-BF62-AD5D453B52A6}">
      <dgm:prSet/>
      <dgm:spPr/>
      <dgm:t>
        <a:bodyPr/>
        <a:lstStyle/>
        <a:p>
          <a:endParaRPr lang="en-GB"/>
        </a:p>
      </dgm:t>
    </dgm:pt>
    <dgm:pt modelId="{DDA8D83D-25F8-499E-81EE-672CDF8893B1}">
      <dgm:prSet phldrT="[Text]"/>
      <dgm:spPr>
        <a:solidFill>
          <a:schemeClr val="bg1">
            <a:lumMod val="50000"/>
            <a:alpha val="50000"/>
          </a:schemeClr>
        </a:solidFill>
      </dgm:spPr>
      <dgm:t>
        <a:bodyPr/>
        <a:lstStyle/>
        <a:p>
          <a:r>
            <a:rPr lang="en-GB" dirty="0"/>
            <a:t>Generate Content</a:t>
          </a:r>
        </a:p>
      </dgm:t>
    </dgm:pt>
    <dgm:pt modelId="{95B04784-5338-43BD-8318-A0162F46ACF2}" type="parTrans" cxnId="{C7DA4040-F5F3-4CC7-8CEC-D6805417524C}">
      <dgm:prSet/>
      <dgm:spPr/>
      <dgm:t>
        <a:bodyPr/>
        <a:lstStyle/>
        <a:p>
          <a:endParaRPr lang="en-GB"/>
        </a:p>
      </dgm:t>
    </dgm:pt>
    <dgm:pt modelId="{4B0328C9-7023-456C-B2EF-A9DBE21A689D}" type="sibTrans" cxnId="{C7DA4040-F5F3-4CC7-8CEC-D6805417524C}">
      <dgm:prSet/>
      <dgm:spPr/>
      <dgm:t>
        <a:bodyPr/>
        <a:lstStyle/>
        <a:p>
          <a:endParaRPr lang="en-GB"/>
        </a:p>
      </dgm:t>
    </dgm:pt>
    <dgm:pt modelId="{03AD467E-6E90-468E-A8EF-CEECA015FC20}">
      <dgm:prSet/>
      <dgm:spPr/>
      <dgm:t>
        <a:bodyPr/>
        <a:lstStyle/>
        <a:p>
          <a:r>
            <a:rPr lang="en-GB" dirty="0"/>
            <a:t>Model Players</a:t>
          </a:r>
          <a:endParaRPr lang="el-GR" dirty="0"/>
        </a:p>
      </dgm:t>
    </dgm:pt>
    <dgm:pt modelId="{CF880D17-8098-4AA2-BEB0-57F981FC4DEC}" type="parTrans" cxnId="{2C235B99-9388-4B29-92CD-6EE758E3AAD5}">
      <dgm:prSet/>
      <dgm:spPr/>
      <dgm:t>
        <a:bodyPr/>
        <a:lstStyle/>
        <a:p>
          <a:endParaRPr lang="el-GR"/>
        </a:p>
      </dgm:t>
    </dgm:pt>
    <dgm:pt modelId="{16DF1F18-A2F8-4E1E-BBB8-883276158AB8}" type="sibTrans" cxnId="{2C235B99-9388-4B29-92CD-6EE758E3AAD5}">
      <dgm:prSet/>
      <dgm:spPr/>
      <dgm:t>
        <a:bodyPr/>
        <a:lstStyle/>
        <a:p>
          <a:endParaRPr lang="el-GR"/>
        </a:p>
      </dgm:t>
    </dgm:pt>
    <dgm:pt modelId="{383BE83C-2085-43E7-8D72-98F5C89858CC}" type="pres">
      <dgm:prSet presAssocID="{C245762D-C881-4B8C-B5E1-75173828B486}" presName="composite" presStyleCnt="0">
        <dgm:presLayoutVars>
          <dgm:chMax val="1"/>
          <dgm:dir val="rev"/>
          <dgm:resizeHandles val="exact"/>
        </dgm:presLayoutVars>
      </dgm:prSet>
      <dgm:spPr/>
    </dgm:pt>
    <dgm:pt modelId="{B9327D01-06B2-4E52-8F3C-FDF9CCCC1601}" type="pres">
      <dgm:prSet presAssocID="{C245762D-C881-4B8C-B5E1-75173828B486}" presName="radial" presStyleCnt="0">
        <dgm:presLayoutVars>
          <dgm:animLvl val="ctr"/>
        </dgm:presLayoutVars>
      </dgm:prSet>
      <dgm:spPr/>
    </dgm:pt>
    <dgm:pt modelId="{C3ED3AEA-FC95-4479-8838-CE80E82EFC17}" type="pres">
      <dgm:prSet presAssocID="{2041FA99-1728-41E5-A846-58800800853C}" presName="centerShape" presStyleLbl="vennNode1" presStyleIdx="0" presStyleCnt="4"/>
      <dgm:spPr/>
    </dgm:pt>
    <dgm:pt modelId="{4B4272F3-8409-4FAC-82E6-D8C592CE7661}" type="pres">
      <dgm:prSet presAssocID="{5EE98A9E-9F03-4EAC-A093-88476330C474}" presName="node" presStyleLbl="vennNode1" presStyleIdx="1" presStyleCnt="4" custScaleX="137561" custScaleY="137561" custRadScaleRad="105984" custRadScaleInc="-97248">
        <dgm:presLayoutVars>
          <dgm:bulletEnabled val="1"/>
        </dgm:presLayoutVars>
      </dgm:prSet>
      <dgm:spPr/>
    </dgm:pt>
    <dgm:pt modelId="{CF6DD259-51AF-4C6D-9E69-CB85EA7B0E04}" type="pres">
      <dgm:prSet presAssocID="{DDA8D83D-25F8-499E-81EE-672CDF8893B1}" presName="node" presStyleLbl="vennNode1" presStyleIdx="2" presStyleCnt="4" custScaleX="142857" custScaleY="139443" custRadScaleRad="118108" custRadScaleInc="-139580">
        <dgm:presLayoutVars>
          <dgm:bulletEnabled val="1"/>
        </dgm:presLayoutVars>
      </dgm:prSet>
      <dgm:spPr/>
    </dgm:pt>
    <dgm:pt modelId="{8EEFE1BE-7A8D-4030-9B46-564EA948535A}" type="pres">
      <dgm:prSet presAssocID="{03AD467E-6E90-468E-A8EF-CEECA015FC20}" presName="node" presStyleLbl="vennNode1" presStyleIdx="3" presStyleCnt="4" custScaleX="137561" custScaleY="137561" custRadScaleRad="111732" custRadScaleInc="-130405">
        <dgm:presLayoutVars>
          <dgm:bulletEnabled val="1"/>
        </dgm:presLayoutVars>
      </dgm:prSet>
      <dgm:spPr/>
    </dgm:pt>
  </dgm:ptLst>
  <dgm:cxnLst>
    <dgm:cxn modelId="{E2BDF624-BB9E-434E-A3C7-9E1472D5B273}" type="presOf" srcId="{5EE98A9E-9F03-4EAC-A093-88476330C474}" destId="{4B4272F3-8409-4FAC-82E6-D8C592CE7661}" srcOrd="0" destOrd="0" presId="urn:microsoft.com/office/officeart/2005/8/layout/radial3"/>
    <dgm:cxn modelId="{94902335-B9D5-4EE4-96D7-B76F9A2DD339}" type="presOf" srcId="{03AD467E-6E90-468E-A8EF-CEECA015FC20}" destId="{8EEFE1BE-7A8D-4030-9B46-564EA948535A}" srcOrd="0" destOrd="0" presId="urn:microsoft.com/office/officeart/2005/8/layout/radial3"/>
    <dgm:cxn modelId="{C7DA4040-F5F3-4CC7-8CEC-D6805417524C}" srcId="{2041FA99-1728-41E5-A846-58800800853C}" destId="{DDA8D83D-25F8-499E-81EE-672CDF8893B1}" srcOrd="1" destOrd="0" parTransId="{95B04784-5338-43BD-8318-A0162F46ACF2}" sibTransId="{4B0328C9-7023-456C-B2EF-A9DBE21A689D}"/>
    <dgm:cxn modelId="{1FA3295B-66E1-49FC-BB1C-A5DEE28E50FF}" type="presOf" srcId="{C245762D-C881-4B8C-B5E1-75173828B486}" destId="{383BE83C-2085-43E7-8D72-98F5C89858CC}" srcOrd="0" destOrd="0" presId="urn:microsoft.com/office/officeart/2005/8/layout/radial3"/>
    <dgm:cxn modelId="{A16A724F-285F-4CBA-AC28-3F5BFD48DAD5}" type="presOf" srcId="{DDA8D83D-25F8-499E-81EE-672CDF8893B1}" destId="{CF6DD259-51AF-4C6D-9E69-CB85EA7B0E04}" srcOrd="0" destOrd="0" presId="urn:microsoft.com/office/officeart/2005/8/layout/radial3"/>
    <dgm:cxn modelId="{2C235B99-9388-4B29-92CD-6EE758E3AAD5}" srcId="{2041FA99-1728-41E5-A846-58800800853C}" destId="{03AD467E-6E90-468E-A8EF-CEECA015FC20}" srcOrd="2" destOrd="0" parTransId="{CF880D17-8098-4AA2-BEB0-57F981FC4DEC}" sibTransId="{16DF1F18-A2F8-4E1E-BBB8-883276158AB8}"/>
    <dgm:cxn modelId="{A132AEB0-F6E0-49F2-9ABE-C038F3E9A767}" type="presOf" srcId="{2041FA99-1728-41E5-A846-58800800853C}" destId="{C3ED3AEA-FC95-4479-8838-CE80E82EFC17}" srcOrd="0" destOrd="0" presId="urn:microsoft.com/office/officeart/2005/8/layout/radial3"/>
    <dgm:cxn modelId="{4973ACB9-9A24-4FB1-B59E-8447010E77A5}" srcId="{C245762D-C881-4B8C-B5E1-75173828B486}" destId="{2041FA99-1728-41E5-A846-58800800853C}" srcOrd="0" destOrd="0" parTransId="{83463599-FD0C-4AA8-80F5-929DFCD627A3}" sibTransId="{5A7DC24B-D1E5-4B6F-9002-F693EB2F6D9D}"/>
    <dgm:cxn modelId="{D01803EE-8A42-4C74-BF62-AD5D453B52A6}" srcId="{2041FA99-1728-41E5-A846-58800800853C}" destId="{5EE98A9E-9F03-4EAC-A093-88476330C474}" srcOrd="0" destOrd="0" parTransId="{BED7F6CC-9FB7-4F84-AA85-AD346B3ECD2B}" sibTransId="{D1A88B37-180D-4487-88D5-4EFD9EDA4C2D}"/>
    <dgm:cxn modelId="{480E8E6D-ABA3-4430-9B31-0ABE9D89DB6F}" type="presParOf" srcId="{383BE83C-2085-43E7-8D72-98F5C89858CC}" destId="{B9327D01-06B2-4E52-8F3C-FDF9CCCC1601}" srcOrd="0" destOrd="0" presId="urn:microsoft.com/office/officeart/2005/8/layout/radial3"/>
    <dgm:cxn modelId="{27C52989-F7A7-4AAB-8191-87312569AC99}" type="presParOf" srcId="{B9327D01-06B2-4E52-8F3C-FDF9CCCC1601}" destId="{C3ED3AEA-FC95-4479-8838-CE80E82EFC17}" srcOrd="0" destOrd="0" presId="urn:microsoft.com/office/officeart/2005/8/layout/radial3"/>
    <dgm:cxn modelId="{0EDF5026-D791-4DA5-9BF2-E3A4A4BF56DA}" type="presParOf" srcId="{B9327D01-06B2-4E52-8F3C-FDF9CCCC1601}" destId="{4B4272F3-8409-4FAC-82E6-D8C592CE7661}" srcOrd="1" destOrd="0" presId="urn:microsoft.com/office/officeart/2005/8/layout/radial3"/>
    <dgm:cxn modelId="{E4EB3D9D-E1E8-465A-81DA-3EBEEC1E2D62}" type="presParOf" srcId="{B9327D01-06B2-4E52-8F3C-FDF9CCCC1601}" destId="{CF6DD259-51AF-4C6D-9E69-CB85EA7B0E04}" srcOrd="2" destOrd="0" presId="urn:microsoft.com/office/officeart/2005/8/layout/radial3"/>
    <dgm:cxn modelId="{97D41799-DC3F-451C-8958-BF4B64E86C57}" type="presParOf" srcId="{B9327D01-06B2-4E52-8F3C-FDF9CCCC1601}" destId="{8EEFE1BE-7A8D-4030-9B46-564EA948535A}"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41E9C5-A98B-4512-B6F7-CB160831BC04}">
      <dsp:nvSpPr>
        <dsp:cNvPr id="0" name=""/>
        <dsp:cNvSpPr/>
      </dsp:nvSpPr>
      <dsp:spPr>
        <a:xfrm>
          <a:off x="1008119" y="0"/>
          <a:ext cx="4674239" cy="1500297"/>
        </a:xfrm>
        <a:prstGeom prst="ellipse">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1E7F5B-FC5F-452C-9E59-FA1FD06A8F84}">
      <dsp:nvSpPr>
        <dsp:cNvPr id="0" name=""/>
        <dsp:cNvSpPr/>
      </dsp:nvSpPr>
      <dsp:spPr>
        <a:xfrm>
          <a:off x="3016212" y="3386097"/>
          <a:ext cx="668753" cy="428002"/>
        </a:xfrm>
        <a:prstGeom prst="downArrow">
          <a:avLst/>
        </a:prstGeom>
        <a:solidFill>
          <a:schemeClr val="accent4">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72F27E-5B42-4B9E-A76B-6D5FDCD89BD5}">
      <dsp:nvSpPr>
        <dsp:cNvPr id="0" name=""/>
        <dsp:cNvSpPr/>
      </dsp:nvSpPr>
      <dsp:spPr>
        <a:xfrm>
          <a:off x="1733125" y="3546529"/>
          <a:ext cx="3210018" cy="802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kern="1200" dirty="0"/>
            <a:t>Game AI [2005-….]</a:t>
          </a:r>
        </a:p>
      </dsp:txBody>
      <dsp:txXfrm>
        <a:off x="1733125" y="3546529"/>
        <a:ext cx="3210018" cy="802504"/>
      </dsp:txXfrm>
    </dsp:sp>
    <dsp:sp modelId="{FF932CE8-AC87-45D7-90F9-7BF1AA3C9311}">
      <dsp:nvSpPr>
        <dsp:cNvPr id="0" name=""/>
        <dsp:cNvSpPr/>
      </dsp:nvSpPr>
      <dsp:spPr>
        <a:xfrm>
          <a:off x="3047247" y="112376"/>
          <a:ext cx="1829662" cy="170349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AI for better games</a:t>
          </a:r>
        </a:p>
        <a:p>
          <a:pPr marL="0" lvl="0" indent="0" algn="ctr" defTabSz="711200">
            <a:lnSpc>
              <a:spcPct val="90000"/>
            </a:lnSpc>
            <a:spcBef>
              <a:spcPct val="0"/>
            </a:spcBef>
            <a:spcAft>
              <a:spcPct val="35000"/>
            </a:spcAft>
            <a:buNone/>
          </a:pPr>
          <a:r>
            <a:rPr lang="en-GB" sz="1000" kern="1200" dirty="0"/>
            <a:t>Player experience / design / authoring</a:t>
          </a:r>
        </a:p>
      </dsp:txBody>
      <dsp:txXfrm>
        <a:off x="3315195" y="361847"/>
        <a:ext cx="1293766" cy="1204554"/>
      </dsp:txXfrm>
    </dsp:sp>
    <dsp:sp modelId="{5C7CC444-9410-4197-AE6E-838F8CDC1B67}">
      <dsp:nvSpPr>
        <dsp:cNvPr id="0" name=""/>
        <dsp:cNvSpPr/>
      </dsp:nvSpPr>
      <dsp:spPr>
        <a:xfrm>
          <a:off x="1682204" y="264041"/>
          <a:ext cx="1562163" cy="1384007"/>
        </a:xfrm>
        <a:prstGeom prst="ellipse">
          <a:avLst/>
        </a:prstGeom>
        <a:solidFill>
          <a:schemeClr val="accent4">
            <a:hueOff val="3798999"/>
            <a:satOff val="-74104"/>
            <a:lumOff val="227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Games as AI Arenas</a:t>
          </a:r>
        </a:p>
        <a:p>
          <a:pPr marL="0" lvl="0" indent="0" algn="ctr" defTabSz="711200">
            <a:lnSpc>
              <a:spcPct val="90000"/>
            </a:lnSpc>
            <a:spcBef>
              <a:spcPct val="0"/>
            </a:spcBef>
            <a:spcAft>
              <a:spcPct val="35000"/>
            </a:spcAft>
            <a:buNone/>
          </a:pPr>
          <a:r>
            <a:rPr lang="en-GB" sz="1100" kern="1200" dirty="0"/>
            <a:t>NPC Performance</a:t>
          </a:r>
        </a:p>
      </dsp:txBody>
      <dsp:txXfrm>
        <a:off x="1910977" y="466724"/>
        <a:ext cx="1104617" cy="978641"/>
      </dsp:txXfrm>
    </dsp:sp>
    <dsp:sp modelId="{013816A3-CCD7-4F8B-B927-5AFF3F58195C}">
      <dsp:nvSpPr>
        <dsp:cNvPr id="0" name=""/>
        <dsp:cNvSpPr/>
      </dsp:nvSpPr>
      <dsp:spPr>
        <a:xfrm>
          <a:off x="821782" y="-69010"/>
          <a:ext cx="5010875" cy="3379057"/>
        </a:xfrm>
        <a:prstGeom prst="funnel">
          <a:avLst/>
        </a:prstGeom>
        <a:solidFill>
          <a:schemeClr val="lt1">
            <a:alpha val="4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D3AEA-FC95-4479-8838-CE80E82EFC17}">
      <dsp:nvSpPr>
        <dsp:cNvPr id="0" name=""/>
        <dsp:cNvSpPr/>
      </dsp:nvSpPr>
      <dsp:spPr>
        <a:xfrm>
          <a:off x="2809872" y="1486758"/>
          <a:ext cx="3134727" cy="3134727"/>
        </a:xfrm>
        <a:prstGeom prst="ellipse">
          <a:avLst/>
        </a:prstGeom>
        <a:solidFill>
          <a:schemeClr val="bg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dirty="0"/>
            <a:t>Game AI</a:t>
          </a:r>
        </a:p>
      </dsp:txBody>
      <dsp:txXfrm>
        <a:off x="3268942" y="1945828"/>
        <a:ext cx="2216587" cy="2216587"/>
      </dsp:txXfrm>
    </dsp:sp>
    <dsp:sp modelId="{4B4272F3-8409-4FAC-82E6-D8C592CE7661}">
      <dsp:nvSpPr>
        <dsp:cNvPr id="0" name=""/>
        <dsp:cNvSpPr/>
      </dsp:nvSpPr>
      <dsp:spPr>
        <a:xfrm>
          <a:off x="1368156" y="2947191"/>
          <a:ext cx="2156081" cy="2156081"/>
        </a:xfrm>
        <a:prstGeom prst="ellipse">
          <a:avLst/>
        </a:prstGeom>
        <a:solidFill>
          <a:schemeClr val="accent2">
            <a:alpha val="50000"/>
            <a:hueOff val="5880516"/>
            <a:satOff val="-2048"/>
            <a:lumOff val="-5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Play Games</a:t>
          </a:r>
        </a:p>
      </dsp:txBody>
      <dsp:txXfrm>
        <a:off x="1683907" y="3262942"/>
        <a:ext cx="1524579" cy="1524579"/>
      </dsp:txXfrm>
    </dsp:sp>
    <dsp:sp modelId="{CF6DD259-51AF-4C6D-9E69-CB85EA7B0E04}">
      <dsp:nvSpPr>
        <dsp:cNvPr id="0" name=""/>
        <dsp:cNvSpPr/>
      </dsp:nvSpPr>
      <dsp:spPr>
        <a:xfrm>
          <a:off x="5554992" y="1237172"/>
          <a:ext cx="2239088" cy="2185578"/>
        </a:xfrm>
        <a:prstGeom prst="ellipse">
          <a:avLst/>
        </a:prstGeom>
        <a:solidFill>
          <a:schemeClr val="accent2">
            <a:alpha val="50000"/>
            <a:hueOff val="11761032"/>
            <a:satOff val="-4096"/>
            <a:lumOff val="-101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Generate Content</a:t>
          </a:r>
        </a:p>
      </dsp:txBody>
      <dsp:txXfrm>
        <a:off x="5882899" y="1557242"/>
        <a:ext cx="1583274" cy="1545438"/>
      </dsp:txXfrm>
    </dsp:sp>
    <dsp:sp modelId="{8EEFE1BE-7A8D-4030-9B46-564EA948535A}">
      <dsp:nvSpPr>
        <dsp:cNvPr id="0" name=""/>
        <dsp:cNvSpPr/>
      </dsp:nvSpPr>
      <dsp:spPr>
        <a:xfrm>
          <a:off x="1944220" y="144002"/>
          <a:ext cx="2156081" cy="2156081"/>
        </a:xfrm>
        <a:prstGeom prst="ellipse">
          <a:avLst/>
        </a:prstGeom>
        <a:solidFill>
          <a:schemeClr val="accent2">
            <a:alpha val="50000"/>
            <a:hueOff val="17641547"/>
            <a:satOff val="-6144"/>
            <a:lumOff val="-152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Model Players</a:t>
          </a:r>
          <a:endParaRPr lang="el-GR" sz="3100" kern="1200" dirty="0"/>
        </a:p>
      </dsp:txBody>
      <dsp:txXfrm>
        <a:off x="2259971" y="459753"/>
        <a:ext cx="1524579" cy="15245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D3AEA-FC95-4479-8838-CE80E82EFC17}">
      <dsp:nvSpPr>
        <dsp:cNvPr id="0" name=""/>
        <dsp:cNvSpPr/>
      </dsp:nvSpPr>
      <dsp:spPr>
        <a:xfrm>
          <a:off x="2809872" y="1486758"/>
          <a:ext cx="3134727" cy="3134727"/>
        </a:xfrm>
        <a:prstGeom prst="ellipse">
          <a:avLst/>
        </a:prstGeom>
        <a:solidFill>
          <a:schemeClr val="bg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dirty="0"/>
            <a:t>Game AI</a:t>
          </a:r>
        </a:p>
      </dsp:txBody>
      <dsp:txXfrm>
        <a:off x="3268942" y="1945828"/>
        <a:ext cx="2216587" cy="2216587"/>
      </dsp:txXfrm>
    </dsp:sp>
    <dsp:sp modelId="{4B4272F3-8409-4FAC-82E6-D8C592CE7661}">
      <dsp:nvSpPr>
        <dsp:cNvPr id="0" name=""/>
        <dsp:cNvSpPr/>
      </dsp:nvSpPr>
      <dsp:spPr>
        <a:xfrm>
          <a:off x="1368156" y="2947191"/>
          <a:ext cx="2156081" cy="2156081"/>
        </a:xfrm>
        <a:prstGeom prst="ellipse">
          <a:avLst/>
        </a:prstGeom>
        <a:solidFill>
          <a:schemeClr val="bg1">
            <a:lumMod val="5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Play Games</a:t>
          </a:r>
        </a:p>
      </dsp:txBody>
      <dsp:txXfrm>
        <a:off x="1683907" y="3262942"/>
        <a:ext cx="1524579" cy="1524579"/>
      </dsp:txXfrm>
    </dsp:sp>
    <dsp:sp modelId="{CF6DD259-51AF-4C6D-9E69-CB85EA7B0E04}">
      <dsp:nvSpPr>
        <dsp:cNvPr id="0" name=""/>
        <dsp:cNvSpPr/>
      </dsp:nvSpPr>
      <dsp:spPr>
        <a:xfrm>
          <a:off x="5554992" y="1237172"/>
          <a:ext cx="2239088" cy="2185578"/>
        </a:xfrm>
        <a:prstGeom prst="ellipse">
          <a:avLst/>
        </a:prstGeom>
        <a:solidFill>
          <a:schemeClr val="accent2">
            <a:alpha val="50000"/>
            <a:hueOff val="11761032"/>
            <a:satOff val="-4096"/>
            <a:lumOff val="-101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Generate Content</a:t>
          </a:r>
        </a:p>
      </dsp:txBody>
      <dsp:txXfrm>
        <a:off x="5882899" y="1557242"/>
        <a:ext cx="1583274" cy="1545438"/>
      </dsp:txXfrm>
    </dsp:sp>
    <dsp:sp modelId="{8EEFE1BE-7A8D-4030-9B46-564EA948535A}">
      <dsp:nvSpPr>
        <dsp:cNvPr id="0" name=""/>
        <dsp:cNvSpPr/>
      </dsp:nvSpPr>
      <dsp:spPr>
        <a:xfrm>
          <a:off x="1944220" y="144002"/>
          <a:ext cx="2156081" cy="2156081"/>
        </a:xfrm>
        <a:prstGeom prst="ellipse">
          <a:avLst/>
        </a:prstGeom>
        <a:solidFill>
          <a:schemeClr val="bg1">
            <a:lumMod val="5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Model Players</a:t>
          </a:r>
          <a:endParaRPr lang="el-GR" sz="3100" kern="1200" dirty="0"/>
        </a:p>
      </dsp:txBody>
      <dsp:txXfrm>
        <a:off x="2259971" y="459753"/>
        <a:ext cx="1524579" cy="15245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D3AEA-FC95-4479-8838-CE80E82EFC17}">
      <dsp:nvSpPr>
        <dsp:cNvPr id="0" name=""/>
        <dsp:cNvSpPr/>
      </dsp:nvSpPr>
      <dsp:spPr>
        <a:xfrm>
          <a:off x="2809872" y="1486758"/>
          <a:ext cx="3134727" cy="3134727"/>
        </a:xfrm>
        <a:prstGeom prst="ellipse">
          <a:avLst/>
        </a:prstGeom>
        <a:solidFill>
          <a:schemeClr val="bg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dirty="0"/>
            <a:t>Game AI</a:t>
          </a:r>
        </a:p>
      </dsp:txBody>
      <dsp:txXfrm>
        <a:off x="3268942" y="1945828"/>
        <a:ext cx="2216587" cy="2216587"/>
      </dsp:txXfrm>
    </dsp:sp>
    <dsp:sp modelId="{4B4272F3-8409-4FAC-82E6-D8C592CE7661}">
      <dsp:nvSpPr>
        <dsp:cNvPr id="0" name=""/>
        <dsp:cNvSpPr/>
      </dsp:nvSpPr>
      <dsp:spPr>
        <a:xfrm>
          <a:off x="1368156" y="2947191"/>
          <a:ext cx="2156081" cy="2156081"/>
        </a:xfrm>
        <a:prstGeom prst="ellipse">
          <a:avLst/>
        </a:prstGeom>
        <a:solidFill>
          <a:schemeClr val="bg1">
            <a:lumMod val="5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Play Games</a:t>
          </a:r>
        </a:p>
      </dsp:txBody>
      <dsp:txXfrm>
        <a:off x="1683907" y="3262942"/>
        <a:ext cx="1524579" cy="1524579"/>
      </dsp:txXfrm>
    </dsp:sp>
    <dsp:sp modelId="{CF6DD259-51AF-4C6D-9E69-CB85EA7B0E04}">
      <dsp:nvSpPr>
        <dsp:cNvPr id="0" name=""/>
        <dsp:cNvSpPr/>
      </dsp:nvSpPr>
      <dsp:spPr>
        <a:xfrm>
          <a:off x="5554992" y="1237172"/>
          <a:ext cx="2239088" cy="2185578"/>
        </a:xfrm>
        <a:prstGeom prst="ellipse">
          <a:avLst/>
        </a:prstGeom>
        <a:solidFill>
          <a:schemeClr val="accent2">
            <a:alpha val="50000"/>
            <a:hueOff val="11761032"/>
            <a:satOff val="-4096"/>
            <a:lumOff val="-101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Generate Content</a:t>
          </a:r>
        </a:p>
      </dsp:txBody>
      <dsp:txXfrm>
        <a:off x="5882899" y="1557242"/>
        <a:ext cx="1583274" cy="1545438"/>
      </dsp:txXfrm>
    </dsp:sp>
    <dsp:sp modelId="{8EEFE1BE-7A8D-4030-9B46-564EA948535A}">
      <dsp:nvSpPr>
        <dsp:cNvPr id="0" name=""/>
        <dsp:cNvSpPr/>
      </dsp:nvSpPr>
      <dsp:spPr>
        <a:xfrm>
          <a:off x="1944220" y="144002"/>
          <a:ext cx="2156081" cy="2156081"/>
        </a:xfrm>
        <a:prstGeom prst="ellipse">
          <a:avLst/>
        </a:prstGeom>
        <a:solidFill>
          <a:schemeClr val="bg1">
            <a:lumMod val="5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Model Players</a:t>
          </a:r>
          <a:endParaRPr lang="el-GR" sz="3100" kern="1200" dirty="0"/>
        </a:p>
      </dsp:txBody>
      <dsp:txXfrm>
        <a:off x="2259971" y="459753"/>
        <a:ext cx="1524579" cy="15245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D3AEA-FC95-4479-8838-CE80E82EFC17}">
      <dsp:nvSpPr>
        <dsp:cNvPr id="0" name=""/>
        <dsp:cNvSpPr/>
      </dsp:nvSpPr>
      <dsp:spPr>
        <a:xfrm>
          <a:off x="2809872" y="1486758"/>
          <a:ext cx="3134727" cy="3134727"/>
        </a:xfrm>
        <a:prstGeom prst="ellipse">
          <a:avLst/>
        </a:prstGeom>
        <a:solidFill>
          <a:schemeClr val="bg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kern="1200" dirty="0"/>
            <a:t>Game AI</a:t>
          </a:r>
        </a:p>
      </dsp:txBody>
      <dsp:txXfrm>
        <a:off x="3268942" y="1945828"/>
        <a:ext cx="2216587" cy="2216587"/>
      </dsp:txXfrm>
    </dsp:sp>
    <dsp:sp modelId="{4B4272F3-8409-4FAC-82E6-D8C592CE7661}">
      <dsp:nvSpPr>
        <dsp:cNvPr id="0" name=""/>
        <dsp:cNvSpPr/>
      </dsp:nvSpPr>
      <dsp:spPr>
        <a:xfrm>
          <a:off x="1368156" y="2947191"/>
          <a:ext cx="2156081" cy="2156081"/>
        </a:xfrm>
        <a:prstGeom prst="ellipse">
          <a:avLst/>
        </a:prstGeom>
        <a:solidFill>
          <a:schemeClr val="bg1">
            <a:lumMod val="5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Play Games</a:t>
          </a:r>
        </a:p>
      </dsp:txBody>
      <dsp:txXfrm>
        <a:off x="1683907" y="3262942"/>
        <a:ext cx="1524579" cy="1524579"/>
      </dsp:txXfrm>
    </dsp:sp>
    <dsp:sp modelId="{CF6DD259-51AF-4C6D-9E69-CB85EA7B0E04}">
      <dsp:nvSpPr>
        <dsp:cNvPr id="0" name=""/>
        <dsp:cNvSpPr/>
      </dsp:nvSpPr>
      <dsp:spPr>
        <a:xfrm>
          <a:off x="5554992" y="1237172"/>
          <a:ext cx="2239088" cy="2185578"/>
        </a:xfrm>
        <a:prstGeom prst="ellipse">
          <a:avLst/>
        </a:prstGeom>
        <a:solidFill>
          <a:schemeClr val="bg1">
            <a:lumMod val="5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Generate Content</a:t>
          </a:r>
        </a:p>
      </dsp:txBody>
      <dsp:txXfrm>
        <a:off x="5882899" y="1557242"/>
        <a:ext cx="1583274" cy="1545438"/>
      </dsp:txXfrm>
    </dsp:sp>
    <dsp:sp modelId="{8EEFE1BE-7A8D-4030-9B46-564EA948535A}">
      <dsp:nvSpPr>
        <dsp:cNvPr id="0" name=""/>
        <dsp:cNvSpPr/>
      </dsp:nvSpPr>
      <dsp:spPr>
        <a:xfrm>
          <a:off x="1944220" y="144002"/>
          <a:ext cx="2156081" cy="2156081"/>
        </a:xfrm>
        <a:prstGeom prst="ellipse">
          <a:avLst/>
        </a:prstGeom>
        <a:solidFill>
          <a:schemeClr val="accent2">
            <a:alpha val="50000"/>
            <a:hueOff val="17641547"/>
            <a:satOff val="-6144"/>
            <a:lumOff val="-152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Model Players</a:t>
          </a:r>
          <a:endParaRPr lang="el-GR" sz="3100" kern="1200" dirty="0"/>
        </a:p>
      </dsp:txBody>
      <dsp:txXfrm>
        <a:off x="2259971" y="459753"/>
        <a:ext cx="1524579" cy="1524579"/>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ea typeface="ＭＳ Ｐゴシック" charset="-128"/>
              </a:defRPr>
            </a:lvl1pPr>
          </a:lstStyle>
          <a:p>
            <a:pPr>
              <a:defRPr/>
            </a:pPr>
            <a:endParaRPr lang="da-DK"/>
          </a:p>
        </p:txBody>
      </p:sp>
      <p:sp>
        <p:nvSpPr>
          <p:cNvPr id="3" name="Pladsholder til dato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ea typeface="ＭＳ Ｐゴシック" charset="-128"/>
              </a:defRPr>
            </a:lvl1pPr>
          </a:lstStyle>
          <a:p>
            <a:pPr>
              <a:defRPr/>
            </a:pPr>
            <a:fld id="{9CFEDD25-72D2-49C8-815E-65C27BC53E34}" type="datetime1">
              <a:rPr lang="da-DK"/>
              <a:pPr>
                <a:defRPr/>
              </a:pPr>
              <a:t>06-08-2025</a:t>
            </a:fld>
            <a:endParaRPr lang="da-DK"/>
          </a:p>
        </p:txBody>
      </p:sp>
      <p:sp>
        <p:nvSpPr>
          <p:cNvPr id="4" name="Pladsholder til sidefod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ea typeface="ＭＳ Ｐゴシック" charset="-128"/>
              </a:defRPr>
            </a:lvl1pPr>
          </a:lstStyle>
          <a:p>
            <a:pPr>
              <a:defRPr/>
            </a:pPr>
            <a:endParaRPr lang="da-DK"/>
          </a:p>
        </p:txBody>
      </p:sp>
      <p:sp>
        <p:nvSpPr>
          <p:cNvPr id="5" name="Pladsholder til diasnumm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ea typeface="ＭＳ Ｐゴシック" charset="-128"/>
              </a:defRPr>
            </a:lvl1pPr>
          </a:lstStyle>
          <a:p>
            <a:pPr>
              <a:defRPr/>
            </a:pPr>
            <a:fld id="{F2A898F9-5F50-4947-B1BA-A1E57DA480AF}" type="slidenum">
              <a:rPr lang="da-DK"/>
              <a:pPr>
                <a:defRPr/>
              </a:pPr>
              <a:t>‹#›</a:t>
            </a:fld>
            <a:endParaRPr lang="da-DK"/>
          </a:p>
        </p:txBody>
      </p:sp>
    </p:spTree>
    <p:extLst>
      <p:ext uri="{BB962C8B-B14F-4D97-AF65-F5344CB8AC3E}">
        <p14:creationId xmlns:p14="http://schemas.microsoft.com/office/powerpoint/2010/main" val="1361547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ea typeface="ＭＳ Ｐゴシック" charset="-128"/>
              </a:defRPr>
            </a:lvl1pPr>
          </a:lstStyle>
          <a:p>
            <a:pPr>
              <a:defRPr/>
            </a:pPr>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ea typeface="ＭＳ Ｐゴシック" charset="-128"/>
              </a:defRPr>
            </a:lvl1pPr>
          </a:lstStyle>
          <a:p>
            <a:pPr>
              <a:defRPr/>
            </a:pPr>
            <a:fld id="{27A1570D-66B7-4A1F-B002-C185E3D48FB9}" type="datetime1">
              <a:rPr lang="da-DK"/>
              <a:pPr>
                <a:defRPr/>
              </a:pPr>
              <a:t>06-08-2025</a:t>
            </a:fld>
            <a:endParaRPr lang="da-DK"/>
          </a:p>
        </p:txBody>
      </p:sp>
      <p:sp>
        <p:nvSpPr>
          <p:cNvPr id="4" name="Pladsholder til diasbillede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da-DK" noProof="0"/>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ea typeface="ＭＳ Ｐゴシック" charset="-128"/>
              </a:defRPr>
            </a:lvl1pPr>
          </a:lstStyle>
          <a:p>
            <a:pPr>
              <a:defRPr/>
            </a:pPr>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ea typeface="ＭＳ Ｐゴシック" charset="-128"/>
              </a:defRPr>
            </a:lvl1pPr>
          </a:lstStyle>
          <a:p>
            <a:pPr>
              <a:defRPr/>
            </a:pPr>
            <a:fld id="{243668E2-9599-474A-AA6A-ED57E397CE89}" type="slidenum">
              <a:rPr lang="da-DK"/>
              <a:pPr>
                <a:defRPr/>
              </a:pPr>
              <a:t>‹#›</a:t>
            </a:fld>
            <a:endParaRPr lang="da-DK"/>
          </a:p>
        </p:txBody>
      </p:sp>
    </p:spTree>
    <p:extLst>
      <p:ext uri="{BB962C8B-B14F-4D97-AF65-F5344CB8AC3E}">
        <p14:creationId xmlns:p14="http://schemas.microsoft.com/office/powerpoint/2010/main" val="357876692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a:t>
            </a:r>
            <a:r>
              <a:rPr lang="en-GB" baseline="0" dirty="0"/>
              <a:t> slides accompanying the second edition of the Artificial Intelligence and Games textbook through the gameaibook.org website</a:t>
            </a:r>
          </a:p>
          <a:p>
            <a:endParaRPr lang="en-GB" baseline="0"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a:t>
            </a:fld>
            <a:endParaRPr lang="da-DK"/>
          </a:p>
        </p:txBody>
      </p:sp>
    </p:spTree>
    <p:extLst>
      <p:ext uri="{BB962C8B-B14F-4D97-AF65-F5344CB8AC3E}">
        <p14:creationId xmlns:p14="http://schemas.microsoft.com/office/powerpoint/2010/main" val="2569183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sz="1400" dirty="0"/>
              <a:t>[see</a:t>
            </a:r>
            <a:r>
              <a:rPr lang="en-US" altLang="en-US" sz="1400" baseline="0" dirty="0"/>
              <a:t> Section 1.3.2 for more details]</a:t>
            </a:r>
            <a:endParaRPr lang="en-US" altLang="en-US" sz="1400" dirty="0"/>
          </a:p>
          <a:p>
            <a:endParaRPr lang="en-GB" sz="1400" b="0" i="0" u="none" strike="noStrike" kern="1200" baseline="0" dirty="0">
              <a:solidFill>
                <a:schemeClr val="tx1"/>
              </a:solidFill>
              <a:latin typeface="+mn-lt"/>
              <a:ea typeface="ＭＳ Ｐゴシック" charset="-128"/>
              <a:cs typeface="ＭＳ Ｐゴシック" charset="-128"/>
            </a:endParaRPr>
          </a:p>
          <a:p>
            <a:r>
              <a:rPr lang="en-GB" sz="1400" b="0" i="0" u="none" strike="noStrike" kern="1200" baseline="0" dirty="0">
                <a:solidFill>
                  <a:schemeClr val="tx1"/>
                </a:solidFill>
                <a:latin typeface="+mn-lt"/>
                <a:ea typeface="ＭＳ Ｐゴシック" charset="-128"/>
                <a:cs typeface="ＭＳ Ｐゴシック" charset="-128"/>
              </a:rPr>
              <a:t>Games : dynamic media by definition and, arguably, offer one of the richest forms of human-computer interaction (HCI)</a:t>
            </a:r>
          </a:p>
          <a:p>
            <a:endParaRPr lang="en-GB" sz="1400" b="0" i="0" u="none" strike="noStrike" kern="1200" baseline="0" dirty="0">
              <a:solidFill>
                <a:schemeClr val="tx1"/>
              </a:solidFill>
              <a:latin typeface="+mn-lt"/>
              <a:ea typeface="ＭＳ Ｐゴシック" charset="-128"/>
              <a:cs typeface="ＭＳ Ｐゴシック" charset="-128"/>
            </a:endParaRPr>
          </a:p>
          <a:p>
            <a:r>
              <a:rPr lang="en-GB" sz="1400" b="0" i="0" u="none" strike="noStrike" kern="1200" baseline="0" dirty="0">
                <a:solidFill>
                  <a:schemeClr val="tx1"/>
                </a:solidFill>
                <a:latin typeface="+mn-lt"/>
                <a:ea typeface="ＭＳ Ｐゴシック" charset="-128"/>
                <a:cs typeface="ＭＳ Ｐゴシック" charset="-128"/>
              </a:rPr>
              <a:t>The richness of interaction is defined in terms of </a:t>
            </a:r>
          </a:p>
          <a:p>
            <a:pPr marL="171450" indent="-171450">
              <a:buFontTx/>
              <a:buChar char="-"/>
            </a:pPr>
            <a:r>
              <a:rPr lang="en-GB" sz="1400" b="0" i="0" u="none" strike="noStrike" kern="1200" baseline="0" dirty="0">
                <a:solidFill>
                  <a:schemeClr val="tx1"/>
                </a:solidFill>
                <a:latin typeface="+mn-lt"/>
                <a:ea typeface="ＭＳ Ｐゴシック" charset="-128"/>
                <a:cs typeface="ＭＳ Ｐゴシック" charset="-128"/>
              </a:rPr>
              <a:t>the available options a player has at any given moment (i.e. game and action space); </a:t>
            </a:r>
          </a:p>
          <a:p>
            <a:pPr marL="171450" indent="-171450">
              <a:buFontTx/>
              <a:buChar char="-"/>
            </a:pPr>
            <a:r>
              <a:rPr lang="en-GB" sz="1400" b="0" i="0" u="none" strike="noStrike" kern="1200" baseline="0" dirty="0">
                <a:solidFill>
                  <a:schemeClr val="tx1"/>
                </a:solidFill>
                <a:latin typeface="+mn-lt"/>
                <a:ea typeface="ＭＳ Ｐゴシック" charset="-128"/>
                <a:cs typeface="ＭＳ Ｐゴシック" charset="-128"/>
              </a:rPr>
              <a:t>the ways (modalities) a player can interact with the medium - keyboard, mouse and tablet-like haptics, to game controllers, physiology such as heart rate variability, body movement such as body stance and gestures, text, speech [ …]</a:t>
            </a:r>
          </a:p>
          <a:p>
            <a:endParaRPr lang="en-GB" sz="1400" b="0" i="0" u="none" strike="noStrike" kern="1200" baseline="0" dirty="0">
              <a:solidFill>
                <a:schemeClr val="tx1"/>
              </a:solidFill>
              <a:latin typeface="+mn-lt"/>
              <a:ea typeface="ＭＳ Ｐゴシック" charset="-128"/>
              <a:cs typeface="ＭＳ Ｐゴシック" charset="-128"/>
            </a:endParaRPr>
          </a:p>
          <a:p>
            <a:r>
              <a:rPr lang="en-GB" sz="1400" b="0" i="0" u="none" strike="noStrike" kern="1200" baseline="0" dirty="0">
                <a:solidFill>
                  <a:schemeClr val="tx1"/>
                </a:solidFill>
                <a:latin typeface="+mn-lt"/>
                <a:ea typeface="ＭＳ Ｐゴシック" charset="-128"/>
                <a:cs typeface="ＭＳ Ｐゴシック" charset="-128"/>
              </a:rPr>
              <a:t>Games offer one of the best and most meaningful domains for the realization of the affective loop</a:t>
            </a:r>
          </a:p>
          <a:p>
            <a:endParaRPr lang="en-GB" sz="1400" baseline="0" dirty="0"/>
          </a:p>
          <a:p>
            <a:r>
              <a:rPr lang="en-GB" sz="1400" baseline="0" dirty="0"/>
              <a:t>Image: </a:t>
            </a:r>
            <a:r>
              <a:rPr lang="en-GB" sz="1400" baseline="0" dirty="0" err="1"/>
              <a:t>Nevermind</a:t>
            </a:r>
            <a:r>
              <a:rPr lang="en-GB" sz="1400" baseline="0" dirty="0"/>
              <a:t> biofeedback game: http://nevermindgame.com/biofeedback/</a:t>
            </a:r>
            <a:endParaRPr lang="el-GR" sz="1400"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solidFill>
                  <a:prstClr val="black"/>
                </a:solidFill>
              </a:rPr>
              <a:pPr>
                <a:defRPr/>
              </a:pPr>
              <a:t>10</a:t>
            </a:fld>
            <a:endParaRPr lang="da-DK">
              <a:solidFill>
                <a:prstClr val="black"/>
              </a:solidFill>
            </a:endParaRPr>
          </a:p>
        </p:txBody>
      </p:sp>
    </p:spTree>
    <p:extLst>
      <p:ext uri="{BB962C8B-B14F-4D97-AF65-F5344CB8AC3E}">
        <p14:creationId xmlns:p14="http://schemas.microsoft.com/office/powerpoint/2010/main" val="891313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Section 1.3.3 for more details]</a:t>
            </a:r>
          </a:p>
          <a:p>
            <a:endParaRPr lang="en-GB" dirty="0"/>
          </a:p>
          <a:p>
            <a:r>
              <a:rPr lang="en-GB" dirty="0"/>
              <a:t>Games are now </a:t>
            </a:r>
            <a:r>
              <a:rPr lang="en-GB" b="1" dirty="0"/>
              <a:t>accessible</a:t>
            </a:r>
            <a:r>
              <a:rPr lang="en-GB" dirty="0"/>
              <a:t> and </a:t>
            </a:r>
            <a:r>
              <a:rPr lang="en-GB" b="1" dirty="0"/>
              <a:t>fashionable</a:t>
            </a:r>
            <a:r>
              <a:rPr lang="en-GB" dirty="0"/>
              <a:t>.</a:t>
            </a:r>
          </a:p>
          <a:p>
            <a:pPr marL="171450" indent="-171450">
              <a:buFont typeface="Arial" panose="020B0604020202020204" pitchFamily="34" charset="0"/>
              <a:buChar char="•"/>
            </a:pPr>
            <a:r>
              <a:rPr lang="en-GB" dirty="0"/>
              <a:t>Games are “sexy” for the general populace. </a:t>
            </a:r>
          </a:p>
          <a:p>
            <a:pPr marL="171450" indent="-171450">
              <a:buFont typeface="Arial" panose="020B0604020202020204" pitchFamily="34" charset="0"/>
              <a:buChar char="•"/>
            </a:pPr>
            <a:r>
              <a:rPr lang="en-GB" dirty="0"/>
              <a:t>Any smartphone these days will have many games installed. </a:t>
            </a:r>
          </a:p>
          <a:p>
            <a:pPr marL="171450" indent="-171450">
              <a:buFont typeface="Arial" panose="020B0604020202020204" pitchFamily="34" charset="0"/>
              <a:buChar char="•"/>
            </a:pPr>
            <a:r>
              <a:rPr lang="en-GB" dirty="0"/>
              <a:t>People love discussing their game experiences at the office, at school, at the bar. </a:t>
            </a:r>
          </a:p>
          <a:p>
            <a:pPr marL="171450" indent="-171450">
              <a:buFont typeface="Arial" panose="020B0604020202020204" pitchFamily="34" charset="0"/>
              <a:buChar char="•"/>
            </a:pPr>
            <a:r>
              <a:rPr lang="en-GB" dirty="0"/>
              <a:t>They are proud to wear t-shirts displaying their </a:t>
            </a:r>
            <a:r>
              <a:rPr lang="en-GB" dirty="0" err="1"/>
              <a:t>favorite</a:t>
            </a:r>
            <a:r>
              <a:rPr lang="en-GB" dirty="0"/>
              <a:t> game. </a:t>
            </a:r>
          </a:p>
          <a:p>
            <a:pPr marL="171450" indent="-171450">
              <a:buFont typeface="Arial" panose="020B0604020202020204" pitchFamily="34" charset="0"/>
              <a:buChar char="•"/>
            </a:pPr>
            <a:r>
              <a:rPr lang="en-GB" dirty="0"/>
              <a:t>Even museums consider them a valid art form as is the case of the Smithsonian Art Museum which displayed The Art of Video Games in 2012.</a:t>
            </a:r>
          </a:p>
          <a:p>
            <a:pPr marL="171450" indent="-171450">
              <a:buFont typeface="Arial" panose="020B0604020202020204" pitchFamily="34" charset="0"/>
              <a:buChar char="•"/>
            </a:pPr>
            <a:r>
              <a:rPr lang="en-GB" dirty="0"/>
              <a:t>Serious Games for Education/Health/Training are getting increasingly important and accessible</a:t>
            </a: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11</a:t>
            </a:fld>
            <a:endParaRPr lang="da-DK"/>
          </a:p>
        </p:txBody>
      </p:sp>
    </p:spTree>
    <p:extLst>
      <p:ext uri="{BB962C8B-B14F-4D97-AF65-F5344CB8AC3E}">
        <p14:creationId xmlns:p14="http://schemas.microsoft.com/office/powerpoint/2010/main" val="3570127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a:latin typeface="+mj-lt"/>
              </a:rPr>
              <a:t>[see</a:t>
            </a:r>
            <a:r>
              <a:rPr lang="en-US" altLang="en-US" baseline="0" dirty="0">
                <a:latin typeface="+mj-lt"/>
              </a:rPr>
              <a:t> Section 1.3.3 for more details]</a:t>
            </a:r>
            <a:endParaRPr lang="en-US" altLang="en-US" dirty="0">
              <a:latin typeface="+mj-lt"/>
            </a:endParaRPr>
          </a:p>
          <a:p>
            <a:endParaRPr lang="en-GB" sz="1200" b="0" i="0" u="none" strike="noStrike" kern="1200" baseline="0" dirty="0">
              <a:solidFill>
                <a:schemeClr val="tx1"/>
              </a:solidFill>
              <a:latin typeface="+mj-lt"/>
              <a:ea typeface="ＭＳ Ｐゴシック" charset="-128"/>
              <a:cs typeface="ＭＳ Ｐゴシック" charset="-128"/>
            </a:endParaRPr>
          </a:p>
          <a:p>
            <a:r>
              <a:rPr lang="en-GB" sz="1200" b="0" i="0" u="none" strike="noStrike" kern="1200" baseline="0" dirty="0">
                <a:solidFill>
                  <a:schemeClr val="tx1"/>
                </a:solidFill>
                <a:latin typeface="+mj-lt"/>
                <a:ea typeface="ＭＳ Ｐゴシック" charset="-128"/>
                <a:cs typeface="ＭＳ Ｐゴシック" charset="-128"/>
              </a:rPr>
              <a:t>A bit more on content: </a:t>
            </a:r>
          </a:p>
          <a:p>
            <a:endParaRPr lang="en-US" altLang="en-US" sz="1200" baseline="0" dirty="0">
              <a:latin typeface="+mj-lt"/>
            </a:endParaRPr>
          </a:p>
          <a:p>
            <a:pPr marL="171450" indent="-171450">
              <a:lnSpc>
                <a:spcPct val="102000"/>
              </a:lnSpc>
              <a:spcAft>
                <a:spcPts val="1425"/>
              </a:spcAft>
              <a:buSzPct val="45000"/>
              <a:buFont typeface="Arial" panose="020B0604020202020204" pitchFamily="34" charset="0"/>
              <a:buChar char="•"/>
            </a:pPr>
            <a:r>
              <a:rPr lang="en-US" altLang="en-US" sz="1200" baseline="0" dirty="0">
                <a:latin typeface="+mj-lt"/>
              </a:rPr>
              <a:t>Content costs: </a:t>
            </a:r>
            <a:r>
              <a:rPr lang="en-US" altLang="en-US" sz="1200" dirty="0">
                <a:latin typeface="+mj-lt"/>
              </a:rPr>
              <a:t>money and effort !</a:t>
            </a:r>
          </a:p>
          <a:p>
            <a:pPr marL="171450" indent="-171450">
              <a:lnSpc>
                <a:spcPct val="102000"/>
              </a:lnSpc>
              <a:spcAft>
                <a:spcPts val="1425"/>
              </a:spcAft>
              <a:buSzPct val="45000"/>
              <a:buFont typeface="Arial" panose="020B0604020202020204" pitchFamily="34" charset="0"/>
              <a:buChar char="•"/>
            </a:pPr>
            <a:r>
              <a:rPr lang="en-GB" sz="1200" baseline="0" dirty="0">
                <a:latin typeface="+mj-lt"/>
              </a:rPr>
              <a:t>O</a:t>
            </a:r>
            <a:r>
              <a:rPr lang="en-GB" sz="1200" dirty="0">
                <a:latin typeface="+mj-lt"/>
              </a:rPr>
              <a:t>pen boundaries for creativity as content for each creative domain comes in different representations, under different sets of constraints and often created in massive amounts</a:t>
            </a:r>
          </a:p>
          <a:p>
            <a:pPr>
              <a:lnSpc>
                <a:spcPct val="102000"/>
              </a:lnSpc>
              <a:spcAft>
                <a:spcPts val="1425"/>
              </a:spcAft>
              <a:buSzPct val="45000"/>
              <a:buFont typeface="Wingdings" panose="05000000000000000000" pitchFamily="2" charset="2"/>
              <a:buNone/>
            </a:pPr>
            <a:endParaRPr lang="en-GB" sz="1200" dirty="0">
              <a:latin typeface="+mj-lt"/>
            </a:endParaRPr>
          </a:p>
          <a:p>
            <a:pPr>
              <a:lnSpc>
                <a:spcPct val="102000"/>
              </a:lnSpc>
              <a:spcAft>
                <a:spcPts val="1425"/>
              </a:spcAft>
              <a:buSzPct val="45000"/>
              <a:buFont typeface="Wingdings" panose="05000000000000000000" pitchFamily="2" charset="2"/>
              <a:buNone/>
            </a:pPr>
            <a:r>
              <a:rPr lang="en-GB" sz="1200" dirty="0">
                <a:latin typeface="+mj-lt"/>
              </a:rPr>
              <a:t>Bottom right image: No Man’s sky : </a:t>
            </a:r>
            <a:r>
              <a:rPr lang="en-GB" sz="1200" b="0" i="0" kern="1200" dirty="0">
                <a:solidFill>
                  <a:schemeClr val="tx1"/>
                </a:solidFill>
                <a:effectLst/>
                <a:latin typeface="+mj-lt"/>
                <a:ea typeface="ＭＳ Ｐゴシック" charset="-128"/>
                <a:cs typeface="ＭＳ Ｐゴシック" charset="-128"/>
              </a:rPr>
              <a:t>over 18 </a:t>
            </a:r>
            <a:r>
              <a:rPr lang="en-GB" sz="1200" b="0" i="0" u="none" strike="noStrike" kern="1200" dirty="0">
                <a:solidFill>
                  <a:schemeClr val="tx1"/>
                </a:solidFill>
                <a:effectLst/>
                <a:latin typeface="+mj-lt"/>
                <a:ea typeface="ＭＳ Ｐゴシック" charset="-128"/>
                <a:cs typeface="ＭＳ Ｐゴシック" charset="-128"/>
              </a:rPr>
              <a:t>quintillion</a:t>
            </a:r>
            <a:r>
              <a:rPr lang="en-GB" sz="1200" b="0" i="0" kern="1200" dirty="0">
                <a:solidFill>
                  <a:schemeClr val="tx1"/>
                </a:solidFill>
                <a:effectLst/>
                <a:latin typeface="+mj-lt"/>
                <a:ea typeface="ＭＳ Ｐゴシック" charset="-128"/>
                <a:cs typeface="ＭＳ Ｐゴシック" charset="-128"/>
              </a:rPr>
              <a:t>(1.8×10</a:t>
            </a:r>
            <a:r>
              <a:rPr lang="en-GB" sz="1200" b="0" i="0" kern="1200" baseline="30000" dirty="0">
                <a:solidFill>
                  <a:schemeClr val="tx1"/>
                </a:solidFill>
                <a:effectLst/>
                <a:latin typeface="+mj-lt"/>
                <a:ea typeface="ＭＳ Ｐゴシック" charset="-128"/>
                <a:cs typeface="ＭＳ Ｐゴシック" charset="-128"/>
              </a:rPr>
              <a:t>19</a:t>
            </a:r>
            <a:r>
              <a:rPr lang="en-GB" sz="1200" b="0" i="0" kern="1200" dirty="0">
                <a:solidFill>
                  <a:schemeClr val="tx1"/>
                </a:solidFill>
                <a:effectLst/>
                <a:latin typeface="+mj-lt"/>
                <a:ea typeface="ＭＳ Ｐゴシック" charset="-128"/>
                <a:cs typeface="ＭＳ Ｐゴシック" charset="-128"/>
              </a:rPr>
              <a:t>) planets, many with their own set of </a:t>
            </a:r>
            <a:r>
              <a:rPr lang="en-GB" sz="1200" b="0" i="0" u="none" strike="noStrike" kern="1200" dirty="0">
                <a:solidFill>
                  <a:schemeClr val="tx1"/>
                </a:solidFill>
                <a:effectLst/>
                <a:latin typeface="+mj-lt"/>
                <a:ea typeface="ＭＳ Ｐゴシック" charset="-128"/>
                <a:cs typeface="ＭＳ Ｐゴシック" charset="-128"/>
              </a:rPr>
              <a:t>flora</a:t>
            </a:r>
            <a:r>
              <a:rPr lang="en-GB" sz="1200" b="0" i="0" kern="1200" dirty="0">
                <a:solidFill>
                  <a:schemeClr val="tx1"/>
                </a:solidFill>
                <a:effectLst/>
                <a:latin typeface="+mj-lt"/>
                <a:ea typeface="ＭＳ Ｐゴシック" charset="-128"/>
                <a:cs typeface="ＭＳ Ｐゴシック" charset="-128"/>
              </a:rPr>
              <a:t> and </a:t>
            </a:r>
            <a:r>
              <a:rPr lang="en-GB" sz="1200" b="0" i="0" u="none" strike="noStrike" kern="1200" dirty="0">
                <a:solidFill>
                  <a:schemeClr val="tx1"/>
                </a:solidFill>
                <a:effectLst/>
                <a:latin typeface="+mj-lt"/>
                <a:ea typeface="ＭＳ Ｐゴシック" charset="-128"/>
                <a:cs typeface="ＭＳ Ｐゴシック" charset="-128"/>
              </a:rPr>
              <a:t>fauna</a:t>
            </a:r>
            <a:endParaRPr lang="en-GB" sz="1200" dirty="0">
              <a:latin typeface="+mj-lt"/>
            </a:endParaRPr>
          </a:p>
          <a:p>
            <a:endParaRPr lang="en-GB" dirty="0">
              <a:latin typeface="+mj-lt"/>
            </a:endParaRPr>
          </a:p>
        </p:txBody>
      </p:sp>
      <p:sp>
        <p:nvSpPr>
          <p:cNvPr id="4" name="Slide Number Placeholder 3"/>
          <p:cNvSpPr>
            <a:spLocks noGrp="1"/>
          </p:cNvSpPr>
          <p:nvPr>
            <p:ph type="sldNum" idx="10"/>
          </p:nvPr>
        </p:nvSpPr>
        <p:spPr/>
        <p:txBody>
          <a:bodyPr/>
          <a:lstStyle/>
          <a:p>
            <a:fld id="{386E4934-0734-4829-8C0C-6A0C39AF7ECC}" type="slidenum">
              <a:rPr lang="en-US" altLang="en-US" smtClean="0"/>
              <a:pPr/>
              <a:t>12</a:t>
            </a:fld>
            <a:endParaRPr lang="en-US" altLang="en-US"/>
          </a:p>
        </p:txBody>
      </p:sp>
    </p:spTree>
    <p:extLst>
      <p:ext uri="{BB962C8B-B14F-4D97-AF65-F5344CB8AC3E}">
        <p14:creationId xmlns:p14="http://schemas.microsoft.com/office/powerpoint/2010/main" val="217752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Section</a:t>
            </a:r>
            <a:r>
              <a:rPr lang="en-GB" baseline="0" dirty="0"/>
              <a:t> 1.3.4 for more details]</a:t>
            </a:r>
          </a:p>
          <a:p>
            <a:endParaRPr lang="en-GB" baseline="0" dirty="0"/>
          </a:p>
          <a:p>
            <a:r>
              <a:rPr lang="en-GB" sz="1200" b="0" i="0" u="none" strike="noStrike" kern="1200" baseline="0" dirty="0">
                <a:solidFill>
                  <a:schemeClr val="tx1"/>
                </a:solidFill>
                <a:latin typeface="+mn-lt"/>
                <a:ea typeface="ＭＳ Ｐゴシック" charset="-128"/>
                <a:cs typeface="ＭＳ Ｐゴシック" charset="-128"/>
              </a:rPr>
              <a:t>Unlike some more narrow benchmarks, games challenge all core areas of AI. This</a:t>
            </a:r>
          </a:p>
          <a:p>
            <a:r>
              <a:rPr lang="en-GB" sz="1200" b="0" i="0" u="none" strike="noStrike" kern="1200" baseline="0" dirty="0">
                <a:solidFill>
                  <a:schemeClr val="tx1"/>
                </a:solidFill>
                <a:latin typeface="+mn-lt"/>
                <a:ea typeface="ＭＳ Ｐゴシック" charset="-128"/>
                <a:cs typeface="ＭＳ Ｐゴシック" charset="-128"/>
              </a:rPr>
              <a:t>can be seen by taking a number of broadly accepted areas of AI and discussing the</a:t>
            </a:r>
          </a:p>
          <a:p>
            <a:r>
              <a:rPr lang="en-GB" sz="1200" b="0" i="0" u="none" strike="noStrike" kern="1200" baseline="0" dirty="0">
                <a:solidFill>
                  <a:schemeClr val="tx1"/>
                </a:solidFill>
                <a:latin typeface="+mn-lt"/>
                <a:ea typeface="ＭＳ Ｐゴシック" charset="-128"/>
                <a:cs typeface="ＭＳ Ｐゴシック" charset="-128"/>
              </a:rPr>
              <a:t>challenges available for those areas in games.</a:t>
            </a:r>
          </a:p>
          <a:p>
            <a:endParaRPr lang="en-GB" dirty="0"/>
          </a:p>
          <a:p>
            <a:r>
              <a:rPr lang="en-GB" dirty="0"/>
              <a:t>All</a:t>
            </a:r>
            <a:r>
              <a:rPr lang="en-GB" baseline="0" dirty="0"/>
              <a:t> areas are </a:t>
            </a:r>
            <a:r>
              <a:rPr lang="en-GB" b="1" dirty="0"/>
              <a:t>advanced</a:t>
            </a:r>
            <a:r>
              <a:rPr lang="en-GB" dirty="0"/>
              <a:t> via games…</a:t>
            </a:r>
          </a:p>
          <a:p>
            <a:endParaRPr lang="en-GB" dirty="0"/>
          </a:p>
          <a:p>
            <a:r>
              <a:rPr lang="en-GB" dirty="0"/>
              <a:t> </a:t>
            </a: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13</a:t>
            </a:fld>
            <a:endParaRPr lang="da-DK"/>
          </a:p>
        </p:txBody>
      </p:sp>
    </p:spTree>
    <p:extLst>
      <p:ext uri="{BB962C8B-B14F-4D97-AF65-F5344CB8AC3E}">
        <p14:creationId xmlns:p14="http://schemas.microsoft.com/office/powerpoint/2010/main" val="792833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sz="1200" kern="1200" dirty="0">
                <a:solidFill>
                  <a:schemeClr val="tx1"/>
                </a:solidFill>
                <a:latin typeface="+mn-lt"/>
                <a:ea typeface="ＭＳ Ｐゴシック" charset="-128"/>
                <a:cs typeface="ＭＳ Ｐゴシック" charset="-128"/>
              </a:rPr>
              <a:t>[see</a:t>
            </a:r>
            <a:r>
              <a:rPr lang="en-US" altLang="en-US" sz="1200" kern="1200" baseline="0" dirty="0">
                <a:solidFill>
                  <a:schemeClr val="tx1"/>
                </a:solidFill>
                <a:latin typeface="+mn-lt"/>
                <a:ea typeface="ＭＳ Ｐゴシック" charset="-128"/>
                <a:cs typeface="ＭＳ Ｐゴシック" charset="-128"/>
              </a:rPr>
              <a:t> Section 1.3.5 for more details]</a:t>
            </a:r>
            <a:endParaRPr lang="en-US" altLang="en-US" sz="1200" kern="1200" dirty="0">
              <a:solidFill>
                <a:schemeClr val="tx1"/>
              </a:solidFill>
              <a:latin typeface="+mn-lt"/>
              <a:ea typeface="ＭＳ Ｐゴシック" charset="-128"/>
              <a:cs typeface="ＭＳ Ｐゴシック" charset="-128"/>
            </a:endParaRPr>
          </a:p>
          <a:p>
            <a:endParaRPr lang="en-GB" dirty="0"/>
          </a:p>
          <a:p>
            <a:r>
              <a:rPr lang="en-GB" dirty="0"/>
              <a:t>Social and Emotional intelligence [</a:t>
            </a:r>
            <a:r>
              <a:rPr lang="en-GB" baseline="0" dirty="0"/>
              <a:t>Section 1.3.5.1]</a:t>
            </a:r>
            <a:endParaRPr lang="el-GR" dirty="0"/>
          </a:p>
          <a:p>
            <a:pPr marL="0" marR="0" indent="0" algn="l" defTabSz="457200" rtl="0" eaLnBrk="0" fontAlgn="base" latinLnBrk="0" hangingPunct="0">
              <a:lnSpc>
                <a:spcPct val="100000"/>
              </a:lnSpc>
              <a:spcBef>
                <a:spcPct val="30000"/>
              </a:spcBef>
              <a:spcAft>
                <a:spcPct val="0"/>
              </a:spcAft>
              <a:buClrTx/>
              <a:buSzTx/>
              <a:buFontTx/>
              <a:buNone/>
              <a:tabLst/>
              <a:defRPr/>
            </a:pPr>
            <a:r>
              <a:rPr lang="en-GB" dirty="0"/>
              <a:t>Computational</a:t>
            </a:r>
            <a:r>
              <a:rPr lang="en-GB" baseline="0" dirty="0"/>
              <a:t> creativity</a:t>
            </a:r>
            <a:r>
              <a:rPr lang="el-GR" dirty="0"/>
              <a:t> </a:t>
            </a:r>
            <a:r>
              <a:rPr lang="en-GB" dirty="0"/>
              <a:t>[</a:t>
            </a:r>
            <a:r>
              <a:rPr lang="en-GB" baseline="0" dirty="0"/>
              <a:t>Section 1.3.5.2]</a:t>
            </a:r>
            <a:endParaRPr lang="en-GB" dirty="0"/>
          </a:p>
          <a:p>
            <a:r>
              <a:rPr lang="en-GB" dirty="0"/>
              <a:t>General intelligence [</a:t>
            </a:r>
            <a:r>
              <a:rPr lang="en-GB" baseline="0" dirty="0"/>
              <a:t>Section 1.3.5.3]</a:t>
            </a:r>
            <a:endParaRPr lang="el-GR" dirty="0"/>
          </a:p>
          <a:p>
            <a:endParaRPr lang="el-GR" dirty="0"/>
          </a:p>
          <a:p>
            <a:r>
              <a:rPr lang="en-GB" dirty="0"/>
              <a:t>All AI milestones are based on or derived from games</a:t>
            </a:r>
            <a:r>
              <a:rPr lang="el-GR" dirty="0"/>
              <a:t> (</a:t>
            </a:r>
            <a:r>
              <a:rPr lang="en-GB" dirty="0"/>
              <a:t>Deep</a:t>
            </a:r>
            <a:r>
              <a:rPr lang="en-GB" baseline="0" dirty="0"/>
              <a:t> Blue</a:t>
            </a:r>
            <a:r>
              <a:rPr lang="el-GR" dirty="0"/>
              <a:t>, Kinect , </a:t>
            </a:r>
            <a:r>
              <a:rPr lang="el-GR" dirty="0" err="1"/>
              <a:t>Jeopardy</a:t>
            </a:r>
            <a:r>
              <a:rPr lang="el-GR" dirty="0"/>
              <a:t>,</a:t>
            </a:r>
            <a:r>
              <a:rPr lang="en-GB" dirty="0"/>
              <a:t> Chinook-Checkers</a:t>
            </a:r>
            <a:r>
              <a:rPr lang="el-GR" dirty="0"/>
              <a:t>, </a:t>
            </a:r>
            <a:r>
              <a:rPr lang="el-GR" dirty="0" err="1"/>
              <a:t>AlphaGo</a:t>
            </a:r>
            <a:r>
              <a:rPr lang="en-GB" dirty="0"/>
              <a:t>,</a:t>
            </a:r>
            <a:r>
              <a:rPr lang="en-GB" baseline="0" dirty="0"/>
              <a:t> …</a:t>
            </a:r>
            <a:r>
              <a:rPr lang="el-GR" dirty="0"/>
              <a:t>)</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14</a:t>
            </a:fld>
            <a:endParaRPr lang="da-DK"/>
          </a:p>
        </p:txBody>
      </p:sp>
    </p:spTree>
    <p:extLst>
      <p:ext uri="{BB962C8B-B14F-4D97-AF65-F5344CB8AC3E}">
        <p14:creationId xmlns:p14="http://schemas.microsoft.com/office/powerpoint/2010/main" val="1357009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Section 1.3.5.2 for more details]</a:t>
            </a:r>
          </a:p>
          <a:p>
            <a:endParaRPr lang="en-GB" dirty="0"/>
          </a:p>
          <a:p>
            <a:r>
              <a:rPr lang="en-GB" dirty="0"/>
              <a:t>On computational creativity in games:</a:t>
            </a:r>
          </a:p>
          <a:p>
            <a:endParaRPr lang="en-GB" dirty="0"/>
          </a:p>
          <a:p>
            <a:pPr marL="171450" indent="-171450">
              <a:buFont typeface="Arial" panose="020B0604020202020204" pitchFamily="34" charset="0"/>
              <a:buChar char="•"/>
            </a:pPr>
            <a:r>
              <a:rPr lang="en-GB" dirty="0"/>
              <a:t>Games is the domain where </a:t>
            </a:r>
          </a:p>
          <a:p>
            <a:pPr marL="171450" indent="-171450">
              <a:buFont typeface="Arial" panose="020B0604020202020204" pitchFamily="34" charset="0"/>
              <a:buChar char="•"/>
            </a:pPr>
            <a:r>
              <a:rPr lang="en-GB" dirty="0"/>
              <a:t>Art meets science and play …</a:t>
            </a:r>
          </a:p>
          <a:p>
            <a:pPr marL="171450" indent="-171450">
              <a:buFont typeface="Arial" panose="020B0604020202020204" pitchFamily="34" charset="0"/>
              <a:buChar char="•"/>
            </a:pPr>
            <a:r>
              <a:rPr lang="en-GB" dirty="0"/>
              <a:t>Problem solving meets creativity			</a:t>
            </a:r>
          </a:p>
          <a:p>
            <a:pPr marL="171450" indent="-171450">
              <a:buFont typeface="Arial" panose="020B0604020202020204" pitchFamily="34" charset="0"/>
              <a:buChar char="•"/>
            </a:pPr>
            <a:r>
              <a:rPr lang="en-GB" dirty="0"/>
              <a:t>The outcome is experienced (via rich interaction)!</a:t>
            </a:r>
          </a:p>
          <a:p>
            <a:endParaRPr lang="en-GB" dirty="0"/>
          </a:p>
          <a:p>
            <a:r>
              <a:rPr lang="en-GB" dirty="0"/>
              <a:t>In summary: An AI that can play almost any video game and create a wide variety of video games is, by any reasonable standard, intelligent. That task can be seen as AI complete</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15</a:t>
            </a:fld>
            <a:endParaRPr lang="da-DK"/>
          </a:p>
        </p:txBody>
      </p:sp>
    </p:spTree>
    <p:extLst>
      <p:ext uri="{BB962C8B-B14F-4D97-AF65-F5344CB8AC3E}">
        <p14:creationId xmlns:p14="http://schemas.microsoft.com/office/powerpoint/2010/main" val="3606773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Section 1.4</a:t>
            </a:r>
            <a:r>
              <a:rPr lang="en-GB" baseline="0" dirty="0"/>
              <a:t> for more details]</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16</a:t>
            </a:fld>
            <a:endParaRPr lang="da-DK"/>
          </a:p>
        </p:txBody>
      </p:sp>
    </p:spTree>
    <p:extLst>
      <p:ext uri="{BB962C8B-B14F-4D97-AF65-F5344CB8AC3E}">
        <p14:creationId xmlns:p14="http://schemas.microsoft.com/office/powerpoint/2010/main" val="270208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[see Section 1.4.1</a:t>
            </a:r>
            <a:r>
              <a:rPr lang="en-GB" baseline="0" dirty="0"/>
              <a:t> for more details]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baseline="0" dirty="0"/>
          </a:p>
          <a:p>
            <a:r>
              <a:rPr lang="en-GB" sz="1200" b="0" i="0" u="none" strike="noStrike" kern="1200" baseline="0" dirty="0">
                <a:solidFill>
                  <a:schemeClr val="tx1"/>
                </a:solidFill>
                <a:latin typeface="+mn-lt"/>
                <a:ea typeface="ＭＳ Ｐゴシック" charset="-128"/>
                <a:cs typeface="ＭＳ Ｐゴシック" charset="-128"/>
              </a:rPr>
              <a:t>AI can improve games in several ways:</a:t>
            </a:r>
          </a:p>
          <a:p>
            <a:endParaRPr lang="en-GB" sz="1200" b="0" i="0" u="none" strike="noStrike" kern="1200" baseline="0" dirty="0">
              <a:solidFill>
                <a:schemeClr val="tx1"/>
              </a:solidFill>
              <a:latin typeface="+mn-lt"/>
              <a:ea typeface="ＭＳ Ｐゴシック" charset="-128"/>
              <a:cs typeface="ＭＳ Ｐゴシック" charset="-128"/>
            </a:endParaRPr>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When the AI adds to the commercial value of the game, it contributes to better game reviews, and it enhances the experience of the player.</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An unconventional and effective solution to an NPC task can often be a critical factor that shapes management, marketing and monetization strategies</a:t>
            </a:r>
          </a:p>
          <a:p>
            <a:pPr marL="0" indent="0">
              <a:buFont typeface="Arial" panose="020B0604020202020204" pitchFamily="34" charset="0"/>
              <a:buNone/>
            </a:pPr>
            <a:endParaRPr lang="en-GB" sz="1200" b="0" i="0" u="none" strike="noStrike" kern="1200" baseline="0" dirty="0">
              <a:solidFill>
                <a:schemeClr val="tx1"/>
              </a:solidFill>
              <a:latin typeface="+mn-lt"/>
              <a:ea typeface="ＭＳ Ｐゴシック" charset="-128"/>
              <a:cs typeface="ＭＳ Ｐゴシック" charset="-128"/>
            </a:endParaRPr>
          </a:p>
          <a:p>
            <a:pPr marL="0" indent="0">
              <a:buFont typeface="Arial" panose="020B0604020202020204" pitchFamily="34" charset="0"/>
              <a:buNone/>
            </a:pPr>
            <a:r>
              <a:rPr lang="en-GB" sz="1200" b="0" i="0" u="none" strike="noStrike" kern="1200" baseline="0" dirty="0">
                <a:solidFill>
                  <a:schemeClr val="tx1"/>
                </a:solidFill>
                <a:latin typeface="+mn-lt"/>
                <a:ea typeface="ＭＳ Ｐゴシック" charset="-128"/>
                <a:cs typeface="ＭＳ Ｐゴシック" charset="-128"/>
              </a:rPr>
              <a:t>AI roles and tasks:</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AI plays games with two core objectives in mind: </a:t>
            </a:r>
            <a:r>
              <a:rPr lang="en-GB" sz="1200" b="1" i="0" u="none" strike="noStrike" kern="1200" baseline="0" dirty="0">
                <a:solidFill>
                  <a:schemeClr val="tx1"/>
                </a:solidFill>
                <a:latin typeface="+mn-lt"/>
                <a:ea typeface="ＭＳ Ｐゴシック" charset="-128"/>
                <a:cs typeface="ＭＳ Ｐゴシック" charset="-128"/>
              </a:rPr>
              <a:t>play well</a:t>
            </a:r>
            <a:r>
              <a:rPr lang="en-GB" sz="1200" b="0" i="0" u="none" strike="noStrike" kern="1200" baseline="0" dirty="0">
                <a:solidFill>
                  <a:schemeClr val="tx1"/>
                </a:solidFill>
                <a:latin typeface="+mn-lt"/>
                <a:ea typeface="ＭＳ Ｐゴシック" charset="-128"/>
                <a:cs typeface="ＭＳ Ｐゴシック" charset="-128"/>
              </a:rPr>
              <a:t> and/or </a:t>
            </a:r>
            <a:r>
              <a:rPr lang="en-GB" sz="1200" b="1" i="0" u="none" strike="noStrike" kern="1200" baseline="0" dirty="0">
                <a:solidFill>
                  <a:schemeClr val="tx1"/>
                </a:solidFill>
                <a:latin typeface="+mn-lt"/>
                <a:ea typeface="ＭＳ Ｐゴシック" charset="-128"/>
                <a:cs typeface="ＭＳ Ｐゴシック" charset="-128"/>
              </a:rPr>
              <a:t>play believably</a:t>
            </a:r>
            <a:r>
              <a:rPr lang="en-GB" sz="1200" b="0" i="0" u="none" strike="noStrike" kern="1200" baseline="0" dirty="0">
                <a:solidFill>
                  <a:schemeClr val="tx1"/>
                </a:solidFill>
                <a:latin typeface="+mn-lt"/>
                <a:ea typeface="ＭＳ Ｐゴシック" charset="-128"/>
                <a:cs typeface="ＭＳ Ｐゴシック" charset="-128"/>
              </a:rPr>
              <a:t> (or human-like, or interestingly)</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AI can control either the player character or the NPC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AI that plays well: </a:t>
            </a:r>
            <a:r>
              <a:rPr lang="en-GB" sz="1200" b="1" i="0" u="none" strike="noStrike" kern="1200" baseline="0" dirty="0">
                <a:solidFill>
                  <a:schemeClr val="tx1"/>
                </a:solidFill>
                <a:latin typeface="+mn-lt"/>
                <a:ea typeface="ＭＳ Ｐゴシック" charset="-128"/>
                <a:cs typeface="ＭＳ Ｐゴシック" charset="-128"/>
              </a:rPr>
              <a:t>empower dynamic difficulty adjustment</a:t>
            </a:r>
            <a:r>
              <a:rPr lang="en-GB" sz="1200" b="0" i="0" u="none" strike="noStrike" kern="1200" baseline="0" dirty="0">
                <a:solidFill>
                  <a:schemeClr val="tx1"/>
                </a:solidFill>
                <a:latin typeface="+mn-lt"/>
                <a:ea typeface="ＭＳ Ｐゴシック" charset="-128"/>
                <a:cs typeface="ＭＳ Ｐゴシック" charset="-128"/>
              </a:rPr>
              <a:t> and </a:t>
            </a:r>
            <a:r>
              <a:rPr lang="en-GB" sz="1200" b="1" i="0" u="none" strike="noStrike" kern="1200" baseline="0" dirty="0">
                <a:solidFill>
                  <a:schemeClr val="tx1"/>
                </a:solidFill>
                <a:latin typeface="+mn-lt"/>
                <a:ea typeface="ＭＳ Ｐゴシック" charset="-128"/>
                <a:cs typeface="ＭＳ Ｐゴシック" charset="-128"/>
              </a:rPr>
              <a:t>automatic game balancing</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AI that plays believably or human-like: </a:t>
            </a:r>
            <a:r>
              <a:rPr lang="en-GB" sz="1200" b="1" i="0" u="none" strike="noStrike" kern="1200" baseline="0" dirty="0">
                <a:solidFill>
                  <a:schemeClr val="tx1"/>
                </a:solidFill>
                <a:latin typeface="+mn-lt"/>
                <a:ea typeface="ＭＳ Ｐゴシック" charset="-128"/>
                <a:cs typeface="ＭＳ Ｐゴシック" charset="-128"/>
              </a:rPr>
              <a:t>player experience debugging</a:t>
            </a:r>
            <a:r>
              <a:rPr lang="en-GB" sz="1200" b="0" i="0" u="none" strike="noStrike" kern="1200" baseline="0" dirty="0">
                <a:solidFill>
                  <a:schemeClr val="tx1"/>
                </a:solidFill>
                <a:latin typeface="+mn-lt"/>
                <a:ea typeface="ＭＳ Ｐゴシック" charset="-128"/>
                <a:cs typeface="ＭＳ Ｐゴシック" charset="-128"/>
              </a:rPr>
              <a:t> or </a:t>
            </a:r>
            <a:r>
              <a:rPr lang="en-GB" sz="1200" b="1" i="0" u="none" strike="noStrike" kern="1200" baseline="0" dirty="0">
                <a:solidFill>
                  <a:schemeClr val="tx1"/>
                </a:solidFill>
                <a:latin typeface="+mn-lt"/>
                <a:ea typeface="ＭＳ Ｐゴシック" charset="-128"/>
                <a:cs typeface="ＭＳ Ｐゴシック" charset="-128"/>
              </a:rPr>
              <a:t>demonstration of realistic play</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17</a:t>
            </a:fld>
            <a:endParaRPr lang="da-DK"/>
          </a:p>
        </p:txBody>
      </p:sp>
    </p:spTree>
    <p:extLst>
      <p:ext uri="{BB962C8B-B14F-4D97-AF65-F5344CB8AC3E}">
        <p14:creationId xmlns:p14="http://schemas.microsoft.com/office/powerpoint/2010/main" val="2555789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a:t>
            </a:r>
            <a:r>
              <a:rPr lang="en-GB" baseline="0" dirty="0"/>
              <a:t> potential core aim for a course on artificial intelligence and games</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18</a:t>
            </a:fld>
            <a:endParaRPr lang="da-DK"/>
          </a:p>
        </p:txBody>
      </p:sp>
    </p:spTree>
    <p:extLst>
      <p:ext uri="{BB962C8B-B14F-4D97-AF65-F5344CB8AC3E}">
        <p14:creationId xmlns:p14="http://schemas.microsoft.com/office/powerpoint/2010/main" val="3911283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F2F2397-D8AB-4DA6-83CE-7D11839812CC}" type="slidenum">
              <a:rPr lang="en-US" altLang="en-US"/>
              <a:pPr/>
              <a:t>19</a:t>
            </a:fld>
            <a:endParaRPr lang="en-US" altLang="en-US"/>
          </a:p>
        </p:txBody>
      </p:sp>
      <p:sp>
        <p:nvSpPr>
          <p:cNvPr id="68609" name="Rectangle 1"/>
          <p:cNvSpPr txBox="1">
            <a:spLocks noGrp="1" noRot="1" noChangeAspect="1" noChangeArrowheads="1"/>
          </p:cNvSpPr>
          <p:nvPr>
            <p:ph type="sldImg"/>
          </p:nvPr>
        </p:nvSpPr>
        <p:spPr bwMode="auto">
          <a:xfrm>
            <a:off x="573088" y="812800"/>
            <a:ext cx="64119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Text Box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40" rIns="0" bIns="0">
            <a:normAutofit fontScale="92500" lnSpcReduction="20000"/>
          </a:bodyPr>
          <a:lstStyle/>
          <a:p>
            <a:pPr>
              <a:lnSpc>
                <a:spcPct val="102000"/>
              </a:lnSpc>
              <a:spcAft>
                <a:spcPts val="1425"/>
              </a:spcAft>
              <a:buSzPct val="45000"/>
              <a:buFont typeface="Wingdings" panose="05000000000000000000" pitchFamily="2" charset="2"/>
              <a:buNone/>
            </a:pPr>
            <a:r>
              <a:rPr lang="en-US" altLang="en-US" sz="1200" dirty="0">
                <a:latin typeface="+mj-lt"/>
              </a:rPr>
              <a:t>[see</a:t>
            </a:r>
            <a:r>
              <a:rPr lang="en-US" altLang="en-US" sz="1200" baseline="0" dirty="0">
                <a:latin typeface="+mj-lt"/>
              </a:rPr>
              <a:t> </a:t>
            </a:r>
            <a:r>
              <a:rPr lang="en-US" altLang="en-US" sz="1200" dirty="0">
                <a:latin typeface="+mj-lt"/>
              </a:rPr>
              <a:t>section</a:t>
            </a:r>
            <a:r>
              <a:rPr lang="en-US" altLang="en-US" sz="1200" baseline="0" dirty="0">
                <a:latin typeface="+mj-lt"/>
              </a:rPr>
              <a:t> 1.4.2 for more details]</a:t>
            </a:r>
          </a:p>
          <a:p>
            <a:pPr>
              <a:lnSpc>
                <a:spcPct val="102000"/>
              </a:lnSpc>
              <a:spcAft>
                <a:spcPts val="1425"/>
              </a:spcAft>
              <a:buSzPct val="45000"/>
              <a:buFont typeface="Wingdings" panose="05000000000000000000" pitchFamily="2" charset="2"/>
              <a:buNone/>
            </a:pPr>
            <a:r>
              <a:rPr lang="en-US" altLang="en-US" sz="1200" baseline="0" dirty="0">
                <a:latin typeface="+mj-lt"/>
              </a:rPr>
              <a:t> </a:t>
            </a:r>
          </a:p>
          <a:p>
            <a:pPr marL="171450" indent="-171450">
              <a:lnSpc>
                <a:spcPct val="102000"/>
              </a:lnSpc>
              <a:spcAft>
                <a:spcPts val="1425"/>
              </a:spcAft>
              <a:buSzPct val="45000"/>
              <a:buFont typeface="Arial" panose="020B0604020202020204" pitchFamily="34" charset="0"/>
              <a:buChar char="•"/>
            </a:pPr>
            <a:r>
              <a:rPr lang="en-US" altLang="en-US" sz="1200" dirty="0">
                <a:latin typeface="+mj-lt"/>
                <a:cs typeface="Arial Unicode MS" panose="020B0604020202020204" pitchFamily="34" charset="-128"/>
              </a:rPr>
              <a:t>Games are unique </a:t>
            </a:r>
            <a:r>
              <a:rPr lang="en-US" altLang="en-US" sz="1200" dirty="0">
                <a:latin typeface="+mj-lt"/>
                <a:cs typeface="Arial Unicode MS" panose="020B0604020202020204" pitchFamily="34" charset="-128"/>
                <a:sym typeface="Wingdings" panose="05000000000000000000" pitchFamily="2" charset="2"/>
              </a:rPr>
              <a:t> </a:t>
            </a:r>
            <a:r>
              <a:rPr lang="en-US" altLang="en-US" sz="1200" dirty="0">
                <a:latin typeface="+mj-lt"/>
                <a:cs typeface="Arial Unicode MS" panose="020B0604020202020204" pitchFamily="34" charset="-128"/>
              </a:rPr>
              <a:t>they </a:t>
            </a:r>
            <a:r>
              <a:rPr lang="en-US" altLang="en-US" sz="1200" b="1" dirty="0">
                <a:latin typeface="+mj-lt"/>
                <a:cs typeface="Arial Unicode MS" panose="020B0604020202020204" pitchFamily="34" charset="-128"/>
              </a:rPr>
              <a:t>invented</a:t>
            </a:r>
            <a:r>
              <a:rPr lang="en-US" altLang="en-US" sz="1200" dirty="0">
                <a:latin typeface="+mj-lt"/>
                <a:cs typeface="Arial Unicode MS" panose="020B0604020202020204" pitchFamily="34" charset="-128"/>
              </a:rPr>
              <a:t> procedural content generation (PCG)</a:t>
            </a:r>
          </a:p>
          <a:p>
            <a:pPr marL="171450" indent="-171450">
              <a:lnSpc>
                <a:spcPct val="102000"/>
              </a:lnSpc>
              <a:spcAft>
                <a:spcPts val="1425"/>
              </a:spcAft>
              <a:buSzPct val="45000"/>
              <a:buFont typeface="Arial" panose="020B0604020202020204" pitchFamily="34" charset="0"/>
              <a:buChar char="•"/>
            </a:pPr>
            <a:r>
              <a:rPr lang="en-US" altLang="en-US" sz="1200" dirty="0">
                <a:latin typeface="+mj-lt"/>
              </a:rPr>
              <a:t>PCG is a </a:t>
            </a:r>
            <a:r>
              <a:rPr lang="en-US" altLang="en-US" sz="1200" b="1" dirty="0">
                <a:latin typeface="+mj-lt"/>
              </a:rPr>
              <a:t>commercial</a:t>
            </a:r>
            <a:r>
              <a:rPr lang="en-US" altLang="en-US" sz="1200" dirty="0">
                <a:latin typeface="+mj-lt"/>
              </a:rPr>
              <a:t> </a:t>
            </a:r>
            <a:r>
              <a:rPr lang="en-US" altLang="en-US" sz="1200" b="1" dirty="0">
                <a:latin typeface="+mj-lt"/>
              </a:rPr>
              <a:t>necessity:</a:t>
            </a:r>
            <a:r>
              <a:rPr lang="en-US" altLang="en-US" sz="1200" b="1" baseline="0" dirty="0">
                <a:latin typeface="+mj-lt"/>
              </a:rPr>
              <a:t> </a:t>
            </a:r>
            <a:r>
              <a:rPr lang="en-US" altLang="en-US" sz="1200" dirty="0">
                <a:latin typeface="+mj-lt"/>
                <a:cs typeface="Arial Unicode MS" panose="020B0604020202020204" pitchFamily="34" charset="-128"/>
              </a:rPr>
              <a:t>highly competitive marketplace</a:t>
            </a:r>
            <a:r>
              <a:rPr lang="en-US" altLang="en-US" sz="1200" baseline="0" dirty="0">
                <a:latin typeface="+mj-lt"/>
                <a:cs typeface="Arial Unicode MS" panose="020B0604020202020204" pitchFamily="34" charset="-128"/>
              </a:rPr>
              <a:t> (</a:t>
            </a:r>
            <a:r>
              <a:rPr lang="en-US" altLang="en-US" sz="1200" dirty="0">
                <a:latin typeface="+mj-lt"/>
              </a:rPr>
              <a:t>fast development cycles), </a:t>
            </a:r>
            <a:r>
              <a:rPr lang="en-US" altLang="en-US" sz="1200" dirty="0" err="1">
                <a:latin typeface="+mj-lt"/>
              </a:rPr>
              <a:t>replayability</a:t>
            </a:r>
            <a:r>
              <a:rPr lang="en-US" altLang="en-US" sz="1200" dirty="0">
                <a:latin typeface="+mj-lt"/>
              </a:rPr>
              <a:t>, retention (online games)… </a:t>
            </a:r>
          </a:p>
          <a:p>
            <a:pPr marL="171450" indent="-171450">
              <a:lnSpc>
                <a:spcPct val="102000"/>
              </a:lnSpc>
              <a:spcAft>
                <a:spcPts val="1425"/>
              </a:spcAft>
              <a:buSzPct val="45000"/>
              <a:buFont typeface="Arial" panose="020B0604020202020204" pitchFamily="34" charset="0"/>
              <a:buChar char="•"/>
            </a:pPr>
            <a:r>
              <a:rPr lang="en-US" altLang="en-US" sz="1200" dirty="0">
                <a:latin typeface="+mj-lt"/>
                <a:cs typeface="Arial Unicode MS" panose="020B0604020202020204" pitchFamily="34" charset="-128"/>
              </a:rPr>
              <a:t>A constant stream of new content is needed!</a:t>
            </a:r>
          </a:p>
          <a:p>
            <a:pPr marL="171450" indent="-171450">
              <a:lnSpc>
                <a:spcPct val="102000"/>
              </a:lnSpc>
              <a:spcAft>
                <a:spcPts val="1425"/>
              </a:spcAft>
              <a:buSzPct val="45000"/>
              <a:buFont typeface="Arial" panose="020B0604020202020204" pitchFamily="34" charset="0"/>
              <a:buChar char="•"/>
            </a:pPr>
            <a:r>
              <a:rPr lang="en-US" altLang="en-US" sz="1200" dirty="0">
                <a:latin typeface="+mj-lt"/>
              </a:rPr>
              <a:t>The game industry </a:t>
            </a:r>
            <a:r>
              <a:rPr lang="en-US" altLang="en-US" sz="1200" b="1" dirty="0">
                <a:latin typeface="+mj-lt"/>
              </a:rPr>
              <a:t>proudly</a:t>
            </a:r>
            <a:r>
              <a:rPr lang="en-US" altLang="en-US" sz="1200" dirty="0">
                <a:latin typeface="+mj-lt"/>
              </a:rPr>
              <a:t> displays its AI.</a:t>
            </a:r>
          </a:p>
          <a:p>
            <a:pPr>
              <a:lnSpc>
                <a:spcPct val="102000"/>
              </a:lnSpc>
              <a:spcAft>
                <a:spcPts val="1425"/>
              </a:spcAft>
              <a:buSzPct val="45000"/>
              <a:buFont typeface="Wingdings" panose="05000000000000000000" pitchFamily="2" charset="2"/>
              <a:buChar char=""/>
            </a:pPr>
            <a:endParaRPr lang="en-US" altLang="en-US" sz="1200" dirty="0">
              <a:latin typeface="+mj-lt"/>
            </a:endParaRPr>
          </a:p>
          <a:p>
            <a:r>
              <a:rPr lang="en-GB" sz="1200" b="0" i="0" u="none" strike="noStrike" kern="1200" baseline="0" dirty="0">
                <a:solidFill>
                  <a:schemeClr val="tx1"/>
                </a:solidFill>
                <a:latin typeface="+mj-lt"/>
                <a:ea typeface="ＭＳ Ｐゴシック" charset="-128"/>
                <a:cs typeface="ＭＳ Ｐゴシック" charset="-128"/>
              </a:rPr>
              <a:t>Some reasons for game designers and developers to be interested in AI, and PCG in particular (see more in Part III):</a:t>
            </a:r>
          </a:p>
          <a:p>
            <a:pPr marL="171450" indent="-171450">
              <a:buFont typeface="Arial" panose="020B0604020202020204" pitchFamily="34" charset="0"/>
              <a:buChar char="•"/>
            </a:pPr>
            <a:r>
              <a:rPr lang="en-GB" sz="1200" b="1" i="0" u="none" strike="noStrike" kern="1200" baseline="0" dirty="0">
                <a:solidFill>
                  <a:schemeClr val="tx1"/>
                </a:solidFill>
                <a:latin typeface="+mj-lt"/>
                <a:ea typeface="ＭＳ Ｐゴシック" charset="-128"/>
                <a:cs typeface="ＭＳ Ｐゴシック" charset="-128"/>
              </a:rPr>
              <a:t>Memory consumption </a:t>
            </a:r>
            <a:r>
              <a:rPr lang="en-GB" sz="1200" b="0" i="0" u="none" strike="noStrike" kern="1200" baseline="0" dirty="0">
                <a:solidFill>
                  <a:schemeClr val="tx1"/>
                </a:solidFill>
                <a:latin typeface="+mj-lt"/>
                <a:ea typeface="ＭＳ Ｐゴシック" charset="-128"/>
                <a:cs typeface="ＭＳ Ｐゴシック" charset="-128"/>
              </a:rPr>
              <a:t>(as e.g. in </a:t>
            </a:r>
            <a:r>
              <a:rPr lang="en-GB" sz="1200" b="0" i="1" u="none" strike="noStrike" kern="1200" baseline="0" dirty="0">
                <a:solidFill>
                  <a:schemeClr val="tx1"/>
                </a:solidFill>
                <a:latin typeface="+mj-lt"/>
                <a:ea typeface="ＭＳ Ｐゴシック" charset="-128"/>
                <a:cs typeface="ＭＳ Ｐゴシック" charset="-128"/>
              </a:rPr>
              <a:t>Elite)</a:t>
            </a:r>
            <a:r>
              <a:rPr lang="en-GB" sz="1200" b="0" i="0" u="none" strike="noStrike" kern="1200" baseline="0" dirty="0">
                <a:solidFill>
                  <a:schemeClr val="tx1"/>
                </a:solidFill>
                <a:latin typeface="+mj-lt"/>
                <a:ea typeface="ＭＳ Ｐゴシック" charset="-128"/>
                <a:cs typeface="ＭＳ Ｐゴシック" charset="-128"/>
              </a:rPr>
              <a:t> </a:t>
            </a:r>
          </a:p>
          <a:p>
            <a:pPr marL="171450" indent="-171450">
              <a:buFont typeface="Arial" panose="020B0604020202020204" pitchFamily="34" charset="0"/>
              <a:buChar char="•"/>
            </a:pPr>
            <a:r>
              <a:rPr lang="en-GB" sz="1200" b="0" i="0" u="none" strike="noStrike" kern="1200" baseline="0" dirty="0">
                <a:solidFill>
                  <a:schemeClr val="tx1"/>
                </a:solidFill>
                <a:latin typeface="+mj-lt"/>
                <a:ea typeface="ＭＳ Ｐゴシック" charset="-128"/>
                <a:cs typeface="ＭＳ Ｐゴシック" charset="-128"/>
              </a:rPr>
              <a:t>Content generation might foster or further inspire </a:t>
            </a:r>
            <a:r>
              <a:rPr lang="en-GB" sz="1200" b="1" i="0" u="none" strike="noStrike" kern="1200" baseline="0" dirty="0">
                <a:solidFill>
                  <a:schemeClr val="tx1"/>
                </a:solidFill>
                <a:latin typeface="+mj-lt"/>
                <a:ea typeface="ＭＳ Ｐゴシック" charset="-128"/>
                <a:cs typeface="ＭＳ Ｐゴシック" charset="-128"/>
              </a:rPr>
              <a:t>human creativity</a:t>
            </a:r>
          </a:p>
          <a:p>
            <a:pPr marL="171450" indent="-171450">
              <a:buFont typeface="Arial" panose="020B0604020202020204" pitchFamily="34" charset="0"/>
              <a:buChar char="•"/>
            </a:pPr>
            <a:r>
              <a:rPr lang="en-GB" sz="1200" b="0" i="0" u="none" strike="noStrike" kern="1200" baseline="0" dirty="0">
                <a:solidFill>
                  <a:schemeClr val="tx1"/>
                </a:solidFill>
                <a:latin typeface="+mj-lt"/>
                <a:ea typeface="ＭＳ Ｐゴシック" charset="-128"/>
                <a:cs typeface="ＭＳ Ｐゴシック" charset="-128"/>
              </a:rPr>
              <a:t>Possible to create truly endless games with </a:t>
            </a:r>
            <a:r>
              <a:rPr lang="en-GB" sz="1200" b="1" i="0" u="none" strike="noStrike" kern="1200" baseline="0" dirty="0">
                <a:solidFill>
                  <a:schemeClr val="tx1"/>
                </a:solidFill>
                <a:latin typeface="+mj-lt"/>
                <a:ea typeface="ＭＳ Ｐゴシック" charset="-128"/>
                <a:cs typeface="ＭＳ Ｐゴシック" charset="-128"/>
              </a:rPr>
              <a:t>ultimate replay value</a:t>
            </a:r>
            <a:r>
              <a:rPr lang="en-GB" sz="1200" b="0" i="0" u="none" strike="noStrike" kern="1200" baseline="0" dirty="0">
                <a:solidFill>
                  <a:schemeClr val="tx1"/>
                </a:solidFill>
                <a:latin typeface="+mj-lt"/>
                <a:ea typeface="ＭＳ Ｐゴシック" charset="-128"/>
                <a:cs typeface="ＭＳ Ｐゴシック" charset="-128"/>
              </a:rPr>
              <a:t>. </a:t>
            </a:r>
          </a:p>
          <a:p>
            <a:pPr marL="171450" indent="-171450">
              <a:buFont typeface="Arial" panose="020B0604020202020204" pitchFamily="34" charset="0"/>
              <a:buChar char="•"/>
            </a:pPr>
            <a:r>
              <a:rPr lang="en-GB" sz="1200" b="0" i="0" u="none" strike="noStrike" kern="1200" baseline="0" dirty="0">
                <a:solidFill>
                  <a:schemeClr val="tx1"/>
                </a:solidFill>
                <a:latin typeface="+mj-lt"/>
                <a:ea typeface="ＭＳ Ｐゴシック" charset="-128"/>
                <a:cs typeface="ＭＳ Ｐゴシック" charset="-128"/>
              </a:rPr>
              <a:t>Personalized and </a:t>
            </a:r>
            <a:r>
              <a:rPr lang="en-GB" sz="1200" b="1" i="0" u="none" strike="noStrike" kern="1200" baseline="0" dirty="0">
                <a:solidFill>
                  <a:schemeClr val="tx1"/>
                </a:solidFill>
                <a:latin typeface="+mj-lt"/>
                <a:ea typeface="ＭＳ Ｐゴシック" charset="-128"/>
                <a:cs typeface="ＭＳ Ｐゴシック" charset="-128"/>
              </a:rPr>
              <a:t>adaptive play</a:t>
            </a:r>
          </a:p>
          <a:p>
            <a:endParaRPr lang="en-GB" sz="1200" b="0" i="0" u="none" strike="noStrike" kern="1200" baseline="0" dirty="0">
              <a:solidFill>
                <a:schemeClr val="tx1"/>
              </a:solidFill>
              <a:latin typeface="+mj-lt"/>
              <a:ea typeface="ＭＳ Ｐゴシック" charset="-128"/>
              <a:cs typeface="ＭＳ Ｐゴシック" charset="-128"/>
            </a:endParaRPr>
          </a:p>
          <a:p>
            <a:r>
              <a:rPr lang="en-US" sz="1200" b="1" i="0" u="none" strike="noStrike" kern="1200" baseline="0" dirty="0">
                <a:solidFill>
                  <a:schemeClr val="tx1"/>
                </a:solidFill>
                <a:latin typeface="+mn-lt"/>
                <a:ea typeface="ＭＳ Ｐゴシック" charset="-128"/>
                <a:cs typeface="ＭＳ Ｐゴシック" charset="-128"/>
              </a:rPr>
              <a:t>Generative AI</a:t>
            </a:r>
            <a:r>
              <a:rPr lang="en-US" sz="1200" b="0" i="0" u="none" strike="noStrike" kern="1200" baseline="0" dirty="0">
                <a:solidFill>
                  <a:schemeClr val="tx1"/>
                </a:solidFill>
                <a:latin typeface="+mn-lt"/>
                <a:ea typeface="ＭＳ Ｐゴシック" charset="-128"/>
                <a:cs typeface="ＭＳ Ｐゴシック" charset="-128"/>
              </a:rPr>
              <a:t> in games (PCG via Machine learning) is </a:t>
            </a:r>
            <a:r>
              <a:rPr lang="en-GB" sz="1200" b="0" i="0" u="none" strike="noStrike" kern="1200" baseline="0" dirty="0">
                <a:solidFill>
                  <a:schemeClr val="tx1"/>
                </a:solidFill>
                <a:latin typeface="+mn-lt"/>
                <a:ea typeface="ＭＳ Ｐゴシック" charset="-128"/>
                <a:cs typeface="ＭＳ Ｐゴシック" charset="-128"/>
              </a:rPr>
              <a:t>concerned currently with the development of methods and tools, such as Large Language Models and Diffusion Models, for the creation of game content</a:t>
            </a:r>
            <a:endParaRPr lang="en-GB" sz="1200" b="0" i="0" u="none" strike="noStrike" kern="1200" baseline="0" dirty="0">
              <a:solidFill>
                <a:schemeClr val="tx1"/>
              </a:solidFill>
              <a:latin typeface="+mj-lt"/>
              <a:ea typeface="ＭＳ Ｐゴシック" charset="-128"/>
              <a:cs typeface="ＭＳ Ｐゴシック" charset="-128"/>
            </a:endParaRPr>
          </a:p>
        </p:txBody>
      </p:sp>
    </p:spTree>
    <p:extLst>
      <p:ext uri="{BB962C8B-B14F-4D97-AF65-F5344CB8AC3E}">
        <p14:creationId xmlns:p14="http://schemas.microsoft.com/office/powerpoint/2010/main" val="1765495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reasons</a:t>
            </a:r>
            <a:r>
              <a:rPr lang="en-GB" baseline="0" dirty="0"/>
              <a:t> why a course on game AI is time-relevant and important </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a:t>
            </a:fld>
            <a:endParaRPr lang="da-DK"/>
          </a:p>
        </p:txBody>
      </p:sp>
    </p:spTree>
    <p:extLst>
      <p:ext uri="{BB962C8B-B14F-4D97-AF65-F5344CB8AC3E}">
        <p14:creationId xmlns:p14="http://schemas.microsoft.com/office/powerpoint/2010/main" val="2850808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u="none" strike="noStrike" kern="1200" baseline="0" dirty="0">
                <a:solidFill>
                  <a:schemeClr val="tx1"/>
                </a:solidFill>
                <a:latin typeface="+mn-lt"/>
                <a:ea typeface="ＭＳ Ｐゴシック" charset="-128"/>
                <a:cs typeface="ＭＳ Ｐゴシック" charset="-128"/>
              </a:rPr>
              <a:t>[see Section 1.4.3 for more details]</a:t>
            </a:r>
          </a:p>
          <a:p>
            <a:endParaRPr lang="en-GB" sz="1200" b="0" i="0" u="none" strike="noStrike" kern="1200" baseline="0" dirty="0">
              <a:solidFill>
                <a:schemeClr val="tx1"/>
              </a:solidFill>
              <a:latin typeface="+mn-lt"/>
              <a:ea typeface="ＭＳ Ｐゴシック" charset="-128"/>
              <a:cs typeface="ＭＳ Ｐゴシック" charset="-128"/>
            </a:endParaRPr>
          </a:p>
          <a:p>
            <a:pPr marL="171450" indent="-171450">
              <a:buFontTx/>
              <a:buChar char="-"/>
            </a:pPr>
            <a:r>
              <a:rPr lang="en-GB" sz="1200" b="0" i="0" u="none" strike="noStrike" kern="1200" baseline="0" dirty="0">
                <a:solidFill>
                  <a:schemeClr val="tx1"/>
                </a:solidFill>
                <a:latin typeface="+mn-lt"/>
                <a:ea typeface="ＭＳ Ｐゴシック" charset="-128"/>
                <a:cs typeface="ＭＳ Ｐゴシック" charset="-128"/>
              </a:rPr>
              <a:t>The holy grail of game design—player experience—can be improved and tailored to each player</a:t>
            </a:r>
          </a:p>
          <a:p>
            <a:pPr marL="171450" indent="-171450">
              <a:buFontTx/>
              <a:buChar char="-"/>
            </a:pPr>
            <a:r>
              <a:rPr lang="en-GB" sz="1200" b="0" i="0" u="none" strike="noStrike" kern="1200" baseline="0" dirty="0">
                <a:solidFill>
                  <a:schemeClr val="tx1"/>
                </a:solidFill>
                <a:latin typeface="+mn-lt"/>
                <a:ea typeface="ＭＳ Ｐゴシック" charset="-128"/>
                <a:cs typeface="ＭＳ Ｐゴシック" charset="-128"/>
              </a:rPr>
              <a:t>The use of AI for the understanding of player experience can drive and enhance the design process of games […]</a:t>
            </a:r>
          </a:p>
          <a:p>
            <a:pPr marL="171450" indent="-171450">
              <a:buFontTx/>
              <a:buChar char="-"/>
            </a:pPr>
            <a:r>
              <a:rPr lang="en-GB" sz="1200" b="0" i="0" u="none" strike="noStrike" kern="1200" baseline="0" dirty="0">
                <a:solidFill>
                  <a:schemeClr val="tx1"/>
                </a:solidFill>
                <a:latin typeface="+mn-lt"/>
                <a:ea typeface="ＭＳ Ｐゴシック" charset="-128"/>
                <a:cs typeface="ＭＳ Ｐゴシック" charset="-128"/>
              </a:rPr>
              <a:t>Data derived from games provide a new and complementary way of designing games, of making managerial and marketing decisions about games, of affecting the game production, and of offering a better customer service […]. </a:t>
            </a:r>
          </a:p>
          <a:p>
            <a:pPr marL="171450" indent="-171450">
              <a:buFontTx/>
              <a:buChar char="-"/>
            </a:pPr>
            <a:r>
              <a:rPr lang="en-GB" sz="1200" b="0" i="0" u="none" strike="noStrike" kern="1200" baseline="0" dirty="0">
                <a:solidFill>
                  <a:schemeClr val="tx1"/>
                </a:solidFill>
                <a:latin typeface="+mn-lt"/>
                <a:ea typeface="ＭＳ Ｐゴシック" charset="-128"/>
                <a:cs typeface="ＭＳ Ｐゴシック" charset="-128"/>
              </a:rPr>
              <a:t>AI-informed decisions are based on </a:t>
            </a:r>
            <a:r>
              <a:rPr lang="en-GB" sz="1200" b="1" i="0" u="none" strike="noStrike" kern="1200" baseline="0" dirty="0">
                <a:solidFill>
                  <a:schemeClr val="tx1"/>
                </a:solidFill>
                <a:latin typeface="+mn-lt"/>
                <a:ea typeface="ＭＳ Ｐゴシック" charset="-128"/>
                <a:cs typeface="ＭＳ Ｐゴシック" charset="-128"/>
              </a:rPr>
              <a:t>evidence</a:t>
            </a:r>
            <a:r>
              <a:rPr lang="en-GB" sz="1200" b="0" i="0" u="none" strike="noStrike" kern="1200" baseline="0" dirty="0">
                <a:solidFill>
                  <a:schemeClr val="tx1"/>
                </a:solidFill>
                <a:latin typeface="+mn-lt"/>
                <a:ea typeface="ＭＳ Ｐゴシック" charset="-128"/>
                <a:cs typeface="ＭＳ Ｐゴシック" charset="-128"/>
              </a:rPr>
              <a:t> rather than </a:t>
            </a:r>
            <a:r>
              <a:rPr lang="en-GB" sz="1200" b="0" i="1" u="none" strike="noStrike" kern="1200" baseline="0" dirty="0">
                <a:solidFill>
                  <a:schemeClr val="tx1"/>
                </a:solidFill>
                <a:latin typeface="+mn-lt"/>
                <a:ea typeface="ＭＳ Ｐゴシック" charset="-128"/>
                <a:cs typeface="ＭＳ Ｐゴシック" charset="-128"/>
              </a:rPr>
              <a:t>intuition</a:t>
            </a:r>
            <a:r>
              <a:rPr lang="en-GB" sz="1200" b="0" i="0" u="none" strike="noStrike" kern="1200" baseline="0" dirty="0">
                <a:solidFill>
                  <a:schemeClr val="tx1"/>
                </a:solidFill>
                <a:latin typeface="+mn-lt"/>
                <a:ea typeface="ＭＳ Ｐゴシック" charset="-128"/>
                <a:cs typeface="ＭＳ Ｐゴシック" charset="-128"/>
              </a:rPr>
              <a:t> (via game analytics and game data mining) for better design, development and QA procedures. </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GB" sz="1200" b="0" i="0" u="none" strike="noStrike" kern="1200" baseline="0" dirty="0">
                <a:solidFill>
                  <a:schemeClr val="tx1"/>
                </a:solidFill>
                <a:latin typeface="+mn-lt"/>
                <a:ea typeface="ＭＳ Ｐゴシック" charset="-128"/>
                <a:cs typeface="ＭＳ Ｐゴシック" charset="-128"/>
              </a:rPr>
              <a:t>Game development is boosted and improved (as a whole).</a:t>
            </a:r>
          </a:p>
          <a:p>
            <a:pPr marL="171450" indent="-171450">
              <a:buFontTx/>
              <a:buChar char="-"/>
            </a:pPr>
            <a:r>
              <a:rPr lang="en-GB" sz="1200" b="0" i="0" u="none" strike="noStrike" kern="1200" baseline="0" dirty="0">
                <a:solidFill>
                  <a:schemeClr val="tx1"/>
                </a:solidFill>
                <a:latin typeface="+mn-lt"/>
                <a:ea typeface="ＭＳ Ｐゴシック" charset="-128"/>
                <a:cs typeface="ＭＳ Ｐゴシック" charset="-128"/>
              </a:rPr>
              <a:t>In summary: AI-enabled and data-driven game design can directly contribute to </a:t>
            </a:r>
            <a:r>
              <a:rPr lang="en-GB" sz="1200" b="1" i="0" u="none" strike="noStrike" kern="1200" baseline="0" dirty="0">
                <a:solidFill>
                  <a:schemeClr val="tx1"/>
                </a:solidFill>
                <a:latin typeface="+mn-lt"/>
                <a:ea typeface="ＭＳ Ｐゴシック" charset="-128"/>
                <a:cs typeface="ＭＳ Ｐゴシック" charset="-128"/>
              </a:rPr>
              <a:t>better games</a:t>
            </a:r>
            <a:r>
              <a:rPr lang="en-GB" sz="1200" b="0" i="0" u="none" strike="noStrike" kern="1200" baseline="0" dirty="0">
                <a:solidFill>
                  <a:schemeClr val="tx1"/>
                </a:solidFill>
                <a:latin typeface="+mn-lt"/>
                <a:ea typeface="ＭＳ Ｐゴシック" charset="-128"/>
                <a:cs typeface="ＭＳ Ｐゴシック" charset="-128"/>
              </a:rPr>
              <a:t>.</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20</a:t>
            </a:fld>
            <a:endParaRPr lang="da-DK"/>
          </a:p>
        </p:txBody>
      </p:sp>
    </p:spTree>
    <p:extLst>
      <p:ext uri="{BB962C8B-B14F-4D97-AF65-F5344CB8AC3E}">
        <p14:creationId xmlns:p14="http://schemas.microsoft.com/office/powerpoint/2010/main" val="3124600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ＭＳ Ｐゴシック" charset="-128"/>
                <a:cs typeface="ＭＳ Ｐゴシック" charset="-128"/>
              </a:rPr>
              <a:t>[see Section 1.5 for more details] – Image Generated by ChatGPT</a:t>
            </a:r>
          </a:p>
          <a:p>
            <a:endParaRPr lang="en-GB" dirty="0"/>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AI is a key enabler of the technological advancements we witness nowadays.</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Meanwhile games have gradually enabled and popularized highly engaging interactive experiences at a massive scale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The relationship between AI and games is far more impactful than a mere application of a set of methods (AI) in a</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domain (games).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Breakthroughs in AI that were made possible via games: tree search, Monte Carlo tree search, deep learning and deep reinforcement learning are just a few examples.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Ways AI has advanced games: play and test games effectively or in a humanlike fashion, generate new content and game worlds, and model player </a:t>
            </a:r>
            <a:r>
              <a:rPr lang="en-GB" sz="1200" b="0" i="0" u="none" strike="noStrike" kern="1200" baseline="0" dirty="0" err="1">
                <a:solidFill>
                  <a:schemeClr val="tx1"/>
                </a:solidFill>
                <a:latin typeface="+mn-lt"/>
                <a:ea typeface="ＭＳ Ｐゴシック" charset="-128"/>
                <a:cs typeface="ＭＳ Ｐゴシック" charset="-128"/>
              </a:rPr>
              <a:t>behavior</a:t>
            </a:r>
            <a:r>
              <a:rPr lang="en-GB" sz="1200" b="0" i="0" u="none" strike="noStrike" kern="1200" baseline="0" dirty="0">
                <a:solidFill>
                  <a:schemeClr val="tx1"/>
                </a:solidFill>
                <a:latin typeface="+mn-lt"/>
                <a:ea typeface="ＭＳ Ｐゴシック" charset="-128"/>
                <a:cs typeface="ＭＳ Ｐゴシック" charset="-128"/>
              </a:rPr>
              <a:t> and experiences. </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Summary: Games get increasingly more popular but also richer and more complex through generative AI processes; AI advances further and in turn, it will advance the environments it is trained on in a continuous co-(r)evolutionary loop.</a:t>
            </a:r>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21</a:t>
            </a:fld>
            <a:endParaRPr lang="da-DK"/>
          </a:p>
        </p:txBody>
      </p:sp>
    </p:spTree>
    <p:extLst>
      <p:ext uri="{BB962C8B-B14F-4D97-AF65-F5344CB8AC3E}">
        <p14:creationId xmlns:p14="http://schemas.microsoft.com/office/powerpoint/2010/main" val="2419116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section 1.2 for more details]</a:t>
            </a: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22</a:t>
            </a:fld>
            <a:endParaRPr lang="da-DK"/>
          </a:p>
        </p:txBody>
      </p:sp>
    </p:spTree>
    <p:extLst>
      <p:ext uri="{BB962C8B-B14F-4D97-AF65-F5344CB8AC3E}">
        <p14:creationId xmlns:p14="http://schemas.microsoft.com/office/powerpoint/2010/main" val="2548320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200" b="0" i="0" u="none" strike="noStrike" kern="1200" baseline="0" dirty="0">
                <a:solidFill>
                  <a:schemeClr val="tx1"/>
                </a:solidFill>
                <a:latin typeface="+mn-lt"/>
                <a:ea typeface="ＭＳ Ｐゴシック" charset="-128"/>
                <a:cs typeface="ＭＳ Ｐゴシック" charset="-128"/>
              </a:rPr>
              <a:t>[see Section 1.2 for more details]</a:t>
            </a:r>
          </a:p>
          <a:p>
            <a:pPr marL="0" indent="0">
              <a:buFontTx/>
              <a:buNone/>
            </a:pPr>
            <a:endParaRPr lang="en-GB" sz="1200" b="0" i="0" u="none" strike="noStrike" kern="1200" baseline="0" dirty="0">
              <a:solidFill>
                <a:schemeClr val="tx1"/>
              </a:solidFill>
              <a:latin typeface="+mn-lt"/>
              <a:ea typeface="ＭＳ Ｐゴシック" charset="-128"/>
              <a:cs typeface="ＭＳ Ｐゴシック" charset="-128"/>
            </a:endParaRPr>
          </a:p>
          <a:p>
            <a:pPr marL="171450" indent="-171450">
              <a:buFontTx/>
              <a:buChar char="-"/>
            </a:pPr>
            <a:r>
              <a:rPr lang="en-GB" sz="1200" b="0" i="0" u="none" strike="noStrike" kern="1200" baseline="0" dirty="0">
                <a:solidFill>
                  <a:schemeClr val="tx1"/>
                </a:solidFill>
                <a:latin typeface="+mn-lt"/>
                <a:ea typeface="ＭＳ Ｐゴシック" charset="-128"/>
                <a:cs typeface="ＭＳ Ｐゴシック" charset="-128"/>
              </a:rPr>
              <a:t>1951: Alan Turing, (re)invented the Minimax algorithm and used it to play Chess (TUROCHAMP program – one move chess analyser) [ image: left]</a:t>
            </a:r>
          </a:p>
          <a:p>
            <a:pPr marL="171450" indent="-171450">
              <a:buFontTx/>
              <a:buChar char="-"/>
            </a:pPr>
            <a:r>
              <a:rPr lang="en-GB" sz="1200" b="0" i="0" u="none" strike="noStrike" kern="1200" baseline="0" dirty="0">
                <a:solidFill>
                  <a:schemeClr val="tx1"/>
                </a:solidFill>
                <a:latin typeface="+mn-lt"/>
                <a:ea typeface="ＭＳ Ｐゴシック" charset="-128"/>
                <a:cs typeface="ＭＳ Ｐゴシック" charset="-128"/>
              </a:rPr>
              <a:t>1952: The first software that managed to master a game was programmed by </a:t>
            </a:r>
            <a:r>
              <a:rPr lang="en-GB" sz="1200" b="1" i="0" kern="1200" dirty="0">
                <a:solidFill>
                  <a:schemeClr val="tx1"/>
                </a:solidFill>
                <a:effectLst/>
                <a:latin typeface="+mn-lt"/>
                <a:ea typeface="ＭＳ Ｐゴシック" charset="-128"/>
                <a:cs typeface="ＭＳ Ｐゴシック" charset="-128"/>
              </a:rPr>
              <a:t>Alexander "Sandy" Douglas</a:t>
            </a:r>
            <a:r>
              <a:rPr lang="en-GB" sz="1200" b="0" i="0" u="none" strike="noStrike" kern="1200" baseline="0" dirty="0">
                <a:solidFill>
                  <a:schemeClr val="tx1"/>
                </a:solidFill>
                <a:latin typeface="+mn-lt"/>
                <a:ea typeface="ＭＳ Ｐゴシック" charset="-128"/>
                <a:cs typeface="ＭＳ Ｐゴシック" charset="-128"/>
              </a:rPr>
              <a:t> on a digital version of the Tic-Tac-Toe game and as part of his doctoral dissertation at Cambridge. [ image: bottom right]</a:t>
            </a:r>
          </a:p>
          <a:p>
            <a:pPr marL="171450" indent="-171450">
              <a:buFontTx/>
              <a:buChar char="-"/>
            </a:pPr>
            <a:r>
              <a:rPr lang="en-GB" sz="1200" b="0" i="0" u="none" strike="noStrike" kern="1200" baseline="0" dirty="0">
                <a:solidFill>
                  <a:schemeClr val="tx1"/>
                </a:solidFill>
                <a:latin typeface="+mn-lt"/>
                <a:ea typeface="ＭＳ Ｐゴシック" charset="-128"/>
              </a:rPr>
              <a:t>1959: </a:t>
            </a:r>
            <a:r>
              <a:rPr lang="en-GB" sz="1200" b="0" i="0" u="none" strike="noStrike" kern="1200" baseline="0" dirty="0">
                <a:solidFill>
                  <a:schemeClr val="tx1"/>
                </a:solidFill>
                <a:latin typeface="+mn-lt"/>
                <a:ea typeface="ＭＳ Ｐゴシック" charset="-128"/>
                <a:cs typeface="ＭＳ Ｐゴシック" charset="-128"/>
              </a:rPr>
              <a:t>Arthur Samuel was the first to invent the form of machine learning that is now called reinforcement learning using a program that learned to play Checkers [image: top right]</a:t>
            </a:r>
            <a:endParaRPr lang="el-GR"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23</a:t>
            </a:fld>
            <a:endParaRPr lang="da-DK"/>
          </a:p>
        </p:txBody>
      </p:sp>
    </p:spTree>
    <p:extLst>
      <p:ext uri="{BB962C8B-B14F-4D97-AF65-F5344CB8AC3E}">
        <p14:creationId xmlns:p14="http://schemas.microsoft.com/office/powerpoint/2010/main" val="2064585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[see Section 1.2.1.1. for more details]</a:t>
            </a:r>
          </a:p>
          <a:p>
            <a:endParaRPr lang="en-GB" sz="1200" b="0" i="0" u="none" strike="noStrike" kern="1200" baseline="0" dirty="0">
              <a:solidFill>
                <a:schemeClr val="tx1"/>
              </a:solidFill>
              <a:latin typeface="+mn-lt"/>
              <a:ea typeface="ＭＳ Ｐゴシック" charset="-128"/>
              <a:cs typeface="ＭＳ Ｐゴシック" charset="-128"/>
            </a:endParaRP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GB" sz="1200" b="0" i="0" u="none" strike="noStrike" kern="1200" baseline="0" dirty="0">
                <a:solidFill>
                  <a:schemeClr val="tx1"/>
                </a:solidFill>
                <a:latin typeface="+mn-lt"/>
                <a:ea typeface="ＭＳ Ｐゴシック" charset="-128"/>
                <a:cs typeface="ＭＳ Ｐゴシック" charset="-128"/>
              </a:rPr>
              <a:t>1992: TD-Gammon employs an ANN trained via TD learning by playing backgammon against itself a few million times. </a:t>
            </a:r>
            <a:r>
              <a:rPr lang="en-GB" sz="1200" b="0" i="0" u="none" strike="noStrike" kern="1200" baseline="0" dirty="0" err="1">
                <a:solidFill>
                  <a:schemeClr val="tx1"/>
                </a:solidFill>
                <a:latin typeface="+mn-lt"/>
                <a:ea typeface="ＭＳ Ｐゴシック" charset="-128"/>
                <a:cs typeface="ＭＳ Ｐゴシック" charset="-128"/>
              </a:rPr>
              <a:t>TDGammon</a:t>
            </a:r>
            <a:r>
              <a:rPr lang="en-GB" sz="1200" b="0" i="0" u="none" strike="noStrike" kern="1200" baseline="0" dirty="0">
                <a:solidFill>
                  <a:schemeClr val="tx1"/>
                </a:solidFill>
                <a:latin typeface="+mn-lt"/>
                <a:ea typeface="ＭＳ Ｐゴシック" charset="-128"/>
                <a:cs typeface="ＭＳ Ｐゴシック" charset="-128"/>
              </a:rPr>
              <a:t> [image: bottom right] managed to play at a level of a top human backgammon player</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GB" sz="1200" b="0" i="0" u="none" strike="noStrike" kern="1200" baseline="0" dirty="0">
                <a:solidFill>
                  <a:schemeClr val="tx1"/>
                </a:solidFill>
                <a:latin typeface="+mn-lt"/>
                <a:ea typeface="ＭＳ Ｐゴシック" charset="-128"/>
                <a:cs typeface="ＭＳ Ｐゴシック" charset="-128"/>
              </a:rPr>
              <a:t>1994: Over three decades of research on tree search the </a:t>
            </a:r>
            <a:r>
              <a:rPr lang="en-GB" sz="1200" b="1" i="0" u="none" strike="noStrike" kern="1200" baseline="0" dirty="0">
                <a:solidFill>
                  <a:schemeClr val="tx1"/>
                </a:solidFill>
                <a:latin typeface="+mn-lt"/>
                <a:ea typeface="ＭＳ Ｐゴシック" charset="-128"/>
                <a:cs typeface="ＭＳ Ｐゴシック" charset="-128"/>
              </a:rPr>
              <a:t>Chinook</a:t>
            </a:r>
            <a:r>
              <a:rPr lang="en-GB" sz="1200" b="0" i="0" u="none" strike="noStrike" kern="1200" baseline="0" dirty="0">
                <a:solidFill>
                  <a:schemeClr val="tx1"/>
                </a:solidFill>
                <a:latin typeface="+mn-lt"/>
                <a:ea typeface="ＭＳ Ｐゴシック" charset="-128"/>
                <a:cs typeface="ＭＳ Ｐゴシック" charset="-128"/>
              </a:rPr>
              <a:t> Checkers player managed to beat the World Checkers Champion </a:t>
            </a:r>
            <a:r>
              <a:rPr lang="en-GB" sz="1200" b="1" i="0" u="none" strike="noStrike" kern="1200" baseline="0" dirty="0">
                <a:solidFill>
                  <a:schemeClr val="tx1"/>
                </a:solidFill>
                <a:latin typeface="+mn-lt"/>
                <a:ea typeface="ＭＳ Ｐゴシック" charset="-128"/>
                <a:cs typeface="ＭＳ Ｐゴシック" charset="-128"/>
              </a:rPr>
              <a:t>Marion Tinsley - </a:t>
            </a:r>
            <a:r>
              <a:rPr lang="en-GB" sz="1200" b="0" i="0" u="none" strike="noStrike" kern="1200" baseline="0" dirty="0">
                <a:solidFill>
                  <a:schemeClr val="tx1"/>
                </a:solidFill>
                <a:latin typeface="+mn-lt"/>
                <a:ea typeface="ＭＳ Ｐゴシック" charset="-128"/>
                <a:cs typeface="ＭＳ Ｐゴシック" charset="-128"/>
              </a:rPr>
              <a:t>Checkers was eventually solved in 2007 [image: top left]</a:t>
            </a:r>
          </a:p>
          <a:p>
            <a:pPr marL="171450" indent="-171450">
              <a:buFontTx/>
              <a:buChar char="-"/>
            </a:pPr>
            <a:r>
              <a:rPr lang="en-GB" sz="1200" b="0" i="0" u="none" strike="noStrike" kern="1200" baseline="0" dirty="0">
                <a:solidFill>
                  <a:schemeClr val="tx1"/>
                </a:solidFill>
                <a:latin typeface="+mn-lt"/>
                <a:ea typeface="ＭＳ Ｐゴシック" charset="-128"/>
                <a:cs typeface="ＭＳ Ｐゴシック" charset="-128"/>
              </a:rPr>
              <a:t>1997: IBM's </a:t>
            </a:r>
            <a:r>
              <a:rPr lang="en-GB" sz="1200" b="1" i="0" u="none" strike="noStrike" kern="1200" baseline="0" dirty="0">
                <a:solidFill>
                  <a:schemeClr val="tx1"/>
                </a:solidFill>
                <a:latin typeface="+mn-lt"/>
                <a:ea typeface="ＭＳ Ｐゴシック" charset="-128"/>
                <a:cs typeface="ＭＳ Ｐゴシック" charset="-128"/>
              </a:rPr>
              <a:t>Deep Blue </a:t>
            </a:r>
            <a:r>
              <a:rPr lang="en-GB" sz="1200" b="0" i="0" u="none" strike="noStrike" kern="1200" baseline="0" dirty="0">
                <a:solidFill>
                  <a:schemeClr val="tx1"/>
                </a:solidFill>
                <a:latin typeface="+mn-lt"/>
                <a:ea typeface="ＭＳ Ｐゴシック" charset="-128"/>
                <a:cs typeface="ＭＳ Ｐゴシック" charset="-128"/>
              </a:rPr>
              <a:t>(version of Minimax) beats Gary Kasparov. In the 44</a:t>
            </a:r>
            <a:r>
              <a:rPr lang="en-GB" sz="1200" b="0" i="0" u="none" strike="noStrike" kern="1200" baseline="30000" dirty="0">
                <a:solidFill>
                  <a:schemeClr val="tx1"/>
                </a:solidFill>
                <a:latin typeface="+mn-lt"/>
                <a:ea typeface="ＭＳ Ｐゴシック" charset="-128"/>
                <a:cs typeface="ＭＳ Ｐゴシック" charset="-128"/>
              </a:rPr>
              <a:t>th</a:t>
            </a:r>
            <a:r>
              <a:rPr lang="en-GB" sz="1200" b="0" i="0" u="none" strike="noStrike" kern="1200" baseline="0" dirty="0">
                <a:solidFill>
                  <a:schemeClr val="tx1"/>
                </a:solidFill>
                <a:latin typeface="+mn-lt"/>
                <a:ea typeface="ＭＳ Ｐゴシック" charset="-128"/>
                <a:cs typeface="ＭＳ Ｐゴシック" charset="-128"/>
              </a:rPr>
              <a:t> move of game 1; Kasparov realises he is losing by a superior Chess player - </a:t>
            </a:r>
            <a:r>
              <a:rPr lang="en-GB" sz="1200" b="0" i="0" kern="1200" dirty="0">
                <a:solidFill>
                  <a:schemeClr val="tx1"/>
                </a:solidFill>
                <a:effectLst/>
                <a:latin typeface="+mn-lt"/>
                <a:ea typeface="ＭＳ Ｐゴシック" charset="-128"/>
                <a:cs typeface="ＭＳ Ｐゴシック" charset="-128"/>
              </a:rPr>
              <a:t>the move was a result of a </a:t>
            </a:r>
            <a:r>
              <a:rPr lang="en-GB" sz="1200" b="0" i="0" u="none" strike="noStrike" kern="1200" dirty="0">
                <a:solidFill>
                  <a:schemeClr val="tx1"/>
                </a:solidFill>
                <a:effectLst/>
                <a:latin typeface="+mn-lt"/>
                <a:ea typeface="ＭＳ Ｐゴシック" charset="-128"/>
                <a:cs typeface="ＭＳ Ｐゴシック" charset="-128"/>
              </a:rPr>
              <a:t>bug!</a:t>
            </a:r>
            <a:r>
              <a:rPr lang="en-GB" sz="1200" b="0" i="0" u="none" strike="noStrike" kern="1200" baseline="0" dirty="0">
                <a:solidFill>
                  <a:schemeClr val="tx1"/>
                </a:solidFill>
                <a:latin typeface="+mn-lt"/>
                <a:ea typeface="ＭＳ Ｐゴシック" charset="-128"/>
                <a:cs typeface="ＭＳ Ｐゴシック" charset="-128"/>
              </a:rPr>
              <a:t>) [image: bottom left]</a:t>
            </a:r>
          </a:p>
          <a:p>
            <a:pPr marL="171450" indent="-171450">
              <a:buFontTx/>
              <a:buChar char="-"/>
            </a:pPr>
            <a:r>
              <a:rPr lang="en-GB" sz="1200" b="0" i="0" u="none" strike="noStrike" kern="1200" baseline="0" dirty="0">
                <a:solidFill>
                  <a:schemeClr val="tx1"/>
                </a:solidFill>
                <a:latin typeface="+mn-lt"/>
                <a:ea typeface="ＭＳ Ｐゴシック" charset="-128"/>
                <a:cs typeface="ＭＳ Ｐゴシック" charset="-128"/>
              </a:rPr>
              <a:t>2017: </a:t>
            </a:r>
            <a:r>
              <a:rPr lang="en-GB" sz="1200" b="0" i="0" u="none" strike="noStrike" kern="1200" baseline="0" dirty="0" err="1">
                <a:solidFill>
                  <a:schemeClr val="tx1"/>
                </a:solidFill>
                <a:latin typeface="+mn-lt"/>
                <a:ea typeface="ＭＳ Ｐゴシック" charset="-128"/>
                <a:cs typeface="ＭＳ Ｐゴシック" charset="-128"/>
              </a:rPr>
              <a:t>AlphaGo</a:t>
            </a:r>
            <a:r>
              <a:rPr lang="en-GB" sz="1200" b="0" i="0" u="none" strike="noStrike" kern="1200" baseline="0" dirty="0">
                <a:solidFill>
                  <a:schemeClr val="tx1"/>
                </a:solidFill>
                <a:latin typeface="+mn-lt"/>
                <a:ea typeface="ＭＳ Ｐゴシック" charset="-128"/>
                <a:cs typeface="ＭＳ Ｐゴシック" charset="-128"/>
              </a:rPr>
              <a:t> (deep reinforcement learning) won a three-game Go match against the world's number 1 ranking player </a:t>
            </a:r>
            <a:r>
              <a:rPr lang="en-GB" sz="1200" b="1" i="0" u="none" strike="noStrike" kern="1200" baseline="0" dirty="0" err="1">
                <a:solidFill>
                  <a:schemeClr val="tx1"/>
                </a:solidFill>
                <a:latin typeface="+mn-lt"/>
                <a:ea typeface="ＭＳ Ｐゴシック" charset="-128"/>
                <a:cs typeface="ＭＳ Ｐゴシック" charset="-128"/>
              </a:rPr>
              <a:t>Ke</a:t>
            </a:r>
            <a:r>
              <a:rPr lang="en-GB" sz="1200" b="1" i="0" u="none" strike="noStrike" kern="1200" baseline="0" dirty="0">
                <a:solidFill>
                  <a:schemeClr val="tx1"/>
                </a:solidFill>
                <a:latin typeface="+mn-lt"/>
                <a:ea typeface="ＭＳ Ｐゴシック" charset="-128"/>
                <a:cs typeface="ＭＳ Ｐゴシック" charset="-128"/>
              </a:rPr>
              <a:t> </a:t>
            </a:r>
            <a:r>
              <a:rPr lang="en-GB" sz="1200" b="1" i="0" u="none" strike="noStrike" kern="1200" baseline="0" dirty="0" err="1">
                <a:solidFill>
                  <a:schemeClr val="tx1"/>
                </a:solidFill>
                <a:latin typeface="+mn-lt"/>
                <a:ea typeface="ＭＳ Ｐゴシック" charset="-128"/>
                <a:cs typeface="ＭＳ Ｐゴシック" charset="-128"/>
              </a:rPr>
              <a:t>Jie</a:t>
            </a:r>
            <a:r>
              <a:rPr lang="en-GB" sz="1200" b="1" i="0" u="none" strike="noStrike" kern="1200" baseline="0" dirty="0">
                <a:solidFill>
                  <a:schemeClr val="tx1"/>
                </a:solidFill>
                <a:latin typeface="+mn-lt"/>
                <a:ea typeface="ＭＳ Ｐゴシック" charset="-128"/>
                <a:cs typeface="ＭＳ Ｐゴシック" charset="-128"/>
              </a:rPr>
              <a:t>. </a:t>
            </a:r>
            <a:r>
              <a:rPr lang="en-GB" sz="1200" b="0" i="0" u="none" strike="noStrike" kern="1200" baseline="0" dirty="0">
                <a:solidFill>
                  <a:schemeClr val="tx1"/>
                </a:solidFill>
                <a:latin typeface="+mn-lt"/>
                <a:ea typeface="ＭＳ Ｐゴシック" charset="-128"/>
                <a:cs typeface="ＭＳ Ｐゴシック" charset="-128"/>
              </a:rPr>
              <a:t>Go was the last great classic board game where computers have reached super-human performance. [image: top right]</a:t>
            </a:r>
          </a:p>
          <a:p>
            <a:pPr marL="171450" indent="-171450">
              <a:buFontTx/>
              <a:buChar char="-"/>
            </a:pPr>
            <a:endParaRPr lang="el-GR" b="1"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24</a:t>
            </a:fld>
            <a:endParaRPr lang="da-DK"/>
          </a:p>
        </p:txBody>
      </p:sp>
    </p:spTree>
    <p:extLst>
      <p:ext uri="{BB962C8B-B14F-4D97-AF65-F5344CB8AC3E}">
        <p14:creationId xmlns:p14="http://schemas.microsoft.com/office/powerpoint/2010/main" val="690482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ea typeface="ＭＳ Ｐゴシック" pitchFamily="34" charset="-128"/>
              </a:rPr>
              <a:t>[see Section 1.2.1.2 for more details]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ea typeface="ＭＳ Ｐゴシック"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ea typeface="ＭＳ Ｐゴシック" pitchFamily="34" charset="-128"/>
              </a:rPr>
              <a:t>2K bot prize (Unreal Tournament 2004)</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ea typeface="ＭＳ Ｐゴシック"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ea typeface="ＭＳ Ｐゴシック" pitchFamily="34" charset="-128"/>
              </a:rPr>
              <a:t>Images: from the IEEE CIG 2008 conference competition</a:t>
            </a:r>
            <a:r>
              <a:rPr lang="en-US" sz="1200" baseline="0" dirty="0">
                <a:ea typeface="ＭＳ Ｐゴシック" pitchFamily="34" charset="-128"/>
              </a:rPr>
              <a:t> [left: players; right: judges]</a:t>
            </a:r>
            <a:endParaRPr lang="en-US" sz="1200" dirty="0">
              <a:ea typeface="ＭＳ Ｐゴシック" pitchFamily="34" charset="-128"/>
            </a:endParaRPr>
          </a:p>
          <a:p>
            <a:endParaRPr lang="el-GR"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25</a:t>
            </a:fld>
            <a:endParaRPr lang="da-DK"/>
          </a:p>
        </p:txBody>
      </p:sp>
    </p:spTree>
    <p:extLst>
      <p:ext uri="{BB962C8B-B14F-4D97-AF65-F5344CB8AC3E}">
        <p14:creationId xmlns:p14="http://schemas.microsoft.com/office/powerpoint/2010/main" val="3528668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ea typeface="ＭＳ Ｐゴシック" pitchFamily="34" charset="-128"/>
              </a:rPr>
              <a:t>[see Section 1.2.1.2 for more details]</a:t>
            </a:r>
          </a:p>
          <a:p>
            <a:endParaRPr lang="en-GB" dirty="0"/>
          </a:p>
          <a:p>
            <a:r>
              <a:rPr lang="en-GB" dirty="0"/>
              <a:t>Notable milestones (playing games)</a:t>
            </a:r>
          </a:p>
          <a:p>
            <a:r>
              <a:rPr lang="en-GB" dirty="0"/>
              <a:t>2014: </a:t>
            </a:r>
            <a:r>
              <a:rPr lang="en-GB" sz="1200" b="0" i="0" u="none" strike="noStrike" kern="1200" baseline="0" dirty="0">
                <a:solidFill>
                  <a:schemeClr val="tx1"/>
                </a:solidFill>
                <a:latin typeface="+mn-lt"/>
                <a:ea typeface="ＭＳ Ｐゴシック" charset="-128"/>
                <a:cs typeface="ＭＳ Ｐゴシック" charset="-128"/>
              </a:rPr>
              <a:t>Google DeepMind learned to play several games from the classic Atari 2600 video game console on a super-human</a:t>
            </a:r>
          </a:p>
          <a:p>
            <a:r>
              <a:rPr lang="en-GB" sz="1200" b="0" i="0" u="none" strike="noStrike" kern="1200" baseline="0" dirty="0">
                <a:solidFill>
                  <a:schemeClr val="tx1"/>
                </a:solidFill>
                <a:latin typeface="+mn-lt"/>
                <a:ea typeface="ＭＳ Ｐゴシック" charset="-128"/>
                <a:cs typeface="ＭＳ Ｐゴシック" charset="-128"/>
              </a:rPr>
              <a:t>skill level just from the raw pixel input</a:t>
            </a:r>
          </a:p>
          <a:p>
            <a:r>
              <a:rPr lang="en-GB" sz="1200" b="0" i="0" u="none" strike="noStrike" kern="1200" baseline="0" dirty="0">
                <a:solidFill>
                  <a:schemeClr val="tx1"/>
                </a:solidFill>
                <a:latin typeface="+mn-lt"/>
                <a:ea typeface="ＭＳ Ｐゴシック" charset="-128"/>
                <a:cs typeface="ＭＳ Ｐゴシック" charset="-128"/>
              </a:rPr>
              <a:t>2017: Ms Pac-Man is practically solved by the Microsoft Maluuba team using a hybrid reward architecture for RL</a:t>
            </a:r>
          </a:p>
          <a:p>
            <a:r>
              <a:rPr lang="en-GB" sz="1200" b="0" i="0" u="none" strike="noStrike" kern="1200" baseline="0" dirty="0">
                <a:solidFill>
                  <a:schemeClr val="tx1"/>
                </a:solidFill>
                <a:latin typeface="+mn-lt"/>
                <a:ea typeface="ＭＳ Ｐゴシック" charset="-128"/>
              </a:rPr>
              <a:t>2019: </a:t>
            </a:r>
            <a:r>
              <a:rPr lang="en-GB" sz="1200" b="0" i="0" u="none" strike="noStrike" kern="1200" baseline="0" dirty="0">
                <a:solidFill>
                  <a:schemeClr val="tx1"/>
                </a:solidFill>
                <a:latin typeface="+mn-lt"/>
                <a:ea typeface="ＭＳ Ｐゴシック" charset="-128"/>
                <a:cs typeface="ＭＳ Ｐゴシック" charset="-128"/>
              </a:rPr>
              <a:t>A deep learning-based system from DeepMind, named </a:t>
            </a:r>
            <a:r>
              <a:rPr lang="en-GB" sz="1200" b="0" i="0" u="none" strike="noStrike" kern="1200" baseline="0" dirty="0" err="1">
                <a:solidFill>
                  <a:schemeClr val="tx1"/>
                </a:solidFill>
                <a:latin typeface="+mn-lt"/>
                <a:ea typeface="ＭＳ Ｐゴシック" charset="-128"/>
                <a:cs typeface="ＭＳ Ｐゴシック" charset="-128"/>
              </a:rPr>
              <a:t>AlphaStar</a:t>
            </a:r>
            <a:r>
              <a:rPr lang="en-GB" sz="1200" b="0" i="0" u="none" strike="noStrike" kern="1200" baseline="0" dirty="0">
                <a:solidFill>
                  <a:schemeClr val="tx1"/>
                </a:solidFill>
                <a:latin typeface="+mn-lt"/>
                <a:ea typeface="ＭＳ Ｐゴシック" charset="-128"/>
                <a:cs typeface="ＭＳ Ｐゴシック" charset="-128"/>
              </a:rPr>
              <a:t>, managed to defeat top professional players of StarCraft II</a:t>
            </a:r>
          </a:p>
          <a:p>
            <a:r>
              <a:rPr lang="en-GB" sz="1200" b="0" i="0" u="none" strike="noStrike" kern="1200" baseline="0" dirty="0">
                <a:solidFill>
                  <a:schemeClr val="tx1"/>
                </a:solidFill>
                <a:latin typeface="+mn-lt"/>
                <a:ea typeface="ＭＳ Ｐゴシック" charset="-128"/>
                <a:cs typeface="ＭＳ Ｐゴシック" charset="-128"/>
              </a:rPr>
              <a:t>2019: Five was the first AI algorithm to beat the world champion team of Dota 2, named OG, in a much publicized event in April 2019.</a:t>
            </a:r>
          </a:p>
          <a:p>
            <a:r>
              <a:rPr lang="en-GB" sz="1200" b="0" i="0" u="none" strike="noStrike" kern="1200" baseline="0" dirty="0">
                <a:solidFill>
                  <a:schemeClr val="tx1"/>
                </a:solidFill>
                <a:latin typeface="+mn-lt"/>
                <a:ea typeface="ＭＳ Ｐゴシック" charset="-128"/>
                <a:cs typeface="ＭＳ Ｐゴシック" charset="-128"/>
              </a:rPr>
              <a:t>2022: </a:t>
            </a:r>
            <a:r>
              <a:rPr lang="en-GB" sz="1200" b="0" i="1" u="none" strike="noStrike" kern="1200" baseline="0" dirty="0">
                <a:solidFill>
                  <a:schemeClr val="tx1"/>
                </a:solidFill>
                <a:latin typeface="+mn-lt"/>
                <a:ea typeface="ＭＳ Ｐゴシック" charset="-128"/>
                <a:cs typeface="ＭＳ Ｐゴシック" charset="-128"/>
              </a:rPr>
              <a:t>Sophy AI</a:t>
            </a:r>
            <a:r>
              <a:rPr lang="en-GB" sz="1200" b="0" i="0" u="none" strike="noStrike" kern="1200" baseline="0" dirty="0">
                <a:solidFill>
                  <a:schemeClr val="tx1"/>
                </a:solidFill>
                <a:latin typeface="+mn-lt"/>
                <a:ea typeface="ＭＳ Ｐゴシック" charset="-128"/>
                <a:cs typeface="ＭＳ Ｐゴシック" charset="-128"/>
              </a:rPr>
              <a:t> managed to outperform professional players of</a:t>
            </a:r>
            <a:r>
              <a:rPr lang="en-GB" sz="1200" b="0" i="1" u="none" strike="noStrike" kern="1200" baseline="0" dirty="0">
                <a:solidFill>
                  <a:schemeClr val="tx1"/>
                </a:solidFill>
                <a:latin typeface="+mn-lt"/>
                <a:ea typeface="ＭＳ Ｐゴシック" charset="-128"/>
                <a:cs typeface="ＭＳ Ｐゴシック" charset="-128"/>
              </a:rPr>
              <a:t> Gran Turismo Sport</a:t>
            </a:r>
            <a:r>
              <a:rPr lang="en-GB" sz="1200" b="0" i="0" u="none" strike="noStrike" kern="1200" baseline="0" dirty="0">
                <a:solidFill>
                  <a:schemeClr val="tx1"/>
                </a:solidFill>
                <a:latin typeface="+mn-lt"/>
                <a:ea typeface="ＭＳ Ｐゴシック" charset="-128"/>
                <a:cs typeface="ＭＳ Ｐゴシック" charset="-128"/>
              </a:rPr>
              <a:t> via deep RL [image on the left] </a:t>
            </a:r>
          </a:p>
          <a:p>
            <a:r>
              <a:rPr lang="en-GB" sz="1200" b="0" i="0" u="none" strike="noStrike" kern="1200" baseline="0" dirty="0">
                <a:solidFill>
                  <a:schemeClr val="tx1"/>
                </a:solidFill>
                <a:latin typeface="+mn-lt"/>
                <a:ea typeface="ＭＳ Ｐゴシック" charset="-128"/>
                <a:cs typeface="ＭＳ Ｐゴシック" charset="-128"/>
              </a:rPr>
              <a:t>2022: </a:t>
            </a:r>
            <a:r>
              <a:rPr lang="en-GB" sz="1200" b="0" i="1" u="none" strike="noStrike" kern="1200" baseline="0" dirty="0">
                <a:solidFill>
                  <a:schemeClr val="tx1"/>
                </a:solidFill>
                <a:latin typeface="+mn-lt"/>
                <a:ea typeface="ＭＳ Ｐゴシック" charset="-128"/>
                <a:cs typeface="ＭＳ Ｐゴシック" charset="-128"/>
              </a:rPr>
              <a:t>Cicero</a:t>
            </a:r>
            <a:r>
              <a:rPr lang="en-GB" sz="1200" b="0" i="0" u="none" strike="noStrike" kern="1200" baseline="0" dirty="0">
                <a:solidFill>
                  <a:schemeClr val="tx1"/>
                </a:solidFill>
                <a:latin typeface="+mn-lt"/>
                <a:ea typeface="ＭＳ Ｐゴシック" charset="-128"/>
                <a:cs typeface="ＭＳ Ｐゴシック" charset="-128"/>
              </a:rPr>
              <a:t> reached average human-level play in the board game of </a:t>
            </a:r>
            <a:r>
              <a:rPr lang="en-GB" sz="1200" b="0" i="1" u="none" strike="noStrike" kern="1200" baseline="0" dirty="0">
                <a:solidFill>
                  <a:schemeClr val="tx1"/>
                </a:solidFill>
                <a:latin typeface="+mn-lt"/>
                <a:ea typeface="ＭＳ Ｐゴシック" charset="-128"/>
                <a:cs typeface="ＭＳ Ｐゴシック" charset="-128"/>
              </a:rPr>
              <a:t>Diplomacy</a:t>
            </a:r>
            <a:r>
              <a:rPr lang="en-GB" sz="1200" b="0" i="0" u="none" strike="noStrike" kern="1200" baseline="0" dirty="0">
                <a:solidFill>
                  <a:schemeClr val="tx1"/>
                </a:solidFill>
                <a:latin typeface="+mn-lt"/>
                <a:ea typeface="ＭＳ Ｐゴシック" charset="-128"/>
                <a:cs typeface="ＭＳ Ｐゴシック" charset="-128"/>
              </a:rPr>
              <a:t> through</a:t>
            </a:r>
          </a:p>
          <a:p>
            <a:r>
              <a:rPr lang="en-GB" sz="1200" b="0" i="0" u="none" strike="noStrike" kern="1200" baseline="0" dirty="0">
                <a:solidFill>
                  <a:schemeClr val="tx1"/>
                </a:solidFill>
                <a:latin typeface="+mn-lt"/>
                <a:ea typeface="ＭＳ Ｐゴシック" charset="-128"/>
                <a:cs typeface="ＭＳ Ｐゴシック" charset="-128"/>
              </a:rPr>
              <a:t>a combination of large language models and strategic reasoning.</a:t>
            </a:r>
            <a:endParaRPr lang="el-GR"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26</a:t>
            </a:fld>
            <a:endParaRPr lang="da-DK"/>
          </a:p>
        </p:txBody>
      </p:sp>
    </p:spTree>
    <p:extLst>
      <p:ext uri="{BB962C8B-B14F-4D97-AF65-F5344CB8AC3E}">
        <p14:creationId xmlns:p14="http://schemas.microsoft.com/office/powerpoint/2010/main" val="1212503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1983: The first video game conference occurred at Harvard's Graduate School of Education</a:t>
            </a:r>
          </a:p>
          <a:p>
            <a:r>
              <a:rPr lang="en-GB" sz="1200" b="0" i="0" u="none" strike="noStrike" kern="1200" baseline="0" dirty="0">
                <a:solidFill>
                  <a:schemeClr val="tx1"/>
                </a:solidFill>
                <a:latin typeface="+mn-lt"/>
                <a:ea typeface="ＭＳ Ｐゴシック" charset="-128"/>
              </a:rPr>
              <a:t>2001: “Birth” of game AI. </a:t>
            </a:r>
            <a:r>
              <a:rPr lang="en-GB" sz="1200" b="0" i="0" u="none" strike="noStrike" kern="1200" baseline="0" dirty="0">
                <a:solidFill>
                  <a:schemeClr val="tx1"/>
                </a:solidFill>
                <a:latin typeface="+mn-lt"/>
                <a:ea typeface="ＭＳ Ｐゴシック" charset="-128"/>
                <a:cs typeface="ＭＳ Ｐゴシック" charset="-128"/>
              </a:rPr>
              <a:t>The seminal article by Laird and van Lent, “Human-level AI's killer application: Interactive computer games”</a:t>
            </a:r>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ＭＳ Ｐゴシック" charset="-128"/>
                <a:cs typeface="ＭＳ Ｐゴシック" charset="-128"/>
              </a:rPr>
              <a:t>2000-2004: Early days: playing games, agent architectures for non player character (NPC) behaviour - sometimes within interactive drama- and pathfinding</a:t>
            </a:r>
          </a:p>
          <a:p>
            <a:r>
              <a:rPr lang="en-GB" sz="1200" b="0" i="0" u="none" strike="noStrike" kern="1200" baseline="0" dirty="0">
                <a:solidFill>
                  <a:schemeClr val="tx1"/>
                </a:solidFill>
                <a:latin typeface="+mn-lt"/>
                <a:ea typeface="ＭＳ Ｐゴシック" charset="-128"/>
                <a:cs typeface="ＭＳ Ｐゴシック" charset="-128"/>
              </a:rPr>
              <a:t>2005: Birth of IEEE CIG and AIIDE conferences</a:t>
            </a:r>
          </a:p>
          <a:p>
            <a:r>
              <a:rPr lang="en-GB" sz="1200" b="0" i="0" u="none" strike="noStrike" kern="1200" baseline="0" dirty="0">
                <a:solidFill>
                  <a:schemeClr val="tx1"/>
                </a:solidFill>
                <a:latin typeface="+mn-lt"/>
                <a:ea typeface="ＭＳ Ｐゴシック" charset="-128"/>
                <a:cs typeface="ＭＳ Ｐゴシック" charset="-128"/>
              </a:rPr>
              <a:t>2009: Launch of IEEE Transactions on Computational Intelligence and AI in Games</a:t>
            </a:r>
          </a:p>
          <a:p>
            <a:r>
              <a:rPr lang="en-GB" sz="1200" b="0" i="0" u="none" strike="noStrike" kern="1200" baseline="0" dirty="0">
                <a:solidFill>
                  <a:schemeClr val="tx1"/>
                </a:solidFill>
                <a:latin typeface="+mn-lt"/>
                <a:ea typeface="ＭＳ Ｐゴシック" charset="-128"/>
                <a:cs typeface="ＭＳ Ｐゴシック" charset="-128"/>
              </a:rPr>
              <a:t>2018: Launch of IEEE Transactions on Games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a:solidFill>
                  <a:schemeClr val="tx1"/>
                </a:solidFill>
                <a:latin typeface="+mn-lt"/>
                <a:ea typeface="ＭＳ Ｐゴシック" charset="-128"/>
                <a:cs typeface="ＭＳ Ｐゴシック" charset="-128"/>
              </a:rPr>
              <a:t>2018: The first AI and Games Summer School</a:t>
            </a:r>
          </a:p>
          <a:p>
            <a:endParaRPr lang="en-GB" sz="1200" b="0" i="0" u="none" strike="noStrike" kern="1200" baseline="0" dirty="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27</a:t>
            </a:fld>
            <a:endParaRPr lang="da-DK"/>
          </a:p>
        </p:txBody>
      </p:sp>
    </p:spTree>
    <p:extLst>
      <p:ext uri="{BB962C8B-B14F-4D97-AF65-F5344CB8AC3E}">
        <p14:creationId xmlns:p14="http://schemas.microsoft.com/office/powerpoint/2010/main" val="3993769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number of successful academic game AI competitions that run (and/or still running) at IEEE CIG and AIIDE conferences</a:t>
            </a: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28</a:t>
            </a:fld>
            <a:endParaRPr lang="da-DK"/>
          </a:p>
        </p:txBody>
      </p:sp>
    </p:spTree>
    <p:extLst>
      <p:ext uri="{BB962C8B-B14F-4D97-AF65-F5344CB8AC3E}">
        <p14:creationId xmlns:p14="http://schemas.microsoft.com/office/powerpoint/2010/main" val="4093605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Brief history of Game AI roles/perspectives</a:t>
            </a:r>
          </a:p>
          <a:p>
            <a:endParaRPr lang="en-GB" dirty="0"/>
          </a:p>
          <a:p>
            <a:r>
              <a:rPr lang="en-GB" dirty="0"/>
              <a:t>2000-2004:</a:t>
            </a:r>
            <a:r>
              <a:rPr lang="en-GB" baseline="0" dirty="0"/>
              <a:t> </a:t>
            </a:r>
            <a:r>
              <a:rPr lang="en-GB" dirty="0"/>
              <a:t>Game AI = Non-Player Character (NPC) AI</a:t>
            </a:r>
          </a:p>
          <a:p>
            <a:endParaRPr lang="en-GB" dirty="0"/>
          </a:p>
          <a:p>
            <a:r>
              <a:rPr lang="en-GB" dirty="0"/>
              <a:t>2005-2012:</a:t>
            </a:r>
            <a:r>
              <a:rPr lang="en-GB" baseline="0" dirty="0"/>
              <a:t> </a:t>
            </a:r>
            <a:r>
              <a:rPr lang="en-GB" dirty="0"/>
              <a:t>A survey on Game AI papers published</a:t>
            </a:r>
            <a:r>
              <a:rPr lang="en-GB" baseline="0" dirty="0"/>
              <a:t> in IEEE CIG/AIIDE (premier game AI venues) </a:t>
            </a:r>
            <a:r>
              <a:rPr lang="en-GB" dirty="0"/>
              <a:t>identifies two main research tracks:</a:t>
            </a:r>
          </a:p>
          <a:p>
            <a:pPr marL="171450" indent="-171450">
              <a:buFont typeface="Arial" panose="020B0604020202020204" pitchFamily="34" charset="0"/>
              <a:buChar char="•"/>
            </a:pPr>
            <a:r>
              <a:rPr lang="en-GB" dirty="0"/>
              <a:t>Games as AI Arenas</a:t>
            </a:r>
            <a:r>
              <a:rPr lang="en-GB" baseline="0" dirty="0"/>
              <a:t> - </a:t>
            </a:r>
            <a:r>
              <a:rPr lang="en-GB" dirty="0"/>
              <a:t>54% of papers for NPC control/pathfinding/decision making;</a:t>
            </a:r>
            <a:r>
              <a:rPr lang="en-GB" baseline="0" dirty="0"/>
              <a:t> </a:t>
            </a:r>
            <a:r>
              <a:rPr lang="en-GB" dirty="0"/>
              <a:t>Focus on NPC performance</a:t>
            </a:r>
            <a:endParaRPr lang="en-GB" baseline="0" dirty="0"/>
          </a:p>
          <a:p>
            <a:pPr marL="171450" indent="-171450">
              <a:buFont typeface="Arial" panose="020B0604020202020204" pitchFamily="34" charset="0"/>
              <a:buChar char="•"/>
            </a:pPr>
            <a:r>
              <a:rPr lang="en-GB" dirty="0"/>
              <a:t>AI for better games</a:t>
            </a:r>
            <a:r>
              <a:rPr lang="en-GB" baseline="0" dirty="0"/>
              <a:t> - </a:t>
            </a:r>
            <a:r>
              <a:rPr lang="en-GB" dirty="0"/>
              <a:t>46% of papers for non-traditional uses of AI;</a:t>
            </a:r>
            <a:r>
              <a:rPr lang="en-GB" baseline="0" dirty="0"/>
              <a:t> </a:t>
            </a:r>
            <a:r>
              <a:rPr lang="en-GB" dirty="0"/>
              <a:t>Focus on player experience/design/authoring</a:t>
            </a:r>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29</a:t>
            </a:fld>
            <a:endParaRPr lang="da-DK"/>
          </a:p>
        </p:txBody>
      </p:sp>
    </p:spTree>
    <p:extLst>
      <p:ext uri="{BB962C8B-B14F-4D97-AF65-F5344CB8AC3E}">
        <p14:creationId xmlns:p14="http://schemas.microsoft.com/office/powerpoint/2010/main" val="296240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Some potential learning objectives for a graduate course on game AI</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a:t>
            </a:fld>
            <a:endParaRPr lang="da-DK"/>
          </a:p>
        </p:txBody>
      </p:sp>
    </p:spTree>
    <p:extLst>
      <p:ext uri="{BB962C8B-B14F-4D97-AF65-F5344CB8AC3E}">
        <p14:creationId xmlns:p14="http://schemas.microsoft.com/office/powerpoint/2010/main" val="42533869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Graph: Percentage</a:t>
            </a:r>
            <a:r>
              <a:rPr lang="en-GB" baseline="0" dirty="0"/>
              <a:t> of papers published in AIIDE and IEEE CIG conference (the two premier conferences in game AI) throughout the years and across the different areas. </a:t>
            </a:r>
          </a:p>
          <a:p>
            <a:endParaRPr lang="en-GB" baseline="0" dirty="0"/>
          </a:p>
          <a:p>
            <a:r>
              <a:rPr lang="en-GB" baseline="0" dirty="0"/>
              <a:t>The field becomes more diverse as the years go by. A newer study (2012-present) would likely reveal a higher degree of diversity and maturity as a field.</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30</a:t>
            </a:fld>
            <a:endParaRPr lang="da-DK"/>
          </a:p>
        </p:txBody>
      </p:sp>
    </p:spTree>
    <p:extLst>
      <p:ext uri="{BB962C8B-B14F-4D97-AF65-F5344CB8AC3E}">
        <p14:creationId xmlns:p14="http://schemas.microsoft.com/office/powerpoint/2010/main" val="38522017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Graph explaining that while NPC behaviour can help</a:t>
            </a:r>
            <a:r>
              <a:rPr lang="en-GB" baseline="0" dirty="0"/>
              <a:t> us reach great levels of the ideal player experience there might be better ways (e.g. through procedural content generation, player modelling, interactive storytelling etc.) that could help us achieve better experiences for the player with less cost/effort. These AI roles can be used in conjunction with NPC AI or just on their own. </a:t>
            </a:r>
          </a:p>
          <a:p>
            <a:endParaRPr lang="en-GB" baseline="0" dirty="0"/>
          </a:p>
          <a:p>
            <a:r>
              <a:rPr lang="en-GB" baseline="0" dirty="0"/>
              <a:t>More details on this view: see reference on the slide.</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31</a:t>
            </a:fld>
            <a:endParaRPr lang="da-DK"/>
          </a:p>
        </p:txBody>
      </p:sp>
    </p:spTree>
    <p:extLst>
      <p:ext uri="{BB962C8B-B14F-4D97-AF65-F5344CB8AC3E}">
        <p14:creationId xmlns:p14="http://schemas.microsoft.com/office/powerpoint/2010/main" val="237702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Section 1.2.2 for more details]</a:t>
            </a: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32</a:t>
            </a:fld>
            <a:endParaRPr lang="da-DK"/>
          </a:p>
        </p:txBody>
      </p:sp>
    </p:spTree>
    <p:extLst>
      <p:ext uri="{BB962C8B-B14F-4D97-AF65-F5344CB8AC3E}">
        <p14:creationId xmlns:p14="http://schemas.microsoft.com/office/powerpoint/2010/main" val="8135029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[see Figure 1.1]</a:t>
            </a:r>
          </a:p>
          <a:p>
            <a:endParaRPr lang="en-US" sz="1200" b="0" i="0" u="none" strike="noStrike" kern="1200" baseline="0" dirty="0">
              <a:solidFill>
                <a:schemeClr val="tx1"/>
              </a:solidFill>
              <a:latin typeface="+mn-lt"/>
              <a:ea typeface="ＭＳ Ｐゴシック" charset="-128"/>
              <a:cs typeface="ＭＳ Ｐゴシック" charset="-128"/>
            </a:endParaRPr>
          </a:p>
          <a:p>
            <a:r>
              <a:rPr lang="en-US" sz="1200" b="0" i="0" u="none" strike="noStrike" kern="1200" baseline="0" dirty="0">
                <a:solidFill>
                  <a:schemeClr val="tx1"/>
                </a:solidFill>
                <a:latin typeface="+mn-lt"/>
                <a:ea typeface="ＭＳ Ｐゴシック" charset="-128"/>
                <a:cs typeface="ＭＳ Ｐゴシック" charset="-128"/>
              </a:rPr>
              <a:t>The </a:t>
            </a:r>
            <a:r>
              <a:rPr lang="en-GB" sz="1200" b="0" i="0" u="none" strike="noStrike" kern="1200" baseline="0" dirty="0">
                <a:solidFill>
                  <a:schemeClr val="tx1"/>
                </a:solidFill>
                <a:latin typeface="+mn-lt"/>
                <a:ea typeface="ＭＳ Ｐゴシック" charset="-128"/>
                <a:cs typeface="ＭＳ Ｐゴシック" charset="-128"/>
              </a:rPr>
              <a:t>game featured four core AI elements that made it quite challenging despite being almost entirely deterministic. Ghosts would</a:t>
            </a:r>
          </a:p>
          <a:p>
            <a:pPr marL="228600" indent="-228600">
              <a:buAutoNum type="arabicParenR"/>
            </a:pPr>
            <a:r>
              <a:rPr lang="en-GB" sz="1200" b="0" i="0" u="none" strike="noStrike" kern="1200" baseline="0" dirty="0">
                <a:solidFill>
                  <a:schemeClr val="tx1"/>
                </a:solidFill>
                <a:latin typeface="+mn-lt"/>
                <a:ea typeface="ＭＳ Ｐゴシック" charset="-128"/>
                <a:cs typeface="ＭＳ Ｐゴシック" charset="-128"/>
              </a:rPr>
              <a:t>Follow two different play modes (i.e., attack vs. don’t care), </a:t>
            </a:r>
          </a:p>
          <a:p>
            <a:pPr marL="228600" indent="-228600">
              <a:buAutoNum type="arabicParenR"/>
            </a:pPr>
            <a:r>
              <a:rPr lang="en-GB" sz="1200" b="0" i="0" u="none" strike="noStrike" kern="1200" baseline="0" dirty="0">
                <a:solidFill>
                  <a:schemeClr val="tx1"/>
                </a:solidFill>
                <a:latin typeface="+mn-lt"/>
                <a:ea typeface="ＭＳ Ｐゴシック" charset="-128"/>
                <a:cs typeface="ＭＳ Ｐゴシック" charset="-128"/>
              </a:rPr>
              <a:t>Each have their own personality and would cooperate in an indirect fashion</a:t>
            </a:r>
          </a:p>
          <a:p>
            <a:pPr marL="228600" indent="-228600">
              <a:buAutoNum type="arabicParenR"/>
            </a:pPr>
            <a:r>
              <a:rPr lang="en-GB" sz="1200" b="0" i="0" u="none" strike="noStrike" kern="1200" baseline="0" dirty="0">
                <a:solidFill>
                  <a:schemeClr val="tx1"/>
                </a:solidFill>
                <a:latin typeface="+mn-lt"/>
                <a:ea typeface="ＭＳ Ｐゴシック" charset="-128"/>
                <a:cs typeface="ＭＳ Ｐゴシック" charset="-128"/>
              </a:rPr>
              <a:t>Follow a pre-determined spawning strategy </a:t>
            </a:r>
          </a:p>
          <a:p>
            <a:pPr marL="228600" indent="-228600">
              <a:buAutoNum type="arabicParenR"/>
            </a:pPr>
            <a:r>
              <a:rPr lang="en-GB" sz="1200" b="0" i="0" u="none" strike="noStrike" kern="1200" baseline="0" dirty="0">
                <a:solidFill>
                  <a:schemeClr val="tx1"/>
                </a:solidFill>
                <a:latin typeface="+mn-lt"/>
                <a:ea typeface="ＭＳ Ｐゴシック" charset="-128"/>
                <a:cs typeface="ＭＳ Ｐゴシック" charset="-128"/>
              </a:rPr>
              <a:t>Follow a different speed pattern according to the level played</a:t>
            </a:r>
            <a:endParaRPr lang="en-GB" dirty="0"/>
          </a:p>
          <a:p>
            <a:endParaRPr lang="en-GB" dirty="0"/>
          </a:p>
          <a:p>
            <a:r>
              <a:rPr lang="en-GB" dirty="0"/>
              <a:t>Ms Pac-Man was recently solved though – almost</a:t>
            </a:r>
            <a:r>
              <a:rPr lang="en-GB" baseline="0" dirty="0"/>
              <a:t> 1 million points through hierarchical RL</a:t>
            </a:r>
            <a:endParaRPr lang="el-GR"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33</a:t>
            </a:fld>
            <a:endParaRPr lang="da-DK"/>
          </a:p>
        </p:txBody>
      </p:sp>
    </p:spTree>
    <p:extLst>
      <p:ext uri="{BB962C8B-B14F-4D97-AF65-F5344CB8AC3E}">
        <p14:creationId xmlns:p14="http://schemas.microsoft.com/office/powerpoint/2010/main" val="1988290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34</a:t>
            </a:fld>
            <a:endParaRPr lang="da-DK"/>
          </a:p>
        </p:txBody>
      </p:sp>
    </p:spTree>
    <p:extLst>
      <p:ext uri="{BB962C8B-B14F-4D97-AF65-F5344CB8AC3E}">
        <p14:creationId xmlns:p14="http://schemas.microsoft.com/office/powerpoint/2010/main" val="3233657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35</a:t>
            </a:fld>
            <a:endParaRPr lang="da-DK"/>
          </a:p>
        </p:txBody>
      </p:sp>
    </p:spTree>
    <p:extLst>
      <p:ext uri="{BB962C8B-B14F-4D97-AF65-F5344CB8AC3E}">
        <p14:creationId xmlns:p14="http://schemas.microsoft.com/office/powerpoint/2010/main" val="38767107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36</a:t>
            </a:fld>
            <a:endParaRPr lang="da-DK"/>
          </a:p>
        </p:txBody>
      </p:sp>
    </p:spTree>
    <p:extLst>
      <p:ext uri="{BB962C8B-B14F-4D97-AF65-F5344CB8AC3E}">
        <p14:creationId xmlns:p14="http://schemas.microsoft.com/office/powerpoint/2010/main" val="4956596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37</a:t>
            </a:fld>
            <a:endParaRPr lang="da-DK"/>
          </a:p>
        </p:txBody>
      </p:sp>
    </p:spTree>
    <p:extLst>
      <p:ext uri="{BB962C8B-B14F-4D97-AF65-F5344CB8AC3E}">
        <p14:creationId xmlns:p14="http://schemas.microsoft.com/office/powerpoint/2010/main" val="37992950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In the 90s we meet the first popular application of neural networks in </a:t>
            </a:r>
            <a:r>
              <a:rPr lang="en-GB" sz="1200" b="0" i="1" u="none" strike="noStrike" kern="1200" baseline="0" dirty="0">
                <a:solidFill>
                  <a:schemeClr val="tx1"/>
                </a:solidFill>
                <a:latin typeface="+mn-lt"/>
                <a:ea typeface="ＭＳ Ｐゴシック" charset="-128"/>
                <a:cs typeface="ＭＳ Ｐゴシック" charset="-128"/>
              </a:rPr>
              <a:t>Creatures</a:t>
            </a:r>
          </a:p>
          <a:p>
            <a:r>
              <a:rPr lang="en-GB" sz="1200" b="0" i="0" u="none" strike="noStrike" kern="1200" baseline="0" dirty="0">
                <a:solidFill>
                  <a:schemeClr val="tx1"/>
                </a:solidFill>
                <a:latin typeface="+mn-lt"/>
                <a:ea typeface="ＭＳ Ｐゴシック" charset="-128"/>
                <a:cs typeface="ＭＳ Ｐゴシック" charset="-128"/>
              </a:rPr>
              <a:t>(Millennium Interactive, 1996) with the aim to model the creatures’ </a:t>
            </a:r>
            <a:r>
              <a:rPr lang="en-GB" sz="1200" b="0" i="0" u="none" strike="noStrike" kern="1200" baseline="0" dirty="0" err="1">
                <a:solidFill>
                  <a:schemeClr val="tx1"/>
                </a:solidFill>
                <a:latin typeface="+mn-lt"/>
                <a:ea typeface="ＭＳ Ｐゴシック" charset="-128"/>
                <a:cs typeface="ＭＳ Ｐゴシック" charset="-128"/>
              </a:rPr>
              <a:t>behavior</a:t>
            </a:r>
            <a:r>
              <a:rPr lang="en-GB" sz="1200" b="0" i="0" u="none" strike="noStrike" kern="1200" baseline="0" dirty="0">
                <a:solidFill>
                  <a:schemeClr val="tx1"/>
                </a:solidFill>
                <a:latin typeface="+mn-lt"/>
                <a:ea typeface="ＭＳ Ｐゴシック" charset="-128"/>
                <a:cs typeface="ＭＳ Ｐゴシック" charset="-128"/>
              </a:rPr>
              <a:t>. </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The first application of a neural network in a commercial game, however,</a:t>
            </a:r>
          </a:p>
          <a:p>
            <a:r>
              <a:rPr lang="en-GB" sz="1200" b="0" i="0" u="none" strike="noStrike" kern="1200" baseline="0" dirty="0">
                <a:solidFill>
                  <a:schemeClr val="tx1"/>
                </a:solidFill>
                <a:latin typeface="+mn-lt"/>
                <a:ea typeface="ＭＳ Ｐゴシック" charset="-128"/>
                <a:cs typeface="ＭＳ Ｐゴシック" charset="-128"/>
              </a:rPr>
              <a:t>is the Jellyfish (Frederik Dahl, 1994) backgammon game published two years earlier.</a:t>
            </a:r>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38</a:t>
            </a:fld>
            <a:endParaRPr lang="da-DK"/>
          </a:p>
        </p:txBody>
      </p:sp>
    </p:spTree>
    <p:extLst>
      <p:ext uri="{BB962C8B-B14F-4D97-AF65-F5344CB8AC3E}">
        <p14:creationId xmlns:p14="http://schemas.microsoft.com/office/powerpoint/2010/main" val="2385856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39</a:t>
            </a:fld>
            <a:endParaRPr lang="da-DK"/>
          </a:p>
        </p:txBody>
      </p:sp>
    </p:spTree>
    <p:extLst>
      <p:ext uri="{BB962C8B-B14F-4D97-AF65-F5344CB8AC3E}">
        <p14:creationId xmlns:p14="http://schemas.microsoft.com/office/powerpoint/2010/main" val="117199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 us start by discussing AI first…</a:t>
            </a: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a:t>
            </a:fld>
            <a:endParaRPr lang="da-DK"/>
          </a:p>
        </p:txBody>
      </p:sp>
    </p:spTree>
    <p:extLst>
      <p:ext uri="{BB962C8B-B14F-4D97-AF65-F5344CB8AC3E}">
        <p14:creationId xmlns:p14="http://schemas.microsoft.com/office/powerpoint/2010/main" val="2390539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40</a:t>
            </a:fld>
            <a:endParaRPr lang="da-DK"/>
          </a:p>
        </p:txBody>
      </p:sp>
    </p:spTree>
    <p:extLst>
      <p:ext uri="{BB962C8B-B14F-4D97-AF65-F5344CB8AC3E}">
        <p14:creationId xmlns:p14="http://schemas.microsoft.com/office/powerpoint/2010/main" val="13072253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41</a:t>
            </a:fld>
            <a:endParaRPr lang="da-DK"/>
          </a:p>
        </p:txBody>
      </p:sp>
    </p:spTree>
    <p:extLst>
      <p:ext uri="{BB962C8B-B14F-4D97-AF65-F5344CB8AC3E}">
        <p14:creationId xmlns:p14="http://schemas.microsoft.com/office/powerpoint/2010/main" val="39322980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A creature that learns through positive rewards and penalties in a reinforcement learning fashion.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The creature employs the belief-desire-intention model for its decision making process during the game.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The desires of the creature about particular goals are </a:t>
            </a:r>
            <a:r>
              <a:rPr lang="en-GB" sz="1200" b="0" i="0" u="none" strike="noStrike" kern="1200" baseline="0" dirty="0" err="1">
                <a:solidFill>
                  <a:schemeClr val="tx1"/>
                </a:solidFill>
                <a:latin typeface="+mn-lt"/>
                <a:ea typeface="ＭＳ Ｐゴシック" charset="-128"/>
                <a:cs typeface="ＭＳ Ｐゴシック" charset="-128"/>
              </a:rPr>
              <a:t>modeled</a:t>
            </a:r>
            <a:r>
              <a:rPr lang="en-GB" sz="1200" b="0" i="0" u="none" strike="noStrike" kern="1200" baseline="0" dirty="0">
                <a:solidFill>
                  <a:schemeClr val="tx1"/>
                </a:solidFill>
                <a:latin typeface="+mn-lt"/>
                <a:ea typeface="ＭＳ Ｐゴシック" charset="-128"/>
                <a:cs typeface="ＭＳ Ｐゴシック" charset="-128"/>
              </a:rPr>
              <a:t> via simple </a:t>
            </a:r>
            <a:r>
              <a:rPr lang="en-GB" sz="1200" b="0" i="0" u="none" strike="noStrike" kern="1200" baseline="0" dirty="0" err="1">
                <a:solidFill>
                  <a:schemeClr val="tx1"/>
                </a:solidFill>
                <a:latin typeface="+mn-lt"/>
                <a:ea typeface="ＭＳ Ｐゴシック" charset="-128"/>
                <a:cs typeface="ＭＳ Ｐゴシック" charset="-128"/>
              </a:rPr>
              <a:t>perceptrons</a:t>
            </a:r>
            <a:r>
              <a:rPr lang="en-GB" sz="1200" b="0" i="0" u="none" strike="noStrike" kern="1200" baseline="0" dirty="0">
                <a:solidFill>
                  <a:schemeClr val="tx1"/>
                </a:solidFill>
                <a:latin typeface="+mn-lt"/>
                <a:ea typeface="ＭＳ Ｐゴシック" charset="-128"/>
                <a:cs typeface="ＭＳ Ｐゴシック" charset="-128"/>
              </a:rPr>
              <a:t>.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ＭＳ Ｐゴシック" charset="-128"/>
                <a:cs typeface="ＭＳ Ｐゴシック" charset="-128"/>
              </a:rPr>
              <a:t>For each desire, the creature selects the belief that it has formed the best opinion about; opinions, in turn, are represented by decision trees. </a:t>
            </a:r>
          </a:p>
          <a:p>
            <a:endParaRPr lang="en-GB" sz="1200" b="0" i="0" u="none" strike="noStrike" kern="1200" baseline="0" dirty="0">
              <a:solidFill>
                <a:schemeClr val="tx1"/>
              </a:solidFill>
              <a:latin typeface="+mn-lt"/>
              <a:ea typeface="ＭＳ Ｐゴシック" charset="-128"/>
            </a:endParaRPr>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42</a:t>
            </a:fld>
            <a:endParaRPr lang="da-DK"/>
          </a:p>
        </p:txBody>
      </p:sp>
    </p:spTree>
    <p:extLst>
      <p:ext uri="{BB962C8B-B14F-4D97-AF65-F5344CB8AC3E}">
        <p14:creationId xmlns:p14="http://schemas.microsoft.com/office/powerpoint/2010/main" val="29793153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43</a:t>
            </a:fld>
            <a:endParaRPr lang="da-DK"/>
          </a:p>
        </p:txBody>
      </p:sp>
    </p:spTree>
    <p:extLst>
      <p:ext uri="{BB962C8B-B14F-4D97-AF65-F5344CB8AC3E}">
        <p14:creationId xmlns:p14="http://schemas.microsoft.com/office/powerpoint/2010/main" val="7125242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44</a:t>
            </a:fld>
            <a:endParaRPr lang="da-DK"/>
          </a:p>
        </p:txBody>
      </p:sp>
    </p:spTree>
    <p:extLst>
      <p:ext uri="{BB962C8B-B14F-4D97-AF65-F5344CB8AC3E}">
        <p14:creationId xmlns:p14="http://schemas.microsoft.com/office/powerpoint/2010/main" val="28572980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45</a:t>
            </a:fld>
            <a:endParaRPr lang="da-DK"/>
          </a:p>
        </p:txBody>
      </p:sp>
    </p:spTree>
    <p:extLst>
      <p:ext uri="{BB962C8B-B14F-4D97-AF65-F5344CB8AC3E}">
        <p14:creationId xmlns:p14="http://schemas.microsoft.com/office/powerpoint/2010/main" val="24875292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46</a:t>
            </a:fld>
            <a:endParaRPr lang="da-DK"/>
          </a:p>
        </p:txBody>
      </p:sp>
    </p:spTree>
    <p:extLst>
      <p:ext uri="{BB962C8B-B14F-4D97-AF65-F5344CB8AC3E}">
        <p14:creationId xmlns:p14="http://schemas.microsoft.com/office/powerpoint/2010/main" val="40286740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47</a:t>
            </a:fld>
            <a:endParaRPr lang="da-DK"/>
          </a:p>
        </p:txBody>
      </p:sp>
    </p:spTree>
    <p:extLst>
      <p:ext uri="{BB962C8B-B14F-4D97-AF65-F5344CB8AC3E}">
        <p14:creationId xmlns:p14="http://schemas.microsoft.com/office/powerpoint/2010/main" val="23166716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48</a:t>
            </a:fld>
            <a:endParaRPr lang="da-DK"/>
          </a:p>
        </p:txBody>
      </p:sp>
    </p:spTree>
    <p:extLst>
      <p:ext uri="{BB962C8B-B14F-4D97-AF65-F5344CB8AC3E}">
        <p14:creationId xmlns:p14="http://schemas.microsoft.com/office/powerpoint/2010/main" val="37588248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49</a:t>
            </a:fld>
            <a:endParaRPr lang="da-DK"/>
          </a:p>
        </p:txBody>
      </p:sp>
    </p:spTree>
    <p:extLst>
      <p:ext uri="{BB962C8B-B14F-4D97-AF65-F5344CB8AC3E}">
        <p14:creationId xmlns:p14="http://schemas.microsoft.com/office/powerpoint/2010/main" val="2094897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a:t>
            </a:r>
            <a:r>
              <a:rPr lang="en-GB" baseline="0" dirty="0"/>
              <a:t> popular d</a:t>
            </a:r>
            <a:r>
              <a:rPr lang="en-GB" dirty="0"/>
              <a:t>efinition of</a:t>
            </a:r>
            <a:r>
              <a:rPr lang="en-GB" baseline="0" dirty="0"/>
              <a:t> AI</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a:t>
            </a:fld>
            <a:endParaRPr lang="da-DK"/>
          </a:p>
        </p:txBody>
      </p:sp>
    </p:spTree>
    <p:extLst>
      <p:ext uri="{BB962C8B-B14F-4D97-AF65-F5344CB8AC3E}">
        <p14:creationId xmlns:p14="http://schemas.microsoft.com/office/powerpoint/2010/main" val="10049146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Affect-based cinematographic representation of multiple cameras</a:t>
            </a:r>
            <a:endParaRPr lang="el-GR"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50</a:t>
            </a:fld>
            <a:endParaRPr lang="da-DK"/>
          </a:p>
        </p:txBody>
      </p:sp>
    </p:spTree>
    <p:extLst>
      <p:ext uri="{BB962C8B-B14F-4D97-AF65-F5344CB8AC3E}">
        <p14:creationId xmlns:p14="http://schemas.microsoft.com/office/powerpoint/2010/main" val="29543754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51</a:t>
            </a:fld>
            <a:endParaRPr lang="da-DK"/>
          </a:p>
        </p:txBody>
      </p:sp>
    </p:spTree>
    <p:extLst>
      <p:ext uri="{BB962C8B-B14F-4D97-AF65-F5344CB8AC3E}">
        <p14:creationId xmlns:p14="http://schemas.microsoft.com/office/powerpoint/2010/main" val="33525694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128"/>
                <a:cs typeface="ＭＳ Ｐゴシック" charset="-128"/>
              </a:rPr>
              <a:t>The companion character, Elizabeth, in </a:t>
            </a:r>
            <a:r>
              <a:rPr lang="en-GB" sz="1200" b="0" i="0" u="none" strike="noStrike" kern="1200" baseline="0" dirty="0" err="1">
                <a:solidFill>
                  <a:schemeClr val="tx1"/>
                </a:solidFill>
                <a:latin typeface="+mn-lt"/>
                <a:ea typeface="ＭＳ Ｐゴシック" charset="-128"/>
                <a:cs typeface="ＭＳ Ｐゴシック" charset="-128"/>
              </a:rPr>
              <a:t>BioShock</a:t>
            </a:r>
            <a:r>
              <a:rPr lang="en-GB" sz="1200" b="0" i="0" u="none" strike="noStrike" kern="1200" baseline="0" dirty="0">
                <a:solidFill>
                  <a:schemeClr val="tx1"/>
                </a:solidFill>
                <a:latin typeface="+mn-lt"/>
                <a:ea typeface="ＭＳ Ｐゴシック" charset="-128"/>
                <a:cs typeface="ＭＳ Ｐゴシック" charset="-128"/>
              </a:rPr>
              <a:t> Infinite (2k Games, 2013);</a:t>
            </a:r>
          </a:p>
          <a:p>
            <a:r>
              <a:rPr lang="en-GB" sz="1200" b="0" i="0" kern="1200" dirty="0">
                <a:solidFill>
                  <a:schemeClr val="tx1"/>
                </a:solidFill>
                <a:effectLst/>
                <a:latin typeface="+mn-lt"/>
                <a:ea typeface="ＭＳ Ｐゴシック" charset="-128"/>
                <a:cs typeface="ＭＳ Ｐゴシック" charset="-128"/>
              </a:rPr>
              <a:t>Elizabeth, a crucial element of the game, was designed as a character which could not only be a useful AI companion to the player but a real partner with a significant emotional bond as well</a:t>
            </a:r>
            <a:endParaRPr lang="el-GR"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52</a:t>
            </a:fld>
            <a:endParaRPr lang="da-DK"/>
          </a:p>
        </p:txBody>
      </p:sp>
    </p:spTree>
    <p:extLst>
      <p:ext uri="{BB962C8B-B14F-4D97-AF65-F5344CB8AC3E}">
        <p14:creationId xmlns:p14="http://schemas.microsoft.com/office/powerpoint/2010/main" val="30960806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Survival horror - </a:t>
            </a:r>
            <a:r>
              <a:rPr lang="en-GB" sz="1200" b="0" i="0" u="none" strike="noStrike" kern="1200" baseline="0" dirty="0">
                <a:solidFill>
                  <a:schemeClr val="tx1"/>
                </a:solidFill>
                <a:latin typeface="+mn-lt"/>
                <a:ea typeface="ＭＳ Ｐゴシック" charset="-128"/>
                <a:cs typeface="ＭＳ Ｐゴシック" charset="-128"/>
              </a:rPr>
              <a:t>affect-based game adaptation via a multitude of physiological sensors.</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53</a:t>
            </a:fld>
            <a:endParaRPr lang="da-DK"/>
          </a:p>
        </p:txBody>
      </p:sp>
    </p:spTree>
    <p:extLst>
      <p:ext uri="{BB962C8B-B14F-4D97-AF65-F5344CB8AC3E}">
        <p14:creationId xmlns:p14="http://schemas.microsoft.com/office/powerpoint/2010/main" val="1141174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54</a:t>
            </a:fld>
            <a:endParaRPr lang="da-DK"/>
          </a:p>
        </p:txBody>
      </p:sp>
    </p:spTree>
    <p:extLst>
      <p:ext uri="{BB962C8B-B14F-4D97-AF65-F5344CB8AC3E}">
        <p14:creationId xmlns:p14="http://schemas.microsoft.com/office/powerpoint/2010/main" val="40153651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200" b="0" i="0" u="none" strike="noStrike" kern="1200" baseline="0" dirty="0">
                <a:solidFill>
                  <a:schemeClr val="tx1"/>
                </a:solidFill>
                <a:latin typeface="+mn-lt"/>
                <a:ea typeface="ＭＳ Ｐゴシック" charset="-128"/>
                <a:cs typeface="ＭＳ Ｐゴシック" charset="-128"/>
              </a:rPr>
              <a:t>At the time of writing the second edition of this book, the early (20s), we experience</a:t>
            </a:r>
          </a:p>
          <a:p>
            <a:r>
              <a:rPr lang="en-GB" sz="1200" b="0" i="0" u="none" strike="noStrike" kern="1200" baseline="0" dirty="0">
                <a:solidFill>
                  <a:schemeClr val="tx1"/>
                </a:solidFill>
                <a:latin typeface="+mn-lt"/>
                <a:ea typeface="ＭＳ Ｐゴシック" charset="-128"/>
                <a:cs typeface="ＭＳ Ｐゴシック" charset="-128"/>
              </a:rPr>
              <a:t>an ongoing effort and significant investment for the adoption of state of the art generative AI methods—such as LLMs—and variants of deep (reinforcement) learning in commercial-standard games. E.g. the first integration of a large language model into a game: the LLM-powered text </a:t>
            </a:r>
            <a:r>
              <a:rPr lang="it-IT" sz="1200" b="0" i="0" u="none" strike="noStrike" kern="1200" baseline="0" dirty="0">
                <a:solidFill>
                  <a:schemeClr val="tx1"/>
                </a:solidFill>
                <a:latin typeface="+mn-lt"/>
                <a:ea typeface="ＭＳ Ｐゴシック" charset="-128"/>
                <a:cs typeface="ＭＳ Ｐゴシック" charset="-128"/>
              </a:rPr>
              <a:t>adventure game AI Dungeon (</a:t>
            </a:r>
            <a:r>
              <a:rPr lang="it-IT" sz="1200" b="0" i="0" u="none" strike="noStrike" kern="1200" baseline="0" dirty="0" err="1">
                <a:solidFill>
                  <a:schemeClr val="tx1"/>
                </a:solidFill>
                <a:latin typeface="+mn-lt"/>
                <a:ea typeface="ＭＳ Ｐゴシック" charset="-128"/>
                <a:cs typeface="ＭＳ Ｐゴシック" charset="-128"/>
              </a:rPr>
              <a:t>Latitude</a:t>
            </a:r>
            <a:r>
              <a:rPr lang="it-IT" sz="1200" b="0" i="0" u="none" strike="noStrike" kern="1200" baseline="0" dirty="0">
                <a:solidFill>
                  <a:schemeClr val="tx1"/>
                </a:solidFill>
                <a:latin typeface="+mn-lt"/>
                <a:ea typeface="ＭＳ Ｐゴシック" charset="-128"/>
                <a:cs typeface="ＭＳ Ｐゴシック" charset="-128"/>
              </a:rPr>
              <a:t>, 2019).</a:t>
            </a:r>
            <a:endParaRPr lang="en-GB" sz="1200" b="0" i="0" u="none" strike="noStrike" kern="1200" baseline="0" dirty="0">
              <a:solidFill>
                <a:schemeClr val="tx1"/>
              </a:solidFill>
              <a:latin typeface="+mn-lt"/>
              <a:ea typeface="ＭＳ Ｐゴシック" charset="-128"/>
              <a:cs typeface="ＭＳ Ｐゴシック" charset="-128"/>
            </a:endParaRP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Other noteworthy recent examples of successful AI adoption include the use of the</a:t>
            </a:r>
          </a:p>
          <a:p>
            <a:r>
              <a:rPr lang="en-GB" sz="1200" b="0" i="0" u="none" strike="noStrike" kern="1200" baseline="0" dirty="0">
                <a:solidFill>
                  <a:schemeClr val="tx1"/>
                </a:solidFill>
                <a:latin typeface="+mn-lt"/>
                <a:ea typeface="ＭＳ Ｐゴシック" charset="-128"/>
                <a:cs typeface="ＭＳ Ｐゴシック" charset="-128"/>
              </a:rPr>
              <a:t>wave function collapse generative algorithm for enhancing a player’s city building</a:t>
            </a:r>
          </a:p>
          <a:p>
            <a:r>
              <a:rPr lang="en-GB" sz="1200" b="0" i="0" u="none" strike="noStrike" kern="1200" baseline="0" dirty="0">
                <a:solidFill>
                  <a:schemeClr val="tx1"/>
                </a:solidFill>
                <a:latin typeface="+mn-lt"/>
                <a:ea typeface="ＭＳ Ｐゴシック" charset="-128"/>
                <a:cs typeface="ＭＳ Ｐゴシック" charset="-128"/>
              </a:rPr>
              <a:t>experience in Townscaper (Oskar </a:t>
            </a:r>
            <a:r>
              <a:rPr lang="en-GB" sz="1200" b="0" i="0" u="none" strike="noStrike" kern="1200" baseline="0" dirty="0" err="1">
                <a:solidFill>
                  <a:schemeClr val="tx1"/>
                </a:solidFill>
                <a:latin typeface="+mn-lt"/>
                <a:ea typeface="ＭＳ Ｐゴシック" charset="-128"/>
                <a:cs typeface="ＭＳ Ｐゴシック" charset="-128"/>
              </a:rPr>
              <a:t>Stalberg</a:t>
            </a:r>
            <a:r>
              <a:rPr lang="en-GB" sz="1200" b="0" i="0" u="none" strike="noStrike" kern="1200" baseline="0" dirty="0">
                <a:solidFill>
                  <a:schemeClr val="tx1"/>
                </a:solidFill>
                <a:latin typeface="+mn-lt"/>
                <a:ea typeface="ＭＳ Ｐゴシック" charset="-128"/>
                <a:cs typeface="ＭＳ Ｐゴシック" charset="-128"/>
              </a:rPr>
              <a:t>, 2021) and the integration of the deep</a:t>
            </a:r>
          </a:p>
          <a:p>
            <a:r>
              <a:rPr lang="it-IT" sz="1200" b="0" i="0" u="none" strike="noStrike" kern="1200" baseline="0" dirty="0">
                <a:solidFill>
                  <a:schemeClr val="tx1"/>
                </a:solidFill>
                <a:latin typeface="+mn-lt"/>
                <a:ea typeface="ＭＳ Ｐゴシック" charset="-128"/>
                <a:cs typeface="ＭＳ Ｐゴシック" charset="-128"/>
              </a:rPr>
              <a:t>RL </a:t>
            </a:r>
            <a:r>
              <a:rPr lang="it-IT" sz="1200" b="0" i="0" u="none" strike="noStrike" kern="1200" baseline="0" dirty="0" err="1">
                <a:solidFill>
                  <a:schemeClr val="tx1"/>
                </a:solidFill>
                <a:latin typeface="+mn-lt"/>
                <a:ea typeface="ＭＳ Ｐゴシック" charset="-128"/>
                <a:cs typeface="ＭＳ Ｐゴシック" charset="-128"/>
              </a:rPr>
              <a:t>controlled</a:t>
            </a:r>
            <a:r>
              <a:rPr lang="it-IT" sz="1200" b="0" i="0" u="none" strike="noStrike" kern="1200" baseline="0" dirty="0">
                <a:solidFill>
                  <a:schemeClr val="tx1"/>
                </a:solidFill>
                <a:latin typeface="+mn-lt"/>
                <a:ea typeface="ＭＳ Ｐゴシック" charset="-128"/>
                <a:cs typeface="ＭＳ Ｐゴシック" charset="-128"/>
              </a:rPr>
              <a:t> racer </a:t>
            </a:r>
            <a:r>
              <a:rPr lang="it-IT" sz="1200" b="0" i="0" u="none" strike="noStrike" kern="1200" baseline="0" dirty="0" err="1">
                <a:solidFill>
                  <a:schemeClr val="tx1"/>
                </a:solidFill>
                <a:latin typeface="+mn-lt"/>
                <a:ea typeface="ＭＳ Ｐゴシック" charset="-128"/>
                <a:cs typeface="ＭＳ Ｐゴシック" charset="-128"/>
              </a:rPr>
              <a:t>Sophy</a:t>
            </a:r>
            <a:r>
              <a:rPr lang="it-IT" sz="1200" b="0" i="0" u="none" strike="noStrike" kern="1200" baseline="0" dirty="0">
                <a:solidFill>
                  <a:schemeClr val="tx1"/>
                </a:solidFill>
                <a:latin typeface="+mn-lt"/>
                <a:ea typeface="ＭＳ Ｐゴシック" charset="-128"/>
                <a:cs typeface="ＭＳ Ｐゴシック" charset="-128"/>
              </a:rPr>
              <a:t> AI  in Gran Turismo 7 (Sony Interactive Enter</a:t>
            </a:r>
            <a:r>
              <a:rPr lang="en-GB" sz="1200" b="0" i="0" u="none" strike="noStrike" kern="1200" baseline="0" dirty="0" err="1">
                <a:solidFill>
                  <a:schemeClr val="tx1"/>
                </a:solidFill>
                <a:latin typeface="+mn-lt"/>
                <a:ea typeface="ＭＳ Ｐゴシック" charset="-128"/>
                <a:cs typeface="ＭＳ Ｐゴシック" charset="-128"/>
              </a:rPr>
              <a:t>tainment</a:t>
            </a:r>
            <a:r>
              <a:rPr lang="en-GB" sz="1200" b="0" i="0" u="none" strike="noStrike" kern="1200" baseline="0" dirty="0">
                <a:solidFill>
                  <a:schemeClr val="tx1"/>
                </a:solidFill>
                <a:latin typeface="+mn-lt"/>
                <a:ea typeface="ＭＳ Ｐゴシック" charset="-128"/>
                <a:cs typeface="ＭＳ Ｐゴシック" charset="-128"/>
              </a:rPr>
              <a:t>, 2022). </a:t>
            </a:r>
          </a:p>
          <a:p>
            <a:endParaRPr lang="en-GB" sz="1200" b="0" i="0" u="none" strike="noStrike" kern="1200" baseline="0" dirty="0">
              <a:solidFill>
                <a:schemeClr val="tx1"/>
              </a:solidFill>
              <a:latin typeface="+mn-lt"/>
              <a:ea typeface="ＭＳ Ｐゴシック" charset="-128"/>
              <a:cs typeface="ＭＳ Ｐゴシック" charset="-128"/>
            </a:endParaRPr>
          </a:p>
          <a:p>
            <a:r>
              <a:rPr lang="en-GB" sz="1200" b="0" i="0" u="none" strike="noStrike" kern="1200" baseline="0" dirty="0">
                <a:solidFill>
                  <a:schemeClr val="tx1"/>
                </a:solidFill>
                <a:latin typeface="+mn-lt"/>
                <a:ea typeface="ＭＳ Ｐゴシック" charset="-128"/>
                <a:cs typeface="ＭＳ Ｐゴシック" charset="-128"/>
              </a:rPr>
              <a:t>We also witness an increasing number of AI companies that build specialised AI tools for game development (e.g., modl.ai) or traditional video game companies hosting AI research</a:t>
            </a:r>
          </a:p>
          <a:p>
            <a:r>
              <a:rPr lang="en-GB" sz="1200" b="0" i="0" u="none" strike="noStrike" kern="1200" baseline="0" dirty="0">
                <a:solidFill>
                  <a:schemeClr val="tx1"/>
                </a:solidFill>
                <a:latin typeface="+mn-lt"/>
                <a:ea typeface="ＭＳ Ｐゴシック" charset="-128"/>
                <a:cs typeface="ＭＳ Ｐゴシック" charset="-128"/>
              </a:rPr>
              <a:t>departments (e.g., EA SEED)</a:t>
            </a:r>
            <a:endParaRPr lang="en-MT" dirty="0"/>
          </a:p>
        </p:txBody>
      </p:sp>
      <p:sp>
        <p:nvSpPr>
          <p:cNvPr id="4" name="Slide Number Placeholder 3"/>
          <p:cNvSpPr>
            <a:spLocks noGrp="1"/>
          </p:cNvSpPr>
          <p:nvPr>
            <p:ph type="sldNum" sz="quarter" idx="5"/>
          </p:nvPr>
        </p:nvSpPr>
        <p:spPr/>
        <p:txBody>
          <a:bodyPr/>
          <a:lstStyle/>
          <a:p>
            <a:pPr>
              <a:defRPr/>
            </a:pPr>
            <a:fld id="{243668E2-9599-474A-AA6A-ED57E397CE89}" type="slidenum">
              <a:rPr lang="da-DK" smtClean="0"/>
              <a:pPr>
                <a:defRPr/>
              </a:pPr>
              <a:t>55</a:t>
            </a:fld>
            <a:endParaRPr lang="da-DK"/>
          </a:p>
        </p:txBody>
      </p:sp>
    </p:spTree>
    <p:extLst>
      <p:ext uri="{BB962C8B-B14F-4D97-AF65-F5344CB8AC3E}">
        <p14:creationId xmlns:p14="http://schemas.microsoft.com/office/powerpoint/2010/main" val="30399901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Section 1.2.3 for more details]</a:t>
            </a:r>
          </a:p>
          <a:p>
            <a:endParaRPr lang="en-GB" dirty="0"/>
          </a:p>
          <a:p>
            <a:r>
              <a:rPr lang="en-GB" dirty="0"/>
              <a:t>Some traditional “complaints” – myths to a large degree</a:t>
            </a:r>
          </a:p>
          <a:p>
            <a:endParaRPr lang="en-GB" dirty="0"/>
          </a:p>
          <a:p>
            <a:pPr marL="171450" indent="-171450">
              <a:buFont typeface="Arial" panose="020B0604020202020204" pitchFamily="34" charset="0"/>
              <a:buChar char="•"/>
            </a:pPr>
            <a:r>
              <a:rPr lang="en-GB" dirty="0"/>
              <a:t>Academia: Industry does not use our tools</a:t>
            </a:r>
          </a:p>
          <a:p>
            <a:pPr marL="171450" indent="-171450">
              <a:buFont typeface="Arial" panose="020B0604020202020204" pitchFamily="34" charset="0"/>
              <a:buChar char="•"/>
            </a:pPr>
            <a:r>
              <a:rPr lang="en-GB" dirty="0"/>
              <a:t>Industry: Academics lack domain knowledge and ignore our problems</a:t>
            </a:r>
          </a:p>
          <a:p>
            <a:pPr marL="171450" indent="-171450">
              <a:buFont typeface="Arial" panose="020B0604020202020204" pitchFamily="34" charset="0"/>
              <a:buChar char="•"/>
            </a:pPr>
            <a:r>
              <a:rPr lang="en-GB" dirty="0"/>
              <a:t>Game AI researchers do not collaborate with industry</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Not much of a gap after all</a:t>
            </a:r>
          </a:p>
          <a:p>
            <a:pPr marL="171450" indent="-171450">
              <a:buFont typeface="Arial" panose="020B0604020202020204" pitchFamily="34" charset="0"/>
              <a:buChar char="•"/>
            </a:pPr>
            <a:r>
              <a:rPr lang="en-GB" dirty="0"/>
              <a:t>The gap is there in problems that academics do not wish to solve and industry does not care about. But that is a healthy one – more progress needs to be made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56</a:t>
            </a:fld>
            <a:endParaRPr lang="da-DK"/>
          </a:p>
        </p:txBody>
      </p:sp>
    </p:spTree>
    <p:extLst>
      <p:ext uri="{BB962C8B-B14F-4D97-AF65-F5344CB8AC3E}">
        <p14:creationId xmlns:p14="http://schemas.microsoft.com/office/powerpoint/2010/main" val="10443470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Industry: NPC AI is more or less “solved”(e.g.</a:t>
            </a:r>
            <a:r>
              <a:rPr lang="en-GB" baseline="0" dirty="0"/>
              <a:t> look at </a:t>
            </a:r>
            <a:r>
              <a:rPr lang="en-GB" dirty="0"/>
              <a:t>Left 4 Dead, F.E.A.R. and Skyrim;</a:t>
            </a:r>
            <a:r>
              <a:rPr lang="en-GB" baseline="0" dirty="0"/>
              <a:t> </a:t>
            </a:r>
            <a:r>
              <a:rPr lang="en-GB" dirty="0"/>
              <a:t>Satisfying NPC </a:t>
            </a:r>
            <a:r>
              <a:rPr lang="en-GB" dirty="0" err="1"/>
              <a:t>behaviors</a:t>
            </a:r>
            <a:r>
              <a:rPr lang="en-GB" dirty="0"/>
              <a:t>)</a:t>
            </a:r>
          </a:p>
          <a:p>
            <a:pPr marL="171450" indent="-171450">
              <a:buFont typeface="Arial" panose="020B0604020202020204" pitchFamily="34" charset="0"/>
              <a:buChar char="•"/>
            </a:pPr>
            <a:r>
              <a:rPr lang="en-GB" dirty="0"/>
              <a:t>AI tracks in Game Developers Conference do not necessarily focus on NPC AI</a:t>
            </a:r>
          </a:p>
          <a:p>
            <a:pPr marL="171450" indent="-171450">
              <a:buFont typeface="Arial" panose="020B0604020202020204" pitchFamily="34" charset="0"/>
              <a:buChar char="•"/>
            </a:pPr>
            <a:r>
              <a:rPr lang="en-GB" dirty="0"/>
              <a:t>Academic Panels/Special Sessions/Tutorials (FDG, CIG, AIIDE), Special Issues (IEEE</a:t>
            </a:r>
            <a:r>
              <a:rPr lang="en-GB" baseline="0" dirty="0"/>
              <a:t> </a:t>
            </a:r>
            <a:r>
              <a:rPr lang="en-GB" dirty="0"/>
              <a:t>TCIAIG/</a:t>
            </a:r>
            <a:r>
              <a:rPr lang="en-GB" dirty="0" err="1"/>
              <a:t>ToG</a:t>
            </a:r>
            <a:r>
              <a:rPr lang="en-GB" dirty="0"/>
              <a:t>) focus on non-traditional uses of AI</a:t>
            </a:r>
          </a:p>
          <a:p>
            <a:pPr marL="171450" indent="-171450">
              <a:buFont typeface="Arial" panose="020B0604020202020204" pitchFamily="34" charset="0"/>
              <a:buChar char="•"/>
            </a:pPr>
            <a:r>
              <a:rPr lang="en-GB" dirty="0"/>
              <a:t>More</a:t>
            </a:r>
            <a:r>
              <a:rPr lang="en-GB" baseline="0" dirty="0"/>
              <a:t> e</a:t>
            </a:r>
            <a:r>
              <a:rPr lang="en-GB" dirty="0"/>
              <a:t>ffective and active industry/academia communication/collaboration over the years</a:t>
            </a:r>
          </a:p>
          <a:p>
            <a:pPr marL="171450" indent="-171450">
              <a:buFont typeface="Arial" panose="020B0604020202020204" pitchFamily="34" charset="0"/>
              <a:buChar char="•"/>
            </a:pPr>
            <a:r>
              <a:rPr lang="en-GB" dirty="0"/>
              <a:t>Academic support on multidisciplinary nature of game AI</a:t>
            </a:r>
          </a:p>
          <a:p>
            <a:pPr marL="171450" indent="-171450">
              <a:buFont typeface="Arial" panose="020B0604020202020204" pitchFamily="34" charset="0"/>
              <a:buChar char="•"/>
            </a:pPr>
            <a:r>
              <a:rPr lang="en-GB" dirty="0"/>
              <a:t>Pragmatic and holistic view of game AI </a:t>
            </a:r>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57</a:t>
            </a:fld>
            <a:endParaRPr lang="da-DK"/>
          </a:p>
        </p:txBody>
      </p:sp>
    </p:spTree>
    <p:extLst>
      <p:ext uri="{BB962C8B-B14F-4D97-AF65-F5344CB8AC3E}">
        <p14:creationId xmlns:p14="http://schemas.microsoft.com/office/powerpoint/2010/main" val="24554291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Overall</a:t>
            </a:r>
            <a:r>
              <a:rPr lang="en-GB" baseline="0" dirty="0"/>
              <a:t> summary: Game AI is not all about NPC AI</a:t>
            </a:r>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58</a:t>
            </a:fld>
            <a:endParaRPr lang="da-DK"/>
          </a:p>
        </p:txBody>
      </p:sp>
    </p:spTree>
    <p:extLst>
      <p:ext uri="{BB962C8B-B14F-4D97-AF65-F5344CB8AC3E}">
        <p14:creationId xmlns:p14="http://schemas.microsoft.com/office/powerpoint/2010/main" val="7661129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tree main roles that AI takes</a:t>
            </a:r>
            <a:r>
              <a:rPr lang="en-GB" baseline="0" dirty="0"/>
              <a:t> </a:t>
            </a:r>
            <a:r>
              <a:rPr lang="en-GB" i="1" baseline="0" dirty="0"/>
              <a:t>in</a:t>
            </a:r>
            <a:r>
              <a:rPr lang="en-GB" baseline="0" dirty="0"/>
              <a:t> and </a:t>
            </a:r>
            <a:r>
              <a:rPr lang="en-GB" i="1" baseline="0" dirty="0"/>
              <a:t>for</a:t>
            </a:r>
            <a:r>
              <a:rPr lang="en-GB" baseline="0" dirty="0"/>
              <a:t> Games</a:t>
            </a:r>
          </a:p>
          <a:p>
            <a:endParaRPr lang="en-GB" baseline="0" dirty="0"/>
          </a:p>
          <a:p>
            <a:pPr marL="171450" indent="-171450">
              <a:buFontTx/>
              <a:buChar char="-"/>
            </a:pPr>
            <a:r>
              <a:rPr lang="en-GB" baseline="0" dirty="0"/>
              <a:t>Play games [Part II]</a:t>
            </a:r>
          </a:p>
          <a:p>
            <a:pPr marL="171450" indent="-171450">
              <a:buFontTx/>
              <a:buChar char="-"/>
            </a:pPr>
            <a:r>
              <a:rPr lang="en-GB" baseline="0" dirty="0"/>
              <a:t>Generate Content [Part III]</a:t>
            </a:r>
          </a:p>
          <a:p>
            <a:pPr marL="171450" indent="-171450">
              <a:buFontTx/>
              <a:buChar char="-"/>
            </a:pPr>
            <a:r>
              <a:rPr lang="en-GB" baseline="0" dirty="0"/>
              <a:t>Model Players [Part IV]</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59</a:t>
            </a:fld>
            <a:endParaRPr lang="da-DK"/>
          </a:p>
        </p:txBody>
      </p:sp>
    </p:spTree>
    <p:extLst>
      <p:ext uri="{BB962C8B-B14F-4D97-AF65-F5344CB8AC3E}">
        <p14:creationId xmlns:p14="http://schemas.microsoft.com/office/powerpoint/2010/main" val="2323687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AI</a:t>
            </a:r>
            <a:r>
              <a:rPr lang="en-GB" baseline="0" dirty="0"/>
              <a:t> as employed to games</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6</a:t>
            </a:fld>
            <a:endParaRPr lang="da-DK"/>
          </a:p>
        </p:txBody>
      </p:sp>
    </p:spTree>
    <p:extLst>
      <p:ext uri="{BB962C8B-B14F-4D97-AF65-F5344CB8AC3E}">
        <p14:creationId xmlns:p14="http://schemas.microsoft.com/office/powerpoint/2010/main" val="17789046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A brief introduction to the “Generate content” role</a:t>
            </a: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60</a:t>
            </a:fld>
            <a:endParaRPr lang="da-DK"/>
          </a:p>
        </p:txBody>
      </p:sp>
    </p:spTree>
    <p:extLst>
      <p:ext uri="{BB962C8B-B14F-4D97-AF65-F5344CB8AC3E}">
        <p14:creationId xmlns:p14="http://schemas.microsoft.com/office/powerpoint/2010/main" val="30773603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defRPr/>
            </a:pPr>
            <a:r>
              <a:rPr lang="en-GB" dirty="0"/>
              <a:t>What is PCG? "The creation / production of new game content (semi) automatically via algorithmic means " </a:t>
            </a:r>
          </a:p>
          <a:p>
            <a:pPr marL="0" indent="0" algn="l">
              <a:defRPr/>
            </a:pPr>
            <a:endParaRPr lang="en-GB" dirty="0"/>
          </a:p>
          <a:p>
            <a:pPr marL="0" indent="0" algn="l">
              <a:defRPr/>
            </a:pPr>
            <a:r>
              <a:rPr lang="en-GB" dirty="0"/>
              <a:t>Why is PCG important?</a:t>
            </a:r>
          </a:p>
          <a:p>
            <a:pPr marL="0" indent="0" algn="l">
              <a:defRPr/>
            </a:pPr>
            <a:endParaRPr lang="en-GB" dirty="0"/>
          </a:p>
          <a:p>
            <a:pPr marL="171450" indent="-171450" algn="l">
              <a:buFont typeface="Arial" panose="020B0604020202020204" pitchFamily="34" charset="0"/>
              <a:buChar char="•"/>
              <a:defRPr/>
            </a:pPr>
            <a:r>
              <a:rPr lang="en-GB" dirty="0"/>
              <a:t>Lowers development costs </a:t>
            </a:r>
          </a:p>
          <a:p>
            <a:pPr marL="171450" indent="-171450" algn="l">
              <a:buFont typeface="Arial" panose="020B0604020202020204" pitchFamily="34" charset="0"/>
              <a:buChar char="•"/>
              <a:defRPr/>
            </a:pPr>
            <a:r>
              <a:rPr lang="en-GB" dirty="0"/>
              <a:t>Enables adaptability</a:t>
            </a:r>
          </a:p>
          <a:p>
            <a:pPr marL="171450" indent="-171450" algn="l">
              <a:buFont typeface="Arial" panose="020B0604020202020204" pitchFamily="34" charset="0"/>
              <a:buChar char="•"/>
              <a:defRPr/>
            </a:pPr>
            <a:r>
              <a:rPr lang="en-GB" dirty="0"/>
              <a:t>Increases </a:t>
            </a:r>
            <a:r>
              <a:rPr lang="en-GB" dirty="0" err="1"/>
              <a:t>replayability</a:t>
            </a:r>
            <a:endParaRPr lang="en-GB" dirty="0"/>
          </a:p>
          <a:p>
            <a:pPr marL="171450" indent="-171450" algn="l">
              <a:buFont typeface="Arial" panose="020B0604020202020204" pitchFamily="34" charset="0"/>
              <a:buChar char="•"/>
              <a:defRPr/>
            </a:pPr>
            <a:r>
              <a:rPr lang="en-GB" dirty="0"/>
              <a:t>Design beyond human creativity (?)</a:t>
            </a:r>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61</a:t>
            </a:fld>
            <a:endParaRPr lang="da-DK"/>
          </a:p>
        </p:txBody>
      </p:sp>
    </p:spTree>
    <p:extLst>
      <p:ext uri="{BB962C8B-B14F-4D97-AF65-F5344CB8AC3E}">
        <p14:creationId xmlns:p14="http://schemas.microsoft.com/office/powerpoint/2010/main" val="32071749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62</a:t>
            </a:fld>
            <a:endParaRPr lang="da-DK"/>
          </a:p>
        </p:txBody>
      </p:sp>
    </p:spTree>
    <p:extLst>
      <p:ext uri="{BB962C8B-B14F-4D97-AF65-F5344CB8AC3E}">
        <p14:creationId xmlns:p14="http://schemas.microsoft.com/office/powerpoint/2010/main" val="2673804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a:t>Now onto a brief introduction to the “model</a:t>
            </a:r>
            <a:r>
              <a:rPr lang="en-GB" baseline="0" dirty="0"/>
              <a:t> players</a:t>
            </a:r>
            <a:r>
              <a:rPr lang="en-GB" dirty="0"/>
              <a:t>” role</a:t>
            </a:r>
          </a:p>
          <a:p>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63</a:t>
            </a:fld>
            <a:endParaRPr lang="da-DK"/>
          </a:p>
        </p:txBody>
      </p:sp>
    </p:spTree>
    <p:extLst>
      <p:ext uri="{BB962C8B-B14F-4D97-AF65-F5344CB8AC3E}">
        <p14:creationId xmlns:p14="http://schemas.microsoft.com/office/powerpoint/2010/main" val="35432196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is there an association between games, emotion and learning?</a:t>
            </a:r>
          </a:p>
          <a:p>
            <a:endParaRPr lang="en-GB" dirty="0"/>
          </a:p>
          <a:p>
            <a:pPr marL="171450" indent="-171450">
              <a:buFont typeface="Arial" panose="020B0604020202020204" pitchFamily="34" charset="0"/>
              <a:buChar char="•"/>
            </a:pPr>
            <a:r>
              <a:rPr lang="en-GB" dirty="0"/>
              <a:t>We play games throughout</a:t>
            </a:r>
            <a:r>
              <a:rPr lang="en-GB" baseline="0" dirty="0"/>
              <a:t> our lives </a:t>
            </a:r>
            <a:r>
              <a:rPr lang="en-GB" dirty="0"/>
              <a:t>– we learn</a:t>
            </a:r>
          </a:p>
          <a:p>
            <a:pPr marL="171450" indent="-171450">
              <a:buFont typeface="Arial" panose="020B0604020202020204" pitchFamily="34" charset="0"/>
              <a:buChar char="•"/>
            </a:pPr>
            <a:r>
              <a:rPr lang="en-GB" dirty="0"/>
              <a:t>We experience positive negative (and even) emotions voluntarily! Impressive!</a:t>
            </a:r>
          </a:p>
          <a:p>
            <a:pPr marL="171450" indent="-171450">
              <a:buFont typeface="Arial" panose="020B0604020202020204" pitchFamily="34" charset="0"/>
              <a:buChar char="•"/>
            </a:pPr>
            <a:r>
              <a:rPr lang="en-GB" dirty="0"/>
              <a:t>We can control our experiences</a:t>
            </a:r>
            <a:r>
              <a:rPr lang="en-GB" baseline="0" dirty="0"/>
              <a:t> via adaptation (not like </a:t>
            </a:r>
            <a:r>
              <a:rPr lang="en-GB" baseline="0" dirty="0" err="1"/>
              <a:t>tv</a:t>
            </a:r>
            <a:r>
              <a:rPr lang="en-GB" baseline="0" dirty="0"/>
              <a:t>, </a:t>
            </a:r>
            <a:r>
              <a:rPr lang="en-GB" baseline="0" dirty="0" err="1"/>
              <a:t>filmes</a:t>
            </a:r>
            <a:r>
              <a:rPr lang="en-GB" baseline="0" dirty="0"/>
              <a:t> etc..)</a:t>
            </a:r>
            <a:r>
              <a:rPr lang="en-GB" dirty="0"/>
              <a:t> </a:t>
            </a:r>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64</a:t>
            </a:fld>
            <a:endParaRPr lang="da-DK"/>
          </a:p>
        </p:txBody>
      </p:sp>
    </p:spTree>
    <p:extLst>
      <p:ext uri="{BB962C8B-B14F-4D97-AF65-F5344CB8AC3E}">
        <p14:creationId xmlns:p14="http://schemas.microsoft.com/office/powerpoint/2010/main" val="35103342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FontTx/>
              <a:buNone/>
            </a:pPr>
            <a:r>
              <a:rPr lang="en-US" sz="1200" dirty="0"/>
              <a:t>Why Player Modeling is Important?</a:t>
            </a:r>
          </a:p>
          <a:p>
            <a:pPr>
              <a:lnSpc>
                <a:spcPct val="90000"/>
              </a:lnSpc>
              <a:buFontTx/>
              <a:buNone/>
            </a:pPr>
            <a:endParaRPr lang="en-US" sz="1200" dirty="0"/>
          </a:p>
          <a:p>
            <a:pPr marL="171450" indent="-171450">
              <a:lnSpc>
                <a:spcPct val="90000"/>
              </a:lnSpc>
              <a:buFontTx/>
              <a:buChar char="-"/>
            </a:pPr>
            <a:r>
              <a:rPr lang="en-US" sz="1200" dirty="0"/>
              <a:t>There is no game without a player…</a:t>
            </a:r>
          </a:p>
          <a:p>
            <a:pPr marL="171450" indent="-171450">
              <a:lnSpc>
                <a:spcPct val="90000"/>
              </a:lnSpc>
              <a:buFontTx/>
              <a:buChar char="-"/>
            </a:pPr>
            <a:r>
              <a:rPr lang="en-US" sz="1200" dirty="0"/>
              <a:t>The perfect suit is tailored to you! How about the perfect game?</a:t>
            </a:r>
          </a:p>
          <a:p>
            <a:pPr marL="171450" indent="-171450">
              <a:lnSpc>
                <a:spcPct val="90000"/>
              </a:lnSpc>
              <a:buFontTx/>
              <a:buChar char="-"/>
            </a:pPr>
            <a:r>
              <a:rPr lang="en-US" sz="1200" dirty="0"/>
              <a:t>We (players) are very different</a:t>
            </a:r>
          </a:p>
          <a:p>
            <a:pPr marL="171450" indent="-171450">
              <a:lnSpc>
                <a:spcPct val="90000"/>
              </a:lnSpc>
              <a:buFontTx/>
              <a:buChar char="-"/>
            </a:pPr>
            <a:r>
              <a:rPr lang="en-US" sz="1200" dirty="0"/>
              <a:t>We (players) are many more than before </a:t>
            </a:r>
          </a:p>
          <a:p>
            <a:pPr marL="171450" indent="-171450">
              <a:lnSpc>
                <a:spcPct val="90000"/>
              </a:lnSpc>
              <a:buFontTx/>
              <a:buChar char="-"/>
            </a:pPr>
            <a:r>
              <a:rPr lang="en-US" sz="1200" b="1" dirty="0"/>
              <a:t>Holy grail</a:t>
            </a:r>
            <a:r>
              <a:rPr lang="en-US" sz="1200" dirty="0"/>
              <a:t> of game development</a:t>
            </a:r>
          </a:p>
          <a:p>
            <a:pPr>
              <a:lnSpc>
                <a:spcPct val="90000"/>
              </a:lnSpc>
              <a:buFontTx/>
              <a:buNone/>
            </a:pPr>
            <a:endParaRPr lang="en-US" sz="1200" dirty="0"/>
          </a:p>
          <a:p>
            <a:pPr marL="0" indent="0">
              <a:lnSpc>
                <a:spcPct val="90000"/>
              </a:lnSpc>
            </a:pPr>
            <a:endParaRPr lang="en-GB" sz="1200" dirty="0"/>
          </a:p>
          <a:p>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65</a:t>
            </a:fld>
            <a:endParaRPr lang="da-DK"/>
          </a:p>
        </p:txBody>
      </p:sp>
    </p:spTree>
    <p:extLst>
      <p:ext uri="{BB962C8B-B14F-4D97-AF65-F5344CB8AC3E}">
        <p14:creationId xmlns:p14="http://schemas.microsoft.com/office/powerpoint/2010/main" val="32432008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Summary</a:t>
            </a:r>
            <a:r>
              <a:rPr lang="en-GB" baseline="0" dirty="0"/>
              <a:t> of the Introduction</a:t>
            </a:r>
            <a:endParaRPr lang="en-GB" dirty="0"/>
          </a:p>
        </p:txBody>
      </p:sp>
      <p:sp>
        <p:nvSpPr>
          <p:cNvPr id="4" name="Slide Number Placeholder 3"/>
          <p:cNvSpPr>
            <a:spLocks noGrp="1"/>
          </p:cNvSpPr>
          <p:nvPr>
            <p:ph type="sldNum" sz="quarter" idx="10"/>
          </p:nvPr>
        </p:nvSpPr>
        <p:spPr/>
        <p:txBody>
          <a:bodyPr/>
          <a:lstStyle/>
          <a:p>
            <a:pPr>
              <a:defRPr/>
            </a:pPr>
            <a:fld id="{763F58E1-992D-44B1-A1DD-87207F2D9151}" type="slidenum">
              <a:rPr lang="da-DK" smtClean="0"/>
              <a:pPr>
                <a:defRPr/>
              </a:pPr>
              <a:t>66</a:t>
            </a:fld>
            <a:endParaRPr lang="da-DK"/>
          </a:p>
        </p:txBody>
      </p:sp>
    </p:spTree>
    <p:extLst>
      <p:ext uri="{BB962C8B-B14F-4D97-AF65-F5344CB8AC3E}">
        <p14:creationId xmlns:p14="http://schemas.microsoft.com/office/powerpoint/2010/main" val="19595224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67</a:t>
            </a:fld>
            <a:endParaRPr lang="da-DK"/>
          </a:p>
        </p:txBody>
      </p:sp>
    </p:spTree>
    <p:extLst>
      <p:ext uri="{BB962C8B-B14F-4D97-AF65-F5344CB8AC3E}">
        <p14:creationId xmlns:p14="http://schemas.microsoft.com/office/powerpoint/2010/main" val="853610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non-inclusive</a:t>
            </a:r>
            <a:r>
              <a:rPr lang="en-GB" baseline="0" dirty="0"/>
              <a:t> </a:t>
            </a:r>
            <a:r>
              <a:rPr lang="en-GB" dirty="0"/>
              <a:t>list of things</a:t>
            </a:r>
            <a:r>
              <a:rPr lang="en-GB" baseline="0" dirty="0"/>
              <a:t> humans can do with games. What if AI could take these roles?</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7</a:t>
            </a:fld>
            <a:endParaRPr lang="da-DK"/>
          </a:p>
        </p:txBody>
      </p:sp>
    </p:spTree>
    <p:extLst>
      <p:ext uri="{BB962C8B-B14F-4D97-AF65-F5344CB8AC3E}">
        <p14:creationId xmlns:p14="http://schemas.microsoft.com/office/powerpoint/2010/main" val="3671902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Section 1.3</a:t>
            </a:r>
            <a:r>
              <a:rPr lang="en-GB" baseline="0" dirty="0"/>
              <a:t> for more details]</a:t>
            </a:r>
            <a:endParaRPr lang="en-GB" dirty="0"/>
          </a:p>
        </p:txBody>
      </p:sp>
      <p:sp>
        <p:nvSpPr>
          <p:cNvPr id="4" name="Slide Number Placeholder 3"/>
          <p:cNvSpPr>
            <a:spLocks noGrp="1"/>
          </p:cNvSpPr>
          <p:nvPr>
            <p:ph type="sldNum" sz="quarter" idx="10"/>
          </p:nvPr>
        </p:nvSpPr>
        <p:spPr/>
        <p:txBody>
          <a:bodyPr/>
          <a:lstStyle/>
          <a:p>
            <a:pPr>
              <a:defRPr/>
            </a:pPr>
            <a:fld id="{243668E2-9599-474A-AA6A-ED57E397CE89}" type="slidenum">
              <a:rPr lang="da-DK" smtClean="0"/>
              <a:pPr>
                <a:defRPr/>
              </a:pPr>
              <a:t>8</a:t>
            </a:fld>
            <a:endParaRPr lang="da-DK"/>
          </a:p>
        </p:txBody>
      </p:sp>
    </p:spTree>
    <p:extLst>
      <p:ext uri="{BB962C8B-B14F-4D97-AF65-F5344CB8AC3E}">
        <p14:creationId xmlns:p14="http://schemas.microsoft.com/office/powerpoint/2010/main" val="2083471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a:t>[see</a:t>
            </a:r>
            <a:r>
              <a:rPr lang="en-US" altLang="en-US" baseline="0" dirty="0"/>
              <a:t> Section 1.3.1 for more details]</a:t>
            </a:r>
            <a:endParaRPr lang="en-US" altLang="en-US" dirty="0"/>
          </a:p>
          <a:p>
            <a:endParaRPr lang="en-GB" dirty="0"/>
          </a:p>
          <a:p>
            <a:r>
              <a:rPr lang="en-GB" dirty="0"/>
              <a:t>Just the AI playing most</a:t>
            </a:r>
            <a:r>
              <a:rPr lang="en-GB" baseline="0" dirty="0"/>
              <a:t> digital </a:t>
            </a:r>
            <a:r>
              <a:rPr lang="en-GB" dirty="0"/>
              <a:t>games is beyond a NP-hard complexity</a:t>
            </a:r>
          </a:p>
          <a:p>
            <a:endParaRPr lang="en-GB" baseline="0" dirty="0"/>
          </a:p>
          <a:p>
            <a:pPr>
              <a:buFontTx/>
              <a:buChar char="•"/>
            </a:pPr>
            <a:r>
              <a:rPr lang="en-US" sz="1200" dirty="0">
                <a:ea typeface="ＭＳ Ｐゴシック" pitchFamily="34" charset="-128"/>
              </a:rPr>
              <a:t>Hard evaluation functions (goodness movement, interestingness, engagement)</a:t>
            </a:r>
          </a:p>
          <a:p>
            <a:pPr>
              <a:buFontTx/>
              <a:buChar char="•"/>
            </a:pPr>
            <a:r>
              <a:rPr lang="en-US" sz="1200" dirty="0">
                <a:ea typeface="ＭＳ Ｐゴシック" pitchFamily="34" charset="-128"/>
              </a:rPr>
              <a:t>Large search spaces</a:t>
            </a:r>
          </a:p>
          <a:p>
            <a:pPr>
              <a:buFontTx/>
              <a:buChar char="•"/>
            </a:pPr>
            <a:r>
              <a:rPr lang="en-US" sz="1200" dirty="0">
                <a:ea typeface="ＭＳ Ｐゴシック" pitchFamily="34" charset="-128"/>
              </a:rPr>
              <a:t>Real-time!</a:t>
            </a:r>
          </a:p>
          <a:p>
            <a:pPr>
              <a:buFontTx/>
              <a:buChar char="•"/>
            </a:pPr>
            <a:r>
              <a:rPr lang="en-US" sz="1200" dirty="0">
                <a:ea typeface="ＭＳ Ｐゴシック" pitchFamily="34" charset="-128"/>
              </a:rPr>
              <a:t>Made to challenge human cognitive/social/emotional</a:t>
            </a:r>
            <a:r>
              <a:rPr lang="en-US" sz="1200" baseline="0" dirty="0">
                <a:ea typeface="ＭＳ Ｐゴシック" pitchFamily="34" charset="-128"/>
              </a:rPr>
              <a:t> abilities</a:t>
            </a:r>
            <a:endParaRPr lang="en-US" sz="1200" dirty="0">
              <a:ea typeface="ＭＳ Ｐゴシック" pitchFamily="34" charset="-128"/>
            </a:endParaRPr>
          </a:p>
          <a:p>
            <a:endParaRPr lang="en-GB" dirty="0"/>
          </a:p>
        </p:txBody>
      </p:sp>
      <p:sp>
        <p:nvSpPr>
          <p:cNvPr id="4" name="Slide Number Placeholder 3"/>
          <p:cNvSpPr>
            <a:spLocks noGrp="1"/>
          </p:cNvSpPr>
          <p:nvPr>
            <p:ph type="sldNum" idx="10"/>
          </p:nvPr>
        </p:nvSpPr>
        <p:spPr/>
        <p:txBody>
          <a:bodyPr/>
          <a:lstStyle/>
          <a:p>
            <a:fld id="{386E4934-0734-4829-8C0C-6A0C39AF7ECC}" type="slidenum">
              <a:rPr lang="en-US" altLang="en-US" smtClean="0"/>
              <a:pPr/>
              <a:t>9</a:t>
            </a:fld>
            <a:endParaRPr lang="en-US" altLang="en-US"/>
          </a:p>
        </p:txBody>
      </p:sp>
    </p:spTree>
    <p:extLst>
      <p:ext uri="{BB962C8B-B14F-4D97-AF65-F5344CB8AC3E}">
        <p14:creationId xmlns:p14="http://schemas.microsoft.com/office/powerpoint/2010/main" val="332106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3" name="Undertitel 2"/>
          <p:cNvSpPr>
            <a:spLocks noGrp="1"/>
          </p:cNvSpPr>
          <p:nvPr>
            <p:ph type="subTitle" idx="1"/>
          </p:nvPr>
        </p:nvSpPr>
        <p:spPr>
          <a:xfrm>
            <a:off x="1008063" y="2324100"/>
            <a:ext cx="64008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undertiteltypografien i masteren</a:t>
            </a:r>
          </a:p>
        </p:txBody>
      </p:sp>
    </p:spTree>
    <p:extLst>
      <p:ext uri="{BB962C8B-B14F-4D97-AF65-F5344CB8AC3E}">
        <p14:creationId xmlns:p14="http://schemas.microsoft.com/office/powerpoint/2010/main" val="2039464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69" y="1890117"/>
            <a:ext cx="7358063" cy="1934766"/>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pPr algn="ctr" defTabSz="342283" fontAlgn="auto" hangingPunct="0">
              <a:spcBef>
                <a:spcPts val="0"/>
              </a:spcBef>
              <a:spcAft>
                <a:spcPts val="0"/>
              </a:spcAft>
            </a:pPr>
            <a:fld id="{86CB4B4D-7CA3-9044-876B-883B54F8677D}" type="slidenum">
              <a:rPr lang="en-GB" kern="0" smtClean="0">
                <a:solidFill>
                  <a:srgbClr val="000000"/>
                </a:solidFill>
              </a:rPr>
              <a:pPr algn="ctr" defTabSz="342283" fontAlgn="auto" hangingPunct="0">
                <a:spcBef>
                  <a:spcPts val="0"/>
                </a:spcBef>
                <a:spcAft>
                  <a:spcPts val="0"/>
                </a:spcAft>
              </a:pPr>
              <a:t>‹#›</a:t>
            </a:fld>
            <a:endParaRPr lang="en-GB" kern="0">
              <a:solidFill>
                <a:srgbClr val="000000"/>
              </a:solidFill>
            </a:endParaRPr>
          </a:p>
        </p:txBody>
      </p:sp>
    </p:spTree>
    <p:extLst>
      <p:ext uri="{BB962C8B-B14F-4D97-AF65-F5344CB8AC3E}">
        <p14:creationId xmlns:p14="http://schemas.microsoft.com/office/powerpoint/2010/main" val="167058798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4723805" y="372070"/>
            <a:ext cx="3750469" cy="481459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69726" y="372070"/>
            <a:ext cx="3750469" cy="2336602"/>
          </a:xfrm>
          <a:prstGeom prst="rect">
            <a:avLst/>
          </a:prstGeom>
        </p:spPr>
        <p:txBody>
          <a:bodyPr anchor="b"/>
          <a:lstStyle>
            <a:lvl1pPr>
              <a:defRPr sz="3515"/>
            </a:lvl1pPr>
          </a:lstStyle>
          <a:p>
            <a:r>
              <a:t>Title Text</a:t>
            </a:r>
          </a:p>
        </p:txBody>
      </p:sp>
      <p:sp>
        <p:nvSpPr>
          <p:cNvPr id="40" name="Body Level One…"/>
          <p:cNvSpPr txBox="1">
            <a:spLocks noGrp="1"/>
          </p:cNvSpPr>
          <p:nvPr>
            <p:ph type="body" sz="quarter" idx="1"/>
          </p:nvPr>
        </p:nvSpPr>
        <p:spPr>
          <a:xfrm>
            <a:off x="669726" y="2768203"/>
            <a:ext cx="3750469" cy="2411016"/>
          </a:xfrm>
          <a:prstGeom prst="rect">
            <a:avLst/>
          </a:prstGeom>
        </p:spPr>
        <p:txBody>
          <a:bodyPr anchor="t"/>
          <a:lstStyle>
            <a:lvl1pPr marL="0" indent="0" algn="ctr">
              <a:spcBef>
                <a:spcPts val="0"/>
              </a:spcBef>
              <a:buSzTx/>
              <a:buNone/>
              <a:defRPr sz="2168"/>
            </a:lvl1pPr>
            <a:lvl2pPr marL="0" indent="0" algn="ctr">
              <a:spcBef>
                <a:spcPts val="0"/>
              </a:spcBef>
              <a:buSzTx/>
              <a:buNone/>
              <a:defRPr sz="2168"/>
            </a:lvl2pPr>
            <a:lvl3pPr marL="0" indent="0" algn="ctr">
              <a:spcBef>
                <a:spcPts val="0"/>
              </a:spcBef>
              <a:buSzTx/>
              <a:buNone/>
              <a:defRPr sz="2168"/>
            </a:lvl3pPr>
            <a:lvl4pPr marL="0" indent="0" algn="ctr">
              <a:spcBef>
                <a:spcPts val="0"/>
              </a:spcBef>
              <a:buSzTx/>
              <a:buNone/>
              <a:defRPr sz="2168"/>
            </a:lvl4pPr>
            <a:lvl5pPr marL="0" indent="0" algn="ctr">
              <a:spcBef>
                <a:spcPts val="0"/>
              </a:spcBef>
              <a:buSzTx/>
              <a:buNone/>
              <a:defRPr sz="2168"/>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pPr algn="ctr" defTabSz="342283" fontAlgn="auto" hangingPunct="0">
              <a:spcBef>
                <a:spcPts val="0"/>
              </a:spcBef>
              <a:spcAft>
                <a:spcPts val="0"/>
              </a:spcAft>
            </a:pPr>
            <a:fld id="{86CB4B4D-7CA3-9044-876B-883B54F8677D}" type="slidenum">
              <a:rPr lang="en-GB" kern="0" smtClean="0">
                <a:solidFill>
                  <a:srgbClr val="000000"/>
                </a:solidFill>
              </a:rPr>
              <a:pPr algn="ctr" defTabSz="342283" fontAlgn="auto" hangingPunct="0">
                <a:spcBef>
                  <a:spcPts val="0"/>
                </a:spcBef>
                <a:spcAft>
                  <a:spcPts val="0"/>
                </a:spcAft>
              </a:pPr>
              <a:t>‹#›</a:t>
            </a:fld>
            <a:endParaRPr lang="en-GB" kern="0">
              <a:solidFill>
                <a:srgbClr val="000000"/>
              </a:solidFill>
            </a:endParaRPr>
          </a:p>
        </p:txBody>
      </p:sp>
    </p:spTree>
    <p:extLst>
      <p:ext uri="{BB962C8B-B14F-4D97-AF65-F5344CB8AC3E}">
        <p14:creationId xmlns:p14="http://schemas.microsoft.com/office/powerpoint/2010/main" val="156218896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pPr algn="ctr" defTabSz="342283" fontAlgn="auto" hangingPunct="0">
              <a:spcBef>
                <a:spcPts val="0"/>
              </a:spcBef>
              <a:spcAft>
                <a:spcPts val="0"/>
              </a:spcAft>
            </a:pPr>
            <a:fld id="{86CB4B4D-7CA3-9044-876B-883B54F8677D}" type="slidenum">
              <a:rPr lang="en-GB" kern="0" smtClean="0">
                <a:solidFill>
                  <a:srgbClr val="000000"/>
                </a:solidFill>
              </a:rPr>
              <a:pPr algn="ctr" defTabSz="342283" fontAlgn="auto" hangingPunct="0">
                <a:spcBef>
                  <a:spcPts val="0"/>
                </a:spcBef>
                <a:spcAft>
                  <a:spcPts val="0"/>
                </a:spcAft>
              </a:pPr>
              <a:t>‹#›</a:t>
            </a:fld>
            <a:endParaRPr lang="en-GB" kern="0">
              <a:solidFill>
                <a:srgbClr val="000000"/>
              </a:solidFill>
            </a:endParaRPr>
          </a:p>
        </p:txBody>
      </p:sp>
    </p:spTree>
    <p:extLst>
      <p:ext uri="{BB962C8B-B14F-4D97-AF65-F5344CB8AC3E}">
        <p14:creationId xmlns:p14="http://schemas.microsoft.com/office/powerpoint/2010/main" val="133718099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pPr algn="ctr" defTabSz="342283" fontAlgn="auto" hangingPunct="0">
              <a:spcBef>
                <a:spcPts val="0"/>
              </a:spcBef>
              <a:spcAft>
                <a:spcPts val="0"/>
              </a:spcAft>
            </a:pPr>
            <a:fld id="{86CB4B4D-7CA3-9044-876B-883B54F8677D}" type="slidenum">
              <a:rPr lang="en-GB" kern="0" smtClean="0">
                <a:solidFill>
                  <a:srgbClr val="000000"/>
                </a:solidFill>
              </a:rPr>
              <a:pPr algn="ctr" defTabSz="342283" fontAlgn="auto" hangingPunct="0">
                <a:spcBef>
                  <a:spcPts val="0"/>
                </a:spcBef>
                <a:spcAft>
                  <a:spcPts val="0"/>
                </a:spcAft>
              </a:pPr>
              <a:t>‹#›</a:t>
            </a:fld>
            <a:endParaRPr lang="en-GB" kern="0">
              <a:solidFill>
                <a:srgbClr val="000000"/>
              </a:solidFill>
            </a:endParaRPr>
          </a:p>
        </p:txBody>
      </p:sp>
    </p:spTree>
    <p:extLst>
      <p:ext uri="{BB962C8B-B14F-4D97-AF65-F5344CB8AC3E}">
        <p14:creationId xmlns:p14="http://schemas.microsoft.com/office/powerpoint/2010/main" val="261166623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4723805" y="1518047"/>
            <a:ext cx="3750469" cy="3683496"/>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669726" y="1518047"/>
            <a:ext cx="3750469" cy="3683496"/>
          </a:xfrm>
          <a:prstGeom prst="rect">
            <a:avLst/>
          </a:prstGeom>
        </p:spPr>
        <p:txBody>
          <a:bodyPr/>
          <a:lstStyle>
            <a:lvl1pPr marL="200905" indent="-200905">
              <a:spcBef>
                <a:spcPts val="1875"/>
              </a:spcBef>
              <a:defRPr sz="1641"/>
            </a:lvl1pPr>
            <a:lvl2pPr marL="401810" indent="-200905">
              <a:spcBef>
                <a:spcPts val="1875"/>
              </a:spcBef>
              <a:defRPr sz="1641"/>
            </a:lvl2pPr>
            <a:lvl3pPr marL="602715" indent="-200905">
              <a:spcBef>
                <a:spcPts val="1875"/>
              </a:spcBef>
              <a:defRPr sz="1641"/>
            </a:lvl3pPr>
            <a:lvl4pPr marL="803620" indent="-200905">
              <a:spcBef>
                <a:spcPts val="1875"/>
              </a:spcBef>
              <a:defRPr sz="1641"/>
            </a:lvl4pPr>
            <a:lvl5pPr marL="1004526" indent="-200905">
              <a:spcBef>
                <a:spcPts val="1875"/>
              </a:spcBef>
              <a:defRPr sz="1641"/>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4444584" y="5447110"/>
            <a:ext cx="250069" cy="246799"/>
          </a:xfrm>
          <a:prstGeom prst="rect">
            <a:avLst/>
          </a:prstGeom>
        </p:spPr>
        <p:txBody>
          <a:bodyPr/>
          <a:lstStyle>
            <a:lvl1pPr>
              <a:defRPr>
                <a:latin typeface="Helvetica Light"/>
                <a:ea typeface="Helvetica Light"/>
                <a:cs typeface="Helvetica Light"/>
                <a:sym typeface="Helvetica Light"/>
              </a:defRPr>
            </a:lvl1pPr>
          </a:lstStyle>
          <a:p>
            <a:pPr algn="ctr" defTabSz="342283" fontAlgn="auto" hangingPunct="0">
              <a:spcBef>
                <a:spcPts val="0"/>
              </a:spcBef>
              <a:spcAft>
                <a:spcPts val="0"/>
              </a:spcAft>
            </a:pPr>
            <a:fld id="{86CB4B4D-7CA3-9044-876B-883B54F8677D}" type="slidenum">
              <a:rPr lang="en-GB" kern="0" smtClean="0">
                <a:solidFill>
                  <a:srgbClr val="000000"/>
                </a:solidFill>
              </a:rPr>
              <a:pPr algn="ctr" defTabSz="342283" fontAlgn="auto" hangingPunct="0">
                <a:spcBef>
                  <a:spcPts val="0"/>
                </a:spcBef>
                <a:spcAft>
                  <a:spcPts val="0"/>
                </a:spcAft>
              </a:pPr>
              <a:t>‹#›</a:t>
            </a:fld>
            <a:endParaRPr lang="en-GB" kern="0">
              <a:solidFill>
                <a:srgbClr val="000000"/>
              </a:solidFill>
            </a:endParaRPr>
          </a:p>
        </p:txBody>
      </p:sp>
    </p:spTree>
    <p:extLst>
      <p:ext uri="{BB962C8B-B14F-4D97-AF65-F5344CB8AC3E}">
        <p14:creationId xmlns:p14="http://schemas.microsoft.com/office/powerpoint/2010/main" val="25318697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69727" y="744141"/>
            <a:ext cx="7804547" cy="422671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pPr algn="ctr" defTabSz="342283" fontAlgn="auto" hangingPunct="0">
              <a:spcBef>
                <a:spcPts val="0"/>
              </a:spcBef>
              <a:spcAft>
                <a:spcPts val="0"/>
              </a:spcAft>
            </a:pPr>
            <a:fld id="{86CB4B4D-7CA3-9044-876B-883B54F8677D}" type="slidenum">
              <a:rPr lang="en-GB" kern="0" smtClean="0">
                <a:solidFill>
                  <a:srgbClr val="000000"/>
                </a:solidFill>
              </a:rPr>
              <a:pPr algn="ctr" defTabSz="342283" fontAlgn="auto" hangingPunct="0">
                <a:spcBef>
                  <a:spcPts val="0"/>
                </a:spcBef>
                <a:spcAft>
                  <a:spcPts val="0"/>
                </a:spcAft>
              </a:pPr>
              <a:t>‹#›</a:t>
            </a:fld>
            <a:endParaRPr lang="en-GB" kern="0">
              <a:solidFill>
                <a:srgbClr val="000000"/>
              </a:solidFill>
            </a:endParaRPr>
          </a:p>
        </p:txBody>
      </p:sp>
    </p:spTree>
    <p:extLst>
      <p:ext uri="{BB962C8B-B14F-4D97-AF65-F5344CB8AC3E}">
        <p14:creationId xmlns:p14="http://schemas.microsoft.com/office/powerpoint/2010/main" val="176819318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4723805" y="2984004"/>
            <a:ext cx="3750469" cy="2210098"/>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4723805" y="520898"/>
            <a:ext cx="3750469" cy="2210098"/>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669726" y="520899"/>
            <a:ext cx="3750469" cy="4673203"/>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pPr algn="ctr" defTabSz="342283" fontAlgn="auto" hangingPunct="0">
              <a:spcBef>
                <a:spcPts val="0"/>
              </a:spcBef>
              <a:spcAft>
                <a:spcPts val="0"/>
              </a:spcAft>
            </a:pPr>
            <a:fld id="{86CB4B4D-7CA3-9044-876B-883B54F8677D}" type="slidenum">
              <a:rPr lang="en-GB" kern="0" smtClean="0">
                <a:solidFill>
                  <a:srgbClr val="000000"/>
                </a:solidFill>
              </a:rPr>
              <a:pPr algn="ctr" defTabSz="342283" fontAlgn="auto" hangingPunct="0">
                <a:spcBef>
                  <a:spcPts val="0"/>
                </a:spcBef>
                <a:spcAft>
                  <a:spcPts val="0"/>
                </a:spcAft>
              </a:pPr>
              <a:t>‹#›</a:t>
            </a:fld>
            <a:endParaRPr lang="en-GB" kern="0">
              <a:solidFill>
                <a:srgbClr val="000000"/>
              </a:solidFill>
            </a:endParaRPr>
          </a:p>
        </p:txBody>
      </p:sp>
    </p:spTree>
    <p:extLst>
      <p:ext uri="{BB962C8B-B14F-4D97-AF65-F5344CB8AC3E}">
        <p14:creationId xmlns:p14="http://schemas.microsoft.com/office/powerpoint/2010/main" val="255956898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892969" y="3728144"/>
            <a:ext cx="7358063" cy="318933"/>
          </a:xfrm>
          <a:prstGeom prst="rect">
            <a:avLst/>
          </a:prstGeom>
        </p:spPr>
        <p:txBody>
          <a:bodyPr anchor="t">
            <a:spAutoFit/>
          </a:bodyPr>
          <a:lstStyle>
            <a:lvl1pPr marL="0" indent="0" algn="ctr">
              <a:spcBef>
                <a:spcPts val="0"/>
              </a:spcBef>
              <a:buSzTx/>
              <a:buNone/>
              <a:defRPr sz="1406" i="1"/>
            </a:lvl1pPr>
          </a:lstStyle>
          <a:p>
            <a:r>
              <a:t>–Johnny Appleseed</a:t>
            </a:r>
          </a:p>
        </p:txBody>
      </p:sp>
      <p:sp>
        <p:nvSpPr>
          <p:cNvPr id="94" name="“Type a quote here.”"/>
          <p:cNvSpPr txBox="1">
            <a:spLocks noGrp="1"/>
          </p:cNvSpPr>
          <p:nvPr>
            <p:ph type="body" sz="quarter" idx="14"/>
          </p:nvPr>
        </p:nvSpPr>
        <p:spPr>
          <a:xfrm>
            <a:off x="892969" y="2474331"/>
            <a:ext cx="7358063" cy="409151"/>
          </a:xfrm>
          <a:prstGeom prst="rect">
            <a:avLst/>
          </a:prstGeom>
        </p:spPr>
        <p:txBody>
          <a:bodyPr>
            <a:spAutoFit/>
          </a:bodyPr>
          <a:lstStyle>
            <a:lvl1pPr marL="0" indent="0" algn="ctr">
              <a:spcBef>
                <a:spcPts val="0"/>
              </a:spcBef>
              <a:buSzTx/>
              <a:buNone/>
              <a:defRPr sz="1992">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pPr algn="ctr" defTabSz="342283" fontAlgn="auto" hangingPunct="0">
              <a:spcBef>
                <a:spcPts val="0"/>
              </a:spcBef>
              <a:spcAft>
                <a:spcPts val="0"/>
              </a:spcAft>
            </a:pPr>
            <a:fld id="{86CB4B4D-7CA3-9044-876B-883B54F8677D}" type="slidenum">
              <a:rPr lang="en-GB" kern="0" smtClean="0">
                <a:solidFill>
                  <a:srgbClr val="000000"/>
                </a:solidFill>
              </a:rPr>
              <a:pPr algn="ctr" defTabSz="342283" fontAlgn="auto" hangingPunct="0">
                <a:spcBef>
                  <a:spcPts val="0"/>
                </a:spcBef>
                <a:spcAft>
                  <a:spcPts val="0"/>
                </a:spcAft>
              </a:pPr>
              <a:t>‹#›</a:t>
            </a:fld>
            <a:endParaRPr lang="en-GB" kern="0">
              <a:solidFill>
                <a:srgbClr val="000000"/>
              </a:solidFill>
            </a:endParaRPr>
          </a:p>
        </p:txBody>
      </p:sp>
    </p:spTree>
    <p:extLst>
      <p:ext uri="{BB962C8B-B14F-4D97-AF65-F5344CB8AC3E}">
        <p14:creationId xmlns:p14="http://schemas.microsoft.com/office/powerpoint/2010/main" val="14831522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9144000" cy="5715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pPr algn="ctr" defTabSz="342283" fontAlgn="auto" hangingPunct="0">
              <a:spcBef>
                <a:spcPts val="0"/>
              </a:spcBef>
              <a:spcAft>
                <a:spcPts val="0"/>
              </a:spcAft>
            </a:pPr>
            <a:fld id="{86CB4B4D-7CA3-9044-876B-883B54F8677D}" type="slidenum">
              <a:rPr lang="en-GB" kern="0" smtClean="0">
                <a:solidFill>
                  <a:srgbClr val="000000"/>
                </a:solidFill>
              </a:rPr>
              <a:pPr algn="ctr" defTabSz="342283" fontAlgn="auto" hangingPunct="0">
                <a:spcBef>
                  <a:spcPts val="0"/>
                </a:spcBef>
                <a:spcAft>
                  <a:spcPts val="0"/>
                </a:spcAft>
              </a:pPr>
              <a:t>‹#›</a:t>
            </a:fld>
            <a:endParaRPr lang="en-GB" kern="0">
              <a:solidFill>
                <a:srgbClr val="000000"/>
              </a:solidFill>
            </a:endParaRPr>
          </a:p>
        </p:txBody>
      </p:sp>
    </p:spTree>
    <p:extLst>
      <p:ext uri="{BB962C8B-B14F-4D97-AF65-F5344CB8AC3E}">
        <p14:creationId xmlns:p14="http://schemas.microsoft.com/office/powerpoint/2010/main" val="389122598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pPr algn="ctr" defTabSz="342283" fontAlgn="auto" hangingPunct="0">
              <a:spcBef>
                <a:spcPts val="0"/>
              </a:spcBef>
              <a:spcAft>
                <a:spcPts val="0"/>
              </a:spcAft>
            </a:pPr>
            <a:fld id="{86CB4B4D-7CA3-9044-876B-883B54F8677D}" type="slidenum">
              <a:rPr lang="en-GB" kern="0" smtClean="0">
                <a:solidFill>
                  <a:srgbClr val="000000"/>
                </a:solidFill>
              </a:rPr>
              <a:pPr algn="ctr" defTabSz="342283" fontAlgn="auto" hangingPunct="0">
                <a:spcBef>
                  <a:spcPts val="0"/>
                </a:spcBef>
                <a:spcAft>
                  <a:spcPts val="0"/>
                </a:spcAft>
              </a:pPr>
              <a:t>‹#›</a:t>
            </a:fld>
            <a:endParaRPr lang="en-GB" kern="0">
              <a:solidFill>
                <a:srgbClr val="000000"/>
              </a:solidFill>
            </a:endParaRPr>
          </a:p>
        </p:txBody>
      </p:sp>
    </p:spTree>
    <p:extLst>
      <p:ext uri="{BB962C8B-B14F-4D97-AF65-F5344CB8AC3E}">
        <p14:creationId xmlns:p14="http://schemas.microsoft.com/office/powerpoint/2010/main" val="40451930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1008063" y="928688"/>
            <a:ext cx="7927975" cy="627062"/>
          </a:xfrm>
          <a:prstGeom prst="rect">
            <a:avLst/>
          </a:prstGeom>
        </p:spPr>
        <p:txBody>
          <a:bodyPr/>
          <a:lstStyle/>
          <a:p>
            <a:r>
              <a:rPr lang="da-DK"/>
              <a:t>Klik for at redigere i masteren</a:t>
            </a:r>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Tree>
    <p:extLst>
      <p:ext uri="{BB962C8B-B14F-4D97-AF65-F5344CB8AC3E}">
        <p14:creationId xmlns:p14="http://schemas.microsoft.com/office/powerpoint/2010/main" val="2632904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669727" y="260449"/>
            <a:ext cx="7804547" cy="1265039"/>
          </a:xfrm>
          <a:prstGeom prst="rect">
            <a:avLst/>
          </a:prstGeom>
        </p:spPr>
        <p:txBody>
          <a:bodyPr/>
          <a:lstStyle>
            <a:lvl1pPr>
              <a:defRPr>
                <a:latin typeface="Helvetica Light"/>
                <a:ea typeface="Helvetica Light"/>
                <a:cs typeface="Helvetica Light"/>
                <a:sym typeface="Helvetica Light"/>
              </a:defRPr>
            </a:lvl1pPr>
          </a:lstStyle>
          <a:p>
            <a:r>
              <a:t>Title Text</a:t>
            </a:r>
          </a:p>
        </p:txBody>
      </p:sp>
      <p:sp>
        <p:nvSpPr>
          <p:cNvPr id="118" name="Body Level One…"/>
          <p:cNvSpPr txBox="1">
            <a:spLocks noGrp="1"/>
          </p:cNvSpPr>
          <p:nvPr>
            <p:ph type="body" idx="1"/>
          </p:nvPr>
        </p:nvSpPr>
        <p:spPr>
          <a:xfrm>
            <a:off x="669727" y="1525488"/>
            <a:ext cx="7804547" cy="3683496"/>
          </a:xfrm>
          <a:prstGeom prst="rect">
            <a:avLst/>
          </a:prstGeom>
        </p:spPr>
        <p:txBody>
          <a:bodyPr/>
          <a:lstStyle>
            <a:lvl1pPr>
              <a:buSzPct val="75000"/>
              <a:defRPr sz="2109">
                <a:latin typeface="Helvetica Light"/>
                <a:ea typeface="Helvetica Light"/>
                <a:cs typeface="Helvetica Light"/>
                <a:sym typeface="Helvetica Light"/>
              </a:defRPr>
            </a:lvl1pPr>
            <a:lvl2pPr>
              <a:buSzPct val="75000"/>
              <a:defRPr sz="2109">
                <a:latin typeface="Helvetica Light"/>
                <a:ea typeface="Helvetica Light"/>
                <a:cs typeface="Helvetica Light"/>
                <a:sym typeface="Helvetica Light"/>
              </a:defRPr>
            </a:lvl2pPr>
            <a:lvl3pPr>
              <a:buSzPct val="75000"/>
              <a:defRPr sz="2109">
                <a:latin typeface="Helvetica Light"/>
                <a:ea typeface="Helvetica Light"/>
                <a:cs typeface="Helvetica Light"/>
                <a:sym typeface="Helvetica Light"/>
              </a:defRPr>
            </a:lvl3pPr>
            <a:lvl4pPr>
              <a:buSzPct val="75000"/>
              <a:defRPr sz="2109">
                <a:latin typeface="Helvetica Light"/>
                <a:ea typeface="Helvetica Light"/>
                <a:cs typeface="Helvetica Light"/>
                <a:sym typeface="Helvetica Light"/>
              </a:defRPr>
            </a:lvl4pPr>
            <a:lvl5pPr>
              <a:buSzPct val="75000"/>
              <a:defRPr sz="2109">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4433684" y="5421064"/>
            <a:ext cx="267702" cy="264944"/>
          </a:xfrm>
          <a:prstGeom prst="rect">
            <a:avLst/>
          </a:prstGeom>
        </p:spPr>
        <p:txBody>
          <a:bodyPr/>
          <a:lstStyle>
            <a:lvl1pPr>
              <a:defRPr sz="1055">
                <a:latin typeface="Helvetica Light"/>
                <a:ea typeface="Helvetica Light"/>
                <a:cs typeface="Helvetica Light"/>
                <a:sym typeface="Helvetica Light"/>
              </a:defRPr>
            </a:lvl1pPr>
          </a:lstStyle>
          <a:p>
            <a:pPr algn="ctr" defTabSz="342283" fontAlgn="auto" hangingPunct="0">
              <a:spcBef>
                <a:spcPts val="0"/>
              </a:spcBef>
              <a:spcAft>
                <a:spcPts val="0"/>
              </a:spcAft>
            </a:pPr>
            <a:fld id="{86CB4B4D-7CA3-9044-876B-883B54F8677D}" type="slidenum">
              <a:rPr lang="en-GB" kern="0" smtClean="0">
                <a:solidFill>
                  <a:srgbClr val="000000"/>
                </a:solidFill>
              </a:rPr>
              <a:pPr algn="ctr" defTabSz="342283" fontAlgn="auto" hangingPunct="0">
                <a:spcBef>
                  <a:spcPts val="0"/>
                </a:spcBef>
                <a:spcAft>
                  <a:spcPts val="0"/>
                </a:spcAft>
              </a:pPr>
              <a:t>‹#›</a:t>
            </a:fld>
            <a:endParaRPr lang="en-GB" kern="0">
              <a:solidFill>
                <a:srgbClr val="000000"/>
              </a:solidFill>
            </a:endParaRPr>
          </a:p>
        </p:txBody>
      </p:sp>
    </p:spTree>
    <p:extLst>
      <p:ext uri="{BB962C8B-B14F-4D97-AF65-F5344CB8AC3E}">
        <p14:creationId xmlns:p14="http://schemas.microsoft.com/office/powerpoint/2010/main" val="82397360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el og indholdsobjekt">
    <p:spTree>
      <p:nvGrpSpPr>
        <p:cNvPr id="1" name=""/>
        <p:cNvGrpSpPr/>
        <p:nvPr/>
      </p:nvGrpSpPr>
      <p:grpSpPr>
        <a:xfrm>
          <a:off x="0" y="0"/>
          <a:ext cx="0" cy="0"/>
          <a:chOff x="0" y="0"/>
          <a:chExt cx="0" cy="0"/>
        </a:xfrm>
      </p:grpSpPr>
      <p:sp>
        <p:nvSpPr>
          <p:cNvPr id="6" name="Text Box 12"/>
          <p:cNvSpPr txBox="1">
            <a:spLocks noChangeArrowheads="1"/>
          </p:cNvSpPr>
          <p:nvPr userDrawn="1"/>
        </p:nvSpPr>
        <p:spPr bwMode="auto">
          <a:xfrm>
            <a:off x="915988" y="5126038"/>
            <a:ext cx="2719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ea typeface="ＭＳ Ｐゴシック" pitchFamily="34" charset="-128"/>
              </a:defRPr>
            </a:lvl1pPr>
            <a:lvl2pPr eaLnBrk="0" hangingPunct="0">
              <a:defRPr sz="2400">
                <a:solidFill>
                  <a:schemeClr val="tx1"/>
                </a:solidFill>
                <a:latin typeface="Arial" charset="0"/>
                <a:ea typeface="ＭＳ Ｐゴシック" pitchFamily="34" charset="-128"/>
              </a:defRPr>
            </a:lvl2pPr>
            <a:lvl3pPr eaLnBrk="0" hangingPunct="0">
              <a:defRPr sz="2400">
                <a:solidFill>
                  <a:schemeClr val="tx1"/>
                </a:solidFill>
                <a:latin typeface="Arial" charset="0"/>
                <a:ea typeface="ＭＳ Ｐゴシック" pitchFamily="34" charset="-128"/>
              </a:defRPr>
            </a:lvl3pPr>
            <a:lvl4pPr eaLnBrk="0" hangingPunct="0">
              <a:defRPr sz="2400">
                <a:solidFill>
                  <a:schemeClr val="tx1"/>
                </a:solidFill>
                <a:latin typeface="Arial" charset="0"/>
                <a:ea typeface="ＭＳ Ｐゴシック" pitchFamily="34" charset="-128"/>
              </a:defRPr>
            </a:lvl4pPr>
            <a:lvl5pPr eaLnBrk="0" hangingPunct="0">
              <a:defRPr sz="2400">
                <a:solidFill>
                  <a:schemeClr val="tx1"/>
                </a:solidFill>
                <a:latin typeface="Arial" charset="0"/>
                <a:ea typeface="ＭＳ Ｐゴシック" pitchFamily="34" charset="-128"/>
              </a:defRPr>
            </a:lvl5pPr>
            <a:lvl6pPr eaLnBrk="0" fontAlgn="base" hangingPunct="0">
              <a:spcBef>
                <a:spcPct val="0"/>
              </a:spcBef>
              <a:spcAft>
                <a:spcPct val="0"/>
              </a:spcAft>
              <a:defRPr sz="2400">
                <a:solidFill>
                  <a:schemeClr val="tx1"/>
                </a:solidFill>
                <a:latin typeface="Arial" charset="0"/>
                <a:ea typeface="ＭＳ Ｐゴシック" pitchFamily="34" charset="-128"/>
              </a:defRPr>
            </a:lvl6pPr>
            <a:lvl7pPr eaLnBrk="0" fontAlgn="base" hangingPunct="0">
              <a:spcBef>
                <a:spcPct val="0"/>
              </a:spcBef>
              <a:spcAft>
                <a:spcPct val="0"/>
              </a:spcAft>
              <a:defRPr sz="2400">
                <a:solidFill>
                  <a:schemeClr val="tx1"/>
                </a:solidFill>
                <a:latin typeface="Arial" charset="0"/>
                <a:ea typeface="ＭＳ Ｐゴシック" pitchFamily="34" charset="-128"/>
              </a:defRPr>
            </a:lvl7pPr>
            <a:lvl8pPr eaLnBrk="0" fontAlgn="base" hangingPunct="0">
              <a:spcBef>
                <a:spcPct val="0"/>
              </a:spcBef>
              <a:spcAft>
                <a:spcPct val="0"/>
              </a:spcAft>
              <a:defRPr sz="2400">
                <a:solidFill>
                  <a:schemeClr val="tx1"/>
                </a:solidFill>
                <a:latin typeface="Arial" charset="0"/>
                <a:ea typeface="ＭＳ Ｐゴシック" pitchFamily="34" charset="-128"/>
              </a:defRPr>
            </a:lvl8pPr>
            <a:lvl9pPr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914400" eaLnBrk="1" hangingPunct="1">
              <a:defRPr/>
            </a:pPr>
            <a:endParaRPr lang="en-GB"/>
          </a:p>
        </p:txBody>
      </p:sp>
      <p:sp>
        <p:nvSpPr>
          <p:cNvPr id="3" name="Pladsholder til indhold 2"/>
          <p:cNvSpPr>
            <a:spLocks noGrp="1"/>
          </p:cNvSpPr>
          <p:nvPr>
            <p:ph idx="1"/>
          </p:nvPr>
        </p:nvSpPr>
        <p:spPr>
          <a:xfrm>
            <a:off x="1008063" y="1714500"/>
            <a:ext cx="4378325" cy="3200400"/>
          </a:xfrm>
        </p:spPr>
        <p:txBody>
          <a:bodyPr/>
          <a:lstStyle/>
          <a:p>
            <a:pPr lvl="0"/>
            <a:r>
              <a:rPr lang="da-DK"/>
              <a:t>Klik for at redigere teksttypografierne i masteren</a:t>
            </a:r>
          </a:p>
          <a:p>
            <a:pPr lvl="1"/>
            <a:r>
              <a:rPr lang="da-DK"/>
              <a:t>Andet niveau</a:t>
            </a:r>
          </a:p>
        </p:txBody>
      </p:sp>
      <p:sp>
        <p:nvSpPr>
          <p:cNvPr id="9" name="Pladsholder til indhold 2"/>
          <p:cNvSpPr>
            <a:spLocks noGrp="1"/>
          </p:cNvSpPr>
          <p:nvPr>
            <p:ph idx="10"/>
          </p:nvPr>
        </p:nvSpPr>
        <p:spPr>
          <a:xfrm>
            <a:off x="5562600" y="1555750"/>
            <a:ext cx="3373438" cy="3511550"/>
          </a:xfrm>
          <a:solidFill>
            <a:schemeClr val="bg1"/>
          </a:solidFill>
        </p:spPr>
        <p:txBody>
          <a:bodyPr/>
          <a:lstStyle>
            <a:lvl2pPr>
              <a:defRPr>
                <a:ln>
                  <a:solidFill>
                    <a:schemeClr val="bg1"/>
                  </a:solidFill>
                </a:ln>
              </a:defRPr>
            </a:lvl2pPr>
          </a:lstStyle>
          <a:p>
            <a:pPr lvl="1"/>
            <a:endParaRPr lang="da-DK" dirty="0"/>
          </a:p>
        </p:txBody>
      </p:sp>
      <p:sp>
        <p:nvSpPr>
          <p:cNvPr id="2" name="Titel 1"/>
          <p:cNvSpPr>
            <a:spLocks noGrp="1"/>
          </p:cNvSpPr>
          <p:nvPr>
            <p:ph type="title"/>
          </p:nvPr>
        </p:nvSpPr>
        <p:spPr>
          <a:xfrm>
            <a:off x="1008063" y="928688"/>
            <a:ext cx="7927975" cy="627062"/>
          </a:xfrm>
          <a:prstGeom prst="rect">
            <a:avLst/>
          </a:prstGeom>
        </p:spPr>
        <p:txBody>
          <a:bodyPr/>
          <a:lstStyle/>
          <a:p>
            <a:r>
              <a:rPr lang="da-DK" dirty="0"/>
              <a:t>Klik for at redigere i masteren</a:t>
            </a:r>
          </a:p>
        </p:txBody>
      </p:sp>
    </p:spTree>
    <p:extLst>
      <p:ext uri="{BB962C8B-B14F-4D97-AF65-F5344CB8AC3E}">
        <p14:creationId xmlns:p14="http://schemas.microsoft.com/office/powerpoint/2010/main" val="903821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1008063" y="928688"/>
            <a:ext cx="7927975" cy="627062"/>
          </a:xfrm>
          <a:prstGeom prst="rect">
            <a:avLst/>
          </a:prstGeom>
        </p:spPr>
        <p:txBody>
          <a:bodyPr/>
          <a:lstStyle/>
          <a:p>
            <a:r>
              <a:rPr lang="da-DK"/>
              <a:t>Klik for at redigere i masteren</a:t>
            </a:r>
          </a:p>
        </p:txBody>
      </p:sp>
      <p:sp>
        <p:nvSpPr>
          <p:cNvPr id="3" name="Pladsholder til sidefod 13"/>
          <p:cNvSpPr>
            <a:spLocks noGrp="1"/>
          </p:cNvSpPr>
          <p:nvPr userDrawn="1">
            <p:ph type="ftr" sz="quarter" idx="10"/>
          </p:nvPr>
        </p:nvSpPr>
        <p:spPr>
          <a:xfrm>
            <a:off x="3843338" y="5172075"/>
            <a:ext cx="1543050" cy="257175"/>
          </a:xfrm>
          <a:prstGeom prst="rect">
            <a:avLst/>
          </a:prstGeom>
        </p:spPr>
        <p:txBody>
          <a:bodyPr/>
          <a:lstStyle>
            <a:lvl1pPr>
              <a:defRPr/>
            </a:lvl1pPr>
          </a:lstStyle>
          <a:p>
            <a:pPr>
              <a:defRPr/>
            </a:pPr>
            <a:r>
              <a:rPr lang="da-DK" altLang="ja-JP"/>
              <a:t>www.itu.dk</a:t>
            </a:r>
            <a:endParaRPr lang="en-US" altLang="ja-JP"/>
          </a:p>
        </p:txBody>
      </p:sp>
    </p:spTree>
    <p:extLst>
      <p:ext uri="{BB962C8B-B14F-4D97-AF65-F5344CB8AC3E}">
        <p14:creationId xmlns:p14="http://schemas.microsoft.com/office/powerpoint/2010/main" val="3990710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a:xfrm>
            <a:off x="456481" y="5206147"/>
            <a:ext cx="2128320" cy="392442"/>
          </a:xfrm>
          <a:prstGeom prst="rect">
            <a:avLst/>
          </a:prstGeom>
        </p:spPr>
        <p:txBody>
          <a:bodyPr/>
          <a:lstStyle>
            <a:lvl1pPr>
              <a:defRPr/>
            </a:lvl1pPr>
          </a:lstStyle>
          <a:p>
            <a:endParaRPr lang="en-US" altLang="en-US"/>
          </a:p>
        </p:txBody>
      </p:sp>
      <p:sp>
        <p:nvSpPr>
          <p:cNvPr id="3" name="Footer Placeholder 2"/>
          <p:cNvSpPr>
            <a:spLocks noGrp="1"/>
          </p:cNvSpPr>
          <p:nvPr>
            <p:ph type="ftr" idx="11"/>
          </p:nvPr>
        </p:nvSpPr>
        <p:spPr>
          <a:xfrm>
            <a:off x="3843338" y="5172075"/>
            <a:ext cx="1543050" cy="257175"/>
          </a:xfrm>
          <a:prstGeom prst="rect">
            <a:avLst/>
          </a:prstGeom>
        </p:spPr>
        <p:txBody>
          <a:bodyPr/>
          <a:lstStyle>
            <a:lvl1pPr>
              <a:defRPr/>
            </a:lvl1pPr>
          </a:lstStyle>
          <a:p>
            <a:endParaRPr lang="en-US" altLang="en-US"/>
          </a:p>
        </p:txBody>
      </p:sp>
      <p:sp>
        <p:nvSpPr>
          <p:cNvPr id="4" name="Slide Number Placeholder 3"/>
          <p:cNvSpPr>
            <a:spLocks noGrp="1"/>
          </p:cNvSpPr>
          <p:nvPr>
            <p:ph type="sldNum" idx="12"/>
          </p:nvPr>
        </p:nvSpPr>
        <p:spPr>
          <a:xfrm>
            <a:off x="6556321" y="5206147"/>
            <a:ext cx="2128320" cy="392442"/>
          </a:xfrm>
          <a:prstGeom prst="rect">
            <a:avLst/>
          </a:prstGeom>
        </p:spPr>
        <p:txBody>
          <a:bodyPr/>
          <a:lstStyle>
            <a:lvl1pPr>
              <a:defRPr/>
            </a:lvl1pPr>
          </a:lstStyle>
          <a:p>
            <a:fld id="{B4608A69-7461-444A-A371-76C062866EDD}" type="slidenum">
              <a:rPr lang="en-US" altLang="en-US"/>
              <a:pPr/>
              <a:t>‹#›</a:t>
            </a:fld>
            <a:endParaRPr lang="en-US" altLang="en-US"/>
          </a:p>
        </p:txBody>
      </p:sp>
    </p:spTree>
    <p:extLst>
      <p:ext uri="{BB962C8B-B14F-4D97-AF65-F5344CB8AC3E}">
        <p14:creationId xmlns:p14="http://schemas.microsoft.com/office/powerpoint/2010/main" val="16946161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08063" y="928688"/>
            <a:ext cx="7927975" cy="627062"/>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idx="10"/>
          </p:nvPr>
        </p:nvSpPr>
        <p:spPr>
          <a:xfrm>
            <a:off x="456481" y="5206147"/>
            <a:ext cx="2128320" cy="392442"/>
          </a:xfrm>
          <a:prstGeom prst="rect">
            <a:avLst/>
          </a:prstGeom>
        </p:spPr>
        <p:txBody>
          <a:bodyPr/>
          <a:lstStyle>
            <a:lvl1pPr>
              <a:defRPr/>
            </a:lvl1pPr>
          </a:lstStyle>
          <a:p>
            <a:endParaRPr lang="en-US" altLang="en-US"/>
          </a:p>
        </p:txBody>
      </p:sp>
      <p:sp>
        <p:nvSpPr>
          <p:cNvPr id="5" name="Footer Placeholder 4"/>
          <p:cNvSpPr>
            <a:spLocks noGrp="1"/>
          </p:cNvSpPr>
          <p:nvPr>
            <p:ph type="ftr" idx="11"/>
          </p:nvPr>
        </p:nvSpPr>
        <p:spPr>
          <a:xfrm>
            <a:off x="3843338" y="5172075"/>
            <a:ext cx="1543050" cy="257175"/>
          </a:xfrm>
          <a:prstGeom prst="rect">
            <a:avLst/>
          </a:prstGeom>
        </p:spPr>
        <p:txBody>
          <a:bodyPr/>
          <a:lstStyle>
            <a:lvl1pPr>
              <a:defRPr/>
            </a:lvl1pPr>
          </a:lstStyle>
          <a:p>
            <a:endParaRPr lang="en-US" altLang="en-US"/>
          </a:p>
        </p:txBody>
      </p:sp>
      <p:sp>
        <p:nvSpPr>
          <p:cNvPr id="6" name="Slide Number Placeholder 5"/>
          <p:cNvSpPr>
            <a:spLocks noGrp="1"/>
          </p:cNvSpPr>
          <p:nvPr>
            <p:ph type="sldNum" idx="12"/>
          </p:nvPr>
        </p:nvSpPr>
        <p:spPr>
          <a:xfrm>
            <a:off x="6556321" y="5206147"/>
            <a:ext cx="2128320" cy="392442"/>
          </a:xfrm>
          <a:prstGeom prst="rect">
            <a:avLst/>
          </a:prstGeom>
        </p:spPr>
        <p:txBody>
          <a:bodyPr/>
          <a:lstStyle>
            <a:lvl1pPr>
              <a:defRPr/>
            </a:lvl1pPr>
          </a:lstStyle>
          <a:p>
            <a:fld id="{03CB2D97-CBA2-442E-818A-F4591A3E6087}" type="slidenum">
              <a:rPr lang="en-US" altLang="en-US"/>
              <a:pPr/>
              <a:t>‹#›</a:t>
            </a:fld>
            <a:endParaRPr lang="en-US" altLang="en-US"/>
          </a:p>
        </p:txBody>
      </p:sp>
    </p:spTree>
    <p:extLst>
      <p:ext uri="{BB962C8B-B14F-4D97-AF65-F5344CB8AC3E}">
        <p14:creationId xmlns:p14="http://schemas.microsoft.com/office/powerpoint/2010/main" val="11832921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521" y="1424550"/>
            <a:ext cx="7886880" cy="2377449"/>
          </a:xfrm>
          <a:prstGeom prst="rect">
            <a:avLst/>
          </a:prstGeom>
        </p:spPr>
        <p:txBody>
          <a:bodyPr anchor="b"/>
          <a:lstStyle>
            <a:lvl1pPr>
              <a:defRPr sz="4536"/>
            </a:lvl1pPr>
          </a:lstStyle>
          <a:p>
            <a:r>
              <a:rPr lang="en-US"/>
              <a:t>Click to edit Master title style</a:t>
            </a:r>
            <a:endParaRPr lang="en-GB"/>
          </a:p>
        </p:txBody>
      </p:sp>
      <p:sp>
        <p:nvSpPr>
          <p:cNvPr id="3" name="Text Placeholder 2"/>
          <p:cNvSpPr>
            <a:spLocks noGrp="1"/>
          </p:cNvSpPr>
          <p:nvPr>
            <p:ph type="body" idx="1"/>
          </p:nvPr>
        </p:nvSpPr>
        <p:spPr>
          <a:xfrm>
            <a:off x="623521" y="3824802"/>
            <a:ext cx="7886880" cy="1249331"/>
          </a:xfrm>
        </p:spPr>
        <p:txBody>
          <a:bodyPr/>
          <a:lstStyle>
            <a:lvl1pPr marL="0" indent="0">
              <a:buNone/>
              <a:defRPr sz="1814"/>
            </a:lvl1pPr>
            <a:lvl2pPr marL="345643" indent="0">
              <a:buNone/>
              <a:defRPr sz="1512"/>
            </a:lvl2pPr>
            <a:lvl3pPr marL="691286" indent="0">
              <a:buNone/>
              <a:defRPr sz="1361"/>
            </a:lvl3pPr>
            <a:lvl4pPr marL="1036930" indent="0">
              <a:buNone/>
              <a:defRPr sz="1210"/>
            </a:lvl4pPr>
            <a:lvl5pPr marL="1382573" indent="0">
              <a:buNone/>
              <a:defRPr sz="1210"/>
            </a:lvl5pPr>
            <a:lvl6pPr marL="1728216" indent="0">
              <a:buNone/>
              <a:defRPr sz="1210"/>
            </a:lvl6pPr>
            <a:lvl7pPr marL="2073859" indent="0">
              <a:buNone/>
              <a:defRPr sz="1210"/>
            </a:lvl7pPr>
            <a:lvl8pPr marL="2419502" indent="0">
              <a:buNone/>
              <a:defRPr sz="1210"/>
            </a:lvl8pPr>
            <a:lvl9pPr marL="2765146" indent="0">
              <a:buNone/>
              <a:defRPr sz="1210"/>
            </a:lvl9pPr>
          </a:lstStyle>
          <a:p>
            <a:pPr lvl="0"/>
            <a:r>
              <a:rPr lang="en-US"/>
              <a:t>Click to edit Master text styles</a:t>
            </a:r>
          </a:p>
        </p:txBody>
      </p:sp>
      <p:sp>
        <p:nvSpPr>
          <p:cNvPr id="4" name="Date Placeholder 3"/>
          <p:cNvSpPr>
            <a:spLocks noGrp="1"/>
          </p:cNvSpPr>
          <p:nvPr>
            <p:ph type="dt" idx="10"/>
          </p:nvPr>
        </p:nvSpPr>
        <p:spPr>
          <a:xfrm>
            <a:off x="456481" y="5206147"/>
            <a:ext cx="2128320" cy="392442"/>
          </a:xfrm>
          <a:prstGeom prst="rect">
            <a:avLst/>
          </a:prstGeom>
        </p:spPr>
        <p:txBody>
          <a:bodyPr/>
          <a:lstStyle>
            <a:lvl1pPr>
              <a:defRPr/>
            </a:lvl1pPr>
          </a:lstStyle>
          <a:p>
            <a:endParaRPr lang="en-US" altLang="en-US"/>
          </a:p>
        </p:txBody>
      </p:sp>
      <p:sp>
        <p:nvSpPr>
          <p:cNvPr id="5" name="Footer Placeholder 4"/>
          <p:cNvSpPr>
            <a:spLocks noGrp="1"/>
          </p:cNvSpPr>
          <p:nvPr>
            <p:ph type="ftr" idx="11"/>
          </p:nvPr>
        </p:nvSpPr>
        <p:spPr>
          <a:xfrm>
            <a:off x="3843338" y="5172075"/>
            <a:ext cx="1543050" cy="257175"/>
          </a:xfrm>
          <a:prstGeom prst="rect">
            <a:avLst/>
          </a:prstGeom>
        </p:spPr>
        <p:txBody>
          <a:bodyPr/>
          <a:lstStyle>
            <a:lvl1pPr>
              <a:defRPr/>
            </a:lvl1pPr>
          </a:lstStyle>
          <a:p>
            <a:endParaRPr lang="en-US" altLang="en-US"/>
          </a:p>
        </p:txBody>
      </p:sp>
      <p:sp>
        <p:nvSpPr>
          <p:cNvPr id="6" name="Slide Number Placeholder 5"/>
          <p:cNvSpPr>
            <a:spLocks noGrp="1"/>
          </p:cNvSpPr>
          <p:nvPr>
            <p:ph type="sldNum" idx="12"/>
          </p:nvPr>
        </p:nvSpPr>
        <p:spPr>
          <a:xfrm>
            <a:off x="6556321" y="5206147"/>
            <a:ext cx="2128320" cy="392442"/>
          </a:xfrm>
          <a:prstGeom prst="rect">
            <a:avLst/>
          </a:prstGeom>
        </p:spPr>
        <p:txBody>
          <a:bodyPr/>
          <a:lstStyle>
            <a:lvl1pPr>
              <a:defRPr/>
            </a:lvl1pPr>
          </a:lstStyle>
          <a:p>
            <a:fld id="{750EC9CD-913F-46ED-BAD7-D40ADF0C2F01}" type="slidenum">
              <a:rPr lang="en-US" altLang="en-US"/>
              <a:pPr/>
              <a:t>‹#›</a:t>
            </a:fld>
            <a:endParaRPr lang="en-US" altLang="en-US"/>
          </a:p>
        </p:txBody>
      </p:sp>
    </p:spTree>
    <p:extLst>
      <p:ext uri="{BB962C8B-B14F-4D97-AF65-F5344CB8AC3E}">
        <p14:creationId xmlns:p14="http://schemas.microsoft.com/office/powerpoint/2010/main" val="21760826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92969" y="959941"/>
            <a:ext cx="7358063" cy="1934766"/>
          </a:xfrm>
          <a:prstGeom prst="rect">
            <a:avLst/>
          </a:prstGeom>
        </p:spPr>
        <p:txBody>
          <a:bodyPr anchor="b"/>
          <a:lstStyle/>
          <a:p>
            <a:r>
              <a:t>Title Text</a:t>
            </a:r>
          </a:p>
        </p:txBody>
      </p:sp>
      <p:sp>
        <p:nvSpPr>
          <p:cNvPr id="12" name="Body Level One…"/>
          <p:cNvSpPr txBox="1">
            <a:spLocks noGrp="1"/>
          </p:cNvSpPr>
          <p:nvPr>
            <p:ph type="body" sz="quarter" idx="1"/>
          </p:nvPr>
        </p:nvSpPr>
        <p:spPr>
          <a:xfrm>
            <a:off x="892969" y="2954238"/>
            <a:ext cx="7358063" cy="662285"/>
          </a:xfrm>
          <a:prstGeom prst="rect">
            <a:avLst/>
          </a:prstGeom>
        </p:spPr>
        <p:txBody>
          <a:bodyPr anchor="t"/>
          <a:lstStyle>
            <a:lvl1pPr marL="0" indent="0" algn="ctr">
              <a:spcBef>
                <a:spcPts val="0"/>
              </a:spcBef>
              <a:buSzTx/>
              <a:buNone/>
              <a:defRPr sz="2168"/>
            </a:lvl1pPr>
            <a:lvl2pPr marL="0" indent="0" algn="ctr">
              <a:spcBef>
                <a:spcPts val="0"/>
              </a:spcBef>
              <a:buSzTx/>
              <a:buNone/>
              <a:defRPr sz="2168"/>
            </a:lvl2pPr>
            <a:lvl3pPr marL="0" indent="0" algn="ctr">
              <a:spcBef>
                <a:spcPts val="0"/>
              </a:spcBef>
              <a:buSzTx/>
              <a:buNone/>
              <a:defRPr sz="2168"/>
            </a:lvl3pPr>
            <a:lvl4pPr marL="0" indent="0" algn="ctr">
              <a:spcBef>
                <a:spcPts val="0"/>
              </a:spcBef>
              <a:buSzTx/>
              <a:buNone/>
              <a:defRPr sz="2168"/>
            </a:lvl4pPr>
            <a:lvl5pPr marL="0" indent="0" algn="ctr">
              <a:spcBef>
                <a:spcPts val="0"/>
              </a:spcBef>
              <a:buSzTx/>
              <a:buNone/>
              <a:defRPr sz="2168"/>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lgn="ctr" defTabSz="342283" fontAlgn="auto" hangingPunct="0">
              <a:spcBef>
                <a:spcPts val="0"/>
              </a:spcBef>
              <a:spcAft>
                <a:spcPts val="0"/>
              </a:spcAft>
            </a:pPr>
            <a:fld id="{86CB4B4D-7CA3-9044-876B-883B54F8677D}" type="slidenum">
              <a:rPr lang="en-GB" kern="0" smtClean="0">
                <a:solidFill>
                  <a:srgbClr val="000000"/>
                </a:solidFill>
              </a:rPr>
              <a:pPr algn="ctr" defTabSz="342283" fontAlgn="auto" hangingPunct="0">
                <a:spcBef>
                  <a:spcPts val="0"/>
                </a:spcBef>
                <a:spcAft>
                  <a:spcPts val="0"/>
                </a:spcAft>
              </a:pPr>
              <a:t>‹#›</a:t>
            </a:fld>
            <a:endParaRPr lang="en-GB" kern="0">
              <a:solidFill>
                <a:srgbClr val="000000"/>
              </a:solidFill>
            </a:endParaRPr>
          </a:p>
        </p:txBody>
      </p:sp>
    </p:spTree>
    <p:extLst>
      <p:ext uri="{BB962C8B-B14F-4D97-AF65-F5344CB8AC3E}">
        <p14:creationId xmlns:p14="http://schemas.microsoft.com/office/powerpoint/2010/main" val="91863423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143000" y="394394"/>
            <a:ext cx="6858000" cy="3460254"/>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892969" y="3936504"/>
            <a:ext cx="7358063" cy="833438"/>
          </a:xfrm>
          <a:prstGeom prst="rect">
            <a:avLst/>
          </a:prstGeom>
        </p:spPr>
        <p:txBody>
          <a:bodyPr anchor="b"/>
          <a:lstStyle/>
          <a:p>
            <a:r>
              <a:t>Title Text</a:t>
            </a:r>
          </a:p>
        </p:txBody>
      </p:sp>
      <p:sp>
        <p:nvSpPr>
          <p:cNvPr id="22" name="Body Level One…"/>
          <p:cNvSpPr txBox="1">
            <a:spLocks noGrp="1"/>
          </p:cNvSpPr>
          <p:nvPr>
            <p:ph type="body" sz="quarter" idx="1"/>
          </p:nvPr>
        </p:nvSpPr>
        <p:spPr>
          <a:xfrm>
            <a:off x="892969" y="4777383"/>
            <a:ext cx="7358063" cy="662285"/>
          </a:xfrm>
          <a:prstGeom prst="rect">
            <a:avLst/>
          </a:prstGeom>
        </p:spPr>
        <p:txBody>
          <a:bodyPr anchor="t"/>
          <a:lstStyle>
            <a:lvl1pPr marL="0" indent="0" algn="ctr">
              <a:spcBef>
                <a:spcPts val="0"/>
              </a:spcBef>
              <a:buSzTx/>
              <a:buNone/>
              <a:defRPr sz="2168"/>
            </a:lvl1pPr>
            <a:lvl2pPr marL="0" indent="0" algn="ctr">
              <a:spcBef>
                <a:spcPts val="0"/>
              </a:spcBef>
              <a:buSzTx/>
              <a:buNone/>
              <a:defRPr sz="2168"/>
            </a:lvl2pPr>
            <a:lvl3pPr marL="0" indent="0" algn="ctr">
              <a:spcBef>
                <a:spcPts val="0"/>
              </a:spcBef>
              <a:buSzTx/>
              <a:buNone/>
              <a:defRPr sz="2168"/>
            </a:lvl3pPr>
            <a:lvl4pPr marL="0" indent="0" algn="ctr">
              <a:spcBef>
                <a:spcPts val="0"/>
              </a:spcBef>
              <a:buSzTx/>
              <a:buNone/>
              <a:defRPr sz="2168"/>
            </a:lvl4pPr>
            <a:lvl5pPr marL="0" indent="0" algn="ctr">
              <a:spcBef>
                <a:spcPts val="0"/>
              </a:spcBef>
              <a:buSzTx/>
              <a:buNone/>
              <a:defRPr sz="2168"/>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pPr algn="ctr" defTabSz="342283" fontAlgn="auto" hangingPunct="0">
              <a:spcBef>
                <a:spcPts val="0"/>
              </a:spcBef>
              <a:spcAft>
                <a:spcPts val="0"/>
              </a:spcAft>
            </a:pPr>
            <a:fld id="{86CB4B4D-7CA3-9044-876B-883B54F8677D}" type="slidenum">
              <a:rPr lang="en-GB" kern="0" smtClean="0">
                <a:solidFill>
                  <a:srgbClr val="000000"/>
                </a:solidFill>
              </a:rPr>
              <a:pPr algn="ctr" defTabSz="342283" fontAlgn="auto" hangingPunct="0">
                <a:spcBef>
                  <a:spcPts val="0"/>
                </a:spcBef>
                <a:spcAft>
                  <a:spcPts val="0"/>
                </a:spcAft>
              </a:pPr>
              <a:t>‹#›</a:t>
            </a:fld>
            <a:endParaRPr lang="en-GB" kern="0">
              <a:solidFill>
                <a:srgbClr val="000000"/>
              </a:solidFill>
            </a:endParaRPr>
          </a:p>
        </p:txBody>
      </p:sp>
    </p:spTree>
    <p:extLst>
      <p:ext uri="{BB962C8B-B14F-4D97-AF65-F5344CB8AC3E}">
        <p14:creationId xmlns:p14="http://schemas.microsoft.com/office/powerpoint/2010/main" val="339388258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Pladsholder til tekst 2"/>
          <p:cNvSpPr>
            <a:spLocks noGrp="1"/>
          </p:cNvSpPr>
          <p:nvPr>
            <p:ph type="body" idx="1"/>
          </p:nvPr>
        </p:nvSpPr>
        <p:spPr bwMode="auto">
          <a:xfrm>
            <a:off x="1008063" y="1714500"/>
            <a:ext cx="4378325"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p:txBody>
      </p:sp>
      <p:sp>
        <p:nvSpPr>
          <p:cNvPr id="8" name="Titel 1"/>
          <p:cNvSpPr txBox="1">
            <a:spLocks/>
          </p:cNvSpPr>
          <p:nvPr userDrawn="1"/>
        </p:nvSpPr>
        <p:spPr>
          <a:xfrm>
            <a:off x="0" y="-22820"/>
            <a:ext cx="9143999" cy="1080120"/>
          </a:xfrm>
          <a:prstGeom prst="rect">
            <a:avLst/>
          </a:prstGeom>
          <a:blipFill>
            <a:blip r:embed="rId9"/>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da-DK" dirty="0"/>
              <a:t>Klik for at redigere i masteren</a:t>
            </a:r>
          </a:p>
        </p:txBody>
      </p:sp>
    </p:spTree>
  </p:cSld>
  <p:clrMap bg1="lt1" tx1="dk1" bg2="lt2" tx2="dk2" accent1="accent1" accent2="accent2" accent3="accent3" accent4="accent4" accent5="accent5" accent6="accent6" hlink="hlink" folHlink="folHlink"/>
  <p:sldLayoutIdLst>
    <p:sldLayoutId id="2147483748" r:id="rId1"/>
    <p:sldLayoutId id="2147483746" r:id="rId2"/>
    <p:sldLayoutId id="2147483749" r:id="rId3"/>
    <p:sldLayoutId id="2147483747" r:id="rId4"/>
    <p:sldLayoutId id="2147483753" r:id="rId5"/>
    <p:sldLayoutId id="2147483754" r:id="rId6"/>
    <p:sldLayoutId id="2147483755" r:id="rId7"/>
  </p:sldLayoutIdLst>
  <p:txStyles>
    <p:title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0"/>
        </a:spcBef>
        <a:spcAft>
          <a:spcPct val="0"/>
        </a:spcAft>
        <a:defRPr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ＭＳ Ｐゴシック" pitchFamily="-65"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9727" y="148828"/>
            <a:ext cx="7804547" cy="126503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69727" y="1518047"/>
            <a:ext cx="7804547" cy="368349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44584" y="5447110"/>
            <a:ext cx="250069" cy="246799"/>
          </a:xfrm>
          <a:prstGeom prst="rect">
            <a:avLst/>
          </a:prstGeom>
          <a:ln w="12700">
            <a:miter lim="400000"/>
          </a:ln>
        </p:spPr>
        <p:txBody>
          <a:bodyPr wrap="none" lIns="50800" tIns="50800" rIns="50800" bIns="50800">
            <a:spAutoFit/>
          </a:bodyPr>
          <a:lstStyle>
            <a:lvl1pPr>
              <a:defRPr sz="937" b="0">
                <a:latin typeface="Helvetica Neue Light"/>
                <a:ea typeface="Helvetica Neue Light"/>
                <a:cs typeface="Helvetica Neue Light"/>
                <a:sym typeface="Helvetica Neue Light"/>
              </a:defRPr>
            </a:lvl1pPr>
          </a:lstStyle>
          <a:p>
            <a:pPr algn="ctr" defTabSz="342283" fontAlgn="auto" hangingPunct="0">
              <a:spcBef>
                <a:spcPts val="0"/>
              </a:spcBef>
              <a:spcAft>
                <a:spcPts val="0"/>
              </a:spcAft>
            </a:pPr>
            <a:fld id="{86CB4B4D-7CA3-9044-876B-883B54F8677D}" type="slidenum">
              <a:rPr lang="en-GB" kern="0" smtClean="0">
                <a:solidFill>
                  <a:srgbClr val="000000"/>
                </a:solidFill>
              </a:rPr>
              <a:pPr algn="ctr" defTabSz="342283" fontAlgn="auto" hangingPunct="0">
                <a:spcBef>
                  <a:spcPts val="0"/>
                </a:spcBef>
                <a:spcAft>
                  <a:spcPts val="0"/>
                </a:spcAft>
              </a:pPr>
              <a:t>‹#›</a:t>
            </a:fld>
            <a:endParaRPr lang="en-GB" kern="0">
              <a:solidFill>
                <a:srgbClr val="000000"/>
              </a:solidFill>
            </a:endParaRPr>
          </a:p>
        </p:txBody>
      </p:sp>
    </p:spTree>
    <p:extLst>
      <p:ext uri="{BB962C8B-B14F-4D97-AF65-F5344CB8AC3E}">
        <p14:creationId xmlns:p14="http://schemas.microsoft.com/office/powerpoint/2010/main" val="273024556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p:transition spd="med"/>
  <p:txStyles>
    <p:titleStyle>
      <a:lvl1pPr marL="0" marR="0" indent="0" algn="ctr" defTabSz="342283" rtl="0" latinLnBrk="0">
        <a:lnSpc>
          <a:spcPct val="100000"/>
        </a:lnSpc>
        <a:spcBef>
          <a:spcPts val="0"/>
        </a:spcBef>
        <a:spcAft>
          <a:spcPts val="0"/>
        </a:spcAft>
        <a:buClrTx/>
        <a:buSzTx/>
        <a:buFontTx/>
        <a:buNone/>
        <a:tabLst/>
        <a:defRPr sz="4687" b="0" i="0" u="none" strike="noStrike" cap="none" spc="0" baseline="0">
          <a:ln>
            <a:noFill/>
          </a:ln>
          <a:solidFill>
            <a:srgbClr val="000000"/>
          </a:solidFill>
          <a:uFillTx/>
          <a:latin typeface="+mn-lt"/>
          <a:ea typeface="+mn-ea"/>
          <a:cs typeface="+mn-cs"/>
          <a:sym typeface="Helvetica Neue Medium"/>
        </a:defRPr>
      </a:lvl1pPr>
      <a:lvl2pPr marL="0" marR="0" indent="0" algn="ctr" defTabSz="342283" rtl="0" latinLnBrk="0">
        <a:lnSpc>
          <a:spcPct val="100000"/>
        </a:lnSpc>
        <a:spcBef>
          <a:spcPts val="0"/>
        </a:spcBef>
        <a:spcAft>
          <a:spcPts val="0"/>
        </a:spcAft>
        <a:buClrTx/>
        <a:buSzTx/>
        <a:buFontTx/>
        <a:buNone/>
        <a:tabLst/>
        <a:defRPr sz="4687" b="0" i="0" u="none" strike="noStrike" cap="none" spc="0" baseline="0">
          <a:ln>
            <a:noFill/>
          </a:ln>
          <a:solidFill>
            <a:srgbClr val="000000"/>
          </a:solidFill>
          <a:uFillTx/>
          <a:latin typeface="+mn-lt"/>
          <a:ea typeface="+mn-ea"/>
          <a:cs typeface="+mn-cs"/>
          <a:sym typeface="Helvetica Neue Medium"/>
        </a:defRPr>
      </a:lvl2pPr>
      <a:lvl3pPr marL="0" marR="0" indent="0" algn="ctr" defTabSz="342283" rtl="0" latinLnBrk="0">
        <a:lnSpc>
          <a:spcPct val="100000"/>
        </a:lnSpc>
        <a:spcBef>
          <a:spcPts val="0"/>
        </a:spcBef>
        <a:spcAft>
          <a:spcPts val="0"/>
        </a:spcAft>
        <a:buClrTx/>
        <a:buSzTx/>
        <a:buFontTx/>
        <a:buNone/>
        <a:tabLst/>
        <a:defRPr sz="4687" b="0" i="0" u="none" strike="noStrike" cap="none" spc="0" baseline="0">
          <a:ln>
            <a:noFill/>
          </a:ln>
          <a:solidFill>
            <a:srgbClr val="000000"/>
          </a:solidFill>
          <a:uFillTx/>
          <a:latin typeface="+mn-lt"/>
          <a:ea typeface="+mn-ea"/>
          <a:cs typeface="+mn-cs"/>
          <a:sym typeface="Helvetica Neue Medium"/>
        </a:defRPr>
      </a:lvl3pPr>
      <a:lvl4pPr marL="0" marR="0" indent="0" algn="ctr" defTabSz="342283" rtl="0" latinLnBrk="0">
        <a:lnSpc>
          <a:spcPct val="100000"/>
        </a:lnSpc>
        <a:spcBef>
          <a:spcPts val="0"/>
        </a:spcBef>
        <a:spcAft>
          <a:spcPts val="0"/>
        </a:spcAft>
        <a:buClrTx/>
        <a:buSzTx/>
        <a:buFontTx/>
        <a:buNone/>
        <a:tabLst/>
        <a:defRPr sz="4687" b="0" i="0" u="none" strike="noStrike" cap="none" spc="0" baseline="0">
          <a:ln>
            <a:noFill/>
          </a:ln>
          <a:solidFill>
            <a:srgbClr val="000000"/>
          </a:solidFill>
          <a:uFillTx/>
          <a:latin typeface="+mn-lt"/>
          <a:ea typeface="+mn-ea"/>
          <a:cs typeface="+mn-cs"/>
          <a:sym typeface="Helvetica Neue Medium"/>
        </a:defRPr>
      </a:lvl4pPr>
      <a:lvl5pPr marL="0" marR="0" indent="0" algn="ctr" defTabSz="342283" rtl="0" latinLnBrk="0">
        <a:lnSpc>
          <a:spcPct val="100000"/>
        </a:lnSpc>
        <a:spcBef>
          <a:spcPts val="0"/>
        </a:spcBef>
        <a:spcAft>
          <a:spcPts val="0"/>
        </a:spcAft>
        <a:buClrTx/>
        <a:buSzTx/>
        <a:buFontTx/>
        <a:buNone/>
        <a:tabLst/>
        <a:defRPr sz="4687" b="0" i="0" u="none" strike="noStrike" cap="none" spc="0" baseline="0">
          <a:ln>
            <a:noFill/>
          </a:ln>
          <a:solidFill>
            <a:srgbClr val="000000"/>
          </a:solidFill>
          <a:uFillTx/>
          <a:latin typeface="+mn-lt"/>
          <a:ea typeface="+mn-ea"/>
          <a:cs typeface="+mn-cs"/>
          <a:sym typeface="Helvetica Neue Medium"/>
        </a:defRPr>
      </a:lvl5pPr>
      <a:lvl6pPr marL="0" marR="0" indent="0" algn="ctr" defTabSz="342283" rtl="0" latinLnBrk="0">
        <a:lnSpc>
          <a:spcPct val="100000"/>
        </a:lnSpc>
        <a:spcBef>
          <a:spcPts val="0"/>
        </a:spcBef>
        <a:spcAft>
          <a:spcPts val="0"/>
        </a:spcAft>
        <a:buClrTx/>
        <a:buSzTx/>
        <a:buFontTx/>
        <a:buNone/>
        <a:tabLst/>
        <a:defRPr sz="4687" b="0" i="0" u="none" strike="noStrike" cap="none" spc="0" baseline="0">
          <a:ln>
            <a:noFill/>
          </a:ln>
          <a:solidFill>
            <a:srgbClr val="000000"/>
          </a:solidFill>
          <a:uFillTx/>
          <a:latin typeface="+mn-lt"/>
          <a:ea typeface="+mn-ea"/>
          <a:cs typeface="+mn-cs"/>
          <a:sym typeface="Helvetica Neue Medium"/>
        </a:defRPr>
      </a:lvl6pPr>
      <a:lvl7pPr marL="0" marR="0" indent="0" algn="ctr" defTabSz="342283" rtl="0" latinLnBrk="0">
        <a:lnSpc>
          <a:spcPct val="100000"/>
        </a:lnSpc>
        <a:spcBef>
          <a:spcPts val="0"/>
        </a:spcBef>
        <a:spcAft>
          <a:spcPts val="0"/>
        </a:spcAft>
        <a:buClrTx/>
        <a:buSzTx/>
        <a:buFontTx/>
        <a:buNone/>
        <a:tabLst/>
        <a:defRPr sz="4687" b="0" i="0" u="none" strike="noStrike" cap="none" spc="0" baseline="0">
          <a:ln>
            <a:noFill/>
          </a:ln>
          <a:solidFill>
            <a:srgbClr val="000000"/>
          </a:solidFill>
          <a:uFillTx/>
          <a:latin typeface="+mn-lt"/>
          <a:ea typeface="+mn-ea"/>
          <a:cs typeface="+mn-cs"/>
          <a:sym typeface="Helvetica Neue Medium"/>
        </a:defRPr>
      </a:lvl7pPr>
      <a:lvl8pPr marL="0" marR="0" indent="0" algn="ctr" defTabSz="342283" rtl="0" latinLnBrk="0">
        <a:lnSpc>
          <a:spcPct val="100000"/>
        </a:lnSpc>
        <a:spcBef>
          <a:spcPts val="0"/>
        </a:spcBef>
        <a:spcAft>
          <a:spcPts val="0"/>
        </a:spcAft>
        <a:buClrTx/>
        <a:buSzTx/>
        <a:buFontTx/>
        <a:buNone/>
        <a:tabLst/>
        <a:defRPr sz="4687" b="0" i="0" u="none" strike="noStrike" cap="none" spc="0" baseline="0">
          <a:ln>
            <a:noFill/>
          </a:ln>
          <a:solidFill>
            <a:srgbClr val="000000"/>
          </a:solidFill>
          <a:uFillTx/>
          <a:latin typeface="+mn-lt"/>
          <a:ea typeface="+mn-ea"/>
          <a:cs typeface="+mn-cs"/>
          <a:sym typeface="Helvetica Neue Medium"/>
        </a:defRPr>
      </a:lvl8pPr>
      <a:lvl9pPr marL="0" marR="0" indent="0" algn="ctr" defTabSz="342283" rtl="0" latinLnBrk="0">
        <a:lnSpc>
          <a:spcPct val="100000"/>
        </a:lnSpc>
        <a:spcBef>
          <a:spcPts val="0"/>
        </a:spcBef>
        <a:spcAft>
          <a:spcPts val="0"/>
        </a:spcAft>
        <a:buClrTx/>
        <a:buSzTx/>
        <a:buFontTx/>
        <a:buNone/>
        <a:tabLst/>
        <a:defRPr sz="4687" b="0" i="0" u="none" strike="noStrike" cap="none" spc="0" baseline="0">
          <a:ln>
            <a:noFill/>
          </a:ln>
          <a:solidFill>
            <a:srgbClr val="000000"/>
          </a:solidFill>
          <a:uFillTx/>
          <a:latin typeface="+mn-lt"/>
          <a:ea typeface="+mn-ea"/>
          <a:cs typeface="+mn-cs"/>
          <a:sym typeface="Helvetica Neue Medium"/>
        </a:defRPr>
      </a:lvl9pPr>
    </p:titleStyle>
    <p:bodyStyle>
      <a:lvl1pPr marL="260433" marR="0" indent="-260433" algn="l" defTabSz="342283" rtl="0" latinLnBrk="0">
        <a:lnSpc>
          <a:spcPct val="100000"/>
        </a:lnSpc>
        <a:spcBef>
          <a:spcPts val="2461"/>
        </a:spcBef>
        <a:spcAft>
          <a:spcPts val="0"/>
        </a:spcAft>
        <a:buClrTx/>
        <a:buSzPct val="145000"/>
        <a:buFontTx/>
        <a:buChar char="•"/>
        <a:tabLst/>
        <a:defRPr sz="1875" b="0" i="0" u="none" strike="noStrike" cap="none" spc="0" baseline="0">
          <a:ln>
            <a:noFill/>
          </a:ln>
          <a:solidFill>
            <a:srgbClr val="000000"/>
          </a:solidFill>
          <a:uFillTx/>
          <a:latin typeface="Helvetica Neue"/>
          <a:ea typeface="Helvetica Neue"/>
          <a:cs typeface="Helvetica Neue"/>
          <a:sym typeface="Helvetica Neue"/>
        </a:defRPr>
      </a:lvl1pPr>
      <a:lvl2pPr marL="520865" marR="0" indent="-260433" algn="l" defTabSz="342283" rtl="0" latinLnBrk="0">
        <a:lnSpc>
          <a:spcPct val="100000"/>
        </a:lnSpc>
        <a:spcBef>
          <a:spcPts val="2461"/>
        </a:spcBef>
        <a:spcAft>
          <a:spcPts val="0"/>
        </a:spcAft>
        <a:buClrTx/>
        <a:buSzPct val="145000"/>
        <a:buFontTx/>
        <a:buChar char="•"/>
        <a:tabLst/>
        <a:defRPr sz="1875" b="0" i="0" u="none" strike="noStrike" cap="none" spc="0" baseline="0">
          <a:ln>
            <a:noFill/>
          </a:ln>
          <a:solidFill>
            <a:srgbClr val="000000"/>
          </a:solidFill>
          <a:uFillTx/>
          <a:latin typeface="Helvetica Neue"/>
          <a:ea typeface="Helvetica Neue"/>
          <a:cs typeface="Helvetica Neue"/>
          <a:sym typeface="Helvetica Neue"/>
        </a:defRPr>
      </a:lvl2pPr>
      <a:lvl3pPr marL="781298" marR="0" indent="-260433" algn="l" defTabSz="342283" rtl="0" latinLnBrk="0">
        <a:lnSpc>
          <a:spcPct val="100000"/>
        </a:lnSpc>
        <a:spcBef>
          <a:spcPts val="2461"/>
        </a:spcBef>
        <a:spcAft>
          <a:spcPts val="0"/>
        </a:spcAft>
        <a:buClrTx/>
        <a:buSzPct val="145000"/>
        <a:buFontTx/>
        <a:buChar char="•"/>
        <a:tabLst/>
        <a:defRPr sz="1875" b="0" i="0" u="none" strike="noStrike" cap="none" spc="0" baseline="0">
          <a:ln>
            <a:noFill/>
          </a:ln>
          <a:solidFill>
            <a:srgbClr val="000000"/>
          </a:solidFill>
          <a:uFillTx/>
          <a:latin typeface="Helvetica Neue"/>
          <a:ea typeface="Helvetica Neue"/>
          <a:cs typeface="Helvetica Neue"/>
          <a:sym typeface="Helvetica Neue"/>
        </a:defRPr>
      </a:lvl3pPr>
      <a:lvl4pPr marL="1041730" marR="0" indent="-260433" algn="l" defTabSz="342283" rtl="0" latinLnBrk="0">
        <a:lnSpc>
          <a:spcPct val="100000"/>
        </a:lnSpc>
        <a:spcBef>
          <a:spcPts val="2461"/>
        </a:spcBef>
        <a:spcAft>
          <a:spcPts val="0"/>
        </a:spcAft>
        <a:buClrTx/>
        <a:buSzPct val="145000"/>
        <a:buFontTx/>
        <a:buChar char="•"/>
        <a:tabLst/>
        <a:defRPr sz="1875" b="0" i="0" u="none" strike="noStrike" cap="none" spc="0" baseline="0">
          <a:ln>
            <a:noFill/>
          </a:ln>
          <a:solidFill>
            <a:srgbClr val="000000"/>
          </a:solidFill>
          <a:uFillTx/>
          <a:latin typeface="Helvetica Neue"/>
          <a:ea typeface="Helvetica Neue"/>
          <a:cs typeface="Helvetica Neue"/>
          <a:sym typeface="Helvetica Neue"/>
        </a:defRPr>
      </a:lvl4pPr>
      <a:lvl5pPr marL="1302163" marR="0" indent="-260433" algn="l" defTabSz="342283" rtl="0" latinLnBrk="0">
        <a:lnSpc>
          <a:spcPct val="100000"/>
        </a:lnSpc>
        <a:spcBef>
          <a:spcPts val="2461"/>
        </a:spcBef>
        <a:spcAft>
          <a:spcPts val="0"/>
        </a:spcAft>
        <a:buClrTx/>
        <a:buSzPct val="145000"/>
        <a:buFontTx/>
        <a:buChar char="•"/>
        <a:tabLst/>
        <a:defRPr sz="1875" b="0" i="0" u="none" strike="noStrike" cap="none" spc="0" baseline="0">
          <a:ln>
            <a:noFill/>
          </a:ln>
          <a:solidFill>
            <a:srgbClr val="000000"/>
          </a:solidFill>
          <a:uFillTx/>
          <a:latin typeface="Helvetica Neue"/>
          <a:ea typeface="Helvetica Neue"/>
          <a:cs typeface="Helvetica Neue"/>
          <a:sym typeface="Helvetica Neue"/>
        </a:defRPr>
      </a:lvl5pPr>
      <a:lvl6pPr marL="1562595" marR="0" indent="-260433" algn="l" defTabSz="342283" rtl="0" latinLnBrk="0">
        <a:lnSpc>
          <a:spcPct val="100000"/>
        </a:lnSpc>
        <a:spcBef>
          <a:spcPts val="2461"/>
        </a:spcBef>
        <a:spcAft>
          <a:spcPts val="0"/>
        </a:spcAft>
        <a:buClrTx/>
        <a:buSzPct val="145000"/>
        <a:buFontTx/>
        <a:buChar char="•"/>
        <a:tabLst/>
        <a:defRPr sz="1875" b="0" i="0" u="none" strike="noStrike" cap="none" spc="0" baseline="0">
          <a:ln>
            <a:noFill/>
          </a:ln>
          <a:solidFill>
            <a:srgbClr val="000000"/>
          </a:solidFill>
          <a:uFillTx/>
          <a:latin typeface="Helvetica Neue"/>
          <a:ea typeface="Helvetica Neue"/>
          <a:cs typeface="Helvetica Neue"/>
          <a:sym typeface="Helvetica Neue"/>
        </a:defRPr>
      </a:lvl6pPr>
      <a:lvl7pPr marL="1823028" marR="0" indent="-260433" algn="l" defTabSz="342283" rtl="0" latinLnBrk="0">
        <a:lnSpc>
          <a:spcPct val="100000"/>
        </a:lnSpc>
        <a:spcBef>
          <a:spcPts val="2461"/>
        </a:spcBef>
        <a:spcAft>
          <a:spcPts val="0"/>
        </a:spcAft>
        <a:buClrTx/>
        <a:buSzPct val="145000"/>
        <a:buFontTx/>
        <a:buChar char="•"/>
        <a:tabLst/>
        <a:defRPr sz="1875" b="0" i="0" u="none" strike="noStrike" cap="none" spc="0" baseline="0">
          <a:ln>
            <a:noFill/>
          </a:ln>
          <a:solidFill>
            <a:srgbClr val="000000"/>
          </a:solidFill>
          <a:uFillTx/>
          <a:latin typeface="Helvetica Neue"/>
          <a:ea typeface="Helvetica Neue"/>
          <a:cs typeface="Helvetica Neue"/>
          <a:sym typeface="Helvetica Neue"/>
        </a:defRPr>
      </a:lvl7pPr>
      <a:lvl8pPr marL="2083460" marR="0" indent="-260433" algn="l" defTabSz="342283" rtl="0" latinLnBrk="0">
        <a:lnSpc>
          <a:spcPct val="100000"/>
        </a:lnSpc>
        <a:spcBef>
          <a:spcPts val="2461"/>
        </a:spcBef>
        <a:spcAft>
          <a:spcPts val="0"/>
        </a:spcAft>
        <a:buClrTx/>
        <a:buSzPct val="145000"/>
        <a:buFontTx/>
        <a:buChar char="•"/>
        <a:tabLst/>
        <a:defRPr sz="1875" b="0" i="0" u="none" strike="noStrike" cap="none" spc="0" baseline="0">
          <a:ln>
            <a:noFill/>
          </a:ln>
          <a:solidFill>
            <a:srgbClr val="000000"/>
          </a:solidFill>
          <a:uFillTx/>
          <a:latin typeface="Helvetica Neue"/>
          <a:ea typeface="Helvetica Neue"/>
          <a:cs typeface="Helvetica Neue"/>
          <a:sym typeface="Helvetica Neue"/>
        </a:defRPr>
      </a:lvl8pPr>
      <a:lvl9pPr marL="2343893" marR="0" indent="-260433" algn="l" defTabSz="342283" rtl="0" latinLnBrk="0">
        <a:lnSpc>
          <a:spcPct val="100000"/>
        </a:lnSpc>
        <a:spcBef>
          <a:spcPts val="2461"/>
        </a:spcBef>
        <a:spcAft>
          <a:spcPts val="0"/>
        </a:spcAft>
        <a:buClrTx/>
        <a:buSzPct val="145000"/>
        <a:buFontTx/>
        <a:buChar char="•"/>
        <a:tabLst/>
        <a:defRPr sz="1875"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342283" latinLnBrk="0">
        <a:lnSpc>
          <a:spcPct val="100000"/>
        </a:lnSpc>
        <a:spcBef>
          <a:spcPts val="0"/>
        </a:spcBef>
        <a:spcAft>
          <a:spcPts val="0"/>
        </a:spcAft>
        <a:buClrTx/>
        <a:buSzTx/>
        <a:buFontTx/>
        <a:buNone/>
        <a:tabLst/>
        <a:defRPr sz="937" b="0" i="0" u="none" strike="noStrike" cap="none" spc="0" baseline="0">
          <a:ln>
            <a:noFill/>
          </a:ln>
          <a:solidFill>
            <a:schemeClr val="tx1"/>
          </a:solidFill>
          <a:uFillTx/>
          <a:latin typeface="+mn-lt"/>
          <a:ea typeface="+mn-ea"/>
          <a:cs typeface="+mn-cs"/>
          <a:sym typeface="Helvetica Neue Light"/>
        </a:defRPr>
      </a:lvl1pPr>
      <a:lvl2pPr marL="0" marR="0" indent="133937" algn="ctr" defTabSz="342283" latinLnBrk="0">
        <a:lnSpc>
          <a:spcPct val="100000"/>
        </a:lnSpc>
        <a:spcBef>
          <a:spcPts val="0"/>
        </a:spcBef>
        <a:spcAft>
          <a:spcPts val="0"/>
        </a:spcAft>
        <a:buClrTx/>
        <a:buSzTx/>
        <a:buFontTx/>
        <a:buNone/>
        <a:tabLst/>
        <a:defRPr sz="937" b="0" i="0" u="none" strike="noStrike" cap="none" spc="0" baseline="0">
          <a:ln>
            <a:noFill/>
          </a:ln>
          <a:solidFill>
            <a:schemeClr val="tx1"/>
          </a:solidFill>
          <a:uFillTx/>
          <a:latin typeface="+mn-lt"/>
          <a:ea typeface="+mn-ea"/>
          <a:cs typeface="+mn-cs"/>
          <a:sym typeface="Helvetica Neue Light"/>
        </a:defRPr>
      </a:lvl2pPr>
      <a:lvl3pPr marL="0" marR="0" indent="267873" algn="ctr" defTabSz="342283" latinLnBrk="0">
        <a:lnSpc>
          <a:spcPct val="100000"/>
        </a:lnSpc>
        <a:spcBef>
          <a:spcPts val="0"/>
        </a:spcBef>
        <a:spcAft>
          <a:spcPts val="0"/>
        </a:spcAft>
        <a:buClrTx/>
        <a:buSzTx/>
        <a:buFontTx/>
        <a:buNone/>
        <a:tabLst/>
        <a:defRPr sz="937" b="0" i="0" u="none" strike="noStrike" cap="none" spc="0" baseline="0">
          <a:ln>
            <a:noFill/>
          </a:ln>
          <a:solidFill>
            <a:schemeClr val="tx1"/>
          </a:solidFill>
          <a:uFillTx/>
          <a:latin typeface="+mn-lt"/>
          <a:ea typeface="+mn-ea"/>
          <a:cs typeface="+mn-cs"/>
          <a:sym typeface="Helvetica Neue Light"/>
        </a:defRPr>
      </a:lvl3pPr>
      <a:lvl4pPr marL="0" marR="0" indent="401810" algn="ctr" defTabSz="342283" latinLnBrk="0">
        <a:lnSpc>
          <a:spcPct val="100000"/>
        </a:lnSpc>
        <a:spcBef>
          <a:spcPts val="0"/>
        </a:spcBef>
        <a:spcAft>
          <a:spcPts val="0"/>
        </a:spcAft>
        <a:buClrTx/>
        <a:buSzTx/>
        <a:buFontTx/>
        <a:buNone/>
        <a:tabLst/>
        <a:defRPr sz="937" b="0" i="0" u="none" strike="noStrike" cap="none" spc="0" baseline="0">
          <a:ln>
            <a:noFill/>
          </a:ln>
          <a:solidFill>
            <a:schemeClr val="tx1"/>
          </a:solidFill>
          <a:uFillTx/>
          <a:latin typeface="+mn-lt"/>
          <a:ea typeface="+mn-ea"/>
          <a:cs typeface="+mn-cs"/>
          <a:sym typeface="Helvetica Neue Light"/>
        </a:defRPr>
      </a:lvl4pPr>
      <a:lvl5pPr marL="0" marR="0" indent="535747" algn="ctr" defTabSz="342283" latinLnBrk="0">
        <a:lnSpc>
          <a:spcPct val="100000"/>
        </a:lnSpc>
        <a:spcBef>
          <a:spcPts val="0"/>
        </a:spcBef>
        <a:spcAft>
          <a:spcPts val="0"/>
        </a:spcAft>
        <a:buClrTx/>
        <a:buSzTx/>
        <a:buFontTx/>
        <a:buNone/>
        <a:tabLst/>
        <a:defRPr sz="937" b="0" i="0" u="none" strike="noStrike" cap="none" spc="0" baseline="0">
          <a:ln>
            <a:noFill/>
          </a:ln>
          <a:solidFill>
            <a:schemeClr val="tx1"/>
          </a:solidFill>
          <a:uFillTx/>
          <a:latin typeface="+mn-lt"/>
          <a:ea typeface="+mn-ea"/>
          <a:cs typeface="+mn-cs"/>
          <a:sym typeface="Helvetica Neue Light"/>
        </a:defRPr>
      </a:lvl5pPr>
      <a:lvl6pPr marL="0" marR="0" indent="669684" algn="ctr" defTabSz="342283" latinLnBrk="0">
        <a:lnSpc>
          <a:spcPct val="100000"/>
        </a:lnSpc>
        <a:spcBef>
          <a:spcPts val="0"/>
        </a:spcBef>
        <a:spcAft>
          <a:spcPts val="0"/>
        </a:spcAft>
        <a:buClrTx/>
        <a:buSzTx/>
        <a:buFontTx/>
        <a:buNone/>
        <a:tabLst/>
        <a:defRPr sz="937" b="0" i="0" u="none" strike="noStrike" cap="none" spc="0" baseline="0">
          <a:ln>
            <a:noFill/>
          </a:ln>
          <a:solidFill>
            <a:schemeClr val="tx1"/>
          </a:solidFill>
          <a:uFillTx/>
          <a:latin typeface="+mn-lt"/>
          <a:ea typeface="+mn-ea"/>
          <a:cs typeface="+mn-cs"/>
          <a:sym typeface="Helvetica Neue Light"/>
        </a:defRPr>
      </a:lvl6pPr>
      <a:lvl7pPr marL="0" marR="0" indent="803620" algn="ctr" defTabSz="342283" latinLnBrk="0">
        <a:lnSpc>
          <a:spcPct val="100000"/>
        </a:lnSpc>
        <a:spcBef>
          <a:spcPts val="0"/>
        </a:spcBef>
        <a:spcAft>
          <a:spcPts val="0"/>
        </a:spcAft>
        <a:buClrTx/>
        <a:buSzTx/>
        <a:buFontTx/>
        <a:buNone/>
        <a:tabLst/>
        <a:defRPr sz="937" b="0" i="0" u="none" strike="noStrike" cap="none" spc="0" baseline="0">
          <a:ln>
            <a:noFill/>
          </a:ln>
          <a:solidFill>
            <a:schemeClr val="tx1"/>
          </a:solidFill>
          <a:uFillTx/>
          <a:latin typeface="+mn-lt"/>
          <a:ea typeface="+mn-ea"/>
          <a:cs typeface="+mn-cs"/>
          <a:sym typeface="Helvetica Neue Light"/>
        </a:defRPr>
      </a:lvl7pPr>
      <a:lvl8pPr marL="0" marR="0" indent="937557" algn="ctr" defTabSz="342283" latinLnBrk="0">
        <a:lnSpc>
          <a:spcPct val="100000"/>
        </a:lnSpc>
        <a:spcBef>
          <a:spcPts val="0"/>
        </a:spcBef>
        <a:spcAft>
          <a:spcPts val="0"/>
        </a:spcAft>
        <a:buClrTx/>
        <a:buSzTx/>
        <a:buFontTx/>
        <a:buNone/>
        <a:tabLst/>
        <a:defRPr sz="937" b="0" i="0" u="none" strike="noStrike" cap="none" spc="0" baseline="0">
          <a:ln>
            <a:noFill/>
          </a:ln>
          <a:solidFill>
            <a:schemeClr val="tx1"/>
          </a:solidFill>
          <a:uFillTx/>
          <a:latin typeface="+mn-lt"/>
          <a:ea typeface="+mn-ea"/>
          <a:cs typeface="+mn-cs"/>
          <a:sym typeface="Helvetica Neue Light"/>
        </a:defRPr>
      </a:lvl8pPr>
      <a:lvl9pPr marL="0" marR="0" indent="1071494" algn="ctr" defTabSz="342283" latinLnBrk="0">
        <a:lnSpc>
          <a:spcPct val="100000"/>
        </a:lnSpc>
        <a:spcBef>
          <a:spcPts val="0"/>
        </a:spcBef>
        <a:spcAft>
          <a:spcPts val="0"/>
        </a:spcAft>
        <a:buClrTx/>
        <a:buSzTx/>
        <a:buFontTx/>
        <a:buNone/>
        <a:tabLst/>
        <a:defRPr sz="937"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gif"/><Relationship Id="rId7"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jpg"/><Relationship Id="rId4" Type="http://schemas.openxmlformats.org/officeDocument/2006/relationships/image" Target="../media/image50.jpeg"/><Relationship Id="rId9"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60.png"/><Relationship Id="rId11" Type="http://schemas.openxmlformats.org/officeDocument/2006/relationships/image" Target="../media/image1.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jpeg"/><Relationship Id="rId9" Type="http://schemas.openxmlformats.org/officeDocument/2006/relationships/image" Target="../media/image63.pn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9.gif"/><Relationship Id="rId7" Type="http://schemas.openxmlformats.org/officeDocument/2006/relationships/diagramQuickStyle" Target="../diagrams/quickStyle1.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image" Target="../media/image50.jpe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50.jpeg"/><Relationship Id="rId4" Type="http://schemas.openxmlformats.org/officeDocument/2006/relationships/image" Target="../media/image49.gi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86.emf"/><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89.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91.jpeg"/></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1.png"/><Relationship Id="rId5" Type="http://schemas.openxmlformats.org/officeDocument/2006/relationships/image" Target="../media/image94.png"/><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96.jpeg"/></Relationships>
</file>

<file path=ppt/slides/_rels/slide5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2.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image" Target="../media/image103.png"/><Relationship Id="rId7" Type="http://schemas.openxmlformats.org/officeDocument/2006/relationships/image" Target="../media/image105.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1.png"/><Relationship Id="rId10" Type="http://schemas.openxmlformats.org/officeDocument/2006/relationships/image" Target="../media/image1.png"/><Relationship Id="rId4" Type="http://schemas.openxmlformats.org/officeDocument/2006/relationships/image" Target="../media/image104.jpeg"/><Relationship Id="rId9" Type="http://schemas.openxmlformats.org/officeDocument/2006/relationships/image" Target="../media/image50.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106.jpeg"/></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7"/>
          <p:cNvSpPr>
            <a:spLocks noGrp="1"/>
          </p:cNvSpPr>
          <p:nvPr>
            <p:ph type="title"/>
          </p:nvPr>
        </p:nvSpPr>
        <p:spPr>
          <a:xfrm>
            <a:off x="0" y="2"/>
            <a:ext cx="9144001" cy="1080000"/>
          </a:xfrm>
          <a:blipFill>
            <a:blip r:embed="rId3"/>
            <a:stretch>
              <a:fillRect/>
            </a:stretch>
          </a:blipFill>
        </p:spPr>
        <p:txBody>
          <a:bodyPr anchor="ctr" anchorCtr="0"/>
          <a:lstStyle/>
          <a:p>
            <a:r>
              <a:rPr lang="en-GB" sz="3000" cap="none" dirty="0"/>
              <a:t> Artificial Intelligence and Games</a:t>
            </a:r>
            <a:br>
              <a:rPr lang="en-GB" sz="3000" cap="none" dirty="0"/>
            </a:br>
            <a:r>
              <a:rPr lang="en-GB" sz="3000" cap="none" dirty="0"/>
              <a:t> </a:t>
            </a:r>
            <a:r>
              <a:rPr lang="en-GB" sz="3000" b="1" cap="none" dirty="0">
                <a:solidFill>
                  <a:srgbClr val="FFC000"/>
                </a:solidFill>
              </a:rPr>
              <a:t>Introduction</a:t>
            </a:r>
          </a:p>
        </p:txBody>
      </p:sp>
      <p:pic>
        <p:nvPicPr>
          <p:cNvPr id="1026" name="Picture 2">
            <a:extLst>
              <a:ext uri="{FF2B5EF4-FFF2-40B4-BE49-F238E27FC236}">
                <a16:creationId xmlns:a16="http://schemas.microsoft.com/office/drawing/2014/main" id="{B23FD1AB-E951-1617-C77D-647F74C9E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648" y="1633364"/>
            <a:ext cx="3266703" cy="3338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086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1" y="0"/>
            <a:ext cx="9180511" cy="5715000"/>
          </a:xfrm>
          <a:prstGeom prst="rect">
            <a:avLst/>
          </a:prstGeom>
        </p:spPr>
      </p:pic>
      <p:sp>
        <p:nvSpPr>
          <p:cNvPr id="7" name="Text Box 5"/>
          <p:cNvSpPr txBox="1">
            <a:spLocks noChangeArrowheads="1"/>
          </p:cNvSpPr>
          <p:nvPr/>
        </p:nvSpPr>
        <p:spPr bwMode="auto">
          <a:xfrm>
            <a:off x="-36510" y="3937620"/>
            <a:ext cx="9180510" cy="1080000"/>
          </a:xfrm>
          <a:prstGeom prst="rect">
            <a:avLst/>
          </a:prstGeom>
          <a:blipFill>
            <a:blip r:embed="rId4"/>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altLang="en-US" sz="3326" b="1" dirty="0">
                <a:solidFill>
                  <a:srgbClr val="FFC000"/>
                </a:solidFill>
                <a:latin typeface="Calibri" panose="020F0502020204030204" pitchFamily="34" charset="0"/>
              </a:rPr>
              <a:t>    </a:t>
            </a:r>
            <a:r>
              <a:rPr lang="en-US" altLang="en-US" sz="3326" dirty="0">
                <a:solidFill>
                  <a:srgbClr val="FFFFFF"/>
                </a:solidFill>
                <a:latin typeface="Calibri" panose="020F0502020204030204" pitchFamily="34" charset="0"/>
              </a:rPr>
              <a:t>Richest (?) HCI</a:t>
            </a:r>
          </a:p>
        </p:txBody>
      </p:sp>
      <p:pic>
        <p:nvPicPr>
          <p:cNvPr id="4" name="Picture 18" descr="https://fbcdn-sphotos-h-a.akamaihd.net/hphotos-ak-ash3/p480x480/547780_360795127374581_1467364690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3821582"/>
            <a:ext cx="1349243" cy="13492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descr="http://www.roadtovr.com/wp-content/uploads/2014/12/google-cardboard-android-virtual-realit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4461" y="3793604"/>
            <a:ext cx="1767383" cy="9873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4" descr="https://emotiv.com/bitrix/components/epanel/store.headset/templates/.default/images/hea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3689" y="3774196"/>
            <a:ext cx="1607344" cy="19353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306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674" y="3090311"/>
            <a:ext cx="2681651" cy="22706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4225652"/>
            <a:ext cx="1222836" cy="12228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6550" y="1364474"/>
            <a:ext cx="5941219" cy="1403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568" y="1345332"/>
            <a:ext cx="1938306" cy="2584407"/>
          </a:xfrm>
          <a:prstGeom prst="rect">
            <a:avLst/>
          </a:prstGeom>
          <a:ln>
            <a:noFill/>
          </a:ln>
          <a:effectLst>
            <a:outerShdw blurRad="292100" dist="139700" dir="2700000" algn="tl" rotWithShape="0">
              <a:srgbClr val="333333">
                <a:alpha val="65000"/>
              </a:srgbClr>
            </a:outerShdw>
          </a:effectLst>
        </p:spPr>
      </p:pic>
      <p:sp>
        <p:nvSpPr>
          <p:cNvPr id="12" name="Text Box 5"/>
          <p:cNvSpPr txBox="1">
            <a:spLocks noChangeArrowheads="1"/>
          </p:cNvSpPr>
          <p:nvPr/>
        </p:nvSpPr>
        <p:spPr bwMode="auto">
          <a:xfrm>
            <a:off x="0" y="-22820"/>
            <a:ext cx="9143999" cy="1080000"/>
          </a:xfrm>
          <a:prstGeom prst="rect">
            <a:avLst/>
          </a:prstGeom>
          <a:blipFill>
            <a:blip r:embed="rId7"/>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altLang="en-US" sz="3326" b="1" dirty="0">
                <a:solidFill>
                  <a:srgbClr val="FFC000"/>
                </a:solidFill>
                <a:latin typeface="Calibri" panose="020F0502020204030204" pitchFamily="34" charset="0"/>
              </a:rPr>
              <a:t>  </a:t>
            </a:r>
            <a:r>
              <a:rPr lang="en-US" altLang="en-US" sz="3200" dirty="0">
                <a:solidFill>
                  <a:srgbClr val="FFFFFF"/>
                </a:solidFill>
                <a:latin typeface="Calibri" panose="020F0502020204030204" pitchFamily="34" charset="0"/>
              </a:rPr>
              <a:t>Games are everywhere</a:t>
            </a:r>
          </a:p>
          <a:p>
            <a:pPr>
              <a:lnSpc>
                <a:spcPct val="102000"/>
              </a:lnSpc>
            </a:pPr>
            <a:r>
              <a:rPr lang="en-US" altLang="en-US" sz="3200" dirty="0">
                <a:solidFill>
                  <a:srgbClr val="FFFFFF"/>
                </a:solidFill>
                <a:latin typeface="Calibri" panose="020F0502020204030204" pitchFamily="34" charset="0"/>
              </a:rPr>
              <a:t>  </a:t>
            </a:r>
            <a:r>
              <a:rPr lang="en-US" altLang="en-US" sz="3200" b="1" dirty="0">
                <a:solidFill>
                  <a:srgbClr val="FFC000"/>
                </a:solidFill>
                <a:latin typeface="Calibri" panose="020F0502020204030204" pitchFamily="34" charset="0"/>
              </a:rPr>
              <a:t>More Content More Data</a:t>
            </a:r>
          </a:p>
        </p:txBody>
      </p:sp>
    </p:spTree>
    <p:extLst>
      <p:ext uri="{BB962C8B-B14F-4D97-AF65-F5344CB8AC3E}">
        <p14:creationId xmlns:p14="http://schemas.microsoft.com/office/powerpoint/2010/main" val="2672719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1.staticflickr.com/7/6039/6372684265_32024dfbbb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ages.cdn.stuff.tv/sites/stuff.tv/files/styles/big-image/public/news/no-mans-sky-01.jpg?itok=xaJT5OY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3577580"/>
            <a:ext cx="2616225" cy="19621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0" y="-22820"/>
            <a:ext cx="9143999" cy="1080000"/>
          </a:xfrm>
          <a:prstGeom prst="rect">
            <a:avLst/>
          </a:prstGeom>
          <a:blipFill>
            <a:blip r:embed="rId5"/>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altLang="en-US" sz="3326" b="1" dirty="0">
                <a:solidFill>
                  <a:srgbClr val="FFC000"/>
                </a:solidFill>
                <a:latin typeface="Calibri" panose="020F0502020204030204" pitchFamily="34" charset="0"/>
              </a:rPr>
              <a:t>  </a:t>
            </a:r>
            <a:r>
              <a:rPr lang="en-US" altLang="en-US" sz="3326" dirty="0">
                <a:solidFill>
                  <a:srgbClr val="FFFFFF"/>
                </a:solidFill>
                <a:latin typeface="Calibri" panose="020F0502020204030204" pitchFamily="34" charset="0"/>
              </a:rPr>
              <a:t>Games are content-intensive</a:t>
            </a:r>
          </a:p>
        </p:txBody>
      </p:sp>
    </p:spTree>
    <p:extLst>
      <p:ext uri="{BB962C8B-B14F-4D97-AF65-F5344CB8AC3E}">
        <p14:creationId xmlns:p14="http://schemas.microsoft.com/office/powerpoint/2010/main" val="1203335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2" y="1313388"/>
            <a:ext cx="8604447" cy="3416320"/>
          </a:xfrm>
          <a:prstGeom prst="rect">
            <a:avLst/>
          </a:prstGeom>
          <a:noFill/>
        </p:spPr>
        <p:txBody>
          <a:bodyPr wrap="square" rtlCol="0">
            <a:spAutoFit/>
          </a:bodyPr>
          <a:lstStyle/>
          <a:p>
            <a:r>
              <a:rPr lang="en-GB" dirty="0"/>
              <a:t>Perception</a:t>
            </a:r>
            <a:endParaRPr lang="el-GR" dirty="0"/>
          </a:p>
          <a:p>
            <a:r>
              <a:rPr lang="en-GB" dirty="0"/>
              <a:t>Signal Processing</a:t>
            </a:r>
            <a:endParaRPr lang="el-GR" dirty="0"/>
          </a:p>
          <a:p>
            <a:r>
              <a:rPr lang="en-GB" dirty="0"/>
              <a:t>Machine Learning</a:t>
            </a:r>
            <a:endParaRPr lang="el-GR" dirty="0"/>
          </a:p>
          <a:p>
            <a:r>
              <a:rPr lang="en-GB" dirty="0"/>
              <a:t>Artificial Psychology</a:t>
            </a:r>
            <a:endParaRPr lang="el-GR" dirty="0"/>
          </a:p>
          <a:p>
            <a:r>
              <a:rPr lang="en-GB" dirty="0"/>
              <a:t>Planning and Search</a:t>
            </a:r>
            <a:endParaRPr lang="el-GR" dirty="0"/>
          </a:p>
          <a:p>
            <a:r>
              <a:rPr lang="el-GR" dirty="0"/>
              <a:t>KR </a:t>
            </a:r>
            <a:r>
              <a:rPr lang="en-GB" dirty="0"/>
              <a:t>and Reasoning</a:t>
            </a:r>
            <a:endParaRPr lang="el-GR" dirty="0"/>
          </a:p>
          <a:p>
            <a:r>
              <a:rPr lang="en-GB" dirty="0"/>
              <a:t>Natural language processing</a:t>
            </a:r>
          </a:p>
          <a:p>
            <a:r>
              <a:rPr lang="en-GB" dirty="0"/>
              <a:t>Navigation</a:t>
            </a:r>
            <a:endParaRPr lang="el-GR" dirty="0"/>
          </a:p>
          <a:p>
            <a:r>
              <a:rPr lang="el-GR" dirty="0"/>
              <a:t>... </a:t>
            </a:r>
            <a:endParaRPr lang="en-GB" dirty="0"/>
          </a:p>
        </p:txBody>
      </p:sp>
      <p:sp>
        <p:nvSpPr>
          <p:cNvPr id="4" name="Text Box 5"/>
          <p:cNvSpPr txBox="1">
            <a:spLocks noChangeArrowheads="1"/>
          </p:cNvSpPr>
          <p:nvPr/>
        </p:nvSpPr>
        <p:spPr bwMode="auto">
          <a:xfrm>
            <a:off x="0" y="-22820"/>
            <a:ext cx="9143999" cy="1080000"/>
          </a:xfrm>
          <a:prstGeom prst="rect">
            <a:avLst/>
          </a:prstGeom>
          <a:blipFill>
            <a:blip r:embed="rId3"/>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altLang="en-US" sz="3326" b="1" dirty="0">
                <a:solidFill>
                  <a:srgbClr val="FFC000"/>
                </a:solidFill>
                <a:latin typeface="Calibri" panose="020F0502020204030204" pitchFamily="34" charset="0"/>
              </a:rPr>
              <a:t>  </a:t>
            </a:r>
            <a:r>
              <a:rPr lang="en-US" altLang="en-US" sz="3326" dirty="0">
                <a:solidFill>
                  <a:srgbClr val="FFFFFF"/>
                </a:solidFill>
                <a:latin typeface="Calibri" panose="020F0502020204030204" pitchFamily="34" charset="0"/>
              </a:rPr>
              <a:t>Games and AI Areas</a:t>
            </a:r>
          </a:p>
        </p:txBody>
      </p:sp>
    </p:spTree>
    <p:extLst>
      <p:ext uri="{BB962C8B-B14F-4D97-AF65-F5344CB8AC3E}">
        <p14:creationId xmlns:p14="http://schemas.microsoft.com/office/powerpoint/2010/main" val="1417561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9288" t="6601" r="39763" b="11383"/>
          <a:stretch/>
        </p:blipFill>
        <p:spPr>
          <a:xfrm>
            <a:off x="-21531" y="-22820"/>
            <a:ext cx="5171794" cy="5737820"/>
          </a:xfrm>
          <a:prstGeom prst="rect">
            <a:avLst/>
          </a:prstGeom>
          <a:noFill/>
          <a:ln>
            <a:noFill/>
          </a:ln>
        </p:spPr>
      </p:pic>
      <p:pic>
        <p:nvPicPr>
          <p:cNvPr id="5" name="Picture 2" descr="http://wp.doc.ic.ac.uk/sml/wp-content/uploads/sites/17/2015/02/GoogleDeepMind-Logotype-Horizontal-1200px-200px-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9236" y="1453802"/>
            <a:ext cx="2866800" cy="477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blogs-images.forbes.com/davidewalt/files/2011/08/kasparov-deep-blue-game-6-199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6544" y="2924176"/>
            <a:ext cx="4243089" cy="2790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www.it24hrs.com/wp-content/uploads/2016/03/lee-sedol-vs-alphago-go-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6544" y="0"/>
            <a:ext cx="4243089" cy="292417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pectrum.ieee.org/image/179096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3433564"/>
            <a:ext cx="3005694" cy="2050552"/>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21530" y="4657820"/>
            <a:ext cx="9165530" cy="1080000"/>
          </a:xfrm>
          <a:prstGeom prst="rect">
            <a:avLst/>
          </a:prstGeom>
          <a:blipFill>
            <a:blip r:embed="rId8"/>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altLang="en-US" sz="3326" b="1" dirty="0">
                <a:solidFill>
                  <a:srgbClr val="FFC000"/>
                </a:solidFill>
                <a:latin typeface="Calibri" panose="020F0502020204030204" pitchFamily="34" charset="0"/>
              </a:rPr>
              <a:t>  </a:t>
            </a:r>
            <a:r>
              <a:rPr lang="en-US" altLang="en-US" sz="3326" dirty="0">
                <a:solidFill>
                  <a:srgbClr val="FFFFFF"/>
                </a:solidFill>
                <a:latin typeface="Calibri" panose="020F0502020204030204" pitchFamily="34" charset="0"/>
              </a:rPr>
              <a:t>Games </a:t>
            </a:r>
            <a:r>
              <a:rPr lang="en-US" altLang="en-US" sz="3326" dirty="0" err="1">
                <a:solidFill>
                  <a:srgbClr val="FFFFFF"/>
                </a:solidFill>
                <a:latin typeface="Calibri" panose="020F0502020204030204" pitchFamily="34" charset="0"/>
              </a:rPr>
              <a:t>realise</a:t>
            </a:r>
            <a:r>
              <a:rPr lang="en-US" altLang="en-US" sz="3326" dirty="0">
                <a:solidFill>
                  <a:srgbClr val="FFFFFF"/>
                </a:solidFill>
                <a:latin typeface="Calibri" panose="020F0502020204030204" pitchFamily="34" charset="0"/>
              </a:rPr>
              <a:t> AI’s long-standing goals</a:t>
            </a:r>
          </a:p>
        </p:txBody>
      </p:sp>
    </p:spTree>
    <p:extLst>
      <p:ext uri="{BB962C8B-B14F-4D97-AF65-F5344CB8AC3E}">
        <p14:creationId xmlns:p14="http://schemas.microsoft.com/office/powerpoint/2010/main" val="363976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10173" r="30682"/>
          <a:stretch/>
        </p:blipFill>
        <p:spPr bwMode="auto">
          <a:xfrm>
            <a:off x="1" y="2763437"/>
            <a:ext cx="3275855" cy="2939062"/>
          </a:xfrm>
          <a:prstGeom prst="rect">
            <a:avLst/>
          </a:prstGeom>
          <a:noFill/>
          <a:ln>
            <a:noFill/>
          </a:ln>
          <a:effectLst/>
          <a:extLst>
            <a:ext uri="{909E8E84-426E-40DD-AFC4-6F175D3DCCD1}">
              <a14:hiddenFill xmlns:a14="http://schemas.microsoft.com/office/drawing/2010/main">
                <a:blipFill dpi="0" rotWithShape="0">
                  <a:blip/>
                  <a:srcRect l="10173" r="842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l="12776" r="19131"/>
          <a:stretch/>
        </p:blipFill>
        <p:spPr bwMode="auto">
          <a:xfrm>
            <a:off x="2627784" y="2743537"/>
            <a:ext cx="3456384" cy="2958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1"/>
          <p:cNvPicPr>
            <a:picLocks noChangeAspect="1" noChangeArrowheads="1"/>
          </p:cNvPicPr>
          <p:nvPr/>
        </p:nvPicPr>
        <p:blipFill>
          <a:blip r:embed="rId5">
            <a:extLst>
              <a:ext uri="{28A0092B-C50C-407E-A947-70E740481C1C}">
                <a14:useLocalDpi xmlns:a14="http://schemas.microsoft.com/office/drawing/2010/main" val="0"/>
              </a:ext>
            </a:extLst>
          </a:blip>
          <a:srcRect l="9261" t="9468" r="22803"/>
          <a:stretch>
            <a:fillRect/>
          </a:stretch>
        </p:blipFill>
        <p:spPr bwMode="auto">
          <a:xfrm>
            <a:off x="5444379" y="2763437"/>
            <a:ext cx="3699621" cy="2939062"/>
          </a:xfrm>
          <a:prstGeom prst="rect">
            <a:avLst/>
          </a:prstGeom>
          <a:noFill/>
          <a:ln>
            <a:noFill/>
          </a:ln>
          <a:effectLst/>
          <a:extLst>
            <a:ext uri="{909E8E84-426E-40DD-AFC4-6F175D3DCCD1}">
              <a14:hiddenFill xmlns:a14="http://schemas.microsoft.com/office/drawing/2010/main">
                <a:blipFill dpi="0" rotWithShape="0">
                  <a:blip/>
                  <a:srcRect l="9261" t="9468" r="2280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1"/>
          <p:cNvPicPr>
            <a:picLocks noChangeAspect="1" noChangeArrowheads="1"/>
          </p:cNvPicPr>
          <p:nvPr/>
        </p:nvPicPr>
        <p:blipFill>
          <a:blip r:embed="rId6">
            <a:extLst>
              <a:ext uri="{28A0092B-C50C-407E-A947-70E740481C1C}">
                <a14:useLocalDpi xmlns:a14="http://schemas.microsoft.com/office/drawing/2010/main" val="0"/>
              </a:ext>
            </a:extLst>
          </a:blip>
          <a:srcRect b="2409"/>
          <a:stretch>
            <a:fillRect/>
          </a:stretch>
        </p:blipFill>
        <p:spPr bwMode="auto">
          <a:xfrm>
            <a:off x="5358521" y="24586"/>
            <a:ext cx="3785478" cy="2738851"/>
          </a:xfrm>
          <a:prstGeom prst="rect">
            <a:avLst/>
          </a:prstGeom>
          <a:noFill/>
          <a:ln>
            <a:noFill/>
          </a:ln>
          <a:effectLst/>
          <a:extLst>
            <a:ext uri="{909E8E84-426E-40DD-AFC4-6F175D3DCCD1}">
              <a14:hiddenFill xmlns:a14="http://schemas.microsoft.com/office/drawing/2010/main">
                <a:blipFill dpi="0" rotWithShape="0">
                  <a:blip/>
                  <a:srcRect b="240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
          <p:cNvPicPr>
            <a:picLocks noChangeAspect="1" noChangeArrowheads="1"/>
          </p:cNvPicPr>
          <p:nvPr/>
        </p:nvPicPr>
        <p:blipFill>
          <a:blip r:embed="rId7">
            <a:extLst>
              <a:ext uri="{28A0092B-C50C-407E-A947-70E740481C1C}">
                <a14:useLocalDpi xmlns:a14="http://schemas.microsoft.com/office/drawing/2010/main" val="0"/>
              </a:ext>
            </a:extLst>
          </a:blip>
          <a:srcRect l="17406" r="7594"/>
          <a:stretch>
            <a:fillRect/>
          </a:stretch>
        </p:blipFill>
        <p:spPr bwMode="auto">
          <a:xfrm>
            <a:off x="0" y="0"/>
            <a:ext cx="3465155" cy="2763437"/>
          </a:xfrm>
          <a:prstGeom prst="rect">
            <a:avLst/>
          </a:prstGeom>
          <a:noFill/>
          <a:ln>
            <a:noFill/>
          </a:ln>
          <a:effectLst/>
          <a:extLst>
            <a:ext uri="{909E8E84-426E-40DD-AFC4-6F175D3DCCD1}">
              <a14:hiddenFill xmlns:a14="http://schemas.microsoft.com/office/drawing/2010/main">
                <a:blipFill dpi="0" rotWithShape="0">
                  <a:blip/>
                  <a:srcRect l="17406" r="759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1"/>
          <p:cNvPicPr>
            <a:picLocks noChangeAspect="1" noChangeArrowheads="1"/>
          </p:cNvPicPr>
          <p:nvPr/>
        </p:nvPicPr>
        <p:blipFill>
          <a:blip r:embed="rId8">
            <a:extLst>
              <a:ext uri="{28A0092B-C50C-407E-A947-70E740481C1C}">
                <a14:useLocalDpi xmlns:a14="http://schemas.microsoft.com/office/drawing/2010/main" val="0"/>
              </a:ext>
            </a:extLst>
          </a:blip>
          <a:srcRect l="23404" r="6277"/>
          <a:stretch>
            <a:fillRect/>
          </a:stretch>
        </p:blipFill>
        <p:spPr bwMode="auto">
          <a:xfrm>
            <a:off x="3203848" y="1534"/>
            <a:ext cx="2520280" cy="2770018"/>
          </a:xfrm>
          <a:prstGeom prst="rect">
            <a:avLst/>
          </a:prstGeom>
          <a:noFill/>
          <a:ln>
            <a:noFill/>
          </a:ln>
          <a:effectLst/>
          <a:extLst>
            <a:ext uri="{909E8E84-426E-40DD-AFC4-6F175D3DCCD1}">
              <a14:hiddenFill xmlns:a14="http://schemas.microsoft.com/office/drawing/2010/main">
                <a:blipFill dpi="0" rotWithShape="0">
                  <a:blip/>
                  <a:srcRect l="23404" r="627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Rectangle 8"/>
          <p:cNvSpPr/>
          <p:nvPr/>
        </p:nvSpPr>
        <p:spPr>
          <a:xfrm>
            <a:off x="107504" y="4885918"/>
            <a:ext cx="9036496" cy="707886"/>
          </a:xfrm>
          <a:prstGeom prst="rect">
            <a:avLst/>
          </a:prstGeom>
        </p:spPr>
        <p:txBody>
          <a:bodyPr wrap="square">
            <a:spAutoFit/>
          </a:bodyPr>
          <a:lstStyle/>
          <a:p>
            <a:r>
              <a:rPr lang="en-GB" sz="2000" dirty="0" err="1">
                <a:solidFill>
                  <a:schemeClr val="bg1"/>
                </a:solidFill>
                <a:latin typeface="+mj-lt"/>
              </a:rPr>
              <a:t>Liapis</a:t>
            </a:r>
            <a:r>
              <a:rPr lang="en-GB" sz="2000" dirty="0">
                <a:solidFill>
                  <a:schemeClr val="bg1"/>
                </a:solidFill>
                <a:latin typeface="+mj-lt"/>
              </a:rPr>
              <a:t>, </a:t>
            </a:r>
            <a:r>
              <a:rPr lang="en-GB" sz="2000" dirty="0" err="1">
                <a:solidFill>
                  <a:schemeClr val="bg1"/>
                </a:solidFill>
                <a:latin typeface="+mj-lt"/>
              </a:rPr>
              <a:t>Yannakakis</a:t>
            </a:r>
            <a:r>
              <a:rPr lang="en-GB" sz="2000" dirty="0">
                <a:solidFill>
                  <a:schemeClr val="bg1"/>
                </a:solidFill>
                <a:latin typeface="+mj-lt"/>
              </a:rPr>
              <a:t>, </a:t>
            </a:r>
            <a:r>
              <a:rPr lang="en-GB" sz="2000" dirty="0" err="1">
                <a:solidFill>
                  <a:schemeClr val="bg1"/>
                </a:solidFill>
                <a:latin typeface="+mj-lt"/>
              </a:rPr>
              <a:t>Togelius</a:t>
            </a:r>
            <a:r>
              <a:rPr lang="en-GB" sz="2000" dirty="0">
                <a:solidFill>
                  <a:schemeClr val="bg1"/>
                </a:solidFill>
                <a:latin typeface="+mj-lt"/>
              </a:rPr>
              <a:t>: </a:t>
            </a:r>
            <a:r>
              <a:rPr lang="en-GB" sz="2000" b="1" dirty="0">
                <a:solidFill>
                  <a:schemeClr val="bg1"/>
                </a:solidFill>
                <a:latin typeface="+mj-lt"/>
              </a:rPr>
              <a:t>"Computational Game Creativity,"</a:t>
            </a:r>
            <a:r>
              <a:rPr lang="en-GB" sz="2000" dirty="0">
                <a:solidFill>
                  <a:schemeClr val="bg1"/>
                </a:solidFill>
                <a:latin typeface="+mj-lt"/>
              </a:rPr>
              <a:t> in </a:t>
            </a:r>
            <a:r>
              <a:rPr lang="en-GB" sz="2000" i="1" dirty="0">
                <a:solidFill>
                  <a:schemeClr val="bg1"/>
                </a:solidFill>
                <a:latin typeface="+mj-lt"/>
              </a:rPr>
              <a:t>Proceedings of the Fifth International Conference on Computational Creativity</a:t>
            </a:r>
            <a:r>
              <a:rPr lang="en-GB" sz="2000" dirty="0">
                <a:solidFill>
                  <a:schemeClr val="bg1"/>
                </a:solidFill>
                <a:latin typeface="+mj-lt"/>
              </a:rPr>
              <a:t>, 2014. </a:t>
            </a:r>
          </a:p>
        </p:txBody>
      </p:sp>
      <p:sp>
        <p:nvSpPr>
          <p:cNvPr id="29" name="Text Box 5"/>
          <p:cNvSpPr txBox="1">
            <a:spLocks noChangeArrowheads="1"/>
          </p:cNvSpPr>
          <p:nvPr/>
        </p:nvSpPr>
        <p:spPr bwMode="auto">
          <a:xfrm>
            <a:off x="0" y="2209428"/>
            <a:ext cx="9143999" cy="1080000"/>
          </a:xfrm>
          <a:prstGeom prst="rect">
            <a:avLst/>
          </a:prstGeom>
          <a:blipFill>
            <a:blip r:embed="rId9"/>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altLang="en-US" sz="3326" b="1" dirty="0">
                <a:solidFill>
                  <a:srgbClr val="FFC000"/>
                </a:solidFill>
                <a:latin typeface="Calibri" panose="020F0502020204030204" pitchFamily="34" charset="0"/>
              </a:rPr>
              <a:t>  </a:t>
            </a:r>
            <a:r>
              <a:rPr lang="en-US" altLang="en-US" sz="3200" dirty="0">
                <a:solidFill>
                  <a:srgbClr val="FFFFFF"/>
                </a:solidFill>
                <a:latin typeface="Calibri" panose="020F0502020204030204" pitchFamily="34" charset="0"/>
              </a:rPr>
              <a:t>Multifaceted </a:t>
            </a:r>
          </a:p>
          <a:p>
            <a:pPr>
              <a:lnSpc>
                <a:spcPct val="102000"/>
              </a:lnSpc>
            </a:pPr>
            <a:r>
              <a:rPr lang="en-US" altLang="en-US" sz="3200" dirty="0">
                <a:solidFill>
                  <a:srgbClr val="FFFFFF"/>
                </a:solidFill>
                <a:latin typeface="Calibri" panose="020F0502020204030204" pitchFamily="34" charset="0"/>
              </a:rPr>
              <a:t>  Creativity</a:t>
            </a:r>
          </a:p>
        </p:txBody>
      </p:sp>
      <p:grpSp>
        <p:nvGrpSpPr>
          <p:cNvPr id="10" name="Group 9"/>
          <p:cNvGrpSpPr/>
          <p:nvPr/>
        </p:nvGrpSpPr>
        <p:grpSpPr>
          <a:xfrm>
            <a:off x="3012190" y="1438212"/>
            <a:ext cx="1788188" cy="1333340"/>
            <a:chOff x="865063" y="3924820"/>
            <a:chExt cx="2365375" cy="1763713"/>
          </a:xfrm>
        </p:grpSpPr>
        <p:sp>
          <p:nvSpPr>
            <p:cNvPr id="11" name="AutoShape 21"/>
            <p:cNvSpPr>
              <a:spLocks noChangeArrowheads="1"/>
            </p:cNvSpPr>
            <p:nvPr/>
          </p:nvSpPr>
          <p:spPr bwMode="auto">
            <a:xfrm>
              <a:off x="865063" y="3924820"/>
              <a:ext cx="1979612" cy="1763713"/>
            </a:xfrm>
            <a:prstGeom prst="triangle">
              <a:avLst>
                <a:gd name="adj" fmla="val 50000"/>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GB" sz="1814"/>
            </a:p>
          </p:txBody>
        </p:sp>
        <p:sp>
          <p:nvSpPr>
            <p:cNvPr id="12" name="Text Box 24"/>
            <p:cNvSpPr txBox="1">
              <a:spLocks noChangeArrowheads="1"/>
            </p:cNvSpPr>
            <p:nvPr/>
          </p:nvSpPr>
          <p:spPr bwMode="auto">
            <a:xfrm>
              <a:off x="1250825" y="5113858"/>
              <a:ext cx="1979613"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72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 pos="14478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9pPr>
            </a:lstStyle>
            <a:p>
              <a:pPr>
                <a:lnSpc>
                  <a:spcPct val="95000"/>
                </a:lnSpc>
              </a:pPr>
              <a:r>
                <a:rPr lang="de-DE" altLang="en-US" sz="1814" b="1" dirty="0">
                  <a:latin typeface="+mn-lt"/>
                </a:rPr>
                <a:t>Visuals</a:t>
              </a:r>
            </a:p>
          </p:txBody>
        </p:sp>
      </p:grpSp>
      <p:grpSp>
        <p:nvGrpSpPr>
          <p:cNvPr id="13" name="Group 12"/>
          <p:cNvGrpSpPr/>
          <p:nvPr/>
        </p:nvGrpSpPr>
        <p:grpSpPr>
          <a:xfrm>
            <a:off x="3765592" y="1443142"/>
            <a:ext cx="1849992" cy="1333340"/>
            <a:chOff x="133599" y="3472849"/>
            <a:chExt cx="2447128" cy="1763713"/>
          </a:xfrm>
        </p:grpSpPr>
        <p:sp>
          <p:nvSpPr>
            <p:cNvPr id="14" name="AutoShape 20"/>
            <p:cNvSpPr>
              <a:spLocks noChangeArrowheads="1"/>
            </p:cNvSpPr>
            <p:nvPr/>
          </p:nvSpPr>
          <p:spPr bwMode="auto">
            <a:xfrm rot="10800000">
              <a:off x="133599" y="3472849"/>
              <a:ext cx="1979613" cy="1763713"/>
            </a:xfrm>
            <a:prstGeom prst="triangle">
              <a:avLst>
                <a:gd name="adj" fmla="val 50000"/>
              </a:avLst>
            </a:prstGeom>
            <a:gradFill>
              <a:gsLst>
                <a:gs pos="0">
                  <a:srgbClr val="FFC000"/>
                </a:gs>
                <a:gs pos="100000">
                  <a:schemeClr val="accent6">
                    <a:tint val="50000"/>
                    <a:shade val="100000"/>
                    <a:satMod val="350000"/>
                  </a:schemeClr>
                </a:gs>
              </a:gsLst>
            </a:gradFill>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GB" sz="1814"/>
            </a:p>
          </p:txBody>
        </p:sp>
        <p:sp>
          <p:nvSpPr>
            <p:cNvPr id="15" name="Text Box 25"/>
            <p:cNvSpPr txBox="1">
              <a:spLocks noChangeArrowheads="1"/>
            </p:cNvSpPr>
            <p:nvPr/>
          </p:nvSpPr>
          <p:spPr bwMode="auto">
            <a:xfrm>
              <a:off x="601115" y="3537767"/>
              <a:ext cx="1979612" cy="434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 pos="14478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cs typeface="Arial Unicode MS" panose="020B0604020202020204" pitchFamily="34" charset="-128"/>
                </a:defRPr>
              </a:lvl9pPr>
            </a:lstStyle>
            <a:p>
              <a:pPr>
                <a:lnSpc>
                  <a:spcPct val="95000"/>
                </a:lnSpc>
              </a:pPr>
              <a:r>
                <a:rPr lang="de-DE" altLang="en-US" sz="1814" b="1" dirty="0">
                  <a:latin typeface="+mn-lt"/>
                </a:rPr>
                <a:t>Audio</a:t>
              </a:r>
            </a:p>
          </p:txBody>
        </p:sp>
      </p:grpSp>
      <p:grpSp>
        <p:nvGrpSpPr>
          <p:cNvPr id="16" name="Group 15"/>
          <p:cNvGrpSpPr/>
          <p:nvPr/>
        </p:nvGrpSpPr>
        <p:grpSpPr>
          <a:xfrm>
            <a:off x="4515133" y="1443142"/>
            <a:ext cx="1496557" cy="1333340"/>
            <a:chOff x="2844675" y="3924820"/>
            <a:chExt cx="1979613" cy="1763713"/>
          </a:xfrm>
        </p:grpSpPr>
        <p:sp>
          <p:nvSpPr>
            <p:cNvPr id="17" name="AutoShape 22"/>
            <p:cNvSpPr>
              <a:spLocks noChangeArrowheads="1"/>
            </p:cNvSpPr>
            <p:nvPr/>
          </p:nvSpPr>
          <p:spPr bwMode="auto">
            <a:xfrm>
              <a:off x="2844675" y="3924820"/>
              <a:ext cx="1979613" cy="1763713"/>
            </a:xfrm>
            <a:prstGeom prst="triangle">
              <a:avLst>
                <a:gd name="adj" fmla="val 50000"/>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GB" sz="1814"/>
            </a:p>
          </p:txBody>
        </p:sp>
        <p:sp>
          <p:nvSpPr>
            <p:cNvPr id="18" name="Text Box 26"/>
            <p:cNvSpPr txBox="1">
              <a:spLocks noChangeArrowheads="1"/>
            </p:cNvSpPr>
            <p:nvPr/>
          </p:nvSpPr>
          <p:spPr bwMode="auto">
            <a:xfrm>
              <a:off x="3096096" y="5145062"/>
              <a:ext cx="1652588"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Lst>
                <a:defRPr>
                  <a:solidFill>
                    <a:srgbClr val="000000"/>
                  </a:solidFill>
                  <a:latin typeface="Arial" panose="020B0604020202020204" pitchFamily="34" charset="0"/>
                  <a:cs typeface="Arial Unicode MS" panose="020B0604020202020204" pitchFamily="34" charset="-128"/>
                </a:defRPr>
              </a:lvl1pPr>
              <a:lvl2pPr>
                <a:tabLst>
                  <a:tab pos="723900" algn="l"/>
                </a:tabLst>
                <a:defRPr>
                  <a:solidFill>
                    <a:srgbClr val="000000"/>
                  </a:solidFill>
                  <a:latin typeface="Arial" panose="020B0604020202020204" pitchFamily="34" charset="0"/>
                  <a:cs typeface="Arial Unicode MS" panose="020B0604020202020204" pitchFamily="34" charset="-128"/>
                </a:defRPr>
              </a:lvl2pPr>
              <a:lvl3pPr>
                <a:tabLst>
                  <a:tab pos="723900" algn="l"/>
                </a:tabLst>
                <a:defRPr>
                  <a:solidFill>
                    <a:srgbClr val="000000"/>
                  </a:solidFill>
                  <a:latin typeface="Arial" panose="020B0604020202020204" pitchFamily="34" charset="0"/>
                  <a:cs typeface="Arial Unicode MS" panose="020B0604020202020204" pitchFamily="34" charset="-128"/>
                </a:defRPr>
              </a:lvl3pPr>
              <a:lvl4pPr>
                <a:tabLst>
                  <a:tab pos="723900" algn="l"/>
                </a:tabLst>
                <a:defRPr>
                  <a:solidFill>
                    <a:srgbClr val="000000"/>
                  </a:solidFill>
                  <a:latin typeface="Arial" panose="020B0604020202020204" pitchFamily="34" charset="0"/>
                  <a:cs typeface="Arial Unicode MS" panose="020B0604020202020204" pitchFamily="34" charset="-128"/>
                </a:defRPr>
              </a:lvl4pPr>
              <a:lvl5pPr>
                <a:tabLst>
                  <a:tab pos="723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9pPr>
            </a:lstStyle>
            <a:p>
              <a:pPr>
                <a:lnSpc>
                  <a:spcPct val="95000"/>
                </a:lnSpc>
              </a:pPr>
              <a:r>
                <a:rPr lang="de-DE" altLang="en-US" sz="1814" b="1" dirty="0">
                  <a:latin typeface="+mn-lt"/>
                </a:rPr>
                <a:t>Narrative</a:t>
              </a:r>
            </a:p>
          </p:txBody>
        </p:sp>
      </p:grpSp>
      <p:grpSp>
        <p:nvGrpSpPr>
          <p:cNvPr id="19" name="Group 18"/>
          <p:cNvGrpSpPr/>
          <p:nvPr/>
        </p:nvGrpSpPr>
        <p:grpSpPr>
          <a:xfrm>
            <a:off x="3020697" y="2779667"/>
            <a:ext cx="1496557" cy="1333340"/>
            <a:chOff x="865063" y="5688533"/>
            <a:chExt cx="1979612" cy="1763712"/>
          </a:xfrm>
        </p:grpSpPr>
        <p:sp>
          <p:nvSpPr>
            <p:cNvPr id="20" name="AutoShape 19"/>
            <p:cNvSpPr>
              <a:spLocks noChangeArrowheads="1"/>
            </p:cNvSpPr>
            <p:nvPr/>
          </p:nvSpPr>
          <p:spPr bwMode="auto">
            <a:xfrm flipH="1" flipV="1">
              <a:off x="865063" y="5688533"/>
              <a:ext cx="1979612" cy="1763712"/>
            </a:xfrm>
            <a:prstGeom prst="triangle">
              <a:avLst>
                <a:gd name="adj" fmla="val 50000"/>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GB" sz="1814"/>
            </a:p>
          </p:txBody>
        </p:sp>
        <p:sp>
          <p:nvSpPr>
            <p:cNvPr id="21" name="Text Box 27"/>
            <p:cNvSpPr txBox="1">
              <a:spLocks noChangeArrowheads="1"/>
            </p:cNvSpPr>
            <p:nvPr/>
          </p:nvSpPr>
          <p:spPr bwMode="auto">
            <a:xfrm>
              <a:off x="1322263" y="5725045"/>
              <a:ext cx="1079500" cy="77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Lst>
                <a:defRPr>
                  <a:solidFill>
                    <a:srgbClr val="000000"/>
                  </a:solidFill>
                  <a:latin typeface="Arial" panose="020B0604020202020204" pitchFamily="34" charset="0"/>
                  <a:cs typeface="Arial Unicode MS" panose="020B0604020202020204" pitchFamily="34" charset="-128"/>
                </a:defRPr>
              </a:lvl1pPr>
              <a:lvl2pPr>
                <a:tabLst>
                  <a:tab pos="723900" algn="l"/>
                </a:tabLst>
                <a:defRPr>
                  <a:solidFill>
                    <a:srgbClr val="000000"/>
                  </a:solidFill>
                  <a:latin typeface="Arial" panose="020B0604020202020204" pitchFamily="34" charset="0"/>
                  <a:cs typeface="Arial Unicode MS" panose="020B0604020202020204" pitchFamily="34" charset="-128"/>
                </a:defRPr>
              </a:lvl2pPr>
              <a:lvl3pPr>
                <a:tabLst>
                  <a:tab pos="723900" algn="l"/>
                </a:tabLst>
                <a:defRPr>
                  <a:solidFill>
                    <a:srgbClr val="000000"/>
                  </a:solidFill>
                  <a:latin typeface="Arial" panose="020B0604020202020204" pitchFamily="34" charset="0"/>
                  <a:cs typeface="Arial Unicode MS" panose="020B0604020202020204" pitchFamily="34" charset="-128"/>
                </a:defRPr>
              </a:lvl3pPr>
              <a:lvl4pPr>
                <a:tabLst>
                  <a:tab pos="723900" algn="l"/>
                </a:tabLst>
                <a:defRPr>
                  <a:solidFill>
                    <a:srgbClr val="000000"/>
                  </a:solidFill>
                  <a:latin typeface="Arial" panose="020B0604020202020204" pitchFamily="34" charset="0"/>
                  <a:cs typeface="Arial Unicode MS" panose="020B0604020202020204" pitchFamily="34" charset="-128"/>
                </a:defRPr>
              </a:lvl4pPr>
              <a:lvl5pPr>
                <a:tabLst>
                  <a:tab pos="723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9pPr>
            </a:lstStyle>
            <a:p>
              <a:pPr algn="ctr">
                <a:lnSpc>
                  <a:spcPct val="95000"/>
                </a:lnSpc>
              </a:pPr>
              <a:r>
                <a:rPr lang="de-DE" altLang="en-US" sz="1814" b="1" dirty="0">
                  <a:latin typeface="+mn-lt"/>
                </a:rPr>
                <a:t>Levels</a:t>
              </a:r>
            </a:p>
          </p:txBody>
        </p:sp>
      </p:grpSp>
      <p:grpSp>
        <p:nvGrpSpPr>
          <p:cNvPr id="22" name="Group 21"/>
          <p:cNvGrpSpPr/>
          <p:nvPr/>
        </p:nvGrpSpPr>
        <p:grpSpPr>
          <a:xfrm>
            <a:off x="4508746" y="2778911"/>
            <a:ext cx="1496557" cy="1333340"/>
            <a:chOff x="2844675" y="5688533"/>
            <a:chExt cx="1979613" cy="1763712"/>
          </a:xfrm>
        </p:grpSpPr>
        <p:sp>
          <p:nvSpPr>
            <p:cNvPr id="23" name="AutoShape 18"/>
            <p:cNvSpPr>
              <a:spLocks noChangeArrowheads="1"/>
            </p:cNvSpPr>
            <p:nvPr/>
          </p:nvSpPr>
          <p:spPr bwMode="auto">
            <a:xfrm flipH="1" flipV="1">
              <a:off x="2844675" y="5688533"/>
              <a:ext cx="1979613" cy="1763712"/>
            </a:xfrm>
            <a:prstGeom prst="triangle">
              <a:avLst>
                <a:gd name="adj" fmla="val 50000"/>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GB" sz="1814"/>
            </a:p>
          </p:txBody>
        </p:sp>
        <p:sp>
          <p:nvSpPr>
            <p:cNvPr id="24" name="Text Box 28"/>
            <p:cNvSpPr txBox="1">
              <a:spLocks noChangeArrowheads="1"/>
            </p:cNvSpPr>
            <p:nvPr/>
          </p:nvSpPr>
          <p:spPr bwMode="auto">
            <a:xfrm>
              <a:off x="3014985" y="5793134"/>
              <a:ext cx="1665287" cy="434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Lst>
                <a:defRPr>
                  <a:solidFill>
                    <a:srgbClr val="000000"/>
                  </a:solidFill>
                  <a:latin typeface="Arial" panose="020B0604020202020204" pitchFamily="34" charset="0"/>
                  <a:cs typeface="Arial Unicode MS" panose="020B0604020202020204" pitchFamily="34" charset="-128"/>
                </a:defRPr>
              </a:lvl1pPr>
              <a:lvl2pPr>
                <a:tabLst>
                  <a:tab pos="723900" algn="l"/>
                </a:tabLst>
                <a:defRPr>
                  <a:solidFill>
                    <a:srgbClr val="000000"/>
                  </a:solidFill>
                  <a:latin typeface="Arial" panose="020B0604020202020204" pitchFamily="34" charset="0"/>
                  <a:cs typeface="Arial Unicode MS" panose="020B0604020202020204" pitchFamily="34" charset="-128"/>
                </a:defRPr>
              </a:lvl2pPr>
              <a:lvl3pPr>
                <a:tabLst>
                  <a:tab pos="723900" algn="l"/>
                </a:tabLst>
                <a:defRPr>
                  <a:solidFill>
                    <a:srgbClr val="000000"/>
                  </a:solidFill>
                  <a:latin typeface="Arial" panose="020B0604020202020204" pitchFamily="34" charset="0"/>
                  <a:cs typeface="Arial Unicode MS" panose="020B0604020202020204" pitchFamily="34" charset="-128"/>
                </a:defRPr>
              </a:lvl3pPr>
              <a:lvl4pPr>
                <a:tabLst>
                  <a:tab pos="723900" algn="l"/>
                </a:tabLst>
                <a:defRPr>
                  <a:solidFill>
                    <a:srgbClr val="000000"/>
                  </a:solidFill>
                  <a:latin typeface="Arial" panose="020B0604020202020204" pitchFamily="34" charset="0"/>
                  <a:cs typeface="Arial Unicode MS" panose="020B0604020202020204" pitchFamily="34" charset="-128"/>
                </a:defRPr>
              </a:lvl4pPr>
              <a:lvl5pPr>
                <a:tabLst>
                  <a:tab pos="723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9pPr>
            </a:lstStyle>
            <a:p>
              <a:pPr algn="ctr">
                <a:lnSpc>
                  <a:spcPct val="95000"/>
                </a:lnSpc>
              </a:pPr>
              <a:r>
                <a:rPr lang="de-DE" altLang="en-US" sz="1814" b="1" dirty="0">
                  <a:latin typeface="+mn-lt"/>
                </a:rPr>
                <a:t>Gameplay</a:t>
              </a:r>
            </a:p>
          </p:txBody>
        </p:sp>
      </p:grpSp>
      <p:grpSp>
        <p:nvGrpSpPr>
          <p:cNvPr id="25" name="Group 24"/>
          <p:cNvGrpSpPr/>
          <p:nvPr/>
        </p:nvGrpSpPr>
        <p:grpSpPr>
          <a:xfrm>
            <a:off x="3762588" y="2779667"/>
            <a:ext cx="1496557" cy="1333340"/>
            <a:chOff x="1862013" y="5688533"/>
            <a:chExt cx="1979612" cy="1763712"/>
          </a:xfrm>
        </p:grpSpPr>
        <p:sp>
          <p:nvSpPr>
            <p:cNvPr id="26" name="AutoShape 23"/>
            <p:cNvSpPr>
              <a:spLocks noChangeArrowheads="1"/>
            </p:cNvSpPr>
            <p:nvPr/>
          </p:nvSpPr>
          <p:spPr bwMode="auto">
            <a:xfrm>
              <a:off x="1862013" y="5688533"/>
              <a:ext cx="1979612" cy="1763712"/>
            </a:xfrm>
            <a:prstGeom prst="triangle">
              <a:avLst>
                <a:gd name="adj" fmla="val 50000"/>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sz="1814"/>
            </a:p>
          </p:txBody>
        </p:sp>
        <p:sp>
          <p:nvSpPr>
            <p:cNvPr id="27" name="Text Box 29"/>
            <p:cNvSpPr txBox="1">
              <a:spLocks noChangeArrowheads="1"/>
            </p:cNvSpPr>
            <p:nvPr/>
          </p:nvSpPr>
          <p:spPr bwMode="auto">
            <a:xfrm>
              <a:off x="2232000" y="6536440"/>
              <a:ext cx="1079500" cy="779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45450" rIns="68039" bIns="34019"/>
            <a:lstStyle>
              <a:lvl1pPr>
                <a:tabLst>
                  <a:tab pos="723900" algn="l"/>
                </a:tabLst>
                <a:defRPr>
                  <a:solidFill>
                    <a:srgbClr val="000000"/>
                  </a:solidFill>
                  <a:latin typeface="Arial" panose="020B0604020202020204" pitchFamily="34" charset="0"/>
                  <a:cs typeface="Arial Unicode MS" panose="020B0604020202020204" pitchFamily="34" charset="-128"/>
                </a:defRPr>
              </a:lvl1pPr>
              <a:lvl2pPr>
                <a:tabLst>
                  <a:tab pos="723900" algn="l"/>
                </a:tabLst>
                <a:defRPr>
                  <a:solidFill>
                    <a:srgbClr val="000000"/>
                  </a:solidFill>
                  <a:latin typeface="Arial" panose="020B0604020202020204" pitchFamily="34" charset="0"/>
                  <a:cs typeface="Arial Unicode MS" panose="020B0604020202020204" pitchFamily="34" charset="-128"/>
                </a:defRPr>
              </a:lvl2pPr>
              <a:lvl3pPr>
                <a:tabLst>
                  <a:tab pos="723900" algn="l"/>
                </a:tabLst>
                <a:defRPr>
                  <a:solidFill>
                    <a:srgbClr val="000000"/>
                  </a:solidFill>
                  <a:latin typeface="Arial" panose="020B0604020202020204" pitchFamily="34" charset="0"/>
                  <a:cs typeface="Arial Unicode MS" panose="020B0604020202020204" pitchFamily="34" charset="-128"/>
                </a:defRPr>
              </a:lvl3pPr>
              <a:lvl4pPr>
                <a:tabLst>
                  <a:tab pos="723900" algn="l"/>
                </a:tabLst>
                <a:defRPr>
                  <a:solidFill>
                    <a:srgbClr val="000000"/>
                  </a:solidFill>
                  <a:latin typeface="Arial" panose="020B0604020202020204" pitchFamily="34" charset="0"/>
                  <a:cs typeface="Arial Unicode MS" panose="020B0604020202020204" pitchFamily="34" charset="-128"/>
                </a:defRPr>
              </a:lvl4pPr>
              <a:lvl5pPr>
                <a:tabLst>
                  <a:tab pos="723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cs typeface="Arial Unicode MS" panose="020B0604020202020204" pitchFamily="34" charset="-128"/>
                </a:defRPr>
              </a:lvl9pPr>
            </a:lstStyle>
            <a:p>
              <a:pPr algn="ctr">
                <a:lnSpc>
                  <a:spcPct val="95000"/>
                </a:lnSpc>
              </a:pPr>
              <a:r>
                <a:rPr lang="de-DE" altLang="en-US" sz="1814" b="1" dirty="0">
                  <a:latin typeface="+mn-lt"/>
                </a:rPr>
                <a:t>Rules</a:t>
              </a:r>
            </a:p>
            <a:p>
              <a:pPr algn="ctr">
                <a:lnSpc>
                  <a:spcPct val="95000"/>
                </a:lnSpc>
              </a:pPr>
              <a:endParaRPr lang="de-DE" altLang="en-US" sz="1814" b="1" dirty="0">
                <a:latin typeface="+mn-lt"/>
              </a:endParaRPr>
            </a:p>
          </p:txBody>
        </p:sp>
      </p:grpSp>
    </p:spTree>
    <p:extLst>
      <p:ext uri="{BB962C8B-B14F-4D97-AF65-F5344CB8AC3E}">
        <p14:creationId xmlns:p14="http://schemas.microsoft.com/office/powerpoint/2010/main" val="2535752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6" presetClass="emph" presetSubtype="0" fill="hold" nodeType="withEffect">
                                  <p:stCondLst>
                                    <p:cond delay="0"/>
                                  </p:stCondLst>
                                  <p:childTnLst>
                                    <p:animEffect transition="out" filter="fade">
                                      <p:cBhvr>
                                        <p:cTn id="9" dur="1000" tmFilter="0, 0; .2, .5; .8, .5; 1, 0"/>
                                        <p:tgtEl>
                                          <p:spTgt spid="10"/>
                                        </p:tgtEl>
                                      </p:cBhvr>
                                    </p:animEffect>
                                    <p:animScale>
                                      <p:cBhvr>
                                        <p:cTn id="10" dur="500" autoRev="1" fill="hold"/>
                                        <p:tgtEl>
                                          <p:spTgt spid="10"/>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26" presetClass="emph" presetSubtype="0" fill="hold" nodeType="withEffect">
                                  <p:stCondLst>
                                    <p:cond delay="0"/>
                                  </p:stCondLst>
                                  <p:childTnLst>
                                    <p:animEffect transition="out" filter="fade">
                                      <p:cBhvr>
                                        <p:cTn id="20" dur="1000" tmFilter="0, 0; .2, .5; .8, .5; 1, 0"/>
                                        <p:tgtEl>
                                          <p:spTgt spid="13"/>
                                        </p:tgtEl>
                                      </p:cBhvr>
                                    </p:animEffect>
                                    <p:animScale>
                                      <p:cBhvr>
                                        <p:cTn id="21" dur="500" autoRev="1" fill="hold"/>
                                        <p:tgtEl>
                                          <p:spTgt spid="13"/>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26" presetClass="emph" presetSubtype="0" fill="hold" nodeType="withEffect">
                                  <p:stCondLst>
                                    <p:cond delay="0"/>
                                  </p:stCondLst>
                                  <p:childTnLst>
                                    <p:animEffect transition="out" filter="fade">
                                      <p:cBhvr>
                                        <p:cTn id="31" dur="1000" tmFilter="0, 0; .2, .5; .8, .5; 1, 0"/>
                                        <p:tgtEl>
                                          <p:spTgt spid="16"/>
                                        </p:tgtEl>
                                      </p:cBhvr>
                                    </p:animEffect>
                                    <p:animScale>
                                      <p:cBhvr>
                                        <p:cTn id="32" dur="500" autoRev="1" fill="hold"/>
                                        <p:tgtEl>
                                          <p:spTgt spid="16"/>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par>
                                <p:cTn id="41" presetID="26" presetClass="emph" presetSubtype="0" fill="hold" nodeType="withEffect">
                                  <p:stCondLst>
                                    <p:cond delay="0"/>
                                  </p:stCondLst>
                                  <p:childTnLst>
                                    <p:animEffect transition="out" filter="fade">
                                      <p:cBhvr>
                                        <p:cTn id="42" dur="1000" tmFilter="0, 0; .2, .5; .8, .5; 1, 0"/>
                                        <p:tgtEl>
                                          <p:spTgt spid="22"/>
                                        </p:tgtEl>
                                      </p:cBhvr>
                                    </p:animEffect>
                                    <p:animScale>
                                      <p:cBhvr>
                                        <p:cTn id="43" dur="500" autoRev="1" fill="hold"/>
                                        <p:tgtEl>
                                          <p:spTgt spid="22"/>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par>
                                <p:cTn id="49" presetID="26" presetClass="emph" presetSubtype="0" fill="hold" nodeType="withEffect">
                                  <p:stCondLst>
                                    <p:cond delay="0"/>
                                  </p:stCondLst>
                                  <p:childTnLst>
                                    <p:animEffect transition="out" filter="fade">
                                      <p:cBhvr>
                                        <p:cTn id="50" dur="1000" tmFilter="0, 0; .2, .5; .8, .5; 1, 0"/>
                                        <p:tgtEl>
                                          <p:spTgt spid="25"/>
                                        </p:tgtEl>
                                      </p:cBhvr>
                                    </p:animEffect>
                                    <p:animScale>
                                      <p:cBhvr>
                                        <p:cTn id="51" dur="500" autoRev="1" fill="hold"/>
                                        <p:tgtEl>
                                          <p:spTgt spid="25"/>
                                        </p:tgtEl>
                                      </p:cBhvr>
                                      <p:by x="105000" y="105000"/>
                                    </p:animScale>
                                  </p:childTnLst>
                                </p:cTn>
                              </p:par>
                              <p:par>
                                <p:cTn id="52" presetID="26" presetClass="emph" presetSubtype="0" fill="hold" nodeType="withEffect">
                                  <p:stCondLst>
                                    <p:cond delay="0"/>
                                  </p:stCondLst>
                                  <p:childTnLst>
                                    <p:animEffect transition="out" filter="fade">
                                      <p:cBhvr>
                                        <p:cTn id="53" dur="1000" tmFilter="0, 0; .2, .5; .8, .5; 1, 0"/>
                                        <p:tgtEl>
                                          <p:spTgt spid="19"/>
                                        </p:tgtEl>
                                      </p:cBhvr>
                                    </p:animEffect>
                                    <p:animScale>
                                      <p:cBhvr>
                                        <p:cTn id="54" dur="500" autoRev="1" fill="hold"/>
                                        <p:tgtEl>
                                          <p:spTgt spid="19"/>
                                        </p:tgtEl>
                                      </p:cBhvr>
                                      <p:by x="105000" y="105000"/>
                                    </p:animScale>
                                  </p:childTnLst>
                                </p:cTn>
                              </p:par>
                              <p:par>
                                <p:cTn id="55" presetID="10" presetClass="entr" presetSubtype="0" fill="hold" nodeType="with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4"/>
                                        </p:tgtEl>
                                      </p:cBhvr>
                                    </p:animEffect>
                                    <p:set>
                                      <p:cBhvr>
                                        <p:cTn id="62" dur="1" fill="hold">
                                          <p:stCondLst>
                                            <p:cond delay="499"/>
                                          </p:stCondLst>
                                        </p:cTn>
                                        <p:tgtEl>
                                          <p:spTgt spid="4"/>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10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
                                        </p:tgtEl>
                                      </p:cBhvr>
                                    </p:animEffect>
                                    <p:set>
                                      <p:cBhvr>
                                        <p:cTn id="7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0" y="4657820"/>
            <a:ext cx="9143999" cy="1080000"/>
          </a:xfrm>
          <a:prstGeom prst="rect">
            <a:avLst/>
          </a:prstGeom>
          <a:blipFill>
            <a:blip r:embed="rId3"/>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altLang="en-US" sz="3326" b="1" dirty="0">
                <a:solidFill>
                  <a:srgbClr val="FFC000"/>
                </a:solidFill>
                <a:latin typeface="Calibri" panose="020F0502020204030204" pitchFamily="34" charset="0"/>
              </a:rPr>
              <a:t>  </a:t>
            </a:r>
            <a:r>
              <a:rPr lang="en-US" altLang="en-US" sz="3326" dirty="0">
                <a:solidFill>
                  <a:srgbClr val="FFFFFF"/>
                </a:solidFill>
                <a:latin typeface="Calibri" panose="020F0502020204030204" pitchFamily="34" charset="0"/>
              </a:rPr>
              <a:t>Artificial Intelligence </a:t>
            </a:r>
            <a:r>
              <a:rPr lang="en-US" altLang="en-US" sz="3326" b="1" dirty="0">
                <a:solidFill>
                  <a:srgbClr val="FFC000"/>
                </a:solidFill>
                <a:latin typeface="Calibri" panose="020F0502020204030204" pitchFamily="34" charset="0"/>
              </a:rPr>
              <a:t>for</a:t>
            </a:r>
            <a:r>
              <a:rPr lang="en-US" altLang="en-US" sz="3326" dirty="0">
                <a:solidFill>
                  <a:srgbClr val="FFFFFF"/>
                </a:solidFill>
                <a:latin typeface="Calibri" panose="020F0502020204030204" pitchFamily="34" charset="0"/>
              </a:rPr>
              <a:t> Games</a:t>
            </a:r>
          </a:p>
        </p:txBody>
      </p:sp>
    </p:spTree>
    <p:extLst>
      <p:ext uri="{BB962C8B-B14F-4D97-AF65-F5344CB8AC3E}">
        <p14:creationId xmlns:p14="http://schemas.microsoft.com/office/powerpoint/2010/main" val="3415179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f/f2/GLtronw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0" y="-22820"/>
            <a:ext cx="9143999" cy="1080000"/>
          </a:xfrm>
          <a:prstGeom prst="rect">
            <a:avLst/>
          </a:prstGeom>
          <a:blipFill>
            <a:blip r:embed="rId4"/>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altLang="en-US" sz="3326" b="1" dirty="0">
                <a:solidFill>
                  <a:srgbClr val="FFC000"/>
                </a:solidFill>
                <a:latin typeface="Calibri" panose="020F0502020204030204" pitchFamily="34" charset="0"/>
              </a:rPr>
              <a:t>  </a:t>
            </a:r>
            <a:r>
              <a:rPr lang="en-US" altLang="en-US" sz="3326" dirty="0">
                <a:solidFill>
                  <a:srgbClr val="FFFFFF"/>
                </a:solidFill>
                <a:latin typeface="Calibri" panose="020F0502020204030204" pitchFamily="34" charset="0"/>
              </a:rPr>
              <a:t>AI Plays and Improves your Game</a:t>
            </a:r>
          </a:p>
        </p:txBody>
      </p:sp>
    </p:spTree>
    <p:extLst>
      <p:ext uri="{BB962C8B-B14F-4D97-AF65-F5344CB8AC3E}">
        <p14:creationId xmlns:p14="http://schemas.microsoft.com/office/powerpoint/2010/main" val="31172466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Bring together academia and industry…"/>
          <p:cNvSpPr txBox="1">
            <a:spLocks noGrp="1"/>
          </p:cNvSpPr>
          <p:nvPr>
            <p:ph type="body" idx="1"/>
          </p:nvPr>
        </p:nvSpPr>
        <p:spPr>
          <a:prstGeom prst="rect">
            <a:avLst/>
          </a:prstGeom>
        </p:spPr>
        <p:txBody>
          <a:bodyPr>
            <a:normAutofit/>
          </a:bodyPr>
          <a:lstStyle/>
          <a:p>
            <a:pPr>
              <a:buSzPct val="100000"/>
            </a:pPr>
            <a:r>
              <a:rPr sz="2800" dirty="0">
                <a:latin typeface="Calibri" panose="020F0502020204030204" pitchFamily="34" charset="0"/>
                <a:cs typeface="Calibri" panose="020F0502020204030204" pitchFamily="34" charset="0"/>
              </a:rPr>
              <a:t>Give a comprehensive overview of </a:t>
            </a:r>
            <a:r>
              <a:rPr sz="2800" b="1" dirty="0">
                <a:latin typeface="Calibri" panose="020F0502020204030204" pitchFamily="34" charset="0"/>
                <a:cs typeface="Calibri" panose="020F0502020204030204" pitchFamily="34" charset="0"/>
              </a:rPr>
              <a:t>AI for games</a:t>
            </a:r>
            <a:r>
              <a:rPr sz="2800" dirty="0">
                <a:latin typeface="Calibri" panose="020F0502020204030204" pitchFamily="34" charset="0"/>
                <a:cs typeface="Calibri" panose="020F0502020204030204" pitchFamily="34" charset="0"/>
              </a:rPr>
              <a:t> and </a:t>
            </a:r>
            <a:r>
              <a:rPr sz="2800" b="1" dirty="0">
                <a:latin typeface="Calibri" panose="020F0502020204030204" pitchFamily="34" charset="0"/>
                <a:cs typeface="Calibri" panose="020F0502020204030204" pitchFamily="34" charset="0"/>
              </a:rPr>
              <a:t>games for AI</a:t>
            </a:r>
            <a:r>
              <a:rPr sz="2800" dirty="0">
                <a:latin typeface="Calibri" panose="020F0502020204030204" pitchFamily="34" charset="0"/>
                <a:cs typeface="Calibri" panose="020F0502020204030204" pitchFamily="34" charset="0"/>
              </a:rPr>
              <a:t>, as well as hands-on experiences with new technology</a:t>
            </a:r>
            <a:endParaRPr lang="en-GB" sz="2800" dirty="0">
              <a:latin typeface="Calibri" panose="020F0502020204030204" pitchFamily="34" charset="0"/>
              <a:cs typeface="Calibri" panose="020F0502020204030204" pitchFamily="34" charset="0"/>
            </a:endParaRPr>
          </a:p>
          <a:p>
            <a:pPr>
              <a:buSzPct val="100000"/>
            </a:pPr>
            <a:r>
              <a:rPr sz="2800" dirty="0">
                <a:latin typeface="Calibri" panose="020F0502020204030204" pitchFamily="34" charset="0"/>
                <a:cs typeface="Calibri" panose="020F0502020204030204" pitchFamily="34" charset="0"/>
              </a:rPr>
              <a:t>Enable new exciting inventions and discoveries</a:t>
            </a:r>
          </a:p>
        </p:txBody>
      </p:sp>
      <p:sp>
        <p:nvSpPr>
          <p:cNvPr id="5" name="Text Box 3"/>
          <p:cNvSpPr txBox="1">
            <a:spLocks noChangeArrowheads="1"/>
          </p:cNvSpPr>
          <p:nvPr/>
        </p:nvSpPr>
        <p:spPr bwMode="auto">
          <a:xfrm>
            <a:off x="0" y="-22820"/>
            <a:ext cx="9144001" cy="1080000"/>
          </a:xfrm>
          <a:prstGeom prst="rect">
            <a:avLst/>
          </a:prstGeom>
          <a:blipFill>
            <a:blip r:embed="rId3"/>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GB" altLang="en-US" sz="3326" dirty="0">
                <a:solidFill>
                  <a:srgbClr val="FFFFFF"/>
                </a:solidFill>
                <a:latin typeface="Calibri" panose="020F0502020204030204" pitchFamily="34" charset="0"/>
              </a:rPr>
              <a:t>  Class Core Aim</a:t>
            </a:r>
            <a:endParaRPr lang="en-US" altLang="en-US" sz="3326" b="1" dirty="0">
              <a:solidFill>
                <a:srgbClr val="FFC000"/>
              </a:solidFill>
              <a:latin typeface="Calibri" panose="020F0502020204030204" pitchFamily="34" charset="0"/>
            </a:endParaRPr>
          </a:p>
        </p:txBody>
      </p:sp>
    </p:spTree>
    <p:extLst>
      <p:ext uri="{BB962C8B-B14F-4D97-AF65-F5344CB8AC3E}">
        <p14:creationId xmlns:p14="http://schemas.microsoft.com/office/powerpoint/2010/main" val="241166293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3999"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12290" name="AutoShape 2"/>
          <p:cNvSpPr>
            <a:spLocks noChangeArrowheads="1"/>
          </p:cNvSpPr>
          <p:nvPr/>
        </p:nvSpPr>
        <p:spPr bwMode="auto">
          <a:xfrm>
            <a:off x="413181" y="3650793"/>
            <a:ext cx="3238465" cy="778881"/>
          </a:xfrm>
          <a:prstGeom prst="roundRect">
            <a:avLst>
              <a:gd name="adj" fmla="val 153"/>
            </a:avLst>
          </a:prstGeom>
          <a:solidFill>
            <a:srgbClr val="C0C0C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2291" name="AutoShape 3"/>
          <p:cNvSpPr>
            <a:spLocks noChangeArrowheads="1"/>
          </p:cNvSpPr>
          <p:nvPr/>
        </p:nvSpPr>
        <p:spPr bwMode="auto">
          <a:xfrm>
            <a:off x="413181" y="2343856"/>
            <a:ext cx="3238465" cy="1242131"/>
          </a:xfrm>
          <a:prstGeom prst="roundRect">
            <a:avLst>
              <a:gd name="adj" fmla="val 93"/>
            </a:avLst>
          </a:prstGeom>
          <a:solidFill>
            <a:srgbClr val="C0C0C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814"/>
          </a:p>
        </p:txBody>
      </p:sp>
      <p:sp>
        <p:nvSpPr>
          <p:cNvPr id="12295" name="Text Box 7"/>
          <p:cNvSpPr txBox="1">
            <a:spLocks noChangeArrowheads="1"/>
          </p:cNvSpPr>
          <p:nvPr/>
        </p:nvSpPr>
        <p:spPr bwMode="auto">
          <a:xfrm>
            <a:off x="107504" y="2343856"/>
            <a:ext cx="3598147" cy="18469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34019" rIns="68039" bIns="34019"/>
          <a:lstStyle>
            <a:lvl1pPr marL="431800" indent="-32385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buSzPct val="45000"/>
              <a:buFont typeface="Wingdings" panose="05000000000000000000" pitchFamily="2" charset="2"/>
              <a:buNone/>
            </a:pPr>
            <a:r>
              <a:rPr lang="de-DE" altLang="en-US" sz="1512" i="1" dirty="0">
                <a:latin typeface="Calibri" panose="020F0502020204030204" pitchFamily="34" charset="0"/>
              </a:rPr>
              <a:t>	What is Diablo 3:</a:t>
            </a:r>
            <a:r>
              <a:rPr lang="de-DE" altLang="en-US" sz="1512" dirty="0">
                <a:latin typeface="Calibri" panose="020F0502020204030204" pitchFamily="34" charset="0"/>
              </a:rPr>
              <a:t> "</a:t>
            </a:r>
            <a:r>
              <a:rPr lang="en-US" altLang="en-US" sz="1512" dirty="0">
                <a:latin typeface="Calibri" panose="020F0502020204030204" pitchFamily="34" charset="0"/>
              </a:rPr>
              <a:t>[previous] games established the series’ hallmarks: </a:t>
            </a:r>
            <a:r>
              <a:rPr lang="de-DE" altLang="en-US" sz="1512" dirty="0">
                <a:latin typeface="Calibri" panose="020F0502020204030204" pitchFamily="34" charset="0"/>
              </a:rPr>
              <a:t>randomized levels, the relentless attacks of monsters and events in a </a:t>
            </a:r>
            <a:r>
              <a:rPr lang="de-DE" altLang="en-US" sz="1512" b="1" dirty="0">
                <a:latin typeface="Calibri" panose="020F0502020204030204" pitchFamily="34" charset="0"/>
              </a:rPr>
              <a:t>perpetually fresh</a:t>
            </a:r>
            <a:r>
              <a:rPr lang="de-DE" altLang="en-US" sz="1512" dirty="0">
                <a:latin typeface="Calibri" panose="020F0502020204030204" pitchFamily="34" charset="0"/>
              </a:rPr>
              <a:t> world, [...]"</a:t>
            </a:r>
          </a:p>
          <a:p>
            <a:pPr>
              <a:lnSpc>
                <a:spcPct val="102000"/>
              </a:lnSpc>
              <a:buSzPct val="45000"/>
              <a:buFont typeface="Wingdings" panose="05000000000000000000" pitchFamily="2" charset="2"/>
              <a:buNone/>
            </a:pPr>
            <a:endParaRPr lang="de-DE" altLang="en-US" sz="1512" dirty="0">
              <a:latin typeface="Calibri" panose="020F0502020204030204" pitchFamily="34" charset="0"/>
            </a:endParaRPr>
          </a:p>
        </p:txBody>
      </p:sp>
      <p:sp>
        <p:nvSpPr>
          <p:cNvPr id="12296" name="Text Box 8"/>
          <p:cNvSpPr txBox="1">
            <a:spLocks noChangeArrowheads="1"/>
          </p:cNvSpPr>
          <p:nvPr/>
        </p:nvSpPr>
        <p:spPr bwMode="auto">
          <a:xfrm>
            <a:off x="413181" y="3667595"/>
            <a:ext cx="3238465" cy="7740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8039" tIns="34019" rIns="68039" bIns="34019"/>
          <a:lstStyle>
            <a:lvl1pPr>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de-DE" altLang="en-US" sz="1512" dirty="0">
                <a:latin typeface="Calibri" panose="020F0502020204030204" pitchFamily="34" charset="0"/>
              </a:rPr>
              <a:t>"Experience Daylight, a </a:t>
            </a:r>
            <a:r>
              <a:rPr lang="de-DE" altLang="en-US" sz="1512" b="1" dirty="0">
                <a:latin typeface="Calibri" panose="020F0502020204030204" pitchFamily="34" charset="0"/>
              </a:rPr>
              <a:t>procedurally generated</a:t>
            </a:r>
            <a:r>
              <a:rPr lang="de-DE" altLang="en-US" sz="1512" dirty="0">
                <a:latin typeface="Calibri" panose="020F0502020204030204" pitchFamily="34" charset="0"/>
              </a:rPr>
              <a:t> psychological thriller for your PC."</a:t>
            </a:r>
          </a:p>
        </p:txBody>
      </p:sp>
      <p:sp>
        <p:nvSpPr>
          <p:cNvPr id="8" name="Text Box 5"/>
          <p:cNvSpPr txBox="1">
            <a:spLocks noChangeArrowheads="1"/>
          </p:cNvSpPr>
          <p:nvPr/>
        </p:nvSpPr>
        <p:spPr bwMode="auto">
          <a:xfrm>
            <a:off x="0" y="4657820"/>
            <a:ext cx="9143999" cy="1080000"/>
          </a:xfrm>
          <a:prstGeom prst="rect">
            <a:avLst/>
          </a:prstGeom>
          <a:blipFill>
            <a:blip r:embed="rId4"/>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altLang="en-US" sz="3326" b="1" dirty="0">
                <a:solidFill>
                  <a:srgbClr val="FFC000"/>
                </a:solidFill>
                <a:latin typeface="Calibri" panose="020F0502020204030204" pitchFamily="34" charset="0"/>
              </a:rPr>
              <a:t>  </a:t>
            </a:r>
            <a:r>
              <a:rPr lang="en-US" altLang="en-US" sz="3326" dirty="0">
                <a:solidFill>
                  <a:srgbClr val="FFFFFF"/>
                </a:solidFill>
                <a:latin typeface="Calibri" panose="020F0502020204030204" pitchFamily="34" charset="0"/>
              </a:rPr>
              <a:t>More Content, Better Content!</a:t>
            </a:r>
          </a:p>
        </p:txBody>
      </p:sp>
    </p:spTree>
    <p:extLst>
      <p:ext uri="{BB962C8B-B14F-4D97-AF65-F5344CB8AC3E}">
        <p14:creationId xmlns:p14="http://schemas.microsoft.com/office/powerpoint/2010/main" val="64013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bwMode="auto">
          <a:xfrm>
            <a:off x="323529" y="1324992"/>
            <a:ext cx="828092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ＭＳ Ｐゴシック" pitchFamily="-65"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333" dirty="0"/>
              <a:t>	Artificial Intelligence is at the very core of modern game design and development. It plays and tests games, it supports their design, and it analyses the way we play them. AI techniques used for these tasks include </a:t>
            </a:r>
            <a:r>
              <a:rPr lang="en-GB" sz="2333" b="1" dirty="0"/>
              <a:t>expert domain-knowledge systems, search and optimization, and machine learning</a:t>
            </a:r>
            <a:r>
              <a:rPr lang="en-GB" sz="2333" dirty="0"/>
              <a:t>. This course aims to introduce students to the theory and practice of </a:t>
            </a:r>
            <a:r>
              <a:rPr lang="en-GB" sz="2333" b="1" dirty="0"/>
              <a:t>game artificial intelligence. </a:t>
            </a:r>
            <a:endParaRPr lang="en-GB" sz="2333" dirty="0"/>
          </a:p>
        </p:txBody>
      </p:sp>
      <p:sp>
        <p:nvSpPr>
          <p:cNvPr id="7" name="Title 7"/>
          <p:cNvSpPr>
            <a:spLocks noGrp="1" noChangeAspect="1"/>
          </p:cNvSpPr>
          <p:nvPr>
            <p:ph type="title"/>
          </p:nvPr>
        </p:nvSpPr>
        <p:spPr>
          <a:xfrm>
            <a:off x="1" y="1"/>
            <a:ext cx="9144000" cy="1080000"/>
          </a:xfrm>
          <a:blipFill>
            <a:blip r:embed="rId3"/>
            <a:stretch>
              <a:fillRect/>
            </a:stretch>
          </a:blipFill>
        </p:spPr>
        <p:txBody>
          <a:bodyPr anchor="ctr" anchorCtr="0"/>
          <a:lstStyle/>
          <a:p>
            <a:r>
              <a:rPr lang="en-GB" cap="none" dirty="0">
                <a:ea typeface="ＭＳ Ｐゴシック" pitchFamily="34" charset="-128"/>
              </a:rPr>
              <a:t> Why a course on AI </a:t>
            </a:r>
            <a:r>
              <a:rPr lang="en-GB" i="1" cap="none" dirty="0">
                <a:ea typeface="ＭＳ Ｐゴシック" pitchFamily="34" charset="-128"/>
              </a:rPr>
              <a:t>in</a:t>
            </a:r>
            <a:r>
              <a:rPr lang="en-GB" cap="none" dirty="0">
                <a:ea typeface="ＭＳ Ｐゴシック" pitchFamily="34" charset="-128"/>
              </a:rPr>
              <a:t> and </a:t>
            </a:r>
            <a:r>
              <a:rPr lang="en-GB" i="1" cap="none" dirty="0">
                <a:ea typeface="ＭＳ Ｐゴシック" pitchFamily="34" charset="-128"/>
              </a:rPr>
              <a:t>for</a:t>
            </a:r>
            <a:r>
              <a:rPr lang="en-GB" cap="none" dirty="0">
                <a:ea typeface="ＭＳ Ｐゴシック" pitchFamily="34" charset="-128"/>
              </a:rPr>
              <a:t> Games?</a:t>
            </a:r>
          </a:p>
        </p:txBody>
      </p:sp>
    </p:spTree>
    <p:extLst>
      <p:ext uri="{BB962C8B-B14F-4D97-AF65-F5344CB8AC3E}">
        <p14:creationId xmlns:p14="http://schemas.microsoft.com/office/powerpoint/2010/main" val="2385098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magnificentrevolution.org/wp-content/uploads/2012/09/holygr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0" y="4657820"/>
            <a:ext cx="9143999" cy="1080000"/>
          </a:xfrm>
          <a:prstGeom prst="rect">
            <a:avLst/>
          </a:prstGeom>
          <a:blipFill>
            <a:blip r:embed="rId4"/>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altLang="en-US" sz="3326" b="1" dirty="0">
                <a:solidFill>
                  <a:srgbClr val="FFC000"/>
                </a:solidFill>
                <a:latin typeface="Calibri" panose="020F0502020204030204" pitchFamily="34" charset="0"/>
              </a:rPr>
              <a:t>  </a:t>
            </a:r>
            <a:r>
              <a:rPr lang="en-US" altLang="en-US" sz="3326" dirty="0">
                <a:solidFill>
                  <a:srgbClr val="FFFFFF"/>
                </a:solidFill>
                <a:latin typeface="Calibri" panose="020F0502020204030204" pitchFamily="34" charset="0"/>
              </a:rPr>
              <a:t>Player Experience – Data Mining</a:t>
            </a:r>
          </a:p>
        </p:txBody>
      </p:sp>
    </p:spTree>
    <p:extLst>
      <p:ext uri="{BB962C8B-B14F-4D97-AF65-F5344CB8AC3E}">
        <p14:creationId xmlns:p14="http://schemas.microsoft.com/office/powerpoint/2010/main" val="28981996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7DEC6105-EF30-6B05-005B-EB73A74699EF}"/>
              </a:ext>
            </a:extLst>
          </p:cNvPr>
          <p:cNvSpPr txBox="1">
            <a:spLocks noChangeArrowheads="1"/>
          </p:cNvSpPr>
          <p:nvPr/>
        </p:nvSpPr>
        <p:spPr bwMode="auto">
          <a:xfrm>
            <a:off x="0" y="4657820"/>
            <a:ext cx="9143999" cy="1080000"/>
          </a:xfrm>
          <a:prstGeom prst="rect">
            <a:avLst/>
          </a:prstGeom>
          <a:blipFill>
            <a:blip r:embed="rId3"/>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altLang="en-US" sz="3326" dirty="0">
                <a:solidFill>
                  <a:srgbClr val="FFC000"/>
                </a:solidFill>
                <a:latin typeface="Calibri" panose="020F0502020204030204" pitchFamily="34" charset="0"/>
              </a:rPr>
              <a:t>  </a:t>
            </a:r>
            <a:r>
              <a:rPr lang="en-US" altLang="en-US" sz="3326" dirty="0">
                <a:solidFill>
                  <a:srgbClr val="FFFFFF"/>
                </a:solidFill>
                <a:latin typeface="Calibri" panose="020F0502020204030204" pitchFamily="34" charset="0"/>
              </a:rPr>
              <a:t>AI and Games: A Co-Revolution</a:t>
            </a:r>
          </a:p>
        </p:txBody>
      </p:sp>
      <p:pic>
        <p:nvPicPr>
          <p:cNvPr id="2052" name="Picture 4" descr="Generated image">
            <a:extLst>
              <a:ext uri="{FF2B5EF4-FFF2-40B4-BE49-F238E27FC236}">
                <a16:creationId xmlns:a16="http://schemas.microsoft.com/office/drawing/2014/main" id="{C27D4069-15B3-1D7D-65F1-9F45D60598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680"/>
          <a:stretch>
            <a:fillRect/>
          </a:stretch>
        </p:blipFill>
        <p:spPr bwMode="auto">
          <a:xfrm>
            <a:off x="1" y="-37329"/>
            <a:ext cx="9143998" cy="469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2340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0" y="4657820"/>
            <a:ext cx="9143999" cy="1080000"/>
          </a:xfrm>
          <a:prstGeom prst="rect">
            <a:avLst/>
          </a:prstGeom>
          <a:blipFill>
            <a:blip r:embed="rId3"/>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altLang="en-US" sz="3326" b="1" dirty="0">
                <a:solidFill>
                  <a:srgbClr val="FFC000"/>
                </a:solidFill>
                <a:latin typeface="+mj-lt"/>
              </a:rPr>
              <a:t>  </a:t>
            </a:r>
            <a:r>
              <a:rPr lang="en-US" sz="3600" dirty="0">
                <a:solidFill>
                  <a:schemeClr val="bg1"/>
                </a:solidFill>
                <a:latin typeface="+mj-lt"/>
              </a:rPr>
              <a:t>AI and Games History – </a:t>
            </a:r>
            <a:r>
              <a:rPr lang="en-US" sz="3600" b="1" dirty="0">
                <a:solidFill>
                  <a:srgbClr val="FFC000"/>
                </a:solidFill>
                <a:latin typeface="+mj-lt"/>
              </a:rPr>
              <a:t>Academia</a:t>
            </a:r>
            <a:endParaRPr lang="en-US" altLang="en-US" sz="3326" dirty="0">
              <a:solidFill>
                <a:srgbClr val="FFFFFF"/>
              </a:solidFill>
              <a:latin typeface="+mj-lt"/>
            </a:endParaRPr>
          </a:p>
        </p:txBody>
      </p:sp>
    </p:spTree>
    <p:extLst>
      <p:ext uri="{BB962C8B-B14F-4D97-AF65-F5344CB8AC3E}">
        <p14:creationId xmlns:p14="http://schemas.microsoft.com/office/powerpoint/2010/main" val="2888709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Αποτέλεσμα εικόνας για arthur samu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0"/>
            <a:ext cx="5364088" cy="30281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Αποτέλεσμα εικόνας για turing ch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737"/>
            <a:ext cx="3779912" cy="5739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Αποτέλεσμα εικόνας για A.S. Dougl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2445392"/>
            <a:ext cx="5364088" cy="32696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Σχετική εικόνα"/>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887" y="2445392"/>
            <a:ext cx="1104009" cy="1104009"/>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0" y="4657820"/>
            <a:ext cx="9143999" cy="1080000"/>
          </a:xfrm>
          <a:prstGeom prst="rect">
            <a:avLst/>
          </a:prstGeom>
          <a:blipFill>
            <a:blip r:embed="rId7"/>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altLang="en-US" sz="3326" b="1" dirty="0">
                <a:solidFill>
                  <a:srgbClr val="FFC000"/>
                </a:solidFill>
                <a:latin typeface="Calibri" panose="020F0502020204030204" pitchFamily="34" charset="0"/>
              </a:rPr>
              <a:t>  </a:t>
            </a:r>
            <a:r>
              <a:rPr lang="en-US" altLang="en-US" sz="3800" dirty="0">
                <a:solidFill>
                  <a:srgbClr val="FFFFFF"/>
                </a:solidFill>
                <a:latin typeface="Calibri" panose="020F0502020204030204" pitchFamily="34" charset="0"/>
              </a:rPr>
              <a:t>A long-lasting love (1950s)</a:t>
            </a:r>
          </a:p>
        </p:txBody>
      </p:sp>
    </p:spTree>
    <p:extLst>
      <p:ext uri="{BB962C8B-B14F-4D97-AF65-F5344CB8AC3E}">
        <p14:creationId xmlns:p14="http://schemas.microsoft.com/office/powerpoint/2010/main" val="474984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Αποτέλεσμα εικόνας για marion tinsley chin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20"/>
            <a:ext cx="5436096" cy="36273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Σχετική εικόν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6298" y="2696405"/>
            <a:ext cx="4117701" cy="30403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Σχετική εικόνα"/>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1" y="3021872"/>
            <a:ext cx="5571991" cy="269313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Αποτέλεσμα εικόνας για alpha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72" y="0"/>
            <a:ext cx="3923927" cy="248184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Αποτέλεσμα εικόνας για tdgamm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2071" y="3833674"/>
            <a:ext cx="2095500" cy="1704976"/>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0" y="2137420"/>
            <a:ext cx="9143999" cy="1080000"/>
          </a:xfrm>
          <a:prstGeom prst="rect">
            <a:avLst/>
          </a:prstGeom>
          <a:blipFill>
            <a:blip r:embed="rId8"/>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altLang="en-US" sz="3326" b="1" dirty="0">
                <a:solidFill>
                  <a:srgbClr val="FFC000"/>
                </a:solidFill>
                <a:latin typeface="Calibri" panose="020F0502020204030204" pitchFamily="34" charset="0"/>
              </a:rPr>
              <a:t>  </a:t>
            </a:r>
            <a:r>
              <a:rPr lang="en-US" altLang="en-US" sz="3326" dirty="0">
                <a:solidFill>
                  <a:srgbClr val="FFFFFF"/>
                </a:solidFill>
                <a:latin typeface="Calibri" panose="020F0502020204030204" pitchFamily="34" charset="0"/>
              </a:rPr>
              <a:t>Early Days on the Board (60s-present)</a:t>
            </a:r>
          </a:p>
        </p:txBody>
      </p:sp>
    </p:spTree>
    <p:extLst>
      <p:ext uri="{BB962C8B-B14F-4D97-AF65-F5344CB8AC3E}">
        <p14:creationId xmlns:p14="http://schemas.microsoft.com/office/powerpoint/2010/main" val="8264782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body" idx="4294967295"/>
          </p:nvPr>
        </p:nvSpPr>
        <p:spPr>
          <a:xfrm>
            <a:off x="323529" y="1273324"/>
            <a:ext cx="6624736" cy="153474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 typeface="Arial" panose="020B0604020202020204" pitchFamily="34" charset="0"/>
              <a:buChar char="•"/>
            </a:pPr>
            <a:r>
              <a:rPr lang="en-US" sz="2400" dirty="0">
                <a:ea typeface="ＭＳ Ｐゴシック" pitchFamily="34" charset="-128"/>
              </a:rPr>
              <a:t>The Game Turing test was passed by two </a:t>
            </a:r>
            <a:r>
              <a:rPr lang="en-GB" sz="2400" dirty="0"/>
              <a:t>AI-controlled bot entries in </a:t>
            </a:r>
            <a:r>
              <a:rPr lang="en-GB" sz="2400" i="1" dirty="0"/>
              <a:t>Unreal Tournament 2004, </a:t>
            </a:r>
            <a:r>
              <a:rPr lang="en-GB" sz="2400" dirty="0"/>
              <a:t>in 2012!</a:t>
            </a:r>
            <a:endParaRPr lang="en-US" sz="2400" dirty="0">
              <a:ea typeface="ＭＳ Ｐゴシック" pitchFamily="34" charset="-128"/>
            </a:endParaRPr>
          </a:p>
          <a:p>
            <a:pPr>
              <a:buFont typeface="Arial" panose="020B0604020202020204" pitchFamily="34" charset="0"/>
              <a:buChar char="•"/>
            </a:pPr>
            <a:r>
              <a:rPr lang="en-US" sz="2400" dirty="0" err="1">
                <a:ea typeface="ＭＳ Ｐゴシック" pitchFamily="34" charset="-128"/>
              </a:rPr>
              <a:t>Neuroevolution</a:t>
            </a:r>
            <a:r>
              <a:rPr lang="en-US" sz="2400" dirty="0">
                <a:ea typeface="ＭＳ Ｐゴシック" pitchFamily="34" charset="-128"/>
              </a:rPr>
              <a:t> was one of the approaches</a:t>
            </a:r>
          </a:p>
          <a:p>
            <a:pPr>
              <a:lnSpc>
                <a:spcPct val="90000"/>
              </a:lnSpc>
              <a:buFontTx/>
              <a:buChar char="•"/>
            </a:pPr>
            <a:endParaRPr lang="en-US" sz="2400" dirty="0">
              <a:ea typeface="ＭＳ Ｐゴシック" pitchFamily="34" charset="-128"/>
            </a:endParaRPr>
          </a:p>
          <a:p>
            <a:pPr>
              <a:lnSpc>
                <a:spcPct val="90000"/>
              </a:lnSpc>
              <a:buFontTx/>
              <a:buChar char="•"/>
            </a:pPr>
            <a:endParaRPr lang="en-US" sz="2400" dirty="0">
              <a:ea typeface="ＭＳ Ｐゴシック" pitchFamily="34" charset="-128"/>
            </a:endParaRPr>
          </a:p>
          <a:p>
            <a:pPr>
              <a:lnSpc>
                <a:spcPct val="90000"/>
              </a:lnSpc>
              <a:buFontTx/>
              <a:buChar char="•"/>
            </a:pPr>
            <a:endParaRPr lang="en-US" sz="2400" dirty="0">
              <a:ea typeface="ＭＳ Ｐゴシック" pitchFamily="34" charset="-128"/>
            </a:endParaRPr>
          </a:p>
          <a:p>
            <a:pPr>
              <a:lnSpc>
                <a:spcPct val="90000"/>
              </a:lnSpc>
              <a:buFontTx/>
              <a:buChar char="•"/>
            </a:pPr>
            <a:endParaRPr lang="en-US" sz="2400" dirty="0">
              <a:ea typeface="ＭＳ Ｐゴシック" pitchFamily="34" charset="-128"/>
            </a:endParaRPr>
          </a:p>
          <a:p>
            <a:pPr>
              <a:lnSpc>
                <a:spcPct val="90000"/>
              </a:lnSpc>
              <a:buFontTx/>
              <a:buChar char="•"/>
            </a:pPr>
            <a:endParaRPr lang="en-US" sz="2400" dirty="0">
              <a:ea typeface="ＭＳ Ｐゴシック" pitchFamily="34" charset="-128"/>
            </a:endParaRPr>
          </a:p>
          <a:p>
            <a:pPr>
              <a:lnSpc>
                <a:spcPct val="90000"/>
              </a:lnSpc>
              <a:buFontTx/>
              <a:buChar char="•"/>
            </a:pPr>
            <a:endParaRPr lang="en-US" sz="2400" dirty="0">
              <a:ea typeface="ＭＳ Ｐゴシック" pitchFamily="34" charset="-128"/>
            </a:endParaRPr>
          </a:p>
          <a:p>
            <a:pPr>
              <a:lnSpc>
                <a:spcPct val="90000"/>
              </a:lnSpc>
              <a:buFontTx/>
              <a:buChar char="•"/>
            </a:pPr>
            <a:endParaRPr lang="en-US" sz="2400" dirty="0">
              <a:ea typeface="ＭＳ Ｐゴシック" pitchFamily="34" charset="-128"/>
            </a:endParaRPr>
          </a:p>
          <a:p>
            <a:pPr marL="0" indent="0">
              <a:lnSpc>
                <a:spcPct val="90000"/>
              </a:lnSpc>
            </a:pPr>
            <a:r>
              <a:rPr lang="en-US" sz="2400" dirty="0">
                <a:ea typeface="ＭＳ Ｐゴシック" pitchFamily="34" charset="-128"/>
              </a:rPr>
              <a:t> </a:t>
            </a:r>
          </a:p>
        </p:txBody>
      </p:sp>
      <p:pic>
        <p:nvPicPr>
          <p:cNvPr id="1157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4103" y="3001517"/>
            <a:ext cx="3951750" cy="24698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157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413" y="3001517"/>
            <a:ext cx="3948806" cy="24680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157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2167" y="1421866"/>
            <a:ext cx="1743193" cy="11476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 name="Text Box 5"/>
          <p:cNvSpPr txBox="1">
            <a:spLocks noChangeArrowheads="1"/>
          </p:cNvSpPr>
          <p:nvPr/>
        </p:nvSpPr>
        <p:spPr bwMode="auto">
          <a:xfrm>
            <a:off x="0" y="-22820"/>
            <a:ext cx="9143999" cy="1080000"/>
          </a:xfrm>
          <a:prstGeom prst="rect">
            <a:avLst/>
          </a:prstGeom>
          <a:blipFill>
            <a:blip r:embed="rId6"/>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altLang="en-US" sz="3326" b="1" dirty="0">
                <a:solidFill>
                  <a:srgbClr val="FFC000"/>
                </a:solidFill>
                <a:latin typeface="Calibri" panose="020F0502020204030204" pitchFamily="34" charset="0"/>
              </a:rPr>
              <a:t>  </a:t>
            </a:r>
            <a:r>
              <a:rPr lang="en-US" sz="3800" dirty="0">
                <a:solidFill>
                  <a:prstClr val="white"/>
                </a:solidFill>
                <a:latin typeface="Calibri"/>
              </a:rPr>
              <a:t>From Board to Video Games</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2274611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Αποτέλεσμα εικόνας για google deep mind atari 2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050" y="2814957"/>
            <a:ext cx="3549318" cy="226850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Σχετική εικόν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193" y="2289002"/>
            <a:ext cx="1977031" cy="51041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Αποτέλεσμα εικόνας για google deepmi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5181032"/>
            <a:ext cx="1911137" cy="45756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0" y="-22820"/>
            <a:ext cx="9143999" cy="1080000"/>
          </a:xfrm>
          <a:prstGeom prst="rect">
            <a:avLst/>
          </a:prstGeom>
          <a:blipFill>
            <a:blip r:embed="rId6"/>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altLang="en-US" sz="3200" b="1" dirty="0">
                <a:solidFill>
                  <a:srgbClr val="FFC000"/>
                </a:solidFill>
                <a:latin typeface="Calibri" panose="020F0502020204030204" pitchFamily="34" charset="0"/>
              </a:rPr>
              <a:t>  </a:t>
            </a:r>
            <a:r>
              <a:rPr lang="en-US" sz="3600" dirty="0">
                <a:solidFill>
                  <a:prstClr val="white"/>
                </a:solidFill>
                <a:latin typeface="Calibri"/>
              </a:rPr>
              <a:t>From Board to Video Games</a:t>
            </a:r>
            <a:endParaRPr lang="en-US" altLang="en-US" sz="3326" dirty="0">
              <a:solidFill>
                <a:srgbClr val="FFFFFF"/>
              </a:solidFill>
              <a:latin typeface="Calibri" panose="020F0502020204030204" pitchFamily="34" charset="0"/>
            </a:endParaRPr>
          </a:p>
        </p:txBody>
      </p:sp>
      <p:pic>
        <p:nvPicPr>
          <p:cNvPr id="2" name="Picture 2" descr="Unveiling Gran Turismo Sophy™ : An AI Breakthrough – Sony AI">
            <a:extLst>
              <a:ext uri="{FF2B5EF4-FFF2-40B4-BE49-F238E27FC236}">
                <a16:creationId xmlns:a16="http://schemas.microsoft.com/office/drawing/2014/main" id="{CAB978AF-8FF1-AFF7-4ED1-B6D0653124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52" y="1259577"/>
            <a:ext cx="2952328" cy="39204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Αποτέλεσμα εικόνας για malluba ms pac m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0112" y="123203"/>
            <a:ext cx="3472340" cy="21657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902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cse.unr.edu/%7Esushil/cig06/figs/CIS_Color_nota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433564"/>
            <a:ext cx="2525373" cy="10892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www.develop-online.net/static/images/news/29779/184_2163_aiide.jpg?i=12464586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9903" y="4385220"/>
            <a:ext cx="1192190" cy="11921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IEEE T-CIAIG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788" y="1329780"/>
            <a:ext cx="3230132" cy="12052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2" descr="ÎÏÎ¿ÏÎ­Î»ÎµÏÎ¼Î± ÎµÎ¹ÎºÏÎ½Î±Ï Î³Î¹Î± ieee transactions on games"/>
          <p:cNvPicPr>
            <a:picLocks noChangeAspect="1" noChangeArrowheads="1"/>
          </p:cNvPicPr>
          <p:nvPr/>
        </p:nvPicPr>
        <p:blipFill rotWithShape="1">
          <a:blip r:embed="rId6">
            <a:extLst>
              <a:ext uri="{28A0092B-C50C-407E-A947-70E740481C1C}">
                <a14:useLocalDpi xmlns:a14="http://schemas.microsoft.com/office/drawing/2010/main" val="0"/>
              </a:ext>
            </a:extLst>
          </a:blip>
          <a:srcRect t="6607" b="57388"/>
          <a:stretch/>
        </p:blipFill>
        <p:spPr bwMode="auto">
          <a:xfrm>
            <a:off x="2771800" y="1780656"/>
            <a:ext cx="3004518" cy="14429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0" y="-22820"/>
            <a:ext cx="9143999" cy="1080000"/>
          </a:xfrm>
          <a:prstGeom prst="rect">
            <a:avLst/>
          </a:prstGeom>
          <a:blipFill>
            <a:blip r:embed="rId7"/>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200" dirty="0">
                <a:solidFill>
                  <a:prstClr val="white"/>
                </a:solidFill>
                <a:latin typeface="Calibri"/>
                <a:ea typeface="ＭＳ Ｐゴシック" pitchFamily="-65" charset="-128"/>
              </a:rPr>
              <a:t>  </a:t>
            </a:r>
            <a:r>
              <a:rPr lang="en-US" sz="3600" dirty="0">
                <a:solidFill>
                  <a:prstClr val="white"/>
                </a:solidFill>
                <a:latin typeface="Calibri"/>
                <a:ea typeface="ＭＳ Ｐゴシック" pitchFamily="-65" charset="-128"/>
              </a:rPr>
              <a:t>From Board to Video Games</a:t>
            </a:r>
            <a:endParaRPr lang="en-US" altLang="en-US" sz="3600" dirty="0">
              <a:solidFill>
                <a:srgbClr val="FFFFFF"/>
              </a:solidFill>
              <a:latin typeface="Calibri" panose="020F0502020204030204" pitchFamily="34" charset="0"/>
            </a:endParaRPr>
          </a:p>
        </p:txBody>
      </p:sp>
      <p:pic>
        <p:nvPicPr>
          <p:cNvPr id="1026" name="Picture 2" descr="http://www.fas.harvard.edu/%7Ememhall/images2/annen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7928" y="377280"/>
            <a:ext cx="2443671" cy="190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99CECD8-86A5-12F3-746A-F679DD56B4ED}"/>
              </a:ext>
            </a:extLst>
          </p:cNvPr>
          <p:cNvPicPr>
            <a:picLocks noChangeAspect="1"/>
          </p:cNvPicPr>
          <p:nvPr/>
        </p:nvPicPr>
        <p:blipFill>
          <a:blip r:embed="rId9"/>
          <a:stretch>
            <a:fillRect/>
          </a:stretch>
        </p:blipFill>
        <p:spPr>
          <a:xfrm>
            <a:off x="6061638" y="2192021"/>
            <a:ext cx="2440227" cy="307352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5C42B6A1-324C-3287-6F90-89224416D7C5}"/>
              </a:ext>
            </a:extLst>
          </p:cNvPr>
          <p:cNvPicPr>
            <a:picLocks noChangeAspect="1"/>
          </p:cNvPicPr>
          <p:nvPr/>
        </p:nvPicPr>
        <p:blipFill rotWithShape="1">
          <a:blip r:embed="rId10">
            <a:extLst>
              <a:ext uri="{28A0092B-C50C-407E-A947-70E740481C1C}">
                <a14:useLocalDpi xmlns:a14="http://schemas.microsoft.com/office/drawing/2010/main" val="0"/>
              </a:ext>
            </a:extLst>
          </a:blip>
          <a:srcRect l="8421" t="39920" r="11256"/>
          <a:stretch/>
        </p:blipFill>
        <p:spPr>
          <a:xfrm>
            <a:off x="2923313" y="3624450"/>
            <a:ext cx="2712301" cy="1521540"/>
          </a:xfrm>
          <a:prstGeom prst="rect">
            <a:avLst/>
          </a:prstGeom>
          <a:ln>
            <a:noFill/>
          </a:ln>
          <a:effectLst>
            <a:outerShdw blurRad="292100" dist="139700" dir="2700000" algn="tl" rotWithShape="0">
              <a:srgbClr val="333333">
                <a:alpha val="65000"/>
              </a:srgbClr>
            </a:outerShdw>
          </a:effectLst>
        </p:spPr>
      </p:pic>
      <p:pic>
        <p:nvPicPr>
          <p:cNvPr id="5122" name="Picture 2">
            <a:extLst>
              <a:ext uri="{FF2B5EF4-FFF2-40B4-BE49-F238E27FC236}">
                <a16:creationId xmlns:a16="http://schemas.microsoft.com/office/drawing/2014/main" id="{9F017B7A-E6DE-6E46-1710-5F3CAFE3A3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1791" y="4522810"/>
            <a:ext cx="1120631" cy="1120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1118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1356392"/>
            <a:ext cx="2225405" cy="13968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3" name="Picture 4" descr="Spelunkbo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343" y="3072980"/>
            <a:ext cx="2221946" cy="12241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a:stretch>
            <a:fillRect/>
          </a:stretch>
        </p:blipFill>
        <p:spPr>
          <a:xfrm>
            <a:off x="5674917" y="2426020"/>
            <a:ext cx="2683024" cy="1503094"/>
          </a:xfrm>
          <a:prstGeom prst="rect">
            <a:avLst/>
          </a:prstGeom>
          <a:ln>
            <a:noFill/>
          </a:ln>
          <a:effectLst>
            <a:outerShdw blurRad="292100" dist="139700" dir="2700000" algn="tl" rotWithShape="0">
              <a:srgbClr val="333333">
                <a:alpha val="65000"/>
              </a:srgbClr>
            </a:outerShdw>
          </a:effectLst>
        </p:spPr>
      </p:pic>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4461823"/>
            <a:ext cx="4608512" cy="10032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9186" y="2321433"/>
            <a:ext cx="1331376" cy="17122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 name="Picture 2" descr="AI Birds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312" y="1155523"/>
            <a:ext cx="3373817" cy="10015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herif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1014" y="4255003"/>
            <a:ext cx="1998214" cy="9991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Alien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48264" y="4568526"/>
            <a:ext cx="2125104" cy="106255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0" y="-22820"/>
            <a:ext cx="9143999" cy="1080000"/>
          </a:xfrm>
          <a:prstGeom prst="rect">
            <a:avLst/>
          </a:prstGeom>
          <a:blipFill>
            <a:blip r:embed="rId11"/>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200" dirty="0">
                <a:solidFill>
                  <a:prstClr val="white"/>
                </a:solidFill>
                <a:latin typeface="Calibri"/>
                <a:ea typeface="ＭＳ Ｐゴシック" pitchFamily="-65" charset="-128"/>
              </a:rPr>
              <a:t>  </a:t>
            </a:r>
            <a:r>
              <a:rPr lang="en-US" sz="3800" dirty="0">
                <a:solidFill>
                  <a:prstClr val="white"/>
                </a:solidFill>
                <a:latin typeface="Calibri"/>
              </a:rPr>
              <a:t>IEEE CIG and AIIDE Competitions</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1140757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www.cse.unr.edu/%7Esushil/cig06/figs/CIS_Color_nota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328" y="3321957"/>
            <a:ext cx="1325002" cy="5715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6" descr="http://www.develop-online.net/static/images/news/29779/184_2163_aiide.jpg?i=12464586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327" y="4077184"/>
            <a:ext cx="1325003" cy="13250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3879901983"/>
              </p:ext>
            </p:extLst>
          </p:nvPr>
        </p:nvGraphicFramePr>
        <p:xfrm>
          <a:off x="1331640" y="1241772"/>
          <a:ext cx="6701178" cy="42800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 Box 5"/>
          <p:cNvSpPr txBox="1">
            <a:spLocks noChangeArrowheads="1"/>
          </p:cNvSpPr>
          <p:nvPr/>
        </p:nvSpPr>
        <p:spPr bwMode="auto">
          <a:xfrm>
            <a:off x="0" y="-22820"/>
            <a:ext cx="9143999" cy="1080000"/>
          </a:xfrm>
          <a:prstGeom prst="rect">
            <a:avLst/>
          </a:prstGeom>
          <a:blipFill>
            <a:blip r:embed="rId10"/>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200" dirty="0">
                <a:solidFill>
                  <a:prstClr val="white"/>
                </a:solidFill>
                <a:latin typeface="Calibri"/>
                <a:ea typeface="ＭＳ Ｐゴシック" pitchFamily="-65" charset="-128"/>
              </a:rPr>
              <a:t>  Computer Game AI in Academia: History</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42934448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type="body" idx="4294967295"/>
          </p:nvPr>
        </p:nvSpPr>
        <p:spPr>
          <a:xfrm>
            <a:off x="323529" y="1310481"/>
            <a:ext cx="8424936" cy="38512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buFontTx/>
              <a:buChar char="•"/>
            </a:pPr>
            <a:r>
              <a:rPr lang="en-GB" sz="3000" dirty="0">
                <a:ea typeface="ＭＳ Ｐゴシック" pitchFamily="34" charset="-128"/>
              </a:rPr>
              <a:t>Describe and theorize on the AI algorithms covered in class. </a:t>
            </a:r>
          </a:p>
          <a:p>
            <a:pPr>
              <a:lnSpc>
                <a:spcPct val="80000"/>
              </a:lnSpc>
              <a:buFontTx/>
              <a:buChar char="•"/>
            </a:pPr>
            <a:r>
              <a:rPr lang="en-GB" sz="3000" dirty="0">
                <a:ea typeface="ＭＳ Ｐゴシック" pitchFamily="34" charset="-128"/>
              </a:rPr>
              <a:t>Identify tasks that can be tackled through AI techniques and select the appropriate technique for the problem under investigation. </a:t>
            </a:r>
          </a:p>
          <a:p>
            <a:pPr>
              <a:lnSpc>
                <a:spcPct val="80000"/>
              </a:lnSpc>
              <a:buFontTx/>
              <a:buChar char="•"/>
            </a:pPr>
            <a:r>
              <a:rPr lang="en-GB" sz="3000" dirty="0">
                <a:ea typeface="ＭＳ Ｐゴシック" pitchFamily="34" charset="-128"/>
              </a:rPr>
              <a:t>Compare the performance of different AI techniques and reflect on their suitability for game AI development. </a:t>
            </a:r>
          </a:p>
          <a:p>
            <a:pPr>
              <a:lnSpc>
                <a:spcPct val="80000"/>
              </a:lnSpc>
              <a:buFontTx/>
              <a:buChar char="•"/>
            </a:pPr>
            <a:r>
              <a:rPr lang="en-GB" sz="3000" dirty="0">
                <a:ea typeface="ＭＳ Ｐゴシック" pitchFamily="34" charset="-128"/>
              </a:rPr>
              <a:t>Design and implement efficient and robust game AI algorithms.  </a:t>
            </a:r>
          </a:p>
        </p:txBody>
      </p:sp>
      <p:sp>
        <p:nvSpPr>
          <p:cNvPr id="19459" name="Rectangle 4"/>
          <p:cNvSpPr>
            <a:spLocks noGrp="1"/>
          </p:cNvSpPr>
          <p:nvPr>
            <p:ph type="title" idx="4294967295"/>
          </p:nvPr>
        </p:nvSpPr>
        <p:spPr>
          <a:xfrm>
            <a:off x="1" y="-22820"/>
            <a:ext cx="9144000" cy="1080000"/>
          </a:xfrm>
          <a:prstGeom prst="rect">
            <a:avLst/>
          </a:prstGeom>
          <a:blipFill>
            <a:blip r:embed="rId3"/>
            <a:stretch>
              <a:fillRect/>
            </a:stretch>
          </a:blipFill>
        </p:spPr>
        <p:txBody>
          <a:bodyPr anchor="ctr" anchorCtr="0"/>
          <a:lstStyle/>
          <a:p>
            <a:r>
              <a:rPr lang="en-US" cap="none" dirty="0">
                <a:ea typeface="ＭＳ Ｐゴシック" pitchFamily="34" charset="-128"/>
              </a:rPr>
              <a:t> Learning Objectives</a:t>
            </a:r>
            <a:endParaRPr lang="en-GB" cap="none" dirty="0">
              <a:ea typeface="ＭＳ Ｐゴシック" pitchFamily="34" charset="-128"/>
            </a:endParaRPr>
          </a:p>
        </p:txBody>
      </p:sp>
    </p:spTree>
    <p:extLst>
      <p:ext uri="{BB962C8B-B14F-4D97-AF65-F5344CB8AC3E}">
        <p14:creationId xmlns:p14="http://schemas.microsoft.com/office/powerpoint/2010/main" val="4110511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467544" y="1129308"/>
          <a:ext cx="8352928" cy="4361314"/>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4" descr="http://www.cse.unr.edu/%7Esushil/cig06/figs/CIS_Color_nota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5017740"/>
            <a:ext cx="1080120" cy="4074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descr="http://www.develop-online.net/static/images/news/29779/184_2163_aiide.jpg?i=12464586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5" y="5017740"/>
            <a:ext cx="1080120" cy="4074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 Box 5"/>
          <p:cNvSpPr txBox="1">
            <a:spLocks noChangeArrowheads="1"/>
          </p:cNvSpPr>
          <p:nvPr/>
        </p:nvSpPr>
        <p:spPr bwMode="auto">
          <a:xfrm>
            <a:off x="0" y="-22820"/>
            <a:ext cx="9143999" cy="1080000"/>
          </a:xfrm>
          <a:prstGeom prst="rect">
            <a:avLst/>
          </a:prstGeom>
          <a:blipFill>
            <a:blip r:embed="rId6"/>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200" dirty="0">
                <a:solidFill>
                  <a:prstClr val="white"/>
                </a:solidFill>
                <a:latin typeface="Calibri"/>
                <a:ea typeface="ＭＳ Ｐゴシック" pitchFamily="-65" charset="-128"/>
              </a:rPr>
              <a:t>  </a:t>
            </a:r>
            <a:r>
              <a:rPr lang="en-US" sz="4200" dirty="0">
                <a:solidFill>
                  <a:prstClr val="white"/>
                </a:solidFill>
                <a:latin typeface="Calibri"/>
                <a:ea typeface="ＭＳ Ｐゴシック" pitchFamily="-65" charset="-128"/>
              </a:rPr>
              <a:t>Computer Game AI</a:t>
            </a:r>
            <a:endParaRPr lang="en-US" altLang="en-US" sz="42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4260138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p:nvPr/>
        </p:nvCxnSpPr>
        <p:spPr>
          <a:xfrm flipH="1" flipV="1">
            <a:off x="1871699" y="1273324"/>
            <a:ext cx="36004" cy="3600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a:xfrm>
            <a:off x="1547663" y="4513684"/>
            <a:ext cx="6192688"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 name="Freeform 12"/>
          <p:cNvSpPr/>
          <p:nvPr/>
        </p:nvSpPr>
        <p:spPr>
          <a:xfrm>
            <a:off x="1885729" y="2660301"/>
            <a:ext cx="4408715" cy="1868968"/>
          </a:xfrm>
          <a:custGeom>
            <a:avLst/>
            <a:gdLst>
              <a:gd name="connsiteX0" fmla="*/ 0 w 4408715"/>
              <a:gd name="connsiteY0" fmla="*/ 1868968 h 1868968"/>
              <a:gd name="connsiteX1" fmla="*/ 544286 w 4408715"/>
              <a:gd name="connsiteY1" fmla="*/ 1117853 h 1868968"/>
              <a:gd name="connsiteX2" fmla="*/ 1230086 w 4408715"/>
              <a:gd name="connsiteY2" fmla="*/ 573568 h 1868968"/>
              <a:gd name="connsiteX3" fmla="*/ 2677886 w 4408715"/>
              <a:gd name="connsiteY3" fmla="*/ 181682 h 1868968"/>
              <a:gd name="connsiteX4" fmla="*/ 3929743 w 4408715"/>
              <a:gd name="connsiteY4" fmla="*/ 7510 h 1868968"/>
              <a:gd name="connsiteX5" fmla="*/ 4408715 w 4408715"/>
              <a:gd name="connsiteY5" fmla="*/ 29282 h 1868968"/>
              <a:gd name="connsiteX6" fmla="*/ 4408715 w 4408715"/>
              <a:gd name="connsiteY6" fmla="*/ 29282 h 186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8715" h="1868968">
                <a:moveTo>
                  <a:pt x="0" y="1868968"/>
                </a:moveTo>
                <a:cubicBezTo>
                  <a:pt x="169636" y="1601360"/>
                  <a:pt x="339272" y="1333753"/>
                  <a:pt x="544286" y="1117853"/>
                </a:cubicBezTo>
                <a:cubicBezTo>
                  <a:pt x="749300" y="901953"/>
                  <a:pt x="874486" y="729597"/>
                  <a:pt x="1230086" y="573568"/>
                </a:cubicBezTo>
                <a:cubicBezTo>
                  <a:pt x="1585686" y="417539"/>
                  <a:pt x="2227943" y="276025"/>
                  <a:pt x="2677886" y="181682"/>
                </a:cubicBezTo>
                <a:cubicBezTo>
                  <a:pt x="3127829" y="87339"/>
                  <a:pt x="3641272" y="32910"/>
                  <a:pt x="3929743" y="7510"/>
                </a:cubicBezTo>
                <a:cubicBezTo>
                  <a:pt x="4218214" y="-17890"/>
                  <a:pt x="4408715" y="29282"/>
                  <a:pt x="4408715" y="29282"/>
                </a:cubicBezTo>
                <a:lnTo>
                  <a:pt x="4408715" y="29282"/>
                </a:lnTo>
              </a:path>
            </a:pathLst>
          </a:custGeom>
          <a:ln w="28575"/>
        </p:spPr>
        <p:style>
          <a:lnRef idx="1">
            <a:schemeClr val="accent3"/>
          </a:lnRef>
          <a:fillRef idx="0">
            <a:schemeClr val="accent3"/>
          </a:fillRef>
          <a:effectRef idx="0">
            <a:schemeClr val="accent3"/>
          </a:effectRef>
          <a:fontRef idx="minor">
            <a:schemeClr val="tx1"/>
          </a:fontRef>
        </p:style>
        <p:txBody>
          <a:bodyPr rtlCol="0" anchor="ctr"/>
          <a:lstStyle/>
          <a:p>
            <a:pPr algn="ctr"/>
            <a:endParaRPr lang="en-GB" dirty="0"/>
          </a:p>
        </p:txBody>
      </p:sp>
      <p:sp>
        <p:nvSpPr>
          <p:cNvPr id="18" name="Freeform 17"/>
          <p:cNvSpPr/>
          <p:nvPr/>
        </p:nvSpPr>
        <p:spPr>
          <a:xfrm>
            <a:off x="1926771" y="1624814"/>
            <a:ext cx="3548743" cy="2830285"/>
          </a:xfrm>
          <a:custGeom>
            <a:avLst/>
            <a:gdLst>
              <a:gd name="connsiteX0" fmla="*/ 0 w 3548743"/>
              <a:gd name="connsiteY0" fmla="*/ 2830285 h 2830285"/>
              <a:gd name="connsiteX1" fmla="*/ 76200 w 3548743"/>
              <a:gd name="connsiteY1" fmla="*/ 2383971 h 2830285"/>
              <a:gd name="connsiteX2" fmla="*/ 239486 w 3548743"/>
              <a:gd name="connsiteY2" fmla="*/ 1850571 h 2830285"/>
              <a:gd name="connsiteX3" fmla="*/ 544286 w 3548743"/>
              <a:gd name="connsiteY3" fmla="*/ 1219200 h 2830285"/>
              <a:gd name="connsiteX4" fmla="*/ 1088572 w 3548743"/>
              <a:gd name="connsiteY4" fmla="*/ 685800 h 2830285"/>
              <a:gd name="connsiteX5" fmla="*/ 1600200 w 3548743"/>
              <a:gd name="connsiteY5" fmla="*/ 446314 h 2830285"/>
              <a:gd name="connsiteX6" fmla="*/ 2340429 w 3548743"/>
              <a:gd name="connsiteY6" fmla="*/ 228600 h 2830285"/>
              <a:gd name="connsiteX7" fmla="*/ 2895600 w 3548743"/>
              <a:gd name="connsiteY7" fmla="*/ 87085 h 2830285"/>
              <a:gd name="connsiteX8" fmla="*/ 3548743 w 3548743"/>
              <a:gd name="connsiteY8" fmla="*/ 0 h 2830285"/>
              <a:gd name="connsiteX9" fmla="*/ 3548743 w 3548743"/>
              <a:gd name="connsiteY9" fmla="*/ 0 h 283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8743" h="2830285">
                <a:moveTo>
                  <a:pt x="0" y="2830285"/>
                </a:moveTo>
                <a:cubicBezTo>
                  <a:pt x="18143" y="2688771"/>
                  <a:pt x="36286" y="2547257"/>
                  <a:pt x="76200" y="2383971"/>
                </a:cubicBezTo>
                <a:cubicBezTo>
                  <a:pt x="116114" y="2220685"/>
                  <a:pt x="161472" y="2044699"/>
                  <a:pt x="239486" y="1850571"/>
                </a:cubicBezTo>
                <a:cubicBezTo>
                  <a:pt x="317500" y="1656443"/>
                  <a:pt x="402772" y="1413328"/>
                  <a:pt x="544286" y="1219200"/>
                </a:cubicBezTo>
                <a:cubicBezTo>
                  <a:pt x="685800" y="1025072"/>
                  <a:pt x="912586" y="814614"/>
                  <a:pt x="1088572" y="685800"/>
                </a:cubicBezTo>
                <a:cubicBezTo>
                  <a:pt x="1264558" y="556986"/>
                  <a:pt x="1391557" y="522514"/>
                  <a:pt x="1600200" y="446314"/>
                </a:cubicBezTo>
                <a:cubicBezTo>
                  <a:pt x="1808843" y="370114"/>
                  <a:pt x="2124529" y="288471"/>
                  <a:pt x="2340429" y="228600"/>
                </a:cubicBezTo>
                <a:cubicBezTo>
                  <a:pt x="2556329" y="168729"/>
                  <a:pt x="2694214" y="125185"/>
                  <a:pt x="2895600" y="87085"/>
                </a:cubicBezTo>
                <a:cubicBezTo>
                  <a:pt x="3096986" y="48985"/>
                  <a:pt x="3548743" y="0"/>
                  <a:pt x="3548743" y="0"/>
                </a:cubicBezTo>
                <a:lnTo>
                  <a:pt x="3548743" y="0"/>
                </a:lnTo>
              </a:path>
            </a:pathLst>
          </a:custGeom>
          <a:ln>
            <a:prstDash val="dash"/>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GB"/>
          </a:p>
        </p:txBody>
      </p:sp>
      <p:sp>
        <p:nvSpPr>
          <p:cNvPr id="19" name="Freeform 18"/>
          <p:cNvSpPr/>
          <p:nvPr/>
        </p:nvSpPr>
        <p:spPr>
          <a:xfrm>
            <a:off x="3059832" y="1273324"/>
            <a:ext cx="3548743" cy="1973833"/>
          </a:xfrm>
          <a:custGeom>
            <a:avLst/>
            <a:gdLst>
              <a:gd name="connsiteX0" fmla="*/ 0 w 3548743"/>
              <a:gd name="connsiteY0" fmla="*/ 2830285 h 2830285"/>
              <a:gd name="connsiteX1" fmla="*/ 76200 w 3548743"/>
              <a:gd name="connsiteY1" fmla="*/ 2383971 h 2830285"/>
              <a:gd name="connsiteX2" fmla="*/ 239486 w 3548743"/>
              <a:gd name="connsiteY2" fmla="*/ 1850571 h 2830285"/>
              <a:gd name="connsiteX3" fmla="*/ 544286 w 3548743"/>
              <a:gd name="connsiteY3" fmla="*/ 1219200 h 2830285"/>
              <a:gd name="connsiteX4" fmla="*/ 1088572 w 3548743"/>
              <a:gd name="connsiteY4" fmla="*/ 685800 h 2830285"/>
              <a:gd name="connsiteX5" fmla="*/ 1600200 w 3548743"/>
              <a:gd name="connsiteY5" fmla="*/ 446314 h 2830285"/>
              <a:gd name="connsiteX6" fmla="*/ 2340429 w 3548743"/>
              <a:gd name="connsiteY6" fmla="*/ 228600 h 2830285"/>
              <a:gd name="connsiteX7" fmla="*/ 2895600 w 3548743"/>
              <a:gd name="connsiteY7" fmla="*/ 87085 h 2830285"/>
              <a:gd name="connsiteX8" fmla="*/ 3548743 w 3548743"/>
              <a:gd name="connsiteY8" fmla="*/ 0 h 2830285"/>
              <a:gd name="connsiteX9" fmla="*/ 3548743 w 3548743"/>
              <a:gd name="connsiteY9" fmla="*/ 0 h 283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8743" h="2830285">
                <a:moveTo>
                  <a:pt x="0" y="2830285"/>
                </a:moveTo>
                <a:cubicBezTo>
                  <a:pt x="18143" y="2688771"/>
                  <a:pt x="36286" y="2547257"/>
                  <a:pt x="76200" y="2383971"/>
                </a:cubicBezTo>
                <a:cubicBezTo>
                  <a:pt x="116114" y="2220685"/>
                  <a:pt x="161472" y="2044699"/>
                  <a:pt x="239486" y="1850571"/>
                </a:cubicBezTo>
                <a:cubicBezTo>
                  <a:pt x="317500" y="1656443"/>
                  <a:pt x="402772" y="1413328"/>
                  <a:pt x="544286" y="1219200"/>
                </a:cubicBezTo>
                <a:cubicBezTo>
                  <a:pt x="685800" y="1025072"/>
                  <a:pt x="912586" y="814614"/>
                  <a:pt x="1088572" y="685800"/>
                </a:cubicBezTo>
                <a:cubicBezTo>
                  <a:pt x="1264558" y="556986"/>
                  <a:pt x="1391557" y="522514"/>
                  <a:pt x="1600200" y="446314"/>
                </a:cubicBezTo>
                <a:cubicBezTo>
                  <a:pt x="1808843" y="370114"/>
                  <a:pt x="2124529" y="288471"/>
                  <a:pt x="2340429" y="228600"/>
                </a:cubicBezTo>
                <a:cubicBezTo>
                  <a:pt x="2556329" y="168729"/>
                  <a:pt x="2694214" y="125185"/>
                  <a:pt x="2895600" y="87085"/>
                </a:cubicBezTo>
                <a:cubicBezTo>
                  <a:pt x="3096986" y="48985"/>
                  <a:pt x="3548743" y="0"/>
                  <a:pt x="3548743" y="0"/>
                </a:cubicBezTo>
                <a:lnTo>
                  <a:pt x="3548743" y="0"/>
                </a:lnTo>
              </a:path>
            </a:pathLst>
          </a:custGeom>
          <a:ln>
            <a:prstDash val="dash"/>
          </a:ln>
        </p:spPr>
        <p:style>
          <a:lnRef idx="3">
            <a:schemeClr val="dk1"/>
          </a:lnRef>
          <a:fillRef idx="0">
            <a:schemeClr val="dk1"/>
          </a:fillRef>
          <a:effectRef idx="2">
            <a:schemeClr val="dk1"/>
          </a:effectRef>
          <a:fontRef idx="minor">
            <a:schemeClr val="tx1"/>
          </a:fontRef>
        </p:style>
        <p:txBody>
          <a:bodyPr rtlCol="0" anchor="ctr"/>
          <a:lstStyle/>
          <a:p>
            <a:pPr algn="ctr"/>
            <a:endParaRPr lang="en-GB"/>
          </a:p>
        </p:txBody>
      </p:sp>
      <p:sp>
        <p:nvSpPr>
          <p:cNvPr id="14" name="Cloud Callout 13"/>
          <p:cNvSpPr/>
          <p:nvPr/>
        </p:nvSpPr>
        <p:spPr>
          <a:xfrm>
            <a:off x="5148062" y="1153765"/>
            <a:ext cx="2520281" cy="1703735"/>
          </a:xfrm>
          <a:prstGeom prst="cloudCallout">
            <a:avLst>
              <a:gd name="adj1" fmla="val 5371"/>
              <a:gd name="adj2" fmla="val 1373"/>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Ultimate</a:t>
            </a:r>
          </a:p>
          <a:p>
            <a:pPr algn="ctr"/>
            <a:r>
              <a:rPr lang="en-US" dirty="0"/>
              <a:t>Experience</a:t>
            </a:r>
            <a:endParaRPr lang="en-GB" dirty="0"/>
          </a:p>
        </p:txBody>
      </p:sp>
      <p:sp>
        <p:nvSpPr>
          <p:cNvPr id="15" name="TextBox 14"/>
          <p:cNvSpPr txBox="1"/>
          <p:nvPr/>
        </p:nvSpPr>
        <p:spPr>
          <a:xfrm>
            <a:off x="6611065" y="4615309"/>
            <a:ext cx="913263" cy="461665"/>
          </a:xfrm>
          <a:prstGeom prst="rect">
            <a:avLst/>
          </a:prstGeom>
          <a:noFill/>
        </p:spPr>
        <p:txBody>
          <a:bodyPr wrap="none" rtlCol="0">
            <a:spAutoFit/>
          </a:bodyPr>
          <a:lstStyle/>
          <a:p>
            <a:r>
              <a:rPr lang="en-US" dirty="0"/>
              <a:t>Effort</a:t>
            </a:r>
            <a:endParaRPr lang="en-GB" dirty="0"/>
          </a:p>
        </p:txBody>
      </p:sp>
      <p:sp>
        <p:nvSpPr>
          <p:cNvPr id="16" name="TextBox 15"/>
          <p:cNvSpPr txBox="1"/>
          <p:nvPr/>
        </p:nvSpPr>
        <p:spPr>
          <a:xfrm>
            <a:off x="4283967" y="2899891"/>
            <a:ext cx="2225629" cy="461665"/>
          </a:xfrm>
          <a:prstGeom prst="rect">
            <a:avLst/>
          </a:prstGeom>
          <a:noFill/>
        </p:spPr>
        <p:txBody>
          <a:bodyPr wrap="square" rtlCol="0">
            <a:spAutoFit/>
          </a:bodyPr>
          <a:lstStyle/>
          <a:p>
            <a:r>
              <a:rPr lang="en-US" dirty="0">
                <a:solidFill>
                  <a:srgbClr val="C00000"/>
                </a:solidFill>
              </a:rPr>
              <a:t>NPC Behavior</a:t>
            </a:r>
            <a:endParaRPr lang="en-GB" dirty="0">
              <a:solidFill>
                <a:srgbClr val="C00000"/>
              </a:solidFill>
            </a:endParaRPr>
          </a:p>
        </p:txBody>
      </p:sp>
      <p:sp>
        <p:nvSpPr>
          <p:cNvPr id="17" name="TextBox 16"/>
          <p:cNvSpPr txBox="1"/>
          <p:nvPr/>
        </p:nvSpPr>
        <p:spPr>
          <a:xfrm rot="16200000">
            <a:off x="147789" y="2457175"/>
            <a:ext cx="2685351" cy="461665"/>
          </a:xfrm>
          <a:prstGeom prst="rect">
            <a:avLst/>
          </a:prstGeom>
          <a:noFill/>
        </p:spPr>
        <p:txBody>
          <a:bodyPr wrap="none" rtlCol="0">
            <a:spAutoFit/>
          </a:bodyPr>
          <a:lstStyle/>
          <a:p>
            <a:r>
              <a:rPr lang="en-US" dirty="0"/>
              <a:t>Player Experience</a:t>
            </a:r>
            <a:endParaRPr lang="en-GB" dirty="0"/>
          </a:p>
        </p:txBody>
      </p:sp>
      <p:sp>
        <p:nvSpPr>
          <p:cNvPr id="2" name="Rectangle 1"/>
          <p:cNvSpPr/>
          <p:nvPr/>
        </p:nvSpPr>
        <p:spPr>
          <a:xfrm>
            <a:off x="467545" y="5072326"/>
            <a:ext cx="8496943" cy="646331"/>
          </a:xfrm>
          <a:prstGeom prst="rect">
            <a:avLst/>
          </a:prstGeom>
        </p:spPr>
        <p:txBody>
          <a:bodyPr wrap="square">
            <a:spAutoFit/>
          </a:bodyPr>
          <a:lstStyle/>
          <a:p>
            <a:pPr algn="ctr"/>
            <a:r>
              <a:rPr lang="en-GB" sz="1800" dirty="0" err="1">
                <a:solidFill>
                  <a:srgbClr val="222222"/>
                </a:solidFill>
                <a:latin typeface="+mj-lt"/>
              </a:rPr>
              <a:t>Yannakakis</a:t>
            </a:r>
            <a:r>
              <a:rPr lang="en-GB" sz="1800" dirty="0">
                <a:solidFill>
                  <a:srgbClr val="222222"/>
                </a:solidFill>
                <a:latin typeface="+mj-lt"/>
              </a:rPr>
              <a:t>, G. N. "</a:t>
            </a:r>
            <a:r>
              <a:rPr lang="en-GB" sz="1800" b="1" dirty="0">
                <a:solidFill>
                  <a:srgbClr val="222222"/>
                </a:solidFill>
                <a:latin typeface="+mj-lt"/>
              </a:rPr>
              <a:t>Game AI revisited</a:t>
            </a:r>
            <a:r>
              <a:rPr lang="en-GB" sz="1800" dirty="0">
                <a:solidFill>
                  <a:srgbClr val="222222"/>
                </a:solidFill>
                <a:latin typeface="+mj-lt"/>
              </a:rPr>
              <a:t>" </a:t>
            </a:r>
            <a:r>
              <a:rPr lang="en-GB" sz="1800" i="1" dirty="0">
                <a:solidFill>
                  <a:srgbClr val="222222"/>
                </a:solidFill>
                <a:latin typeface="+mj-lt"/>
              </a:rPr>
              <a:t>Proceedings of the 9th conference on Computing Frontiers</a:t>
            </a:r>
            <a:r>
              <a:rPr lang="en-GB" sz="1800" dirty="0">
                <a:solidFill>
                  <a:srgbClr val="222222"/>
                </a:solidFill>
                <a:latin typeface="+mj-lt"/>
              </a:rPr>
              <a:t>. ACM, 2012.</a:t>
            </a:r>
            <a:endParaRPr lang="en-GB" sz="1800" dirty="0">
              <a:latin typeface="+mj-lt"/>
            </a:endParaRPr>
          </a:p>
        </p:txBody>
      </p:sp>
      <p:sp>
        <p:nvSpPr>
          <p:cNvPr id="21" name="Text Box 5"/>
          <p:cNvSpPr txBox="1">
            <a:spLocks noChangeArrowheads="1"/>
          </p:cNvSpPr>
          <p:nvPr/>
        </p:nvSpPr>
        <p:spPr bwMode="auto">
          <a:xfrm>
            <a:off x="0" y="-22820"/>
            <a:ext cx="9143999" cy="1080000"/>
          </a:xfrm>
          <a:prstGeom prst="rect">
            <a:avLst/>
          </a:prstGeom>
          <a:blipFill>
            <a:blip r:embed="rId3"/>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200" dirty="0">
                <a:solidFill>
                  <a:prstClr val="white"/>
                </a:solidFill>
                <a:latin typeface="Calibri"/>
                <a:ea typeface="ＭＳ Ｐゴシック" pitchFamily="-65" charset="-128"/>
              </a:rPr>
              <a:t>  </a:t>
            </a:r>
            <a:r>
              <a:rPr lang="en-US" sz="4000" dirty="0">
                <a:solidFill>
                  <a:prstClr val="white"/>
                </a:solidFill>
                <a:latin typeface="Calibri"/>
                <a:ea typeface="ＭＳ Ｐゴシック" pitchFamily="-65" charset="-128"/>
              </a:rPr>
              <a:t>Game AI is Dead!</a:t>
            </a:r>
            <a:endParaRPr lang="en-US" altLang="en-US" sz="40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25298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9"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0" y="4657820"/>
            <a:ext cx="9143999" cy="1080000"/>
          </a:xfrm>
          <a:prstGeom prst="rect">
            <a:avLst/>
          </a:prstGeom>
          <a:blipFill>
            <a:blip r:embed="rId3"/>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2800" dirty="0">
                <a:solidFill>
                  <a:prstClr val="white"/>
                </a:solidFill>
                <a:latin typeface="Calibri"/>
              </a:rPr>
              <a:t>  </a:t>
            </a:r>
            <a:r>
              <a:rPr lang="en-US" sz="3200" dirty="0">
                <a:solidFill>
                  <a:prstClr val="white"/>
                </a:solidFill>
                <a:latin typeface="Calibri"/>
              </a:rPr>
              <a:t>AI and Games: A bit of history – </a:t>
            </a:r>
            <a:r>
              <a:rPr lang="en-US" sz="3200" b="1" dirty="0">
                <a:solidFill>
                  <a:srgbClr val="FFC000"/>
                </a:solidFill>
                <a:latin typeface="Calibri"/>
              </a:rPr>
              <a:t>Industry</a:t>
            </a:r>
            <a:endParaRPr lang="en-US" altLang="en-US" sz="32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099476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9" name="Rectangle 5"/>
          <p:cNvSpPr>
            <a:spLocks noGrp="1" noChangeArrowheads="1"/>
          </p:cNvSpPr>
          <p:nvPr>
            <p:ph type="body" idx="4294967295"/>
          </p:nvPr>
        </p:nvSpPr>
        <p:spPr>
          <a:xfrm>
            <a:off x="539553" y="1201316"/>
            <a:ext cx="4824535" cy="431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buFontTx/>
              <a:buChar char="•"/>
            </a:pPr>
            <a:r>
              <a:rPr lang="en-GB" sz="4000" dirty="0">
                <a:ea typeface="ＭＳ Ｐゴシック" pitchFamily="34" charset="-128"/>
              </a:rPr>
              <a:t>Implicit cooperation</a:t>
            </a:r>
          </a:p>
          <a:p>
            <a:pPr>
              <a:lnSpc>
                <a:spcPct val="80000"/>
              </a:lnSpc>
              <a:buFontTx/>
              <a:buChar char="•"/>
            </a:pPr>
            <a:r>
              <a:rPr lang="en-GB" sz="4000" dirty="0">
                <a:ea typeface="ＭＳ Ｐゴシック" pitchFamily="34" charset="-128"/>
              </a:rPr>
              <a:t>Differing Ghost “Personalities”</a:t>
            </a:r>
          </a:p>
          <a:p>
            <a:pPr lvl="1">
              <a:lnSpc>
                <a:spcPct val="80000"/>
              </a:lnSpc>
              <a:buFont typeface="Calibri" pitchFamily="34" charset="0"/>
              <a:buChar char="–"/>
            </a:pPr>
            <a:r>
              <a:rPr lang="en-US" sz="3000" dirty="0">
                <a:ea typeface="ＭＳ Ｐゴシック" pitchFamily="34" charset="-128"/>
              </a:rPr>
              <a:t>Aggressive </a:t>
            </a:r>
            <a:r>
              <a:rPr lang="en-US" sz="3000" b="1" dirty="0" err="1">
                <a:solidFill>
                  <a:srgbClr val="CC0000"/>
                </a:solidFill>
                <a:effectLst>
                  <a:outerShdw blurRad="38100" dist="38100" dir="2700000" algn="tl">
                    <a:srgbClr val="C0C0C0"/>
                  </a:outerShdw>
                </a:effectLst>
                <a:ea typeface="ＭＳ Ｐゴシック" pitchFamily="34" charset="-128"/>
              </a:rPr>
              <a:t>Blinky</a:t>
            </a:r>
            <a:endParaRPr lang="en-US" sz="3000" dirty="0">
              <a:ea typeface="ＭＳ Ｐゴシック" pitchFamily="34" charset="-128"/>
            </a:endParaRPr>
          </a:p>
          <a:p>
            <a:pPr lvl="1">
              <a:lnSpc>
                <a:spcPct val="80000"/>
              </a:lnSpc>
              <a:buFont typeface="Calibri" pitchFamily="34" charset="0"/>
              <a:buChar char="–"/>
            </a:pPr>
            <a:r>
              <a:rPr lang="en-US" sz="3000" dirty="0">
                <a:ea typeface="ＭＳ Ｐゴシック" pitchFamily="34" charset="-128"/>
              </a:rPr>
              <a:t>Cunning </a:t>
            </a:r>
            <a:r>
              <a:rPr lang="en-US" sz="3000" b="1" dirty="0">
                <a:solidFill>
                  <a:srgbClr val="FF6699"/>
                </a:solidFill>
                <a:effectLst>
                  <a:outerShdw blurRad="38100" dist="38100" dir="2700000" algn="tl">
                    <a:srgbClr val="C0C0C0"/>
                  </a:outerShdw>
                </a:effectLst>
                <a:ea typeface="ＭＳ Ｐゴシック" pitchFamily="34" charset="-128"/>
              </a:rPr>
              <a:t>Pinky</a:t>
            </a:r>
            <a:endParaRPr lang="en-US" sz="3000" dirty="0">
              <a:ea typeface="ＭＳ Ｐゴシック" pitchFamily="34" charset="-128"/>
            </a:endParaRPr>
          </a:p>
          <a:p>
            <a:pPr lvl="1">
              <a:lnSpc>
                <a:spcPct val="80000"/>
              </a:lnSpc>
              <a:buFont typeface="Calibri" pitchFamily="34" charset="0"/>
              <a:buChar char="–"/>
            </a:pPr>
            <a:r>
              <a:rPr lang="en-US" sz="3000" dirty="0">
                <a:ea typeface="ＭＳ Ｐゴシック" pitchFamily="34" charset="-128"/>
              </a:rPr>
              <a:t>Wired </a:t>
            </a:r>
            <a:r>
              <a:rPr lang="en-US" sz="3000" b="1" dirty="0">
                <a:solidFill>
                  <a:srgbClr val="00FFFF"/>
                </a:solidFill>
                <a:effectLst>
                  <a:outerShdw blurRad="38100" dist="38100" dir="2700000" algn="tl">
                    <a:srgbClr val="C0C0C0"/>
                  </a:outerShdw>
                </a:effectLst>
                <a:ea typeface="ＭＳ Ｐゴシック" pitchFamily="34" charset="-128"/>
              </a:rPr>
              <a:t>Inky</a:t>
            </a:r>
            <a:endParaRPr lang="en-US" sz="3000" dirty="0">
              <a:ea typeface="ＭＳ Ｐゴシック" pitchFamily="34" charset="-128"/>
            </a:endParaRPr>
          </a:p>
          <a:p>
            <a:pPr lvl="1">
              <a:lnSpc>
                <a:spcPct val="80000"/>
              </a:lnSpc>
              <a:buFont typeface="Calibri" pitchFamily="34" charset="0"/>
              <a:buChar char="–"/>
            </a:pPr>
            <a:r>
              <a:rPr lang="en-US" sz="3000" dirty="0">
                <a:ea typeface="ＭＳ Ｐゴシック" pitchFamily="34" charset="-128"/>
              </a:rPr>
              <a:t>Scared </a:t>
            </a:r>
            <a:r>
              <a:rPr lang="en-US" sz="3000" b="1" dirty="0">
                <a:solidFill>
                  <a:srgbClr val="FF6600"/>
                </a:solidFill>
                <a:effectLst>
                  <a:outerShdw blurRad="38100" dist="38100" dir="2700000" algn="tl">
                    <a:srgbClr val="C0C0C0"/>
                  </a:outerShdw>
                </a:effectLst>
                <a:ea typeface="ＭＳ Ｐゴシック" pitchFamily="34" charset="-128"/>
              </a:rPr>
              <a:t>Clyde</a:t>
            </a:r>
            <a:endParaRPr lang="en-US" sz="3000" dirty="0">
              <a:solidFill>
                <a:srgbClr val="FF6600"/>
              </a:solidFill>
              <a:ea typeface="ＭＳ Ｐゴシック" pitchFamily="34" charset="-128"/>
            </a:endParaRPr>
          </a:p>
          <a:p>
            <a:pPr>
              <a:lnSpc>
                <a:spcPct val="80000"/>
              </a:lnSpc>
              <a:buFontTx/>
              <a:buChar char="•"/>
            </a:pPr>
            <a:r>
              <a:rPr lang="en-US" sz="4000" dirty="0">
                <a:ea typeface="ＭＳ Ｐゴシック" pitchFamily="34" charset="-128"/>
              </a:rPr>
              <a:t>Attack – don’t care waves</a:t>
            </a:r>
            <a:endParaRPr lang="en-GB" sz="4000" dirty="0">
              <a:ea typeface="ＭＳ Ｐゴシック" pitchFamily="34" charset="-128"/>
            </a:endParaRPr>
          </a:p>
          <a:p>
            <a:pPr>
              <a:lnSpc>
                <a:spcPct val="80000"/>
              </a:lnSpc>
              <a:buFontTx/>
              <a:buChar char="•"/>
            </a:pPr>
            <a:r>
              <a:rPr lang="en-GB" sz="4000" dirty="0">
                <a:ea typeface="ＭＳ Ｐゴシック" pitchFamily="34" charset="-128"/>
              </a:rPr>
              <a:t>No randomness</a:t>
            </a:r>
          </a:p>
        </p:txBody>
      </p:sp>
      <p:pic>
        <p:nvPicPr>
          <p:cNvPr id="1597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1206500"/>
            <a:ext cx="3168352" cy="4089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ext Box 5"/>
          <p:cNvSpPr txBox="1">
            <a:spLocks noChangeArrowheads="1"/>
          </p:cNvSpPr>
          <p:nvPr/>
        </p:nvSpPr>
        <p:spPr bwMode="auto">
          <a:xfrm>
            <a:off x="0" y="-22820"/>
            <a:ext cx="9143999" cy="1080000"/>
          </a:xfrm>
          <a:prstGeom prst="rect">
            <a:avLst/>
          </a:prstGeom>
          <a:blipFill>
            <a:blip r:embed="rId4"/>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800" dirty="0">
                <a:solidFill>
                  <a:prstClr val="white"/>
                </a:solidFill>
                <a:latin typeface="Calibri"/>
              </a:rPr>
              <a:t>  </a:t>
            </a:r>
            <a:r>
              <a:rPr lang="en-US" sz="3800" i="1" dirty="0" err="1">
                <a:solidFill>
                  <a:prstClr val="white"/>
                </a:solidFill>
                <a:latin typeface="Calibri"/>
              </a:rPr>
              <a:t>PacMan</a:t>
            </a:r>
            <a:r>
              <a:rPr lang="en-US" sz="3800" dirty="0">
                <a:solidFill>
                  <a:prstClr val="white"/>
                </a:solidFill>
                <a:latin typeface="Calibri"/>
              </a:rPr>
              <a:t> (Namco, 1980)</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2699012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9749">
                                            <p:txEl>
                                              <p:pRg st="0" end="0"/>
                                            </p:txEl>
                                          </p:spTgt>
                                        </p:tgtEl>
                                        <p:attrNameLst>
                                          <p:attrName>style.visibility</p:attrName>
                                        </p:attrNameLst>
                                      </p:cBhvr>
                                      <p:to>
                                        <p:strVal val="visible"/>
                                      </p:to>
                                    </p:set>
                                    <p:animEffect transition="in" filter="blinds(horizontal)">
                                      <p:cBhvr>
                                        <p:cTn id="7" dur="500"/>
                                        <p:tgtEl>
                                          <p:spTgt spid="1597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9749">
                                            <p:txEl>
                                              <p:pRg st="1" end="1"/>
                                            </p:txEl>
                                          </p:spTgt>
                                        </p:tgtEl>
                                        <p:attrNameLst>
                                          <p:attrName>style.visibility</p:attrName>
                                        </p:attrNameLst>
                                      </p:cBhvr>
                                      <p:to>
                                        <p:strVal val="visible"/>
                                      </p:to>
                                    </p:set>
                                    <p:animEffect transition="in" filter="blinds(horizontal)">
                                      <p:cBhvr>
                                        <p:cTn id="12" dur="500"/>
                                        <p:tgtEl>
                                          <p:spTgt spid="159749">
                                            <p:txEl>
                                              <p:pRg st="1" end="1"/>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59749">
                                            <p:txEl>
                                              <p:pRg st="2" end="2"/>
                                            </p:txEl>
                                          </p:spTgt>
                                        </p:tgtEl>
                                        <p:attrNameLst>
                                          <p:attrName>style.visibility</p:attrName>
                                        </p:attrNameLst>
                                      </p:cBhvr>
                                      <p:to>
                                        <p:strVal val="visible"/>
                                      </p:to>
                                    </p:set>
                                    <p:animEffect transition="in" filter="blinds(horizontal)">
                                      <p:cBhvr>
                                        <p:cTn id="15" dur="500"/>
                                        <p:tgtEl>
                                          <p:spTgt spid="159749">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59749">
                                            <p:txEl>
                                              <p:pRg st="3" end="3"/>
                                            </p:txEl>
                                          </p:spTgt>
                                        </p:tgtEl>
                                        <p:attrNameLst>
                                          <p:attrName>style.visibility</p:attrName>
                                        </p:attrNameLst>
                                      </p:cBhvr>
                                      <p:to>
                                        <p:strVal val="visible"/>
                                      </p:to>
                                    </p:set>
                                    <p:animEffect transition="in" filter="blinds(horizontal)">
                                      <p:cBhvr>
                                        <p:cTn id="18" dur="500"/>
                                        <p:tgtEl>
                                          <p:spTgt spid="159749">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59749">
                                            <p:txEl>
                                              <p:pRg st="4" end="4"/>
                                            </p:txEl>
                                          </p:spTgt>
                                        </p:tgtEl>
                                        <p:attrNameLst>
                                          <p:attrName>style.visibility</p:attrName>
                                        </p:attrNameLst>
                                      </p:cBhvr>
                                      <p:to>
                                        <p:strVal val="visible"/>
                                      </p:to>
                                    </p:set>
                                    <p:animEffect transition="in" filter="blinds(horizontal)">
                                      <p:cBhvr>
                                        <p:cTn id="21" dur="500"/>
                                        <p:tgtEl>
                                          <p:spTgt spid="159749">
                                            <p:txEl>
                                              <p:pRg st="4" end="4"/>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59749">
                                            <p:txEl>
                                              <p:pRg st="5" end="5"/>
                                            </p:txEl>
                                          </p:spTgt>
                                        </p:tgtEl>
                                        <p:attrNameLst>
                                          <p:attrName>style.visibility</p:attrName>
                                        </p:attrNameLst>
                                      </p:cBhvr>
                                      <p:to>
                                        <p:strVal val="visible"/>
                                      </p:to>
                                    </p:set>
                                    <p:animEffect transition="in" filter="blinds(horizontal)">
                                      <p:cBhvr>
                                        <p:cTn id="24" dur="500"/>
                                        <p:tgtEl>
                                          <p:spTgt spid="159749">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59749">
                                            <p:txEl>
                                              <p:pRg st="6" end="6"/>
                                            </p:txEl>
                                          </p:spTgt>
                                        </p:tgtEl>
                                        <p:attrNameLst>
                                          <p:attrName>style.visibility</p:attrName>
                                        </p:attrNameLst>
                                      </p:cBhvr>
                                      <p:to>
                                        <p:strVal val="visible"/>
                                      </p:to>
                                    </p:set>
                                    <p:animEffect transition="in" filter="blinds(horizontal)">
                                      <p:cBhvr>
                                        <p:cTn id="29" dur="500"/>
                                        <p:tgtEl>
                                          <p:spTgt spid="159749">
                                            <p:txEl>
                                              <p:pRg st="6" end="6"/>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59749">
                                            <p:txEl>
                                              <p:pRg st="7" end="7"/>
                                            </p:txEl>
                                          </p:spTgt>
                                        </p:tgtEl>
                                        <p:attrNameLst>
                                          <p:attrName>style.visibility</p:attrName>
                                        </p:attrNameLst>
                                      </p:cBhvr>
                                      <p:to>
                                        <p:strVal val="visible"/>
                                      </p:to>
                                    </p:set>
                                    <p:animEffect transition="in" filter="blinds(horizontal)">
                                      <p:cBhvr>
                                        <p:cTn id="34" dur="500"/>
                                        <p:tgtEl>
                                          <p:spTgt spid="15974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ÎÏÎ¿ÏÎ­Î»ÎµÏÎ¼Î± ÎµÎ¹ÎºÏÎ½Î±Ï Î³Î¹Î± rogue g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464780"/>
            <a:ext cx="4929301" cy="3696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le 5"/>
          <p:cNvSpPr txBox="1">
            <a:spLocks noChangeArrowheads="1"/>
          </p:cNvSpPr>
          <p:nvPr/>
        </p:nvSpPr>
        <p:spPr bwMode="auto">
          <a:xfrm>
            <a:off x="395536" y="1464780"/>
            <a:ext cx="3384375" cy="4059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ＭＳ Ｐゴシック" pitchFamily="-65"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FontTx/>
              <a:buChar char="•"/>
            </a:pPr>
            <a:r>
              <a:rPr lang="en-GB" sz="3000" dirty="0">
                <a:ea typeface="ＭＳ Ｐゴシック" pitchFamily="34" charset="-128"/>
              </a:rPr>
              <a:t>Level generation</a:t>
            </a:r>
          </a:p>
          <a:p>
            <a:pPr>
              <a:lnSpc>
                <a:spcPct val="80000"/>
              </a:lnSpc>
              <a:buFontTx/>
              <a:buChar char="•"/>
            </a:pPr>
            <a:r>
              <a:rPr lang="en-GB" sz="3000" dirty="0">
                <a:ea typeface="ＭＳ Ｐゴシック" pitchFamily="34" charset="-128"/>
              </a:rPr>
              <a:t>Constructive approach</a:t>
            </a:r>
          </a:p>
          <a:p>
            <a:pPr>
              <a:lnSpc>
                <a:spcPct val="80000"/>
              </a:lnSpc>
              <a:buFontTx/>
              <a:buChar char="•"/>
            </a:pPr>
            <a:r>
              <a:rPr lang="en-GB" sz="3000" dirty="0">
                <a:ea typeface="ＭＳ Ｐゴシック" pitchFamily="34" charset="-128"/>
              </a:rPr>
              <a:t>Inspired rogue-like game genre</a:t>
            </a:r>
          </a:p>
        </p:txBody>
      </p:sp>
      <p:sp>
        <p:nvSpPr>
          <p:cNvPr id="6" name="Text Box 5"/>
          <p:cNvSpPr txBox="1">
            <a:spLocks noChangeArrowheads="1"/>
          </p:cNvSpPr>
          <p:nvPr/>
        </p:nvSpPr>
        <p:spPr bwMode="auto">
          <a:xfrm>
            <a:off x="0" y="-22820"/>
            <a:ext cx="9143999" cy="1080000"/>
          </a:xfrm>
          <a:prstGeom prst="rect">
            <a:avLst/>
          </a:prstGeom>
          <a:blipFill>
            <a:blip r:embed="rId4"/>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800" dirty="0">
                <a:solidFill>
                  <a:prstClr val="white"/>
                </a:solidFill>
                <a:latin typeface="Calibri"/>
              </a:rPr>
              <a:t>  </a:t>
            </a:r>
            <a:r>
              <a:rPr lang="en-US" sz="3800" i="1" dirty="0">
                <a:solidFill>
                  <a:prstClr val="white"/>
                </a:solidFill>
                <a:latin typeface="Calibri"/>
              </a:rPr>
              <a:t>Rogue</a:t>
            </a:r>
            <a:r>
              <a:rPr lang="en-US" sz="3800" dirty="0">
                <a:solidFill>
                  <a:prstClr val="white"/>
                </a:solidFill>
                <a:latin typeface="Calibri"/>
              </a:rPr>
              <a:t> (AI Design, 1980)</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75243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linds(horizont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ÎÏÎ¿ÏÎ­Î»ÎµÏÎ¼Î± ÎµÎ¹ÎºÏÎ½Î±Ï Î³Î¹Î± elite g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9042" y="1201316"/>
            <a:ext cx="4966246" cy="4320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le 5"/>
          <p:cNvSpPr txBox="1">
            <a:spLocks noChangeArrowheads="1"/>
          </p:cNvSpPr>
          <p:nvPr/>
        </p:nvSpPr>
        <p:spPr bwMode="auto">
          <a:xfrm>
            <a:off x="467544" y="1417340"/>
            <a:ext cx="4392487" cy="297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ＭＳ Ｐゴシック" pitchFamily="-65"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GB" sz="2400" dirty="0">
                <a:ea typeface="ＭＳ Ｐゴシック" pitchFamily="34" charset="-128"/>
              </a:rPr>
              <a:t>Galaxy generation</a:t>
            </a:r>
          </a:p>
          <a:p>
            <a:pPr>
              <a:buFontTx/>
              <a:buChar char="•"/>
            </a:pPr>
            <a:r>
              <a:rPr lang="en-GB" dirty="0">
                <a:ea typeface="ＭＳ Ｐゴシック" pitchFamily="34" charset="-128"/>
              </a:rPr>
              <a:t>Compression</a:t>
            </a:r>
            <a:endParaRPr lang="en-GB" sz="2400" dirty="0">
              <a:ea typeface="ＭＳ Ｐゴシック" pitchFamily="34" charset="-128"/>
            </a:endParaRPr>
          </a:p>
        </p:txBody>
      </p:sp>
      <p:sp>
        <p:nvSpPr>
          <p:cNvPr id="5" name="Text Box 5"/>
          <p:cNvSpPr txBox="1">
            <a:spLocks noChangeArrowheads="1"/>
          </p:cNvSpPr>
          <p:nvPr/>
        </p:nvSpPr>
        <p:spPr bwMode="auto">
          <a:xfrm>
            <a:off x="1" y="-25457"/>
            <a:ext cx="9143999" cy="1080000"/>
          </a:xfrm>
          <a:prstGeom prst="rect">
            <a:avLst/>
          </a:prstGeom>
          <a:blipFill>
            <a:blip r:embed="rId4"/>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800" dirty="0">
                <a:solidFill>
                  <a:prstClr val="white"/>
                </a:solidFill>
                <a:latin typeface="Calibri"/>
              </a:rPr>
              <a:t>  </a:t>
            </a:r>
            <a:r>
              <a:rPr lang="en-US" sz="3800" i="1" dirty="0">
                <a:solidFill>
                  <a:prstClr val="white"/>
                </a:solidFill>
                <a:latin typeface="Calibri"/>
              </a:rPr>
              <a:t>Elite</a:t>
            </a:r>
            <a:r>
              <a:rPr lang="en-US" sz="3800" dirty="0">
                <a:solidFill>
                  <a:prstClr val="white"/>
                </a:solidFill>
                <a:latin typeface="Calibri"/>
              </a:rPr>
              <a:t> (</a:t>
            </a:r>
            <a:r>
              <a:rPr lang="en-US" sz="3800" dirty="0" err="1">
                <a:solidFill>
                  <a:prstClr val="white"/>
                </a:solidFill>
                <a:latin typeface="Calibri"/>
              </a:rPr>
              <a:t>Acornsoft</a:t>
            </a:r>
            <a:r>
              <a:rPr lang="en-US" sz="3800" dirty="0">
                <a:solidFill>
                  <a:prstClr val="white"/>
                </a:solidFill>
                <a:latin typeface="Calibri"/>
              </a:rPr>
              <a:t>, 1984)</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9892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3" name="Rectangle 5"/>
          <p:cNvSpPr>
            <a:spLocks noGrp="1" noChangeArrowheads="1"/>
          </p:cNvSpPr>
          <p:nvPr>
            <p:ph type="body" idx="4294967295"/>
          </p:nvPr>
        </p:nvSpPr>
        <p:spPr>
          <a:xfrm>
            <a:off x="434975" y="1206500"/>
            <a:ext cx="4569073" cy="431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Char char="•"/>
            </a:pPr>
            <a:r>
              <a:rPr lang="en-GB" sz="2400" dirty="0">
                <a:ea typeface="ＭＳ Ｐゴシック" pitchFamily="34" charset="-128"/>
              </a:rPr>
              <a:t>Cellular automata</a:t>
            </a:r>
          </a:p>
          <a:p>
            <a:pPr>
              <a:buFontTx/>
              <a:buChar char="•"/>
            </a:pPr>
            <a:r>
              <a:rPr lang="en-US" sz="2400" dirty="0">
                <a:ea typeface="ＭＳ Ｐゴシック" pitchFamily="34" charset="-128"/>
              </a:rPr>
              <a:t>Influence Maps</a:t>
            </a:r>
            <a:endParaRPr lang="en-GB" sz="2400" dirty="0">
              <a:ea typeface="ＭＳ Ｐゴシック" pitchFamily="34" charset="-128"/>
            </a:endParaRPr>
          </a:p>
        </p:txBody>
      </p:sp>
      <p:pic>
        <p:nvPicPr>
          <p:cNvPr id="1607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285742"/>
            <a:ext cx="2952328" cy="42224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6077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134734"/>
            <a:ext cx="4497388" cy="3373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ext Box 5"/>
          <p:cNvSpPr txBox="1">
            <a:spLocks noChangeArrowheads="1"/>
          </p:cNvSpPr>
          <p:nvPr/>
        </p:nvSpPr>
        <p:spPr bwMode="auto">
          <a:xfrm>
            <a:off x="1" y="-22820"/>
            <a:ext cx="9143999" cy="1080000"/>
          </a:xfrm>
          <a:prstGeom prst="rect">
            <a:avLst/>
          </a:prstGeom>
          <a:blipFill>
            <a:blip r:embed="rId5"/>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800" i="1" dirty="0">
                <a:solidFill>
                  <a:prstClr val="white"/>
                </a:solidFill>
                <a:latin typeface="Calibri"/>
              </a:rPr>
              <a:t>  SimCity</a:t>
            </a:r>
            <a:r>
              <a:rPr lang="en-US" sz="3800" dirty="0">
                <a:solidFill>
                  <a:prstClr val="white"/>
                </a:solidFill>
                <a:latin typeface="Calibri"/>
              </a:rPr>
              <a:t> (Maxis, 1989)</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963843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0773">
                                            <p:txEl>
                                              <p:pRg st="0" end="0"/>
                                            </p:txEl>
                                          </p:spTgt>
                                        </p:tgtEl>
                                        <p:attrNameLst>
                                          <p:attrName>style.visibility</p:attrName>
                                        </p:attrNameLst>
                                      </p:cBhvr>
                                      <p:to>
                                        <p:strVal val="visible"/>
                                      </p:to>
                                    </p:set>
                                    <p:animEffect transition="in" filter="blinds(horizontal)">
                                      <p:cBhvr>
                                        <p:cTn id="7" dur="500"/>
                                        <p:tgtEl>
                                          <p:spTgt spid="16077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0773">
                                            <p:txEl>
                                              <p:pRg st="1" end="1"/>
                                            </p:txEl>
                                          </p:spTgt>
                                        </p:tgtEl>
                                        <p:attrNameLst>
                                          <p:attrName>style.visibility</p:attrName>
                                        </p:attrNameLst>
                                      </p:cBhvr>
                                      <p:to>
                                        <p:strVal val="visible"/>
                                      </p:to>
                                    </p:set>
                                    <p:animEffect transition="in" filter="blinds(horizontal)">
                                      <p:cBhvr>
                                        <p:cTn id="12" dur="500"/>
                                        <p:tgtEl>
                                          <p:spTgt spid="16077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Î£ÏÎµÏÎ¹ÎºÎ® ÎµÎ¹ÎºÏÎ½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353444"/>
            <a:ext cx="4919300" cy="30857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412" name="Picture 4" descr="Civilizationbox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9461" y="1345332"/>
            <a:ext cx="2950287" cy="33123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Rectangle 5"/>
          <p:cNvSpPr txBox="1">
            <a:spLocks noChangeArrowheads="1"/>
          </p:cNvSpPr>
          <p:nvPr/>
        </p:nvSpPr>
        <p:spPr bwMode="auto">
          <a:xfrm>
            <a:off x="683568" y="1489348"/>
            <a:ext cx="3910737" cy="431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ＭＳ Ｐゴシック" pitchFamily="-65"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GB" dirty="0">
                <a:ea typeface="ＭＳ Ｐゴシック" pitchFamily="34" charset="-128"/>
              </a:rPr>
              <a:t>Map/Level generation</a:t>
            </a:r>
            <a:endParaRPr lang="en-GB" sz="2400" dirty="0">
              <a:ea typeface="ＭＳ Ｐゴシック" pitchFamily="34" charset="-128"/>
            </a:endParaRPr>
          </a:p>
        </p:txBody>
      </p:sp>
      <p:sp>
        <p:nvSpPr>
          <p:cNvPr id="7" name="Text Box 5"/>
          <p:cNvSpPr txBox="1">
            <a:spLocks noChangeArrowheads="1"/>
          </p:cNvSpPr>
          <p:nvPr/>
        </p:nvSpPr>
        <p:spPr bwMode="auto">
          <a:xfrm>
            <a:off x="1" y="-22820"/>
            <a:ext cx="9143999" cy="1080000"/>
          </a:xfrm>
          <a:prstGeom prst="rect">
            <a:avLst/>
          </a:prstGeom>
          <a:blipFill>
            <a:blip r:embed="rId5"/>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800" i="1" dirty="0">
                <a:solidFill>
                  <a:prstClr val="white"/>
                </a:solidFill>
                <a:latin typeface="Calibri"/>
              </a:rPr>
              <a:t>  Civilization</a:t>
            </a:r>
            <a:r>
              <a:rPr lang="en-US" sz="3800" dirty="0">
                <a:solidFill>
                  <a:prstClr val="white"/>
                </a:solidFill>
                <a:latin typeface="Calibri"/>
              </a:rPr>
              <a:t> (</a:t>
            </a:r>
            <a:r>
              <a:rPr lang="en-US" sz="3800" dirty="0" err="1">
                <a:solidFill>
                  <a:prstClr val="white"/>
                </a:solidFill>
                <a:latin typeface="Calibri"/>
              </a:rPr>
              <a:t>MicroProse</a:t>
            </a:r>
            <a:r>
              <a:rPr lang="en-US" sz="3800" dirty="0">
                <a:solidFill>
                  <a:prstClr val="white"/>
                </a:solidFill>
                <a:latin typeface="Calibri"/>
              </a:rPr>
              <a:t>, 1991)</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22024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a:extLst>
              <a:ext uri="{FF2B5EF4-FFF2-40B4-BE49-F238E27FC236}">
                <a16:creationId xmlns:a16="http://schemas.microsoft.com/office/drawing/2014/main" id="{7DE012EA-518B-5BC6-3C17-F80CD803701E}"/>
              </a:ext>
            </a:extLst>
          </p:cNvPr>
          <p:cNvSpPr txBox="1">
            <a:spLocks noChangeArrowheads="1"/>
          </p:cNvSpPr>
          <p:nvPr/>
        </p:nvSpPr>
        <p:spPr bwMode="auto">
          <a:xfrm>
            <a:off x="2" y="-22820"/>
            <a:ext cx="9122222" cy="1080000"/>
          </a:xfrm>
          <a:prstGeom prst="rect">
            <a:avLst/>
          </a:prstGeom>
          <a:blipFill>
            <a:blip r:embed="rId3"/>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200" i="1" dirty="0">
                <a:solidFill>
                  <a:prstClr val="white"/>
                </a:solidFill>
                <a:latin typeface="Calibri"/>
              </a:rPr>
              <a:t>  Creatures</a:t>
            </a:r>
            <a:r>
              <a:rPr lang="en-US" sz="3200" dirty="0">
                <a:solidFill>
                  <a:prstClr val="white"/>
                </a:solidFill>
                <a:latin typeface="Calibri"/>
              </a:rPr>
              <a:t> (Millennium Interactive, 1996)</a:t>
            </a:r>
            <a:endParaRPr lang="en-US" altLang="en-US" sz="3200" dirty="0">
              <a:solidFill>
                <a:srgbClr val="FFFFFF"/>
              </a:solidFill>
              <a:latin typeface="Calibri" panose="020F0502020204030204" pitchFamily="34" charset="0"/>
            </a:endParaRPr>
          </a:p>
        </p:txBody>
      </p:sp>
      <p:pic>
        <p:nvPicPr>
          <p:cNvPr id="4098" name="Picture 2" descr="Creatures: the Albian Years gameplay (PC Game, 2004) - YouTube">
            <a:extLst>
              <a:ext uri="{FF2B5EF4-FFF2-40B4-BE49-F238E27FC236}">
                <a16:creationId xmlns:a16="http://schemas.microsoft.com/office/drawing/2014/main" id="{C2C5478D-0961-F122-CECA-CA8C69B60F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645" b="6556"/>
          <a:stretch>
            <a:fillRect/>
          </a:stretch>
        </p:blipFill>
        <p:spPr bwMode="auto">
          <a:xfrm>
            <a:off x="1" y="1057180"/>
            <a:ext cx="9122222" cy="4657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4575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7" name="Rectangle 5"/>
          <p:cNvSpPr>
            <a:spLocks noGrp="1" noChangeArrowheads="1"/>
          </p:cNvSpPr>
          <p:nvPr>
            <p:ph type="body" idx="4294967295"/>
          </p:nvPr>
        </p:nvSpPr>
        <p:spPr>
          <a:xfrm>
            <a:off x="539553" y="1206500"/>
            <a:ext cx="4104455" cy="431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Char char="•"/>
            </a:pPr>
            <a:r>
              <a:rPr lang="en-US" sz="2400" dirty="0">
                <a:ea typeface="ＭＳ Ｐゴシック" pitchFamily="34" charset="-128"/>
              </a:rPr>
              <a:t>Stealth FPS, FP-Sneaker</a:t>
            </a:r>
            <a:endParaRPr lang="en-GB" sz="2400" dirty="0">
              <a:ea typeface="ＭＳ Ｐゴシック" pitchFamily="34" charset="-128"/>
            </a:endParaRPr>
          </a:p>
          <a:p>
            <a:pPr>
              <a:buFontTx/>
              <a:buChar char="•"/>
            </a:pPr>
            <a:r>
              <a:rPr lang="en-GB" sz="2400" dirty="0">
                <a:ea typeface="ＭＳ Ｐゴシック" pitchFamily="34" charset="-128"/>
              </a:rPr>
              <a:t>Advanced sensory system</a:t>
            </a:r>
          </a:p>
          <a:p>
            <a:pPr>
              <a:buFontTx/>
              <a:buChar char="•"/>
            </a:pPr>
            <a:r>
              <a:rPr lang="en-GB" sz="2400" dirty="0">
                <a:ea typeface="ＭＳ Ｐゴシック" pitchFamily="34" charset="-128"/>
              </a:rPr>
              <a:t>Guards perceive and respond to the environment</a:t>
            </a:r>
          </a:p>
          <a:p>
            <a:pPr lvl="1">
              <a:buFont typeface="Calibri" pitchFamily="34" charset="0"/>
              <a:buChar char="–"/>
            </a:pPr>
            <a:r>
              <a:rPr lang="en-GB" sz="2000" dirty="0">
                <a:ea typeface="ＭＳ Ｐゴシック" pitchFamily="34" charset="-128"/>
              </a:rPr>
              <a:t>Noise, lighting, movement, and shadows. </a:t>
            </a:r>
          </a:p>
          <a:p>
            <a:pPr>
              <a:buFontTx/>
              <a:buChar char="•"/>
            </a:pPr>
            <a:endParaRPr lang="en-GB" sz="2400" dirty="0">
              <a:ea typeface="ＭＳ Ｐゴシック" pitchFamily="34" charset="-128"/>
            </a:endParaRPr>
          </a:p>
        </p:txBody>
      </p:sp>
      <p:pic>
        <p:nvPicPr>
          <p:cNvPr id="1618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268586"/>
            <a:ext cx="3740150" cy="2813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ext Box 5"/>
          <p:cNvSpPr txBox="1">
            <a:spLocks noChangeArrowheads="1"/>
          </p:cNvSpPr>
          <p:nvPr/>
        </p:nvSpPr>
        <p:spPr bwMode="auto">
          <a:xfrm>
            <a:off x="1" y="-22820"/>
            <a:ext cx="9143999" cy="1080000"/>
          </a:xfrm>
          <a:prstGeom prst="rect">
            <a:avLst/>
          </a:prstGeom>
          <a:blipFill>
            <a:blip r:embed="rId4"/>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800" i="1" dirty="0">
                <a:solidFill>
                  <a:prstClr val="white"/>
                </a:solidFill>
                <a:latin typeface="Calibri"/>
              </a:rPr>
              <a:t>  Thief </a:t>
            </a:r>
            <a:r>
              <a:rPr lang="en-US" sz="3800" dirty="0">
                <a:solidFill>
                  <a:prstClr val="white"/>
                </a:solidFill>
                <a:latin typeface="Calibri"/>
              </a:rPr>
              <a:t>(EIDOS, 1998)</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2552805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1797">
                                            <p:txEl>
                                              <p:pRg st="0" end="0"/>
                                            </p:txEl>
                                          </p:spTgt>
                                        </p:tgtEl>
                                        <p:attrNameLst>
                                          <p:attrName>style.visibility</p:attrName>
                                        </p:attrNameLst>
                                      </p:cBhvr>
                                      <p:to>
                                        <p:strVal val="visible"/>
                                      </p:to>
                                    </p:set>
                                    <p:animEffect transition="in" filter="blinds(horizontal)">
                                      <p:cBhvr>
                                        <p:cTn id="7" dur="500"/>
                                        <p:tgtEl>
                                          <p:spTgt spid="1617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1797">
                                            <p:txEl>
                                              <p:pRg st="1" end="1"/>
                                            </p:txEl>
                                          </p:spTgt>
                                        </p:tgtEl>
                                        <p:attrNameLst>
                                          <p:attrName>style.visibility</p:attrName>
                                        </p:attrNameLst>
                                      </p:cBhvr>
                                      <p:to>
                                        <p:strVal val="visible"/>
                                      </p:to>
                                    </p:set>
                                    <p:animEffect transition="in" filter="blinds(horizontal)">
                                      <p:cBhvr>
                                        <p:cTn id="12" dur="500"/>
                                        <p:tgtEl>
                                          <p:spTgt spid="16179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1797">
                                            <p:txEl>
                                              <p:pRg st="2" end="2"/>
                                            </p:txEl>
                                          </p:spTgt>
                                        </p:tgtEl>
                                        <p:attrNameLst>
                                          <p:attrName>style.visibility</p:attrName>
                                        </p:attrNameLst>
                                      </p:cBhvr>
                                      <p:to>
                                        <p:strVal val="visible"/>
                                      </p:to>
                                    </p:set>
                                    <p:animEffect transition="in" filter="blinds(horizontal)">
                                      <p:cBhvr>
                                        <p:cTn id="17" dur="500"/>
                                        <p:tgtEl>
                                          <p:spTgt spid="161797">
                                            <p:txEl>
                                              <p:pRg st="2" end="2"/>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61797">
                                            <p:txEl>
                                              <p:pRg st="3" end="3"/>
                                            </p:txEl>
                                          </p:spTgt>
                                        </p:tgtEl>
                                        <p:attrNameLst>
                                          <p:attrName>style.visibility</p:attrName>
                                        </p:attrNameLst>
                                      </p:cBhvr>
                                      <p:to>
                                        <p:strVal val="visible"/>
                                      </p:to>
                                    </p:set>
                                    <p:animEffect transition="in" filter="blinds(horizontal)">
                                      <p:cBhvr>
                                        <p:cTn id="20" dur="500"/>
                                        <p:tgtEl>
                                          <p:spTgt spid="161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descr="Image"/>
          <p:cNvPicPr>
            <a:picLocks noChangeAspect="1"/>
          </p:cNvPicPr>
          <p:nvPr/>
        </p:nvPicPr>
        <p:blipFill rotWithShape="1">
          <a:blip r:embed="rId3"/>
          <a:srcRect t="15402" b="13974"/>
          <a:stretch/>
        </p:blipFill>
        <p:spPr>
          <a:xfrm>
            <a:off x="0" y="0"/>
            <a:ext cx="9143999" cy="5715000"/>
          </a:xfrm>
          <a:prstGeom prst="rect">
            <a:avLst/>
          </a:prstGeom>
        </p:spPr>
      </p:pic>
      <p:sp>
        <p:nvSpPr>
          <p:cNvPr id="2" name="Text Box 5"/>
          <p:cNvSpPr txBox="1">
            <a:spLocks noChangeArrowheads="1"/>
          </p:cNvSpPr>
          <p:nvPr/>
        </p:nvSpPr>
        <p:spPr bwMode="auto">
          <a:xfrm>
            <a:off x="0" y="4657820"/>
            <a:ext cx="9143999" cy="1080000"/>
          </a:xfrm>
          <a:prstGeom prst="rect">
            <a:avLst/>
          </a:prstGeom>
          <a:blipFill>
            <a:blip r:embed="rId4"/>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altLang="en-US" sz="3326" b="1" dirty="0">
                <a:solidFill>
                  <a:srgbClr val="FFC000"/>
                </a:solidFill>
                <a:latin typeface="Calibri" panose="020F0502020204030204" pitchFamily="34" charset="0"/>
              </a:rPr>
              <a:t>  </a:t>
            </a:r>
            <a:r>
              <a:rPr lang="en-US" altLang="en-US" sz="3326" dirty="0">
                <a:solidFill>
                  <a:srgbClr val="FFFFFF"/>
                </a:solidFill>
                <a:latin typeface="Calibri" panose="020F0502020204030204" pitchFamily="34" charset="0"/>
              </a:rPr>
              <a:t>Artificial Intelligence</a:t>
            </a:r>
          </a:p>
        </p:txBody>
      </p:sp>
    </p:spTree>
    <p:extLst>
      <p:ext uri="{BB962C8B-B14F-4D97-AF65-F5344CB8AC3E}">
        <p14:creationId xmlns:p14="http://schemas.microsoft.com/office/powerpoint/2010/main" val="3867589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1" name="Rectangle 5"/>
          <p:cNvSpPr>
            <a:spLocks noGrp="1" noChangeArrowheads="1"/>
          </p:cNvSpPr>
          <p:nvPr>
            <p:ph type="body" idx="4294967295"/>
          </p:nvPr>
        </p:nvSpPr>
        <p:spPr>
          <a:xfrm>
            <a:off x="1116013" y="1206500"/>
            <a:ext cx="4680123" cy="431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Char char="•"/>
            </a:pPr>
            <a:r>
              <a:rPr lang="en-US" sz="2400" dirty="0">
                <a:ea typeface="ＭＳ Ｐゴシック" pitchFamily="34" charset="-128"/>
              </a:rPr>
              <a:t>FPS + puzzle solving</a:t>
            </a:r>
          </a:p>
          <a:p>
            <a:pPr>
              <a:buFontTx/>
              <a:buChar char="•"/>
            </a:pPr>
            <a:r>
              <a:rPr lang="en-GB" sz="2400" dirty="0">
                <a:ea typeface="ＭＳ Ｐゴシック" pitchFamily="34" charset="-128"/>
              </a:rPr>
              <a:t>Opponent Tactics</a:t>
            </a:r>
          </a:p>
          <a:p>
            <a:pPr lvl="1">
              <a:buFont typeface="Calibri" pitchFamily="34" charset="0"/>
              <a:buChar char="–"/>
            </a:pPr>
            <a:r>
              <a:rPr lang="en-US" sz="2000" dirty="0">
                <a:ea typeface="ＭＳ Ｐゴシック" pitchFamily="34" charset="-128"/>
              </a:rPr>
              <a:t>Coverage, dodging, full-level navigation</a:t>
            </a:r>
            <a:endParaRPr lang="en-GB" sz="2000" dirty="0">
              <a:ea typeface="ＭＳ Ｐゴシック" pitchFamily="34" charset="-128"/>
            </a:endParaRPr>
          </a:p>
          <a:p>
            <a:pPr>
              <a:buFontTx/>
              <a:buChar char="•"/>
            </a:pPr>
            <a:r>
              <a:rPr lang="en-US" sz="2400" dirty="0">
                <a:ea typeface="ＭＳ Ｐゴシック" pitchFamily="34" charset="-128"/>
              </a:rPr>
              <a:t>Integration of AI into the story</a:t>
            </a:r>
            <a:endParaRPr lang="en-GB" sz="2400" dirty="0">
              <a:ea typeface="ＭＳ Ｐゴシック" pitchFamily="34" charset="-128"/>
            </a:endParaRPr>
          </a:p>
          <a:p>
            <a:pPr>
              <a:buFontTx/>
              <a:buChar char="•"/>
            </a:pPr>
            <a:r>
              <a:rPr lang="en-GB" sz="2400" dirty="0">
                <a:ea typeface="ＭＳ Ｐゴシック" pitchFamily="34" charset="-128"/>
              </a:rPr>
              <a:t>Valve hired Quake AI Mod developers for HL 2</a:t>
            </a:r>
          </a:p>
          <a:p>
            <a:pPr>
              <a:buFontTx/>
              <a:buChar char="•"/>
            </a:pPr>
            <a:endParaRPr lang="en-GB" sz="2400" dirty="0">
              <a:ea typeface="ＭＳ Ｐゴシック" pitchFamily="34" charset="-128"/>
            </a:endParaRPr>
          </a:p>
        </p:txBody>
      </p:sp>
      <p:pic>
        <p:nvPicPr>
          <p:cNvPr id="1628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1215819"/>
            <a:ext cx="3030282" cy="4308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Text Box 5"/>
          <p:cNvSpPr txBox="1">
            <a:spLocks noChangeArrowheads="1"/>
          </p:cNvSpPr>
          <p:nvPr/>
        </p:nvSpPr>
        <p:spPr bwMode="auto">
          <a:xfrm>
            <a:off x="1" y="-22820"/>
            <a:ext cx="9143999" cy="1080000"/>
          </a:xfrm>
          <a:prstGeom prst="rect">
            <a:avLst/>
          </a:prstGeom>
          <a:blipFill>
            <a:blip r:embed="rId4"/>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800" i="1" dirty="0">
                <a:solidFill>
                  <a:prstClr val="white"/>
                </a:solidFill>
                <a:latin typeface="Calibri"/>
              </a:rPr>
              <a:t>  Half-Life</a:t>
            </a:r>
            <a:r>
              <a:rPr lang="en-US" sz="3800" dirty="0">
                <a:solidFill>
                  <a:prstClr val="white"/>
                </a:solidFill>
                <a:latin typeface="Calibri"/>
              </a:rPr>
              <a:t> (Valve, 1998)</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4208095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2821">
                                            <p:txEl>
                                              <p:pRg st="0" end="0"/>
                                            </p:txEl>
                                          </p:spTgt>
                                        </p:tgtEl>
                                        <p:attrNameLst>
                                          <p:attrName>style.visibility</p:attrName>
                                        </p:attrNameLst>
                                      </p:cBhvr>
                                      <p:to>
                                        <p:strVal val="visible"/>
                                      </p:to>
                                    </p:set>
                                    <p:animEffect transition="in" filter="blinds(horizontal)">
                                      <p:cBhvr>
                                        <p:cTn id="7" dur="500"/>
                                        <p:tgtEl>
                                          <p:spTgt spid="16282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2821">
                                            <p:txEl>
                                              <p:pRg st="1" end="1"/>
                                            </p:txEl>
                                          </p:spTgt>
                                        </p:tgtEl>
                                        <p:attrNameLst>
                                          <p:attrName>style.visibility</p:attrName>
                                        </p:attrNameLst>
                                      </p:cBhvr>
                                      <p:to>
                                        <p:strVal val="visible"/>
                                      </p:to>
                                    </p:set>
                                    <p:animEffect transition="in" filter="blinds(horizontal)">
                                      <p:cBhvr>
                                        <p:cTn id="12" dur="500"/>
                                        <p:tgtEl>
                                          <p:spTgt spid="162821">
                                            <p:txEl>
                                              <p:pRg st="1" end="1"/>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62821">
                                            <p:txEl>
                                              <p:pRg st="2" end="2"/>
                                            </p:txEl>
                                          </p:spTgt>
                                        </p:tgtEl>
                                        <p:attrNameLst>
                                          <p:attrName>style.visibility</p:attrName>
                                        </p:attrNameLst>
                                      </p:cBhvr>
                                      <p:to>
                                        <p:strVal val="visible"/>
                                      </p:to>
                                    </p:set>
                                    <p:animEffect transition="in" filter="blinds(horizontal)">
                                      <p:cBhvr>
                                        <p:cTn id="15" dur="500"/>
                                        <p:tgtEl>
                                          <p:spTgt spid="162821">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62821">
                                            <p:txEl>
                                              <p:pRg st="3" end="3"/>
                                            </p:txEl>
                                          </p:spTgt>
                                        </p:tgtEl>
                                        <p:attrNameLst>
                                          <p:attrName>style.visibility</p:attrName>
                                        </p:attrNameLst>
                                      </p:cBhvr>
                                      <p:to>
                                        <p:strVal val="visible"/>
                                      </p:to>
                                    </p:set>
                                    <p:animEffect transition="in" filter="blinds(horizontal)">
                                      <p:cBhvr>
                                        <p:cTn id="20" dur="500"/>
                                        <p:tgtEl>
                                          <p:spTgt spid="162821">
                                            <p:txEl>
                                              <p:pRg st="3" end="3"/>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62821">
                                            <p:txEl>
                                              <p:pRg st="4" end="4"/>
                                            </p:txEl>
                                          </p:spTgt>
                                        </p:tgtEl>
                                        <p:attrNameLst>
                                          <p:attrName>style.visibility</p:attrName>
                                        </p:attrNameLst>
                                      </p:cBhvr>
                                      <p:to>
                                        <p:strVal val="visible"/>
                                      </p:to>
                                    </p:set>
                                    <p:animEffect transition="in" filter="blinds(horizontal)">
                                      <p:cBhvr>
                                        <p:cTn id="23" dur="500"/>
                                        <p:tgtEl>
                                          <p:spTgt spid="1628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5" name="Rectangle 5"/>
          <p:cNvSpPr>
            <a:spLocks noGrp="1" noChangeArrowheads="1"/>
          </p:cNvSpPr>
          <p:nvPr>
            <p:ph type="body" idx="4294967295"/>
          </p:nvPr>
        </p:nvSpPr>
        <p:spPr>
          <a:xfrm>
            <a:off x="1116013" y="1206500"/>
            <a:ext cx="3367087" cy="431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Char char="•"/>
            </a:pPr>
            <a:r>
              <a:rPr lang="en-US" sz="2400" dirty="0">
                <a:ea typeface="ＭＳ Ｐゴシック" pitchFamily="34" charset="-128"/>
              </a:rPr>
              <a:t>Smart (interactive) terrains</a:t>
            </a:r>
          </a:p>
          <a:p>
            <a:pPr>
              <a:buFontTx/>
              <a:buChar char="•"/>
            </a:pPr>
            <a:r>
              <a:rPr lang="en-US" sz="2400" dirty="0">
                <a:ea typeface="ＭＳ Ｐゴシック" pitchFamily="34" charset="-128"/>
              </a:rPr>
              <a:t>Smart (interactive) objects</a:t>
            </a:r>
          </a:p>
        </p:txBody>
      </p:sp>
      <p:pic>
        <p:nvPicPr>
          <p:cNvPr id="1638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3282950"/>
            <a:ext cx="3048000" cy="2095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6384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2065412"/>
            <a:ext cx="4410075" cy="3314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ext Box 5"/>
          <p:cNvSpPr txBox="1">
            <a:spLocks noChangeArrowheads="1"/>
          </p:cNvSpPr>
          <p:nvPr/>
        </p:nvSpPr>
        <p:spPr bwMode="auto">
          <a:xfrm>
            <a:off x="1" y="-22820"/>
            <a:ext cx="9143999" cy="1080000"/>
          </a:xfrm>
          <a:prstGeom prst="rect">
            <a:avLst/>
          </a:prstGeom>
          <a:blipFill>
            <a:blip r:embed="rId5"/>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800" i="1" dirty="0">
                <a:solidFill>
                  <a:prstClr val="white"/>
                </a:solidFill>
                <a:latin typeface="Calibri"/>
              </a:rPr>
              <a:t>  Sims</a:t>
            </a:r>
            <a:r>
              <a:rPr lang="en-US" sz="3800" dirty="0">
                <a:solidFill>
                  <a:prstClr val="white"/>
                </a:solidFill>
                <a:latin typeface="Calibri"/>
              </a:rPr>
              <a:t> (EA, 2000)</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2843668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3845">
                                            <p:txEl>
                                              <p:pRg st="0" end="0"/>
                                            </p:txEl>
                                          </p:spTgt>
                                        </p:tgtEl>
                                        <p:attrNameLst>
                                          <p:attrName>style.visibility</p:attrName>
                                        </p:attrNameLst>
                                      </p:cBhvr>
                                      <p:to>
                                        <p:strVal val="visible"/>
                                      </p:to>
                                    </p:set>
                                    <p:animEffect transition="in" filter="blinds(horizontal)">
                                      <p:cBhvr>
                                        <p:cTn id="7" dur="500"/>
                                        <p:tgtEl>
                                          <p:spTgt spid="16384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3845">
                                            <p:txEl>
                                              <p:pRg st="1" end="1"/>
                                            </p:txEl>
                                          </p:spTgt>
                                        </p:tgtEl>
                                        <p:attrNameLst>
                                          <p:attrName>style.visibility</p:attrName>
                                        </p:attrNameLst>
                                      </p:cBhvr>
                                      <p:to>
                                        <p:strVal val="visible"/>
                                      </p:to>
                                    </p:set>
                                    <p:animEffect transition="in" filter="blinds(horizontal)">
                                      <p:cBhvr>
                                        <p:cTn id="12" dur="500"/>
                                        <p:tgtEl>
                                          <p:spTgt spid="1638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Rectangle 4"/>
          <p:cNvSpPr>
            <a:spLocks noGrp="1"/>
          </p:cNvSpPr>
          <p:nvPr>
            <p:ph type="title" idx="4294967295"/>
          </p:nvPr>
        </p:nvSpPr>
        <p:spPr>
          <a:xfrm>
            <a:off x="539553" y="430213"/>
            <a:ext cx="8604448" cy="627062"/>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a:lstStyle/>
          <a:p>
            <a:r>
              <a:rPr lang="en-US" i="1" cap="none" dirty="0">
                <a:ea typeface="ＭＳ Ｐゴシック" pitchFamily="34" charset="-128"/>
              </a:rPr>
              <a:t>Black &amp; White</a:t>
            </a:r>
            <a:r>
              <a:rPr lang="en-US" cap="none" dirty="0">
                <a:ea typeface="ＭＳ Ｐゴシック" pitchFamily="34" charset="-128"/>
              </a:rPr>
              <a:t> (EA, 2000)</a:t>
            </a:r>
            <a:endParaRPr lang="en-GB" cap="none" dirty="0">
              <a:ea typeface="ＭＳ Ｐゴシック" pitchFamily="34" charset="-128"/>
            </a:endParaRPr>
          </a:p>
        </p:txBody>
      </p:sp>
      <p:sp>
        <p:nvSpPr>
          <p:cNvPr id="164869" name="Rectangle 5"/>
          <p:cNvSpPr>
            <a:spLocks noGrp="1" noChangeArrowheads="1"/>
          </p:cNvSpPr>
          <p:nvPr>
            <p:ph type="body" idx="4294967295"/>
          </p:nvPr>
        </p:nvSpPr>
        <p:spPr>
          <a:xfrm>
            <a:off x="539553" y="1206500"/>
            <a:ext cx="4248471" cy="431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buFontTx/>
              <a:buChar char="•"/>
            </a:pPr>
            <a:r>
              <a:rPr lang="en-GB" sz="2400" dirty="0" err="1">
                <a:ea typeface="ＭＳ Ｐゴシック" pitchFamily="34" charset="-128"/>
              </a:rPr>
              <a:t>Perceptrons</a:t>
            </a:r>
            <a:r>
              <a:rPr lang="en-GB" sz="2400" dirty="0">
                <a:ea typeface="ＭＳ Ｐゴシック" pitchFamily="34" charset="-128"/>
              </a:rPr>
              <a:t>, Decision Trees, </a:t>
            </a:r>
            <a:r>
              <a:rPr lang="en-US" sz="2400" dirty="0">
                <a:ea typeface="ＭＳ Ｐゴシック" pitchFamily="34" charset="-128"/>
              </a:rPr>
              <a:t>Belief-Desire-Intentions model</a:t>
            </a:r>
          </a:p>
          <a:p>
            <a:pPr>
              <a:lnSpc>
                <a:spcPct val="80000"/>
              </a:lnSpc>
              <a:buFontTx/>
              <a:buChar char="•"/>
            </a:pPr>
            <a:r>
              <a:rPr lang="en-US" sz="2400" dirty="0">
                <a:ea typeface="ＭＳ Ｐゴシック" pitchFamily="34" charset="-128"/>
              </a:rPr>
              <a:t>Imitation Learning</a:t>
            </a:r>
          </a:p>
          <a:p>
            <a:pPr>
              <a:lnSpc>
                <a:spcPct val="80000"/>
              </a:lnSpc>
              <a:buFontTx/>
              <a:buChar char="•"/>
            </a:pPr>
            <a:r>
              <a:rPr lang="en-US" sz="2400" dirty="0">
                <a:ea typeface="ＭＳ Ｐゴシック" pitchFamily="34" charset="-128"/>
              </a:rPr>
              <a:t>Reinforcement learning: creature slapped or stroked</a:t>
            </a:r>
          </a:p>
          <a:p>
            <a:pPr>
              <a:lnSpc>
                <a:spcPct val="80000"/>
              </a:lnSpc>
              <a:buFontTx/>
              <a:buChar char="•"/>
            </a:pPr>
            <a:r>
              <a:rPr lang="en-US" sz="2400" dirty="0">
                <a:ea typeface="ＭＳ Ｐゴシック" pitchFamily="34" charset="-128"/>
              </a:rPr>
              <a:t>Gesture recognition</a:t>
            </a:r>
          </a:p>
        </p:txBody>
      </p:sp>
      <p:pic>
        <p:nvPicPr>
          <p:cNvPr id="16487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206500"/>
            <a:ext cx="3239429" cy="43586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6487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6375" y="3159201"/>
            <a:ext cx="3203575" cy="23314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ext Box 5"/>
          <p:cNvSpPr txBox="1">
            <a:spLocks noChangeArrowheads="1"/>
          </p:cNvSpPr>
          <p:nvPr/>
        </p:nvSpPr>
        <p:spPr bwMode="auto">
          <a:xfrm>
            <a:off x="1" y="-22820"/>
            <a:ext cx="9143999" cy="1080000"/>
          </a:xfrm>
          <a:prstGeom prst="rect">
            <a:avLst/>
          </a:prstGeom>
          <a:blipFill>
            <a:blip r:embed="rId5"/>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800" i="1" dirty="0">
                <a:solidFill>
                  <a:prstClr val="white"/>
                </a:solidFill>
                <a:latin typeface="Calibri"/>
              </a:rPr>
              <a:t>  Black &amp; White</a:t>
            </a:r>
            <a:r>
              <a:rPr lang="en-US" sz="3800" dirty="0">
                <a:solidFill>
                  <a:prstClr val="white"/>
                </a:solidFill>
                <a:latin typeface="Calibri"/>
              </a:rPr>
              <a:t> (EA, 2000)</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8917936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4869">
                                            <p:txEl>
                                              <p:pRg st="0" end="0"/>
                                            </p:txEl>
                                          </p:spTgt>
                                        </p:tgtEl>
                                        <p:attrNameLst>
                                          <p:attrName>style.visibility</p:attrName>
                                        </p:attrNameLst>
                                      </p:cBhvr>
                                      <p:to>
                                        <p:strVal val="visible"/>
                                      </p:to>
                                    </p:set>
                                    <p:animEffect transition="in" filter="blinds(horizontal)">
                                      <p:cBhvr>
                                        <p:cTn id="7" dur="500"/>
                                        <p:tgtEl>
                                          <p:spTgt spid="16486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4869">
                                            <p:txEl>
                                              <p:pRg st="1" end="1"/>
                                            </p:txEl>
                                          </p:spTgt>
                                        </p:tgtEl>
                                        <p:attrNameLst>
                                          <p:attrName>style.visibility</p:attrName>
                                        </p:attrNameLst>
                                      </p:cBhvr>
                                      <p:to>
                                        <p:strVal val="visible"/>
                                      </p:to>
                                    </p:set>
                                    <p:animEffect transition="in" filter="blinds(horizontal)">
                                      <p:cBhvr>
                                        <p:cTn id="12" dur="500"/>
                                        <p:tgtEl>
                                          <p:spTgt spid="16486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4869">
                                            <p:txEl>
                                              <p:pRg st="2" end="2"/>
                                            </p:txEl>
                                          </p:spTgt>
                                        </p:tgtEl>
                                        <p:attrNameLst>
                                          <p:attrName>style.visibility</p:attrName>
                                        </p:attrNameLst>
                                      </p:cBhvr>
                                      <p:to>
                                        <p:strVal val="visible"/>
                                      </p:to>
                                    </p:set>
                                    <p:animEffect transition="in" filter="blinds(horizontal)">
                                      <p:cBhvr>
                                        <p:cTn id="17" dur="500"/>
                                        <p:tgtEl>
                                          <p:spTgt spid="16486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4869">
                                            <p:txEl>
                                              <p:pRg st="3" end="3"/>
                                            </p:txEl>
                                          </p:spTgt>
                                        </p:tgtEl>
                                        <p:attrNameLst>
                                          <p:attrName>style.visibility</p:attrName>
                                        </p:attrNameLst>
                                      </p:cBhvr>
                                      <p:to>
                                        <p:strVal val="visible"/>
                                      </p:to>
                                    </p:set>
                                    <p:animEffect transition="in" filter="blinds(horizontal)">
                                      <p:cBhvr>
                                        <p:cTn id="22" dur="500"/>
                                        <p:tgtEl>
                                          <p:spTgt spid="1648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9"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3" name="Rectangle 5"/>
          <p:cNvSpPr>
            <a:spLocks noGrp="1" noChangeArrowheads="1"/>
          </p:cNvSpPr>
          <p:nvPr>
            <p:ph type="body" idx="4294967295"/>
          </p:nvPr>
        </p:nvSpPr>
        <p:spPr>
          <a:xfrm>
            <a:off x="539552" y="1294079"/>
            <a:ext cx="4728969" cy="431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Char char="•"/>
            </a:pPr>
            <a:r>
              <a:rPr lang="en-GB" sz="2400" dirty="0">
                <a:ea typeface="ＭＳ Ｐゴシック" pitchFamily="34" charset="-128"/>
              </a:rPr>
              <a:t>The revolution of </a:t>
            </a:r>
            <a:r>
              <a:rPr lang="en-GB" sz="2400" b="1" dirty="0" err="1">
                <a:ea typeface="ＭＳ Ｐゴシック" pitchFamily="34" charset="-128"/>
              </a:rPr>
              <a:t>Behavior</a:t>
            </a:r>
            <a:r>
              <a:rPr lang="en-GB" sz="2400" b="1" dirty="0">
                <a:ea typeface="ＭＳ Ｐゴシック" pitchFamily="34" charset="-128"/>
              </a:rPr>
              <a:t> Trees</a:t>
            </a:r>
          </a:p>
          <a:p>
            <a:pPr>
              <a:buFontTx/>
              <a:buChar char="•"/>
            </a:pPr>
            <a:r>
              <a:rPr lang="en-US" sz="2400" dirty="0">
                <a:ea typeface="ＭＳ Ｐゴシック" pitchFamily="34" charset="-128"/>
              </a:rPr>
              <a:t>More human-like bots</a:t>
            </a:r>
          </a:p>
        </p:txBody>
      </p:sp>
      <p:pic>
        <p:nvPicPr>
          <p:cNvPr id="1658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841276"/>
            <a:ext cx="3437312" cy="47422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6589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3001516"/>
            <a:ext cx="3053096" cy="22898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ext Box 5"/>
          <p:cNvSpPr txBox="1">
            <a:spLocks noChangeArrowheads="1"/>
          </p:cNvSpPr>
          <p:nvPr/>
        </p:nvSpPr>
        <p:spPr bwMode="auto">
          <a:xfrm>
            <a:off x="1" y="-22820"/>
            <a:ext cx="9143999" cy="1080000"/>
          </a:xfrm>
          <a:prstGeom prst="rect">
            <a:avLst/>
          </a:prstGeom>
          <a:blipFill>
            <a:blip r:embed="rId5"/>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800" i="1" dirty="0">
                <a:solidFill>
                  <a:prstClr val="white"/>
                </a:solidFill>
                <a:latin typeface="Calibri"/>
              </a:rPr>
              <a:t>  Halo 2</a:t>
            </a:r>
            <a:r>
              <a:rPr lang="en-US" sz="3800" dirty="0">
                <a:solidFill>
                  <a:prstClr val="white"/>
                </a:solidFill>
                <a:latin typeface="Calibri"/>
              </a:rPr>
              <a:t> (MS Game Studios, 2004)</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1844114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5893">
                                            <p:txEl>
                                              <p:pRg st="0" end="0"/>
                                            </p:txEl>
                                          </p:spTgt>
                                        </p:tgtEl>
                                        <p:attrNameLst>
                                          <p:attrName>style.visibility</p:attrName>
                                        </p:attrNameLst>
                                      </p:cBhvr>
                                      <p:to>
                                        <p:strVal val="visible"/>
                                      </p:to>
                                    </p:set>
                                    <p:animEffect transition="in" filter="blinds(horizontal)">
                                      <p:cBhvr>
                                        <p:cTn id="7" dur="500"/>
                                        <p:tgtEl>
                                          <p:spTgt spid="16589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5893">
                                            <p:txEl>
                                              <p:pRg st="1" end="1"/>
                                            </p:txEl>
                                          </p:spTgt>
                                        </p:tgtEl>
                                        <p:attrNameLst>
                                          <p:attrName>style.visibility</p:attrName>
                                        </p:attrNameLst>
                                      </p:cBhvr>
                                      <p:to>
                                        <p:strVal val="visible"/>
                                      </p:to>
                                    </p:set>
                                    <p:animEffect transition="in" filter="blinds(horizontal)">
                                      <p:cBhvr>
                                        <p:cTn id="12" dur="500"/>
                                        <p:tgtEl>
                                          <p:spTgt spid="16589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7" name="Rectangle 5"/>
          <p:cNvSpPr>
            <a:spLocks noGrp="1" noChangeArrowheads="1"/>
          </p:cNvSpPr>
          <p:nvPr>
            <p:ph type="body" idx="4294967295"/>
          </p:nvPr>
        </p:nvSpPr>
        <p:spPr>
          <a:xfrm>
            <a:off x="323528" y="2211908"/>
            <a:ext cx="5256584" cy="222976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0000"/>
              </a:lnSpc>
              <a:buFontTx/>
              <a:buChar char="•"/>
            </a:pPr>
            <a:r>
              <a:rPr lang="en-GB" sz="2400" dirty="0">
                <a:ea typeface="ＭＳ Ｐゴシック" pitchFamily="34" charset="-128"/>
              </a:rPr>
              <a:t>Best AI opponent – bot (at the time)</a:t>
            </a:r>
          </a:p>
          <a:p>
            <a:pPr>
              <a:lnSpc>
                <a:spcPct val="80000"/>
              </a:lnSpc>
              <a:buFontTx/>
              <a:buChar char="•"/>
            </a:pPr>
            <a:r>
              <a:rPr lang="en-US" sz="2400" dirty="0">
                <a:ea typeface="ＭＳ Ｐゴシック" pitchFamily="34" charset="-128"/>
              </a:rPr>
              <a:t>Bot squads, teammate behaviors</a:t>
            </a:r>
          </a:p>
          <a:p>
            <a:pPr>
              <a:lnSpc>
                <a:spcPct val="80000"/>
              </a:lnSpc>
              <a:buFontTx/>
              <a:buChar char="•"/>
            </a:pPr>
            <a:r>
              <a:rPr lang="en-US" sz="2400" dirty="0">
                <a:ea typeface="ＭＳ Ｐゴシック" pitchFamily="34" charset="-128"/>
              </a:rPr>
              <a:t>Cover when hit from behind</a:t>
            </a:r>
          </a:p>
          <a:p>
            <a:pPr>
              <a:lnSpc>
                <a:spcPct val="80000"/>
              </a:lnSpc>
              <a:buFontTx/>
              <a:buChar char="•"/>
            </a:pPr>
            <a:r>
              <a:rPr lang="en-US" sz="2400" dirty="0">
                <a:ea typeface="ＭＳ Ｐゴシック" pitchFamily="34" charset="-128"/>
              </a:rPr>
              <a:t>Intelligent tactics</a:t>
            </a:r>
          </a:p>
          <a:p>
            <a:pPr>
              <a:lnSpc>
                <a:spcPct val="80000"/>
              </a:lnSpc>
              <a:buFontTx/>
              <a:buChar char="•"/>
            </a:pPr>
            <a:r>
              <a:rPr lang="en-US" sz="2400" dirty="0">
                <a:ea typeface="ＭＳ Ｐゴシック" pitchFamily="34" charset="-128"/>
              </a:rPr>
              <a:t>Move through walls and under objects</a:t>
            </a:r>
          </a:p>
          <a:p>
            <a:pPr>
              <a:lnSpc>
                <a:spcPct val="80000"/>
              </a:lnSpc>
              <a:buFontTx/>
              <a:buChar char="•"/>
            </a:pPr>
            <a:r>
              <a:rPr lang="en-GB" sz="2400" dirty="0">
                <a:ea typeface="ＭＳ Ｐゴシック" pitchFamily="34" charset="-128"/>
              </a:rPr>
              <a:t>Planning system based on STRIPS</a:t>
            </a:r>
          </a:p>
          <a:p>
            <a:pPr>
              <a:lnSpc>
                <a:spcPct val="80000"/>
              </a:lnSpc>
              <a:buFontTx/>
              <a:buChar char="•"/>
            </a:pPr>
            <a:r>
              <a:rPr lang="en-GB" sz="2400" dirty="0">
                <a:ea typeface="ＭＳ Ｐゴシック" pitchFamily="34" charset="-128"/>
              </a:rPr>
              <a:t>“Environments to showcase the AI”</a:t>
            </a:r>
          </a:p>
        </p:txBody>
      </p:sp>
      <p:pic>
        <p:nvPicPr>
          <p:cNvPr id="16692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176933"/>
            <a:ext cx="3203848" cy="44063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Text Box 5"/>
          <p:cNvSpPr txBox="1">
            <a:spLocks noChangeArrowheads="1"/>
          </p:cNvSpPr>
          <p:nvPr/>
        </p:nvSpPr>
        <p:spPr bwMode="auto">
          <a:xfrm>
            <a:off x="1" y="-22820"/>
            <a:ext cx="9143999" cy="1080000"/>
          </a:xfrm>
          <a:prstGeom prst="rect">
            <a:avLst/>
          </a:prstGeom>
          <a:blipFill>
            <a:blip r:embed="rId4"/>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800" i="1" dirty="0">
                <a:solidFill>
                  <a:prstClr val="white"/>
                </a:solidFill>
                <a:latin typeface="Calibri"/>
              </a:rPr>
              <a:t>  F.E.A.R.</a:t>
            </a:r>
            <a:r>
              <a:rPr lang="en-US" sz="3800" dirty="0">
                <a:solidFill>
                  <a:prstClr val="white"/>
                </a:solidFill>
                <a:latin typeface="Calibri"/>
              </a:rPr>
              <a:t> (Sierra, 2005)</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2767037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6917">
                                            <p:txEl>
                                              <p:pRg st="0" end="0"/>
                                            </p:txEl>
                                          </p:spTgt>
                                        </p:tgtEl>
                                        <p:attrNameLst>
                                          <p:attrName>style.visibility</p:attrName>
                                        </p:attrNameLst>
                                      </p:cBhvr>
                                      <p:to>
                                        <p:strVal val="visible"/>
                                      </p:to>
                                    </p:set>
                                    <p:animEffect transition="in" filter="blinds(horizontal)">
                                      <p:cBhvr>
                                        <p:cTn id="7" dur="500"/>
                                        <p:tgtEl>
                                          <p:spTgt spid="16691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6917">
                                            <p:txEl>
                                              <p:pRg st="1" end="1"/>
                                            </p:txEl>
                                          </p:spTgt>
                                        </p:tgtEl>
                                        <p:attrNameLst>
                                          <p:attrName>style.visibility</p:attrName>
                                        </p:attrNameLst>
                                      </p:cBhvr>
                                      <p:to>
                                        <p:strVal val="visible"/>
                                      </p:to>
                                    </p:set>
                                    <p:animEffect transition="in" filter="blinds(horizontal)">
                                      <p:cBhvr>
                                        <p:cTn id="12" dur="500"/>
                                        <p:tgtEl>
                                          <p:spTgt spid="16691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6917">
                                            <p:txEl>
                                              <p:pRg st="2" end="2"/>
                                            </p:txEl>
                                          </p:spTgt>
                                        </p:tgtEl>
                                        <p:attrNameLst>
                                          <p:attrName>style.visibility</p:attrName>
                                        </p:attrNameLst>
                                      </p:cBhvr>
                                      <p:to>
                                        <p:strVal val="visible"/>
                                      </p:to>
                                    </p:set>
                                    <p:animEffect transition="in" filter="blinds(horizontal)">
                                      <p:cBhvr>
                                        <p:cTn id="17" dur="500"/>
                                        <p:tgtEl>
                                          <p:spTgt spid="16691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6917">
                                            <p:txEl>
                                              <p:pRg st="3" end="3"/>
                                            </p:txEl>
                                          </p:spTgt>
                                        </p:tgtEl>
                                        <p:attrNameLst>
                                          <p:attrName>style.visibility</p:attrName>
                                        </p:attrNameLst>
                                      </p:cBhvr>
                                      <p:to>
                                        <p:strVal val="visible"/>
                                      </p:to>
                                    </p:set>
                                    <p:animEffect transition="in" filter="blinds(horizontal)">
                                      <p:cBhvr>
                                        <p:cTn id="22" dur="500"/>
                                        <p:tgtEl>
                                          <p:spTgt spid="16691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66917">
                                            <p:txEl>
                                              <p:pRg st="4" end="4"/>
                                            </p:txEl>
                                          </p:spTgt>
                                        </p:tgtEl>
                                        <p:attrNameLst>
                                          <p:attrName>style.visibility</p:attrName>
                                        </p:attrNameLst>
                                      </p:cBhvr>
                                      <p:to>
                                        <p:strVal val="visible"/>
                                      </p:to>
                                    </p:set>
                                    <p:animEffect transition="in" filter="blinds(horizontal)">
                                      <p:cBhvr>
                                        <p:cTn id="27" dur="500"/>
                                        <p:tgtEl>
                                          <p:spTgt spid="16691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6917">
                                            <p:txEl>
                                              <p:pRg st="5" end="5"/>
                                            </p:txEl>
                                          </p:spTgt>
                                        </p:tgtEl>
                                        <p:attrNameLst>
                                          <p:attrName>style.visibility</p:attrName>
                                        </p:attrNameLst>
                                      </p:cBhvr>
                                      <p:to>
                                        <p:strVal val="visible"/>
                                      </p:to>
                                    </p:set>
                                    <p:animEffect transition="in" filter="blinds(horizontal)">
                                      <p:cBhvr>
                                        <p:cTn id="32" dur="500"/>
                                        <p:tgtEl>
                                          <p:spTgt spid="16691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6917">
                                            <p:txEl>
                                              <p:pRg st="6" end="6"/>
                                            </p:txEl>
                                          </p:spTgt>
                                        </p:tgtEl>
                                        <p:attrNameLst>
                                          <p:attrName>style.visibility</p:attrName>
                                        </p:attrNameLst>
                                      </p:cBhvr>
                                      <p:to>
                                        <p:strVal val="visible"/>
                                      </p:to>
                                    </p:set>
                                    <p:animEffect transition="in" filter="blinds(horizontal)">
                                      <p:cBhvr>
                                        <p:cTn id="37" dur="500"/>
                                        <p:tgtEl>
                                          <p:spTgt spid="1669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7"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1" name="Rectangle 5"/>
          <p:cNvSpPr>
            <a:spLocks noGrp="1" noChangeArrowheads="1"/>
          </p:cNvSpPr>
          <p:nvPr>
            <p:ph type="body" idx="4294967295"/>
          </p:nvPr>
        </p:nvSpPr>
        <p:spPr>
          <a:xfrm>
            <a:off x="395537" y="1375713"/>
            <a:ext cx="4392487" cy="29749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Char char="•"/>
            </a:pPr>
            <a:r>
              <a:rPr lang="en-US" sz="2400" dirty="0">
                <a:ea typeface="ＭＳ Ｐゴシック" pitchFamily="34" charset="-128"/>
              </a:rPr>
              <a:t>Drivatar system</a:t>
            </a:r>
          </a:p>
          <a:p>
            <a:pPr>
              <a:buFontTx/>
              <a:buChar char="•"/>
            </a:pPr>
            <a:r>
              <a:rPr lang="en-US" sz="2400" dirty="0">
                <a:ea typeface="ＭＳ Ｐゴシック" pitchFamily="34" charset="-128"/>
              </a:rPr>
              <a:t>Imitation Learning</a:t>
            </a:r>
            <a:endParaRPr lang="en-GB" sz="2400" dirty="0">
              <a:ea typeface="ＭＳ Ｐゴシック" pitchFamily="34" charset="-128"/>
            </a:endParaRPr>
          </a:p>
          <a:p>
            <a:pPr>
              <a:buFontTx/>
              <a:buChar char="•"/>
            </a:pPr>
            <a:r>
              <a:rPr lang="en-GB" sz="2400" dirty="0">
                <a:ea typeface="ＭＳ Ｐゴシック" pitchFamily="34" charset="-128"/>
              </a:rPr>
              <a:t>MS Research – Cambridge</a:t>
            </a:r>
          </a:p>
        </p:txBody>
      </p:sp>
      <p:pic>
        <p:nvPicPr>
          <p:cNvPr id="16794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129308"/>
            <a:ext cx="3275856" cy="45131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ext Box 5"/>
          <p:cNvSpPr txBox="1">
            <a:spLocks noChangeArrowheads="1"/>
          </p:cNvSpPr>
          <p:nvPr/>
        </p:nvSpPr>
        <p:spPr bwMode="auto">
          <a:xfrm>
            <a:off x="1" y="-22700"/>
            <a:ext cx="9143999" cy="1080000"/>
          </a:xfrm>
          <a:prstGeom prst="rect">
            <a:avLst/>
          </a:prstGeom>
          <a:blipFill>
            <a:blip r:embed="rId4"/>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200" i="1" dirty="0">
                <a:solidFill>
                  <a:prstClr val="white"/>
                </a:solidFill>
                <a:latin typeface="Calibri"/>
              </a:rPr>
              <a:t>  Forza Motorsport</a:t>
            </a:r>
            <a:r>
              <a:rPr lang="en-US" sz="3200" dirty="0">
                <a:solidFill>
                  <a:prstClr val="white"/>
                </a:solidFill>
                <a:latin typeface="Calibri"/>
              </a:rPr>
              <a:t> (MS game studios, 2005)</a:t>
            </a:r>
            <a:endParaRPr lang="en-US" altLang="en-US" sz="32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590346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7941">
                                            <p:txEl>
                                              <p:pRg st="0" end="0"/>
                                            </p:txEl>
                                          </p:spTgt>
                                        </p:tgtEl>
                                        <p:attrNameLst>
                                          <p:attrName>style.visibility</p:attrName>
                                        </p:attrNameLst>
                                      </p:cBhvr>
                                      <p:to>
                                        <p:strVal val="visible"/>
                                      </p:to>
                                    </p:set>
                                    <p:animEffect transition="in" filter="blinds(horizontal)">
                                      <p:cBhvr>
                                        <p:cTn id="7" dur="500"/>
                                        <p:tgtEl>
                                          <p:spTgt spid="16794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7941">
                                            <p:txEl>
                                              <p:pRg st="1" end="1"/>
                                            </p:txEl>
                                          </p:spTgt>
                                        </p:tgtEl>
                                        <p:attrNameLst>
                                          <p:attrName>style.visibility</p:attrName>
                                        </p:attrNameLst>
                                      </p:cBhvr>
                                      <p:to>
                                        <p:strVal val="visible"/>
                                      </p:to>
                                    </p:set>
                                    <p:animEffect transition="in" filter="blinds(horizontal)">
                                      <p:cBhvr>
                                        <p:cTn id="12" dur="500"/>
                                        <p:tgtEl>
                                          <p:spTgt spid="16794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7941">
                                            <p:txEl>
                                              <p:pRg st="2" end="2"/>
                                            </p:txEl>
                                          </p:spTgt>
                                        </p:tgtEl>
                                        <p:attrNameLst>
                                          <p:attrName>style.visibility</p:attrName>
                                        </p:attrNameLst>
                                      </p:cBhvr>
                                      <p:to>
                                        <p:strVal val="visible"/>
                                      </p:to>
                                    </p:set>
                                    <p:animEffect transition="in" filter="blinds(horizontal)">
                                      <p:cBhvr>
                                        <p:cTn id="17" dur="500"/>
                                        <p:tgtEl>
                                          <p:spTgt spid="1679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5" name="Rectangle 5"/>
          <p:cNvSpPr>
            <a:spLocks noGrp="1" noChangeArrowheads="1"/>
          </p:cNvSpPr>
          <p:nvPr>
            <p:ph type="body" idx="4294967295"/>
          </p:nvPr>
        </p:nvSpPr>
        <p:spPr>
          <a:xfrm>
            <a:off x="539552" y="1206500"/>
            <a:ext cx="8342511" cy="431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Char char="•"/>
            </a:pPr>
            <a:r>
              <a:rPr lang="en-US" sz="2400" dirty="0">
                <a:ea typeface="ＭＳ Ｐゴシック" pitchFamily="34" charset="-128"/>
              </a:rPr>
              <a:t>Interactive Storytelling</a:t>
            </a:r>
          </a:p>
          <a:p>
            <a:pPr>
              <a:buFontTx/>
              <a:buChar char="•"/>
            </a:pPr>
            <a:r>
              <a:rPr lang="en-US" sz="2400" dirty="0">
                <a:ea typeface="ＭＳ Ｐゴシック" pitchFamily="34" charset="-128"/>
              </a:rPr>
              <a:t>Natural Language Processing</a:t>
            </a:r>
          </a:p>
          <a:p>
            <a:pPr>
              <a:buFontTx/>
              <a:buChar char="•"/>
            </a:pPr>
            <a:r>
              <a:rPr lang="en-US" sz="2400" dirty="0">
                <a:ea typeface="ＭＳ Ｐゴシック" pitchFamily="34" charset="-128"/>
              </a:rPr>
              <a:t>AI faults: absorbed by game (character) design</a:t>
            </a:r>
            <a:endParaRPr lang="en-GB" sz="2400" dirty="0">
              <a:ea typeface="ＭＳ Ｐゴシック" pitchFamily="34" charset="-128"/>
            </a:endParaRPr>
          </a:p>
        </p:txBody>
      </p:sp>
      <p:pic>
        <p:nvPicPr>
          <p:cNvPr id="16896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712" y="2449512"/>
            <a:ext cx="3838575" cy="3074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ext Box 5"/>
          <p:cNvSpPr txBox="1">
            <a:spLocks noChangeArrowheads="1"/>
          </p:cNvSpPr>
          <p:nvPr/>
        </p:nvSpPr>
        <p:spPr bwMode="auto">
          <a:xfrm>
            <a:off x="1" y="-9364"/>
            <a:ext cx="9143999" cy="1080000"/>
          </a:xfrm>
          <a:prstGeom prst="rect">
            <a:avLst/>
          </a:prstGeom>
          <a:blipFill>
            <a:blip r:embed="rId4"/>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800" i="1" dirty="0">
                <a:solidFill>
                  <a:prstClr val="white"/>
                </a:solidFill>
                <a:latin typeface="Calibri"/>
              </a:rPr>
              <a:t>  Façade</a:t>
            </a:r>
            <a:r>
              <a:rPr lang="en-US" sz="3800" dirty="0">
                <a:solidFill>
                  <a:prstClr val="white"/>
                </a:solidFill>
                <a:latin typeface="Calibri"/>
              </a:rPr>
              <a:t> (</a:t>
            </a:r>
            <a:r>
              <a:rPr lang="en-US" sz="3800" dirty="0" err="1">
                <a:solidFill>
                  <a:prstClr val="white"/>
                </a:solidFill>
                <a:latin typeface="Calibri"/>
              </a:rPr>
              <a:t>Mateas</a:t>
            </a:r>
            <a:r>
              <a:rPr lang="en-US" sz="3800" dirty="0">
                <a:solidFill>
                  <a:prstClr val="white"/>
                </a:solidFill>
                <a:latin typeface="Calibri"/>
              </a:rPr>
              <a:t> &amp; Stern, 2005)</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344086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8965">
                                            <p:txEl>
                                              <p:pRg st="0" end="0"/>
                                            </p:txEl>
                                          </p:spTgt>
                                        </p:tgtEl>
                                        <p:attrNameLst>
                                          <p:attrName>style.visibility</p:attrName>
                                        </p:attrNameLst>
                                      </p:cBhvr>
                                      <p:to>
                                        <p:strVal val="visible"/>
                                      </p:to>
                                    </p:set>
                                    <p:animEffect transition="in" filter="blinds(horizontal)">
                                      <p:cBhvr>
                                        <p:cTn id="7" dur="500"/>
                                        <p:tgtEl>
                                          <p:spTgt spid="16896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8965">
                                            <p:txEl>
                                              <p:pRg st="1" end="1"/>
                                            </p:txEl>
                                          </p:spTgt>
                                        </p:tgtEl>
                                        <p:attrNameLst>
                                          <p:attrName>style.visibility</p:attrName>
                                        </p:attrNameLst>
                                      </p:cBhvr>
                                      <p:to>
                                        <p:strVal val="visible"/>
                                      </p:to>
                                    </p:set>
                                    <p:animEffect transition="in" filter="blinds(horizontal)">
                                      <p:cBhvr>
                                        <p:cTn id="12" dur="500"/>
                                        <p:tgtEl>
                                          <p:spTgt spid="16896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8965">
                                            <p:txEl>
                                              <p:pRg st="2" end="2"/>
                                            </p:txEl>
                                          </p:spTgt>
                                        </p:tgtEl>
                                        <p:attrNameLst>
                                          <p:attrName>style.visibility</p:attrName>
                                        </p:attrNameLst>
                                      </p:cBhvr>
                                      <p:to>
                                        <p:strVal val="visible"/>
                                      </p:to>
                                    </p:set>
                                    <p:animEffect transition="in" filter="blinds(horizontal)">
                                      <p:cBhvr>
                                        <p:cTn id="17" dur="500"/>
                                        <p:tgtEl>
                                          <p:spTgt spid="16896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9" name="Rectangle 5"/>
          <p:cNvSpPr>
            <a:spLocks noGrp="1" noChangeArrowheads="1"/>
          </p:cNvSpPr>
          <p:nvPr>
            <p:ph type="body" idx="4294967295"/>
          </p:nvPr>
        </p:nvSpPr>
        <p:spPr>
          <a:xfrm>
            <a:off x="323530" y="1206500"/>
            <a:ext cx="2922966" cy="19383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buFontTx/>
              <a:buChar char="•"/>
            </a:pPr>
            <a:r>
              <a:rPr lang="en-US" sz="2400" b="1" dirty="0">
                <a:ea typeface="ＭＳ Ｐゴシック" pitchFamily="34" charset="-128"/>
              </a:rPr>
              <a:t>AI director</a:t>
            </a:r>
          </a:p>
          <a:p>
            <a:pPr lvl="1">
              <a:lnSpc>
                <a:spcPct val="90000"/>
              </a:lnSpc>
              <a:buFont typeface="Calibri" pitchFamily="34" charset="0"/>
              <a:buChar char="–"/>
            </a:pPr>
            <a:r>
              <a:rPr lang="en-US" sz="2000" dirty="0">
                <a:ea typeface="ＭＳ Ｐゴシック" pitchFamily="34" charset="-128"/>
              </a:rPr>
              <a:t>Intelligent enemy placement</a:t>
            </a:r>
          </a:p>
          <a:p>
            <a:pPr lvl="1">
              <a:lnSpc>
                <a:spcPct val="90000"/>
              </a:lnSpc>
              <a:buFont typeface="Calibri" pitchFamily="34" charset="0"/>
              <a:buChar char="–"/>
            </a:pPr>
            <a:r>
              <a:rPr lang="en-US" sz="2000" dirty="0">
                <a:ea typeface="ＭＳ Ｐゴシック" pitchFamily="34" charset="-128"/>
              </a:rPr>
              <a:t>Intelligent item placement</a:t>
            </a:r>
          </a:p>
          <a:p>
            <a:pPr lvl="1">
              <a:lnSpc>
                <a:spcPct val="90000"/>
              </a:lnSpc>
              <a:buFont typeface="Calibri" pitchFamily="34" charset="0"/>
              <a:buChar char="–"/>
            </a:pPr>
            <a:r>
              <a:rPr lang="en-US" sz="2000" dirty="0">
                <a:ea typeface="ＭＳ Ｐゴシック" pitchFamily="34" charset="-128"/>
              </a:rPr>
              <a:t>Player emotional cues (visual effects, dynamic music)</a:t>
            </a:r>
          </a:p>
        </p:txBody>
      </p:sp>
      <p:pic>
        <p:nvPicPr>
          <p:cNvPr id="16999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149879"/>
            <a:ext cx="3208440" cy="4441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6999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1505849"/>
            <a:ext cx="1511181" cy="1964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796766"/>
            <a:ext cx="5328592" cy="17947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 name="Text Box 5"/>
          <p:cNvSpPr txBox="1">
            <a:spLocks noChangeArrowheads="1"/>
          </p:cNvSpPr>
          <p:nvPr/>
        </p:nvSpPr>
        <p:spPr bwMode="auto">
          <a:xfrm>
            <a:off x="1" y="-22820"/>
            <a:ext cx="9143999" cy="1080000"/>
          </a:xfrm>
          <a:prstGeom prst="rect">
            <a:avLst/>
          </a:prstGeom>
          <a:blipFill>
            <a:blip r:embed="rId6"/>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800" i="1" dirty="0">
                <a:solidFill>
                  <a:prstClr val="white"/>
                </a:solidFill>
                <a:latin typeface="Calibri"/>
              </a:rPr>
              <a:t>  Left 4 Dead</a:t>
            </a:r>
            <a:r>
              <a:rPr lang="en-US" sz="3800" dirty="0">
                <a:solidFill>
                  <a:prstClr val="white"/>
                </a:solidFill>
                <a:latin typeface="Calibri"/>
              </a:rPr>
              <a:t> (Valve, 2008)</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2612120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9989">
                                            <p:txEl>
                                              <p:pRg st="0" end="0"/>
                                            </p:txEl>
                                          </p:spTgt>
                                        </p:tgtEl>
                                        <p:attrNameLst>
                                          <p:attrName>style.visibility</p:attrName>
                                        </p:attrNameLst>
                                      </p:cBhvr>
                                      <p:to>
                                        <p:strVal val="visible"/>
                                      </p:to>
                                    </p:set>
                                    <p:animEffect transition="in" filter="blinds(horizontal)">
                                      <p:cBhvr>
                                        <p:cTn id="7" dur="500"/>
                                        <p:tgtEl>
                                          <p:spTgt spid="16998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9989">
                                            <p:txEl>
                                              <p:pRg st="1" end="1"/>
                                            </p:txEl>
                                          </p:spTgt>
                                        </p:tgtEl>
                                        <p:attrNameLst>
                                          <p:attrName>style.visibility</p:attrName>
                                        </p:attrNameLst>
                                      </p:cBhvr>
                                      <p:to>
                                        <p:strVal val="visible"/>
                                      </p:to>
                                    </p:set>
                                    <p:animEffect transition="in" filter="blinds(horizontal)">
                                      <p:cBhvr>
                                        <p:cTn id="10" dur="500"/>
                                        <p:tgtEl>
                                          <p:spTgt spid="16998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69989">
                                            <p:txEl>
                                              <p:pRg st="2" end="2"/>
                                            </p:txEl>
                                          </p:spTgt>
                                        </p:tgtEl>
                                        <p:attrNameLst>
                                          <p:attrName>style.visibility</p:attrName>
                                        </p:attrNameLst>
                                      </p:cBhvr>
                                      <p:to>
                                        <p:strVal val="visible"/>
                                      </p:to>
                                    </p:set>
                                    <p:animEffect transition="in" filter="blinds(horizontal)">
                                      <p:cBhvr>
                                        <p:cTn id="13" dur="500"/>
                                        <p:tgtEl>
                                          <p:spTgt spid="16998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69989">
                                            <p:txEl>
                                              <p:pRg st="3" end="3"/>
                                            </p:txEl>
                                          </p:spTgt>
                                        </p:tgtEl>
                                        <p:attrNameLst>
                                          <p:attrName>style.visibility</p:attrName>
                                        </p:attrNameLst>
                                      </p:cBhvr>
                                      <p:to>
                                        <p:strVal val="visible"/>
                                      </p:to>
                                    </p:set>
                                    <p:animEffect transition="in" filter="blinds(horizontal)">
                                      <p:cBhvr>
                                        <p:cTn id="16" dur="500"/>
                                        <p:tgtEl>
                                          <p:spTgt spid="1699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9"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Î£ÏÎµÏÎ¹ÎºÎ® ÎµÎ¹ÎºÏÎ½Î±"/>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1206500"/>
            <a:ext cx="5252497" cy="29413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le 5"/>
          <p:cNvSpPr txBox="1">
            <a:spLocks noChangeArrowheads="1"/>
          </p:cNvSpPr>
          <p:nvPr/>
        </p:nvSpPr>
        <p:spPr bwMode="auto">
          <a:xfrm>
            <a:off x="323529" y="1206500"/>
            <a:ext cx="4032447" cy="431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ＭＳ Ｐゴシック" pitchFamily="-65"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r>
              <a:rPr lang="en-US" sz="2400" dirty="0">
                <a:ea typeface="ＭＳ Ｐゴシック" pitchFamily="34" charset="-128"/>
              </a:rPr>
              <a:t>Level generation</a:t>
            </a:r>
          </a:p>
          <a:p>
            <a:pPr>
              <a:buFontTx/>
              <a:buChar char="•"/>
            </a:pPr>
            <a:r>
              <a:rPr lang="en-US" dirty="0">
                <a:ea typeface="ＭＳ Ｐゴシック" pitchFamily="34" charset="-128"/>
              </a:rPr>
              <a:t>Ultimate re-playability </a:t>
            </a:r>
            <a:endParaRPr lang="en-US" sz="2400" dirty="0">
              <a:ea typeface="ＭＳ Ｐゴシック" pitchFamily="34" charset="-128"/>
            </a:endParaRPr>
          </a:p>
          <a:p>
            <a:pPr>
              <a:buFontTx/>
              <a:buChar char="•"/>
            </a:pPr>
            <a:r>
              <a:rPr lang="en-US" dirty="0">
                <a:ea typeface="ＭＳ Ｐゴシック" pitchFamily="34" charset="-128"/>
              </a:rPr>
              <a:t>Guarantees playability </a:t>
            </a:r>
            <a:endParaRPr lang="en-GB" sz="2400" dirty="0">
              <a:ea typeface="ＭＳ Ｐゴシック" pitchFamily="34" charset="-128"/>
            </a:endParaRPr>
          </a:p>
        </p:txBody>
      </p:sp>
      <p:sp>
        <p:nvSpPr>
          <p:cNvPr id="5" name="Text Box 5"/>
          <p:cNvSpPr txBox="1">
            <a:spLocks noChangeArrowheads="1"/>
          </p:cNvSpPr>
          <p:nvPr/>
        </p:nvSpPr>
        <p:spPr bwMode="auto">
          <a:xfrm>
            <a:off x="1" y="-22820"/>
            <a:ext cx="9143999" cy="1080000"/>
          </a:xfrm>
          <a:prstGeom prst="rect">
            <a:avLst/>
          </a:prstGeom>
          <a:blipFill>
            <a:blip r:embed="rId4"/>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800" i="1" dirty="0">
                <a:solidFill>
                  <a:prstClr val="white"/>
                </a:solidFill>
                <a:latin typeface="Calibri"/>
              </a:rPr>
              <a:t>  </a:t>
            </a:r>
            <a:r>
              <a:rPr lang="en-US" sz="3800" i="1" dirty="0" err="1">
                <a:solidFill>
                  <a:prstClr val="white"/>
                </a:solidFill>
                <a:latin typeface="Calibri"/>
              </a:rPr>
              <a:t>Spelunky</a:t>
            </a:r>
            <a:r>
              <a:rPr lang="en-US" sz="3800" dirty="0">
                <a:solidFill>
                  <a:prstClr val="white"/>
                </a:solidFill>
                <a:latin typeface="Calibri"/>
              </a:rPr>
              <a:t> (</a:t>
            </a:r>
            <a:r>
              <a:rPr lang="en-US" sz="3800" dirty="0" err="1">
                <a:solidFill>
                  <a:prstClr val="white"/>
                </a:solidFill>
                <a:latin typeface="Calibri"/>
              </a:rPr>
              <a:t>Mossmouth</a:t>
            </a:r>
            <a:r>
              <a:rPr lang="en-US" sz="3800" dirty="0">
                <a:solidFill>
                  <a:prstClr val="white"/>
                </a:solidFill>
                <a:latin typeface="Calibri"/>
              </a:rPr>
              <a:t>, 2008)</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148154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linds(horizont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linds(horizont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Σχετική εικόνα"/>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345332"/>
            <a:ext cx="4297480" cy="42256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11560" y="1584644"/>
            <a:ext cx="3600400" cy="1200329"/>
          </a:xfrm>
          <a:prstGeom prst="rect">
            <a:avLst/>
          </a:prstGeom>
        </p:spPr>
        <p:txBody>
          <a:bodyPr wrap="square">
            <a:spAutoFit/>
          </a:bodyPr>
          <a:lstStyle/>
          <a:p>
            <a:pPr marL="342900" indent="-342900">
              <a:buFont typeface="Arial" panose="020B0604020202020204" pitchFamily="34" charset="0"/>
              <a:buChar char="•"/>
            </a:pPr>
            <a:r>
              <a:rPr lang="en-GB" dirty="0">
                <a:latin typeface="+mj-lt"/>
              </a:rPr>
              <a:t>Survival horror</a:t>
            </a:r>
          </a:p>
          <a:p>
            <a:pPr marL="342900" indent="-342900">
              <a:buFont typeface="Arial" panose="020B0604020202020204" pitchFamily="34" charset="0"/>
              <a:buChar char="•"/>
            </a:pPr>
            <a:r>
              <a:rPr lang="en-GB" dirty="0">
                <a:latin typeface="+mj-lt"/>
              </a:rPr>
              <a:t>Personality-based adaptation</a:t>
            </a:r>
            <a:endParaRPr lang="el-GR" dirty="0">
              <a:latin typeface="+mj-lt"/>
            </a:endParaRPr>
          </a:p>
        </p:txBody>
      </p:sp>
      <p:pic>
        <p:nvPicPr>
          <p:cNvPr id="4100" name="Picture 4" descr="Σχετική εικόν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657332"/>
            <a:ext cx="2710889" cy="15841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1" y="-15179"/>
            <a:ext cx="9143999" cy="1080000"/>
          </a:xfrm>
          <a:prstGeom prst="rect">
            <a:avLst/>
          </a:prstGeom>
          <a:blipFill>
            <a:blip r:embed="rId5"/>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800" i="1" dirty="0">
                <a:solidFill>
                  <a:prstClr val="white"/>
                </a:solidFill>
                <a:latin typeface="Calibri"/>
              </a:rPr>
              <a:t>  Silent Hill</a:t>
            </a:r>
            <a:r>
              <a:rPr lang="en-US" sz="3800" dirty="0">
                <a:solidFill>
                  <a:prstClr val="white"/>
                </a:solidFill>
                <a:latin typeface="Calibri"/>
              </a:rPr>
              <a:t> (Konami, 2010)</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1806455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p:cNvSpPr txBox="1">
            <a:spLocks noChangeArrowheads="1"/>
          </p:cNvSpPr>
          <p:nvPr/>
        </p:nvSpPr>
        <p:spPr bwMode="auto">
          <a:xfrm>
            <a:off x="774160" y="2417901"/>
            <a:ext cx="797430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sz="3000" dirty="0">
                <a:latin typeface="+mj-lt"/>
              </a:rPr>
              <a:t>Making </a:t>
            </a:r>
            <a:r>
              <a:rPr lang="en-GB" sz="3000" b="1" dirty="0">
                <a:latin typeface="+mj-lt"/>
              </a:rPr>
              <a:t>computers</a:t>
            </a:r>
            <a:r>
              <a:rPr lang="en-GB" sz="3000" dirty="0">
                <a:latin typeface="+mj-lt"/>
              </a:rPr>
              <a:t> able to do things which currently only </a:t>
            </a:r>
            <a:r>
              <a:rPr lang="en-GB" sz="3000" b="1" dirty="0">
                <a:latin typeface="+mj-lt"/>
              </a:rPr>
              <a:t>humans </a:t>
            </a:r>
            <a:r>
              <a:rPr lang="en-GB" sz="3000" dirty="0">
                <a:latin typeface="+mj-lt"/>
              </a:rPr>
              <a:t>can do</a:t>
            </a:r>
          </a:p>
        </p:txBody>
      </p:sp>
      <p:sp>
        <p:nvSpPr>
          <p:cNvPr id="4" name="Text Box 5"/>
          <p:cNvSpPr txBox="1">
            <a:spLocks noChangeArrowheads="1"/>
          </p:cNvSpPr>
          <p:nvPr/>
        </p:nvSpPr>
        <p:spPr bwMode="auto">
          <a:xfrm>
            <a:off x="0" y="-22820"/>
            <a:ext cx="9143999" cy="1080000"/>
          </a:xfrm>
          <a:prstGeom prst="rect">
            <a:avLst/>
          </a:prstGeom>
          <a:blipFill>
            <a:blip r:embed="rId3"/>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altLang="en-US" sz="3326" b="1" dirty="0">
                <a:solidFill>
                  <a:srgbClr val="FFC000"/>
                </a:solidFill>
                <a:latin typeface="Calibri" panose="020F0502020204030204" pitchFamily="34" charset="0"/>
              </a:rPr>
              <a:t>  </a:t>
            </a:r>
            <a:r>
              <a:rPr lang="en-US" altLang="en-US" sz="3326" dirty="0">
                <a:solidFill>
                  <a:srgbClr val="FFFFFF"/>
                </a:solidFill>
                <a:latin typeface="Calibri" panose="020F0502020204030204" pitchFamily="34" charset="0"/>
              </a:rPr>
              <a:t>Artificial Intelligence</a:t>
            </a:r>
          </a:p>
        </p:txBody>
      </p:sp>
    </p:spTree>
    <p:extLst>
      <p:ext uri="{BB962C8B-B14F-4D97-AF65-F5344CB8AC3E}">
        <p14:creationId xmlns:p14="http://schemas.microsoft.com/office/powerpoint/2010/main" val="3638318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Αποτέλεσμα εικόνας για heavy rain game camer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447841"/>
            <a:ext cx="7370601" cy="4145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2" name="Picture 2" descr="Αποτέλεσμα εικόνας για heavy r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227558"/>
            <a:ext cx="2743200" cy="32861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1" y="-22820"/>
            <a:ext cx="9143999" cy="1080000"/>
          </a:xfrm>
          <a:prstGeom prst="rect">
            <a:avLst/>
          </a:prstGeom>
          <a:blipFill>
            <a:blip r:embed="rId5"/>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800" i="1" dirty="0">
                <a:solidFill>
                  <a:prstClr val="white"/>
                </a:solidFill>
                <a:latin typeface="Calibri"/>
              </a:rPr>
              <a:t>  Heavy Rain</a:t>
            </a:r>
            <a:r>
              <a:rPr lang="en-US" sz="3800" dirty="0">
                <a:solidFill>
                  <a:prstClr val="white"/>
                </a:solidFill>
                <a:latin typeface="Calibri"/>
              </a:rPr>
              <a:t> (Quantic Dream, 2010)</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29976303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3" name="Rectangle 5"/>
          <p:cNvSpPr>
            <a:spLocks noGrp="1" noChangeArrowheads="1"/>
          </p:cNvSpPr>
          <p:nvPr>
            <p:ph type="body" idx="4294967295"/>
          </p:nvPr>
        </p:nvSpPr>
        <p:spPr>
          <a:xfrm>
            <a:off x="1043608" y="1201316"/>
            <a:ext cx="5832252" cy="19383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Tx/>
              <a:buChar char="•"/>
            </a:pPr>
            <a:r>
              <a:rPr lang="en-US" sz="2400" dirty="0">
                <a:ea typeface="ＭＳ Ｐゴシック" pitchFamily="34" charset="-128"/>
              </a:rPr>
              <a:t>E.g. Kate &amp; Milo (demo), Kinectimals, etc..</a:t>
            </a:r>
          </a:p>
          <a:p>
            <a:pPr>
              <a:buFontTx/>
              <a:buChar char="•"/>
            </a:pPr>
            <a:r>
              <a:rPr lang="en-US" sz="2400" dirty="0">
                <a:ea typeface="ＭＳ Ｐゴシック" pitchFamily="34" charset="-128"/>
              </a:rPr>
              <a:t>Affective AI</a:t>
            </a:r>
          </a:p>
          <a:p>
            <a:pPr>
              <a:buFontTx/>
              <a:buChar char="•"/>
            </a:pPr>
            <a:r>
              <a:rPr lang="en-US" sz="2400" dirty="0">
                <a:ea typeface="ＭＳ Ｐゴシック" pitchFamily="34" charset="-128"/>
              </a:rPr>
              <a:t>Posture (fully body) Recognition</a:t>
            </a:r>
          </a:p>
          <a:p>
            <a:pPr>
              <a:buFontTx/>
              <a:buChar char="•"/>
            </a:pPr>
            <a:r>
              <a:rPr lang="en-US" sz="2400" dirty="0">
                <a:ea typeface="ＭＳ Ｐゴシック" pitchFamily="34" charset="-128"/>
              </a:rPr>
              <a:t>Speech recognition</a:t>
            </a:r>
          </a:p>
        </p:txBody>
      </p:sp>
      <p:pic>
        <p:nvPicPr>
          <p:cNvPr id="17101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2072" y="1993900"/>
            <a:ext cx="2438400" cy="3457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7101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3074988"/>
            <a:ext cx="2376488" cy="2376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7101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3095625"/>
            <a:ext cx="2592387" cy="2355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 name="Text Box 5"/>
          <p:cNvSpPr txBox="1">
            <a:spLocks noChangeArrowheads="1"/>
          </p:cNvSpPr>
          <p:nvPr/>
        </p:nvSpPr>
        <p:spPr bwMode="auto">
          <a:xfrm>
            <a:off x="1" y="-22820"/>
            <a:ext cx="9143999" cy="1080000"/>
          </a:xfrm>
          <a:prstGeom prst="rect">
            <a:avLst/>
          </a:prstGeom>
          <a:blipFill>
            <a:blip r:embed="rId6"/>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800" dirty="0">
                <a:solidFill>
                  <a:prstClr val="white"/>
                </a:solidFill>
                <a:latin typeface="Calibri"/>
              </a:rPr>
              <a:t>  Various Kinect Games (2010 – …)</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2501854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1013">
                                            <p:txEl>
                                              <p:pRg st="0" end="0"/>
                                            </p:txEl>
                                          </p:spTgt>
                                        </p:tgtEl>
                                        <p:attrNameLst>
                                          <p:attrName>style.visibility</p:attrName>
                                        </p:attrNameLst>
                                      </p:cBhvr>
                                      <p:to>
                                        <p:strVal val="visible"/>
                                      </p:to>
                                    </p:set>
                                    <p:animEffect transition="in" filter="blinds(horizontal)">
                                      <p:cBhvr>
                                        <p:cTn id="7" dur="500"/>
                                        <p:tgtEl>
                                          <p:spTgt spid="1710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1013">
                                            <p:txEl>
                                              <p:pRg st="1" end="1"/>
                                            </p:txEl>
                                          </p:spTgt>
                                        </p:tgtEl>
                                        <p:attrNameLst>
                                          <p:attrName>style.visibility</p:attrName>
                                        </p:attrNameLst>
                                      </p:cBhvr>
                                      <p:to>
                                        <p:strVal val="visible"/>
                                      </p:to>
                                    </p:set>
                                    <p:animEffect transition="in" filter="blinds(horizontal)">
                                      <p:cBhvr>
                                        <p:cTn id="12" dur="500"/>
                                        <p:tgtEl>
                                          <p:spTgt spid="17101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1013">
                                            <p:txEl>
                                              <p:pRg st="2" end="2"/>
                                            </p:txEl>
                                          </p:spTgt>
                                        </p:tgtEl>
                                        <p:attrNameLst>
                                          <p:attrName>style.visibility</p:attrName>
                                        </p:attrNameLst>
                                      </p:cBhvr>
                                      <p:to>
                                        <p:strVal val="visible"/>
                                      </p:to>
                                    </p:set>
                                    <p:animEffect transition="in" filter="blinds(horizontal)">
                                      <p:cBhvr>
                                        <p:cTn id="17" dur="500"/>
                                        <p:tgtEl>
                                          <p:spTgt spid="17101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1013">
                                            <p:txEl>
                                              <p:pRg st="3" end="3"/>
                                            </p:txEl>
                                          </p:spTgt>
                                        </p:tgtEl>
                                        <p:attrNameLst>
                                          <p:attrName>style.visibility</p:attrName>
                                        </p:attrNameLst>
                                      </p:cBhvr>
                                      <p:to>
                                        <p:strVal val="visible"/>
                                      </p:to>
                                    </p:set>
                                    <p:animEffect transition="in" filter="blinds(horizontal)">
                                      <p:cBhvr>
                                        <p:cTn id="22" dur="500"/>
                                        <p:tgtEl>
                                          <p:spTgt spid="1710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izabeth (BioShoc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285874"/>
            <a:ext cx="2038350" cy="44291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oshock Infini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4968" y="130430"/>
            <a:ext cx="3802974" cy="5391366"/>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1" y="-22820"/>
            <a:ext cx="9143999" cy="1080000"/>
          </a:xfrm>
          <a:prstGeom prst="rect">
            <a:avLst/>
          </a:prstGeom>
          <a:blipFill>
            <a:blip r:embed="rId5"/>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800" dirty="0">
                <a:solidFill>
                  <a:prstClr val="white"/>
                </a:solidFill>
                <a:latin typeface="Calibri"/>
              </a:rPr>
              <a:t>  </a:t>
            </a:r>
            <a:r>
              <a:rPr lang="en-US" sz="3800" i="1" dirty="0" err="1">
                <a:solidFill>
                  <a:prstClr val="white"/>
                </a:solidFill>
                <a:latin typeface="Calibri"/>
              </a:rPr>
              <a:t>Bioshock</a:t>
            </a:r>
            <a:r>
              <a:rPr lang="en-US" sz="3800" i="1" dirty="0">
                <a:solidFill>
                  <a:prstClr val="white"/>
                </a:solidFill>
                <a:latin typeface="Calibri"/>
              </a:rPr>
              <a:t> Infinite</a:t>
            </a:r>
            <a:r>
              <a:rPr lang="en-US" sz="3800" dirty="0">
                <a:solidFill>
                  <a:prstClr val="white"/>
                </a:solidFill>
                <a:latin typeface="Calibri"/>
              </a:rPr>
              <a:t> (2k Games, 2013)</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2372677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i166.photobucket.com/albums/u97/melissaloomisgamer/nevermind%20game%202_zpsykowyiw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0" y="0"/>
            <a:ext cx="9190560" cy="57131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1" y="-22820"/>
            <a:ext cx="9143999" cy="1080000"/>
          </a:xfrm>
          <a:prstGeom prst="rect">
            <a:avLst/>
          </a:prstGeom>
          <a:blipFill>
            <a:blip r:embed="rId4"/>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200" i="1" dirty="0">
                <a:solidFill>
                  <a:prstClr val="white"/>
                </a:solidFill>
                <a:latin typeface="Calibri"/>
              </a:rPr>
              <a:t>  </a:t>
            </a:r>
            <a:r>
              <a:rPr lang="en-US" sz="3200" i="1" dirty="0" err="1">
                <a:solidFill>
                  <a:prstClr val="white"/>
                </a:solidFill>
                <a:latin typeface="Calibri"/>
              </a:rPr>
              <a:t>Nevermind</a:t>
            </a:r>
            <a:r>
              <a:rPr lang="en-US" sz="3200" dirty="0">
                <a:solidFill>
                  <a:prstClr val="white"/>
                </a:solidFill>
                <a:latin typeface="Calibri"/>
              </a:rPr>
              <a:t> (Flying Mollusk, 2016)</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24090180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Αποτέλεσμα εικόνας για no mans 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1" y="-22820"/>
            <a:ext cx="9143999" cy="1080000"/>
          </a:xfrm>
          <a:prstGeom prst="rect">
            <a:avLst/>
          </a:prstGeom>
          <a:blipFill>
            <a:blip r:embed="rId4"/>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800" i="1" dirty="0">
                <a:solidFill>
                  <a:prstClr val="white"/>
                </a:solidFill>
                <a:latin typeface="Calibri"/>
              </a:rPr>
              <a:t>  No Man’s Sky</a:t>
            </a:r>
            <a:r>
              <a:rPr lang="en-US" sz="3800" dirty="0">
                <a:solidFill>
                  <a:prstClr val="white"/>
                </a:solidFill>
                <a:latin typeface="Calibri"/>
              </a:rPr>
              <a:t> (Hello Games, 2016)</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6392962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ow to Play Infinite Craft: Crafting Guide - Prima Games">
            <a:extLst>
              <a:ext uri="{FF2B5EF4-FFF2-40B4-BE49-F238E27FC236}">
                <a16:creationId xmlns:a16="http://schemas.microsoft.com/office/drawing/2014/main" id="{D1347ACB-F3D3-22CF-41CB-71FE224275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88" t="22001" r="12201" b="23401"/>
          <a:stretch/>
        </p:blipFill>
        <p:spPr bwMode="auto">
          <a:xfrm>
            <a:off x="5259408" y="3590830"/>
            <a:ext cx="3858890" cy="15841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7">
            <a:extLst>
              <a:ext uri="{FF2B5EF4-FFF2-40B4-BE49-F238E27FC236}">
                <a16:creationId xmlns:a16="http://schemas.microsoft.com/office/drawing/2014/main" id="{96FFADA7-05ED-4B3E-48D3-E0BBBA442C2F}"/>
              </a:ext>
            </a:extLst>
          </p:cNvPr>
          <p:cNvSpPr txBox="1">
            <a:spLocks/>
          </p:cNvSpPr>
          <p:nvPr/>
        </p:nvSpPr>
        <p:spPr>
          <a:xfrm>
            <a:off x="-3330" y="-6"/>
            <a:ext cx="9144001" cy="1080000"/>
          </a:xfrm>
          <a:prstGeom prst="rect">
            <a:avLst/>
          </a:prstGeom>
          <a:blipFill>
            <a:blip r:embed="rId4"/>
            <a:stretch>
              <a:fillRect/>
            </a:stretch>
          </a:blipFill>
        </p:spPr>
        <p:txBody>
          <a:bodyPr anchor="ctr" anchorCtr="0"/>
          <a:lstStyle>
            <a:lvl1pPr algn="l" defTabSz="457200" rtl="0" eaLnBrk="0" fontAlgn="base" hangingPunct="0">
              <a:spcBef>
                <a:spcPct val="0"/>
              </a:spcBef>
              <a:spcAft>
                <a:spcPct val="0"/>
              </a:spcAft>
              <a:defRPr sz="3200" kern="1200" cap="all">
                <a:solidFill>
                  <a:schemeClr val="bg1"/>
                </a:solidFill>
                <a:latin typeface="+mj-lt"/>
                <a:ea typeface="ＭＳ Ｐゴシック" pitchFamily="-65" charset="-128"/>
                <a:cs typeface="ＭＳ Ｐゴシック" pitchFamily="-65" charset="-128"/>
              </a:defRPr>
            </a:lvl1pPr>
            <a:lvl2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3200">
                <a:solidFill>
                  <a:schemeClr val="bg1"/>
                </a:solidFill>
                <a:latin typeface="Calibri"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pitchFamily="-65" charset="-128"/>
                <a:cs typeface="ＭＳ Ｐゴシック" pitchFamily="-65" charset="-128"/>
              </a:defRPr>
            </a:lvl9pPr>
          </a:lstStyle>
          <a:p>
            <a:r>
              <a:rPr lang="en-GB" sz="4000" cap="none" dirty="0"/>
              <a:t> </a:t>
            </a:r>
            <a:r>
              <a:rPr lang="en-US" sz="4000" cap="none" dirty="0">
                <a:ea typeface="ＭＳ Ｐゴシック" pitchFamily="34" charset="-128"/>
              </a:rPr>
              <a:t>20s</a:t>
            </a:r>
            <a:endParaRPr lang="en-GB" sz="4000" b="1" cap="none" dirty="0">
              <a:solidFill>
                <a:srgbClr val="FFC000"/>
              </a:solidFill>
            </a:endParaRPr>
          </a:p>
        </p:txBody>
      </p:sp>
      <p:pic>
        <p:nvPicPr>
          <p:cNvPr id="5122" name="Picture 2" descr="undefined">
            <a:extLst>
              <a:ext uri="{FF2B5EF4-FFF2-40B4-BE49-F238E27FC236}">
                <a16:creationId xmlns:a16="http://schemas.microsoft.com/office/drawing/2014/main" id="{1796C744-2113-F3E9-8E27-02684EF99E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539994"/>
            <a:ext cx="3971925" cy="2276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4" descr="AI Dungeon” – The AI ​​slips and its moderation arouses controversy">
            <a:extLst>
              <a:ext uri="{FF2B5EF4-FFF2-40B4-BE49-F238E27FC236}">
                <a16:creationId xmlns:a16="http://schemas.microsoft.com/office/drawing/2014/main" id="{CC584709-81B7-7E6E-245B-A615978A5D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16" y="1756958"/>
            <a:ext cx="4390666" cy="22831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descr="A video game screen with a person walking on a path&#10;&#10;Description automatically generated">
            <a:extLst>
              <a:ext uri="{FF2B5EF4-FFF2-40B4-BE49-F238E27FC236}">
                <a16:creationId xmlns:a16="http://schemas.microsoft.com/office/drawing/2014/main" id="{A8E95F55-4E5A-A523-BED8-766F721ADBB3}"/>
              </a:ext>
            </a:extLst>
          </p:cNvPr>
          <p:cNvPicPr>
            <a:picLocks noChangeAspect="1"/>
          </p:cNvPicPr>
          <p:nvPr/>
        </p:nvPicPr>
        <p:blipFill>
          <a:blip r:embed="rId7"/>
          <a:stretch>
            <a:fillRect/>
          </a:stretch>
        </p:blipFill>
        <p:spPr>
          <a:xfrm>
            <a:off x="179512" y="3882682"/>
            <a:ext cx="3240360" cy="16404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31086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1560" y="2353444"/>
            <a:ext cx="3096344" cy="2016224"/>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dirty="0"/>
              <a:t>Game AI</a:t>
            </a:r>
          </a:p>
          <a:p>
            <a:pPr algn="ctr"/>
            <a:r>
              <a:rPr lang="en-GB" dirty="0"/>
              <a:t>Academia</a:t>
            </a:r>
          </a:p>
        </p:txBody>
      </p:sp>
      <p:sp>
        <p:nvSpPr>
          <p:cNvPr id="8" name="Rounded Rectangle 7"/>
          <p:cNvSpPr/>
          <p:nvPr/>
        </p:nvSpPr>
        <p:spPr>
          <a:xfrm>
            <a:off x="5364088" y="2380658"/>
            <a:ext cx="3096344" cy="2016224"/>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GB" dirty="0"/>
              <a:t>Game AI</a:t>
            </a:r>
          </a:p>
          <a:p>
            <a:pPr algn="ctr"/>
            <a:r>
              <a:rPr lang="en-GB" dirty="0"/>
              <a:t>Industry</a:t>
            </a:r>
          </a:p>
        </p:txBody>
      </p:sp>
      <p:sp>
        <p:nvSpPr>
          <p:cNvPr id="9" name="Right Arrow 8"/>
          <p:cNvSpPr/>
          <p:nvPr/>
        </p:nvSpPr>
        <p:spPr>
          <a:xfrm>
            <a:off x="3708597" y="2377674"/>
            <a:ext cx="1656184" cy="864096"/>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GB" dirty="0"/>
              <a:t>Methods</a:t>
            </a:r>
          </a:p>
        </p:txBody>
      </p:sp>
      <p:sp>
        <p:nvSpPr>
          <p:cNvPr id="11" name="Left Arrow 10"/>
          <p:cNvSpPr/>
          <p:nvPr/>
        </p:nvSpPr>
        <p:spPr>
          <a:xfrm>
            <a:off x="3697157" y="3505572"/>
            <a:ext cx="1656184" cy="864096"/>
          </a:xfrm>
          <a:prstGeom prst="lef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Domain</a:t>
            </a:r>
          </a:p>
        </p:txBody>
      </p:sp>
      <p:sp>
        <p:nvSpPr>
          <p:cNvPr id="10" name="Text Box 5"/>
          <p:cNvSpPr txBox="1">
            <a:spLocks noChangeArrowheads="1"/>
          </p:cNvSpPr>
          <p:nvPr/>
        </p:nvSpPr>
        <p:spPr bwMode="auto">
          <a:xfrm>
            <a:off x="1" y="-22820"/>
            <a:ext cx="9143999" cy="1080000"/>
          </a:xfrm>
          <a:prstGeom prst="rect">
            <a:avLst/>
          </a:prstGeom>
          <a:blipFill>
            <a:blip r:embed="rId3"/>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200" dirty="0">
                <a:solidFill>
                  <a:prstClr val="white"/>
                </a:solidFill>
                <a:latin typeface="Calibri"/>
                <a:ea typeface="ＭＳ Ｐゴシック" pitchFamily="-65" charset="-128"/>
              </a:rPr>
              <a:t>  The “Gap” Between Academia and Industry</a:t>
            </a:r>
            <a:endParaRPr lang="en-US" altLang="en-US" sz="32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7317675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thextremepulse.com/wp-content/uploads/2012/03/gdc-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2648272"/>
            <a:ext cx="3245075" cy="18143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http://www.gamesetwatch.com/aisumm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20" y="2209428"/>
            <a:ext cx="1384548" cy="8872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5928" y="1571733"/>
            <a:ext cx="1089808" cy="1538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2803343"/>
            <a:ext cx="1547713" cy="20703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102" name="Picture 6" descr="The Elder Scrolls V Skyrim cover.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1720" y="2471864"/>
            <a:ext cx="1584176" cy="21671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cse.unr.edu/%7Esushil/cig06/figs/CIS_Color_notag.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91880" y="1571733"/>
            <a:ext cx="1499525" cy="565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6" descr="http://www.develop-online.net/static/images/news/29779/184_2163_aiide.jpg?i=12464586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8700" y="1571733"/>
            <a:ext cx="1499525" cy="565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 Box 5"/>
          <p:cNvSpPr txBox="1">
            <a:spLocks noChangeArrowheads="1"/>
          </p:cNvSpPr>
          <p:nvPr/>
        </p:nvSpPr>
        <p:spPr bwMode="auto">
          <a:xfrm>
            <a:off x="1" y="-22820"/>
            <a:ext cx="9143999" cy="1080000"/>
          </a:xfrm>
          <a:prstGeom prst="rect">
            <a:avLst/>
          </a:prstGeom>
          <a:blipFill>
            <a:blip r:embed="rId10"/>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800" dirty="0">
                <a:solidFill>
                  <a:prstClr val="white"/>
                </a:solidFill>
                <a:latin typeface="Calibri"/>
                <a:ea typeface="ＭＳ Ｐゴシック" pitchFamily="-65" charset="-128"/>
              </a:rPr>
              <a:t>  Some Facts about the “Gap”</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2643661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p:cNvSpPr>
          <p:nvPr/>
        </p:nvSpPr>
        <p:spPr bwMode="auto">
          <a:xfrm>
            <a:off x="539552" y="1129308"/>
            <a:ext cx="8352928"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r>
              <a:rPr lang="en-GB" sz="3200" dirty="0">
                <a:cs typeface="Arial" charset="0"/>
              </a:rPr>
              <a:t>Games helps us design </a:t>
            </a:r>
            <a:r>
              <a:rPr lang="en-GB" sz="3200" b="1" dirty="0">
                <a:solidFill>
                  <a:srgbClr val="006600"/>
                </a:solidFill>
                <a:cs typeface="Arial" charset="0"/>
              </a:rPr>
              <a:t>better</a:t>
            </a:r>
            <a:r>
              <a:rPr lang="en-GB" sz="3200" dirty="0">
                <a:cs typeface="Arial" charset="0"/>
              </a:rPr>
              <a:t> AI…</a:t>
            </a:r>
          </a:p>
          <a:p>
            <a:pPr marL="0" indent="0" algn="ctr"/>
            <a:endParaRPr lang="en-GB" sz="3200" dirty="0">
              <a:cs typeface="Arial" charset="0"/>
            </a:endParaRPr>
          </a:p>
          <a:p>
            <a:pPr marL="0" indent="0" algn="ctr"/>
            <a:r>
              <a:rPr lang="en-GB" sz="3200" dirty="0">
                <a:cs typeface="Arial" charset="0"/>
              </a:rPr>
              <a:t>…and AI can help us make </a:t>
            </a:r>
            <a:r>
              <a:rPr lang="en-GB" sz="3200" b="1" dirty="0">
                <a:solidFill>
                  <a:srgbClr val="006600"/>
                </a:solidFill>
                <a:cs typeface="Arial" charset="0"/>
              </a:rPr>
              <a:t>better</a:t>
            </a:r>
            <a:r>
              <a:rPr lang="el-GR" sz="3200" b="1" dirty="0">
                <a:solidFill>
                  <a:srgbClr val="C00000"/>
                </a:solidFill>
                <a:cs typeface="Arial" charset="0"/>
              </a:rPr>
              <a:t> </a:t>
            </a:r>
            <a:r>
              <a:rPr lang="en-GB" sz="3200" dirty="0">
                <a:cs typeface="Arial" charset="0"/>
              </a:rPr>
              <a:t>games</a:t>
            </a:r>
            <a:r>
              <a:rPr lang="el-GR" sz="3200" dirty="0">
                <a:cs typeface="Arial" charset="0"/>
              </a:rPr>
              <a:t> ...</a:t>
            </a:r>
          </a:p>
          <a:p>
            <a:pPr marL="0" indent="0" algn="ctr"/>
            <a:endParaRPr lang="el-GR" sz="3200" dirty="0">
              <a:cs typeface="Arial" charset="0"/>
            </a:endParaRPr>
          </a:p>
          <a:p>
            <a:pPr marL="0" indent="0" algn="ctr"/>
            <a:r>
              <a:rPr lang="en-GB" sz="3200" dirty="0">
                <a:cs typeface="Arial" charset="0"/>
              </a:rPr>
              <a:t>…but not necessarily through </a:t>
            </a:r>
            <a:r>
              <a:rPr lang="en-GB" sz="3200" b="1" dirty="0">
                <a:solidFill>
                  <a:srgbClr val="C00000"/>
                </a:solidFill>
                <a:cs typeface="Arial" charset="0"/>
              </a:rPr>
              <a:t>game agents</a:t>
            </a:r>
            <a:r>
              <a:rPr lang="en-GB" sz="3200" dirty="0">
                <a:cs typeface="Arial" charset="0"/>
              </a:rPr>
              <a:t>!</a:t>
            </a:r>
            <a:endParaRPr lang="el-GR" sz="3200" dirty="0">
              <a:cs typeface="Arial" charset="0"/>
            </a:endParaRPr>
          </a:p>
          <a:p>
            <a:pPr marL="0" indent="0" algn="ctr"/>
            <a:endParaRPr lang="el-GR" sz="3200" b="1" dirty="0">
              <a:cs typeface="Arial" charset="0"/>
            </a:endParaRPr>
          </a:p>
          <a:p>
            <a:pPr marL="0" indent="0" algn="ctr"/>
            <a:r>
              <a:rPr lang="en-GB" sz="3200" b="1" dirty="0">
                <a:cs typeface="Arial" charset="0"/>
              </a:rPr>
              <a:t>How then?</a:t>
            </a:r>
            <a:endParaRPr lang="en-US" sz="3200" dirty="0">
              <a:cs typeface="Arial" charset="0"/>
            </a:endParaRPr>
          </a:p>
          <a:p>
            <a:pPr marL="0" indent="0" algn="ctr"/>
            <a:endParaRPr lang="en-US" sz="3200" dirty="0">
              <a:cs typeface="Arial" charset="0"/>
            </a:endParaRPr>
          </a:p>
        </p:txBody>
      </p:sp>
      <p:sp>
        <p:nvSpPr>
          <p:cNvPr id="3" name="Rectangle 2"/>
          <p:cNvSpPr/>
          <p:nvPr/>
        </p:nvSpPr>
        <p:spPr>
          <a:xfrm>
            <a:off x="215516" y="5019481"/>
            <a:ext cx="8640960" cy="646331"/>
          </a:xfrm>
          <a:prstGeom prst="rect">
            <a:avLst/>
          </a:prstGeom>
        </p:spPr>
        <p:txBody>
          <a:bodyPr wrap="square">
            <a:spAutoFit/>
          </a:bodyPr>
          <a:lstStyle/>
          <a:p>
            <a:r>
              <a:rPr lang="en-GB" sz="1800" dirty="0">
                <a:solidFill>
                  <a:srgbClr val="000000"/>
                </a:solidFill>
                <a:latin typeface="+mn-lt"/>
              </a:rPr>
              <a:t>G. N. </a:t>
            </a:r>
            <a:r>
              <a:rPr lang="en-GB" sz="1800" dirty="0" err="1">
                <a:solidFill>
                  <a:srgbClr val="000000"/>
                </a:solidFill>
                <a:latin typeface="+mn-lt"/>
              </a:rPr>
              <a:t>Yannakakis</a:t>
            </a:r>
            <a:r>
              <a:rPr lang="en-GB" sz="1800" dirty="0">
                <a:solidFill>
                  <a:srgbClr val="000000"/>
                </a:solidFill>
                <a:latin typeface="+mn-lt"/>
              </a:rPr>
              <a:t>, “</a:t>
            </a:r>
            <a:r>
              <a:rPr lang="en-GB" sz="1800" b="1" dirty="0">
                <a:solidFill>
                  <a:srgbClr val="000000"/>
                </a:solidFill>
                <a:latin typeface="+mn-lt"/>
              </a:rPr>
              <a:t>Game AI Revisited</a:t>
            </a:r>
            <a:r>
              <a:rPr lang="en-GB" sz="1800" dirty="0">
                <a:solidFill>
                  <a:srgbClr val="000000"/>
                </a:solidFill>
                <a:latin typeface="+mn-lt"/>
              </a:rPr>
              <a:t>,” in </a:t>
            </a:r>
            <a:r>
              <a:rPr lang="en-GB" sz="1800" i="1" dirty="0">
                <a:solidFill>
                  <a:srgbClr val="000000"/>
                </a:solidFill>
                <a:latin typeface="+mn-lt"/>
              </a:rPr>
              <a:t>Proceedings of the 9th ACM Computing Frontiers Conference</a:t>
            </a:r>
            <a:r>
              <a:rPr lang="en-GB" sz="1800" dirty="0">
                <a:solidFill>
                  <a:srgbClr val="000000"/>
                </a:solidFill>
                <a:latin typeface="+mn-lt"/>
              </a:rPr>
              <a:t>, pp. 285-292, 2012. (</a:t>
            </a:r>
            <a:r>
              <a:rPr lang="en-GB" sz="1800" b="1" dirty="0">
                <a:solidFill>
                  <a:srgbClr val="000000"/>
                </a:solidFill>
                <a:latin typeface="+mn-lt"/>
              </a:rPr>
              <a:t>invited paper</a:t>
            </a:r>
            <a:r>
              <a:rPr lang="en-GB" sz="1800" dirty="0">
                <a:solidFill>
                  <a:srgbClr val="000000"/>
                </a:solidFill>
                <a:latin typeface="+mn-lt"/>
              </a:rPr>
              <a:t>)</a:t>
            </a:r>
            <a:endParaRPr lang="en-GB" sz="1800" dirty="0">
              <a:latin typeface="+mn-lt"/>
            </a:endParaRPr>
          </a:p>
        </p:txBody>
      </p:sp>
    </p:spTree>
    <p:extLst>
      <p:ext uri="{BB962C8B-B14F-4D97-AF65-F5344CB8AC3E}">
        <p14:creationId xmlns:p14="http://schemas.microsoft.com/office/powerpoint/2010/main" val="25624305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179512" y="121196"/>
          <a:ext cx="8712968" cy="5103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215516" y="5224472"/>
            <a:ext cx="8640960" cy="369332"/>
          </a:xfrm>
          <a:prstGeom prst="rect">
            <a:avLst/>
          </a:prstGeom>
        </p:spPr>
        <p:txBody>
          <a:bodyPr wrap="square">
            <a:spAutoFit/>
          </a:bodyPr>
          <a:lstStyle/>
          <a:p>
            <a:r>
              <a:rPr lang="en-GB" sz="1800" dirty="0">
                <a:solidFill>
                  <a:prstClr val="black"/>
                </a:solidFill>
                <a:latin typeface="Calibri"/>
                <a:ea typeface="ＭＳ Ｐゴシック" pitchFamily="34" charset="-128"/>
              </a:rPr>
              <a:t>G. N. </a:t>
            </a:r>
            <a:r>
              <a:rPr lang="en-GB" sz="1800" dirty="0" err="1">
                <a:solidFill>
                  <a:prstClr val="black"/>
                </a:solidFill>
                <a:latin typeface="Calibri"/>
                <a:ea typeface="ＭＳ Ｐゴシック" pitchFamily="34" charset="-128"/>
              </a:rPr>
              <a:t>Yannakakis</a:t>
            </a:r>
            <a:r>
              <a:rPr lang="en-GB" sz="1800" dirty="0">
                <a:solidFill>
                  <a:prstClr val="black"/>
                </a:solidFill>
                <a:latin typeface="Calibri"/>
                <a:ea typeface="ＭＳ Ｐゴシック" pitchFamily="34" charset="-128"/>
              </a:rPr>
              <a:t> and J. </a:t>
            </a:r>
            <a:r>
              <a:rPr lang="en-GB" sz="1800" dirty="0" err="1">
                <a:solidFill>
                  <a:prstClr val="black"/>
                </a:solidFill>
                <a:latin typeface="Calibri"/>
                <a:ea typeface="ＭＳ Ｐゴシック" pitchFamily="34" charset="-128"/>
              </a:rPr>
              <a:t>Togelius</a:t>
            </a:r>
            <a:r>
              <a:rPr lang="en-GB" sz="1800" dirty="0">
                <a:solidFill>
                  <a:prstClr val="black"/>
                </a:solidFill>
                <a:latin typeface="Calibri"/>
                <a:ea typeface="ＭＳ Ｐゴシック" pitchFamily="34" charset="-128"/>
              </a:rPr>
              <a:t>, “</a:t>
            </a:r>
            <a:r>
              <a:rPr lang="en-GB" sz="1800" b="1" dirty="0">
                <a:solidFill>
                  <a:prstClr val="black"/>
                </a:solidFill>
                <a:latin typeface="Calibri"/>
                <a:ea typeface="ＭＳ Ｐゴシック" pitchFamily="34" charset="-128"/>
              </a:rPr>
              <a:t>Artificial Intelligence and Games</a:t>
            </a:r>
            <a:r>
              <a:rPr lang="en-GB" sz="1800" dirty="0">
                <a:solidFill>
                  <a:prstClr val="black"/>
                </a:solidFill>
                <a:latin typeface="Calibri"/>
                <a:ea typeface="ＭＳ Ｐゴシック" pitchFamily="34" charset="-128"/>
              </a:rPr>
              <a:t>,” Springer Nature, 2025</a:t>
            </a:r>
          </a:p>
        </p:txBody>
      </p:sp>
    </p:spTree>
    <p:extLst>
      <p:ext uri="{BB962C8B-B14F-4D97-AF65-F5344CB8AC3E}">
        <p14:creationId xmlns:p14="http://schemas.microsoft.com/office/powerpoint/2010/main" val="3747943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p:cNvSpPr txBox="1">
            <a:spLocks noChangeArrowheads="1"/>
          </p:cNvSpPr>
          <p:nvPr/>
        </p:nvSpPr>
        <p:spPr bwMode="auto">
          <a:xfrm>
            <a:off x="774160" y="2417901"/>
            <a:ext cx="797430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sz="3000" dirty="0">
                <a:latin typeface="+mj-lt"/>
              </a:rPr>
              <a:t>Making </a:t>
            </a:r>
            <a:r>
              <a:rPr lang="en-GB" sz="3000" b="1" dirty="0">
                <a:latin typeface="+mj-lt"/>
              </a:rPr>
              <a:t>computers</a:t>
            </a:r>
            <a:r>
              <a:rPr lang="en-GB" sz="3000" dirty="0">
                <a:latin typeface="+mj-lt"/>
              </a:rPr>
              <a:t> able to do things which currently only </a:t>
            </a:r>
            <a:r>
              <a:rPr lang="en-GB" sz="3000" b="1" dirty="0">
                <a:latin typeface="+mj-lt"/>
              </a:rPr>
              <a:t>humans</a:t>
            </a:r>
            <a:r>
              <a:rPr lang="en-GB" sz="3000" dirty="0">
                <a:latin typeface="+mj-lt"/>
              </a:rPr>
              <a:t> can do </a:t>
            </a:r>
            <a:r>
              <a:rPr lang="en-GB" sz="3000" b="1" dirty="0">
                <a:solidFill>
                  <a:srgbClr val="FFC000"/>
                </a:solidFill>
                <a:latin typeface="+mj-lt"/>
              </a:rPr>
              <a:t>in games</a:t>
            </a:r>
          </a:p>
        </p:txBody>
      </p:sp>
      <p:sp>
        <p:nvSpPr>
          <p:cNvPr id="4" name="Text Box 5"/>
          <p:cNvSpPr txBox="1">
            <a:spLocks noChangeArrowheads="1"/>
          </p:cNvSpPr>
          <p:nvPr/>
        </p:nvSpPr>
        <p:spPr bwMode="auto">
          <a:xfrm>
            <a:off x="0" y="-22820"/>
            <a:ext cx="9143999" cy="1080000"/>
          </a:xfrm>
          <a:prstGeom prst="rect">
            <a:avLst/>
          </a:prstGeom>
          <a:blipFill>
            <a:blip r:embed="rId3"/>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altLang="en-US" sz="3326" b="1" dirty="0">
                <a:solidFill>
                  <a:srgbClr val="FFC000"/>
                </a:solidFill>
                <a:latin typeface="Calibri" panose="020F0502020204030204" pitchFamily="34" charset="0"/>
              </a:rPr>
              <a:t>  </a:t>
            </a:r>
            <a:r>
              <a:rPr lang="en-US" altLang="en-US" sz="3326" dirty="0">
                <a:solidFill>
                  <a:srgbClr val="FFFFFF"/>
                </a:solidFill>
                <a:latin typeface="Calibri" panose="020F0502020204030204" pitchFamily="34" charset="0"/>
              </a:rPr>
              <a:t>Artificial Intelligence in Games</a:t>
            </a:r>
          </a:p>
        </p:txBody>
      </p:sp>
    </p:spTree>
    <p:extLst>
      <p:ext uri="{BB962C8B-B14F-4D97-AF65-F5344CB8AC3E}">
        <p14:creationId xmlns:p14="http://schemas.microsoft.com/office/powerpoint/2010/main" val="31600089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95528992"/>
              </p:ext>
            </p:extLst>
          </p:nvPr>
        </p:nvGraphicFramePr>
        <p:xfrm>
          <a:off x="179512" y="121196"/>
          <a:ext cx="8712968" cy="5103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215516" y="5224472"/>
            <a:ext cx="8640960" cy="369332"/>
          </a:xfrm>
          <a:prstGeom prst="rect">
            <a:avLst/>
          </a:prstGeom>
        </p:spPr>
        <p:txBody>
          <a:bodyPr wrap="square">
            <a:spAutoFit/>
          </a:bodyPr>
          <a:lstStyle/>
          <a:p>
            <a:r>
              <a:rPr lang="en-GB" sz="1800" dirty="0">
                <a:solidFill>
                  <a:prstClr val="black"/>
                </a:solidFill>
                <a:latin typeface="Calibri"/>
                <a:ea typeface="ＭＳ Ｐゴシック" pitchFamily="34" charset="-128"/>
              </a:rPr>
              <a:t>G. N. </a:t>
            </a:r>
            <a:r>
              <a:rPr lang="en-GB" sz="1800" dirty="0" err="1">
                <a:solidFill>
                  <a:prstClr val="black"/>
                </a:solidFill>
                <a:latin typeface="Calibri"/>
                <a:ea typeface="ＭＳ Ｐゴシック" pitchFamily="34" charset="-128"/>
              </a:rPr>
              <a:t>Yannakakis</a:t>
            </a:r>
            <a:r>
              <a:rPr lang="en-GB" sz="1800" dirty="0">
                <a:solidFill>
                  <a:prstClr val="black"/>
                </a:solidFill>
                <a:latin typeface="Calibri"/>
                <a:ea typeface="ＭＳ Ｐゴシック" pitchFamily="34" charset="-128"/>
              </a:rPr>
              <a:t> and J. </a:t>
            </a:r>
            <a:r>
              <a:rPr lang="en-GB" sz="1800" dirty="0" err="1">
                <a:solidFill>
                  <a:prstClr val="black"/>
                </a:solidFill>
                <a:latin typeface="Calibri"/>
                <a:ea typeface="ＭＳ Ｐゴシック" pitchFamily="34" charset="-128"/>
              </a:rPr>
              <a:t>Togelius</a:t>
            </a:r>
            <a:r>
              <a:rPr lang="en-GB" sz="1800" dirty="0">
                <a:solidFill>
                  <a:prstClr val="black"/>
                </a:solidFill>
                <a:latin typeface="Calibri"/>
                <a:ea typeface="ＭＳ Ｐゴシック" pitchFamily="34" charset="-128"/>
              </a:rPr>
              <a:t>, “</a:t>
            </a:r>
            <a:r>
              <a:rPr lang="en-GB" sz="1800" b="1" dirty="0">
                <a:solidFill>
                  <a:prstClr val="black"/>
                </a:solidFill>
                <a:latin typeface="Calibri"/>
                <a:ea typeface="ＭＳ Ｐゴシック" pitchFamily="34" charset="-128"/>
              </a:rPr>
              <a:t>Artificial Intelligence and Games</a:t>
            </a:r>
            <a:r>
              <a:rPr lang="en-GB" sz="1800" dirty="0">
                <a:solidFill>
                  <a:prstClr val="black"/>
                </a:solidFill>
                <a:latin typeface="Calibri"/>
                <a:ea typeface="ＭＳ Ｐゴシック" pitchFamily="34" charset="-128"/>
              </a:rPr>
              <a:t>,” Springer Nature, 2025</a:t>
            </a:r>
          </a:p>
        </p:txBody>
      </p:sp>
    </p:spTree>
    <p:extLst>
      <p:ext uri="{BB962C8B-B14F-4D97-AF65-F5344CB8AC3E}">
        <p14:creationId xmlns:p14="http://schemas.microsoft.com/office/powerpoint/2010/main" val="22721085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images.cdn.stuff.tv/sites/stuff.tv/files/styles/big-image/public/news/no-mans-sky-01.jpg?itok=xaJT5OY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6488" cy="57150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6" name="Picture 2" descr="http://www.cameronius.com/games/yavalath/yavalath-delux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3208179"/>
            <a:ext cx="3086707" cy="23150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1" y="-22820"/>
            <a:ext cx="9143999" cy="1080000"/>
          </a:xfrm>
          <a:prstGeom prst="rect">
            <a:avLst/>
          </a:prstGeom>
          <a:blipFill>
            <a:blip r:embed="rId5"/>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800" dirty="0">
                <a:solidFill>
                  <a:prstClr val="white"/>
                </a:solidFill>
                <a:latin typeface="Calibri"/>
                <a:ea typeface="ＭＳ Ｐゴシック" pitchFamily="-65" charset="-128"/>
              </a:rPr>
              <a:t>  Procedural Content Generation</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6793872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179512" y="121196"/>
          <a:ext cx="8712968" cy="5103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215516" y="5224472"/>
            <a:ext cx="8640960" cy="369332"/>
          </a:xfrm>
          <a:prstGeom prst="rect">
            <a:avLst/>
          </a:prstGeom>
        </p:spPr>
        <p:txBody>
          <a:bodyPr wrap="square">
            <a:spAutoFit/>
          </a:bodyPr>
          <a:lstStyle/>
          <a:p>
            <a:r>
              <a:rPr lang="en-GB" sz="1800" dirty="0">
                <a:solidFill>
                  <a:prstClr val="black"/>
                </a:solidFill>
                <a:latin typeface="Calibri"/>
                <a:ea typeface="ＭＳ Ｐゴシック" pitchFamily="34" charset="-128"/>
              </a:rPr>
              <a:t>G. N. </a:t>
            </a:r>
            <a:r>
              <a:rPr lang="en-GB" sz="1800" dirty="0" err="1">
                <a:solidFill>
                  <a:prstClr val="black"/>
                </a:solidFill>
                <a:latin typeface="Calibri"/>
                <a:ea typeface="ＭＳ Ｐゴシック" pitchFamily="34" charset="-128"/>
              </a:rPr>
              <a:t>Yannakakis</a:t>
            </a:r>
            <a:r>
              <a:rPr lang="en-GB" sz="1800" dirty="0">
                <a:solidFill>
                  <a:prstClr val="black"/>
                </a:solidFill>
                <a:latin typeface="Calibri"/>
                <a:ea typeface="ＭＳ Ｐゴシック" pitchFamily="34" charset="-128"/>
              </a:rPr>
              <a:t> and J. </a:t>
            </a:r>
            <a:r>
              <a:rPr lang="en-GB" sz="1800" dirty="0" err="1">
                <a:solidFill>
                  <a:prstClr val="black"/>
                </a:solidFill>
                <a:latin typeface="Calibri"/>
                <a:ea typeface="ＭＳ Ｐゴシック" pitchFamily="34" charset="-128"/>
              </a:rPr>
              <a:t>Togelius</a:t>
            </a:r>
            <a:r>
              <a:rPr lang="en-GB" sz="1800" dirty="0">
                <a:solidFill>
                  <a:prstClr val="black"/>
                </a:solidFill>
                <a:latin typeface="Calibri"/>
                <a:ea typeface="ＭＳ Ｐゴシック" pitchFamily="34" charset="-128"/>
              </a:rPr>
              <a:t>, “</a:t>
            </a:r>
            <a:r>
              <a:rPr lang="en-GB" sz="1800" b="1" dirty="0">
                <a:solidFill>
                  <a:prstClr val="black"/>
                </a:solidFill>
                <a:latin typeface="Calibri"/>
                <a:ea typeface="ＭＳ Ｐゴシック" pitchFamily="34" charset="-128"/>
              </a:rPr>
              <a:t>Artificial Intelligence and Games</a:t>
            </a:r>
            <a:r>
              <a:rPr lang="en-GB" sz="1800" dirty="0">
                <a:solidFill>
                  <a:prstClr val="black"/>
                </a:solidFill>
                <a:latin typeface="Calibri"/>
                <a:ea typeface="ＭＳ Ｐゴシック" pitchFamily="34" charset="-128"/>
              </a:rPr>
              <a:t>,” Springer Nature, 2025</a:t>
            </a:r>
          </a:p>
        </p:txBody>
      </p:sp>
    </p:spTree>
    <p:extLst>
      <p:ext uri="{BB962C8B-B14F-4D97-AF65-F5344CB8AC3E}">
        <p14:creationId xmlns:p14="http://schemas.microsoft.com/office/powerpoint/2010/main" val="30673742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475691212"/>
              </p:ext>
            </p:extLst>
          </p:nvPr>
        </p:nvGraphicFramePr>
        <p:xfrm>
          <a:off x="179512" y="121196"/>
          <a:ext cx="8712968" cy="5103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215516" y="5224472"/>
            <a:ext cx="8640960" cy="369332"/>
          </a:xfrm>
          <a:prstGeom prst="rect">
            <a:avLst/>
          </a:prstGeom>
        </p:spPr>
        <p:txBody>
          <a:bodyPr wrap="square">
            <a:spAutoFit/>
          </a:bodyPr>
          <a:lstStyle/>
          <a:p>
            <a:r>
              <a:rPr lang="en-GB" sz="1800" dirty="0">
                <a:solidFill>
                  <a:prstClr val="black"/>
                </a:solidFill>
                <a:latin typeface="Calibri"/>
                <a:ea typeface="ＭＳ Ｐゴシック" pitchFamily="34" charset="-128"/>
              </a:rPr>
              <a:t>G. N. </a:t>
            </a:r>
            <a:r>
              <a:rPr lang="en-GB" sz="1800" dirty="0" err="1">
                <a:solidFill>
                  <a:prstClr val="black"/>
                </a:solidFill>
                <a:latin typeface="Calibri"/>
                <a:ea typeface="ＭＳ Ｐゴシック" pitchFamily="34" charset="-128"/>
              </a:rPr>
              <a:t>Yannakakis</a:t>
            </a:r>
            <a:r>
              <a:rPr lang="en-GB" sz="1800" dirty="0">
                <a:solidFill>
                  <a:prstClr val="black"/>
                </a:solidFill>
                <a:latin typeface="Calibri"/>
                <a:ea typeface="ＭＳ Ｐゴシック" pitchFamily="34" charset="-128"/>
              </a:rPr>
              <a:t> and J. </a:t>
            </a:r>
            <a:r>
              <a:rPr lang="en-GB" sz="1800" dirty="0" err="1">
                <a:solidFill>
                  <a:prstClr val="black"/>
                </a:solidFill>
                <a:latin typeface="Calibri"/>
                <a:ea typeface="ＭＳ Ｐゴシック" pitchFamily="34" charset="-128"/>
              </a:rPr>
              <a:t>Togelius</a:t>
            </a:r>
            <a:r>
              <a:rPr lang="en-GB" sz="1800" dirty="0">
                <a:solidFill>
                  <a:prstClr val="black"/>
                </a:solidFill>
                <a:latin typeface="Calibri"/>
                <a:ea typeface="ＭＳ Ｐゴシック" pitchFamily="34" charset="-128"/>
              </a:rPr>
              <a:t>, “</a:t>
            </a:r>
            <a:r>
              <a:rPr lang="en-GB" sz="1800" b="1" dirty="0">
                <a:solidFill>
                  <a:prstClr val="black"/>
                </a:solidFill>
                <a:latin typeface="Calibri"/>
                <a:ea typeface="ＭＳ Ｐゴシック" pitchFamily="34" charset="-128"/>
              </a:rPr>
              <a:t>Artificial Intelligence and Games</a:t>
            </a:r>
            <a:r>
              <a:rPr lang="en-GB" sz="1800" dirty="0">
                <a:solidFill>
                  <a:prstClr val="black"/>
                </a:solidFill>
                <a:latin typeface="Calibri"/>
                <a:ea typeface="ＭＳ Ｐゴシック" pitchFamily="34" charset="-128"/>
              </a:rPr>
              <a:t>,” Springer Nature, 2018</a:t>
            </a:r>
          </a:p>
        </p:txBody>
      </p:sp>
    </p:spTree>
    <p:extLst>
      <p:ext uri="{BB962C8B-B14F-4D97-AF65-F5344CB8AC3E}">
        <p14:creationId xmlns:p14="http://schemas.microsoft.com/office/powerpoint/2010/main" val="1194444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p:cNvSpPr>
          <p:nvPr/>
        </p:nvSpPr>
        <p:spPr bwMode="auto">
          <a:xfrm>
            <a:off x="1008062" y="1705372"/>
            <a:ext cx="7668393" cy="58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pPr>
            <a:r>
              <a:rPr lang="en-US" sz="5000" dirty="0"/>
              <a:t>“</a:t>
            </a:r>
            <a:r>
              <a:rPr lang="en-US" sz="5000" b="1" dirty="0"/>
              <a:t>Games</a:t>
            </a:r>
            <a:r>
              <a:rPr lang="en-US" sz="5000" dirty="0"/>
              <a:t> cannot be dissociated from </a:t>
            </a:r>
            <a:r>
              <a:rPr lang="en-US" sz="5000" b="1" dirty="0"/>
              <a:t>emotion</a:t>
            </a:r>
            <a:r>
              <a:rPr lang="en-US" sz="5000" dirty="0"/>
              <a:t> and </a:t>
            </a:r>
            <a:r>
              <a:rPr lang="en-US" sz="5000" b="1" dirty="0"/>
              <a:t>learning</a:t>
            </a:r>
            <a:r>
              <a:rPr lang="en-US" sz="5000" dirty="0"/>
              <a:t>…”</a:t>
            </a:r>
          </a:p>
        </p:txBody>
      </p:sp>
      <p:sp>
        <p:nvSpPr>
          <p:cNvPr id="3" name="Rectangle 2"/>
          <p:cNvSpPr/>
          <p:nvPr/>
        </p:nvSpPr>
        <p:spPr>
          <a:xfrm>
            <a:off x="215516" y="5019481"/>
            <a:ext cx="8640960" cy="646331"/>
          </a:xfrm>
          <a:prstGeom prst="rect">
            <a:avLst/>
          </a:prstGeom>
        </p:spPr>
        <p:txBody>
          <a:bodyPr wrap="square">
            <a:spAutoFit/>
          </a:bodyPr>
          <a:lstStyle/>
          <a:p>
            <a:r>
              <a:rPr lang="en-GB" sz="1800" dirty="0">
                <a:solidFill>
                  <a:srgbClr val="000000"/>
                </a:solidFill>
                <a:latin typeface="+mn-lt"/>
              </a:rPr>
              <a:t>G. N. </a:t>
            </a:r>
            <a:r>
              <a:rPr lang="en-GB" sz="1800" dirty="0" err="1">
                <a:solidFill>
                  <a:srgbClr val="000000"/>
                </a:solidFill>
                <a:latin typeface="+mn-lt"/>
              </a:rPr>
              <a:t>Yannakakis</a:t>
            </a:r>
            <a:r>
              <a:rPr lang="en-GB" sz="1800" dirty="0">
                <a:solidFill>
                  <a:srgbClr val="000000"/>
                </a:solidFill>
                <a:latin typeface="+mn-lt"/>
              </a:rPr>
              <a:t> and A. </a:t>
            </a:r>
            <a:r>
              <a:rPr lang="en-GB" sz="1800" dirty="0" err="1">
                <a:solidFill>
                  <a:srgbClr val="000000"/>
                </a:solidFill>
                <a:latin typeface="+mn-lt"/>
              </a:rPr>
              <a:t>Paiva</a:t>
            </a:r>
            <a:r>
              <a:rPr lang="en-GB" sz="1800" dirty="0">
                <a:solidFill>
                  <a:srgbClr val="000000"/>
                </a:solidFill>
                <a:latin typeface="+mn-lt"/>
              </a:rPr>
              <a:t> “</a:t>
            </a:r>
            <a:r>
              <a:rPr lang="en-GB" sz="1800" b="1" dirty="0">
                <a:solidFill>
                  <a:srgbClr val="000000"/>
                </a:solidFill>
                <a:latin typeface="+mn-lt"/>
              </a:rPr>
              <a:t>Emotion in Games</a:t>
            </a:r>
            <a:r>
              <a:rPr lang="en-GB" sz="1800" dirty="0">
                <a:solidFill>
                  <a:srgbClr val="000000"/>
                </a:solidFill>
                <a:latin typeface="+mn-lt"/>
              </a:rPr>
              <a:t>,” in </a:t>
            </a:r>
            <a:r>
              <a:rPr lang="en-GB" sz="1800" i="1" dirty="0">
                <a:solidFill>
                  <a:srgbClr val="000000"/>
                </a:solidFill>
                <a:latin typeface="+mn-lt"/>
              </a:rPr>
              <a:t>Oxford Handbook of Affective Computing</a:t>
            </a:r>
            <a:r>
              <a:rPr lang="en-GB" sz="1800" dirty="0">
                <a:solidFill>
                  <a:srgbClr val="000000"/>
                </a:solidFill>
                <a:latin typeface="+mn-lt"/>
              </a:rPr>
              <a:t>, 2014</a:t>
            </a:r>
            <a:endParaRPr lang="en-GB" sz="1800" dirty="0">
              <a:latin typeface="+mn-lt"/>
            </a:endParaRPr>
          </a:p>
        </p:txBody>
      </p:sp>
    </p:spTree>
    <p:extLst>
      <p:ext uri="{BB962C8B-B14F-4D97-AF65-F5344CB8AC3E}">
        <p14:creationId xmlns:p14="http://schemas.microsoft.com/office/powerpoint/2010/main" val="2154255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p:cNvSpPr>
          <p:nvPr/>
        </p:nvSpPr>
        <p:spPr bwMode="auto">
          <a:xfrm>
            <a:off x="1008062" y="1334864"/>
            <a:ext cx="7668393"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pPr>
            <a:endParaRPr lang="en-GB" sz="2700" dirty="0"/>
          </a:p>
        </p:txBody>
      </p:sp>
      <p:pic>
        <p:nvPicPr>
          <p:cNvPr id="1026" name="Picture 2" descr="http://www.magnificentrevolution.org/wp-content/uploads/2012/09/holygr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1" y="4657820"/>
            <a:ext cx="9143999" cy="1080000"/>
          </a:xfrm>
          <a:prstGeom prst="rect">
            <a:avLst/>
          </a:prstGeom>
          <a:blipFill>
            <a:blip r:embed="rId4"/>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sz="3800" dirty="0">
                <a:solidFill>
                  <a:prstClr val="white"/>
                </a:solidFill>
                <a:latin typeface="Calibri"/>
                <a:ea typeface="ＭＳ Ｐゴシック" pitchFamily="-65" charset="-128"/>
              </a:rPr>
              <a:t>  Player Modeling</a:t>
            </a:r>
            <a:endParaRPr lang="en-US" altLang="en-US" sz="38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69382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p:cNvSpPr>
          <p:nvPr/>
        </p:nvSpPr>
        <p:spPr bwMode="auto">
          <a:xfrm>
            <a:off x="467544" y="1777380"/>
            <a:ext cx="8352928" cy="1579610"/>
          </a:xfrm>
          <a:prstGeom prst="rect">
            <a:avLst/>
          </a:prstGeom>
          <a:noFill/>
          <a:ln>
            <a:noFill/>
          </a:ln>
        </p:spPr>
        <p:style>
          <a:lnRef idx="2">
            <a:schemeClr val="dk1"/>
          </a:lnRef>
          <a:fillRef idx="1">
            <a:schemeClr val="lt1"/>
          </a:fillRef>
          <a:effectRef idx="0">
            <a:schemeClr val="dk1"/>
          </a:effectRef>
          <a:fontRef idx="minor">
            <a:schemeClr val="dk1"/>
          </a:fontRef>
        </p:style>
        <p:txBody>
          <a:bodyPr lIns="0" tIns="0" rIns="0" bIns="0"/>
          <a:lstStyle>
            <a:lvl1pPr marL="342900" indent="-342900" algn="l" defTabSz="457200" rtl="0" eaLnBrk="0" fontAlgn="base" hangingPunct="0">
              <a:spcBef>
                <a:spcPct val="0"/>
              </a:spcBef>
              <a:spcAft>
                <a:spcPct val="0"/>
              </a:spcAft>
              <a:defRPr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0"/>
              </a:spcBef>
              <a:spcAft>
                <a:spcPct val="0"/>
              </a:spcAft>
              <a:defRPr sz="1100" kern="1200">
                <a:solidFill>
                  <a:schemeClr val="tx1"/>
                </a:solidFill>
                <a:latin typeface="+mn-lt"/>
                <a:ea typeface="MS PGothic" pitchFamily="34" charset="-128"/>
                <a:cs typeface="+mn-cs"/>
              </a:defRPr>
            </a:lvl2pPr>
            <a:lvl3pPr marL="250825" indent="-142875" algn="l" defTabSz="457200" rtl="0" eaLnBrk="0" fontAlgn="base" hangingPunct="0">
              <a:lnSpc>
                <a:spcPts val="1325"/>
              </a:lnSpc>
              <a:spcBef>
                <a:spcPts val="400"/>
              </a:spcBef>
              <a:spcAft>
                <a:spcPct val="0"/>
              </a:spcAft>
              <a:buFont typeface="Arial" charset="0"/>
              <a:buChar char="•"/>
              <a:defRPr sz="11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defRPr/>
            </a:pPr>
            <a:r>
              <a:rPr lang="en-GB" sz="4000" dirty="0"/>
              <a:t>“Games: the </a:t>
            </a:r>
            <a:r>
              <a:rPr lang="en-GB" sz="4000" b="1" dirty="0"/>
              <a:t>final frontier</a:t>
            </a:r>
            <a:r>
              <a:rPr lang="en-GB" sz="4000" dirty="0"/>
              <a:t> for AI?”</a:t>
            </a:r>
          </a:p>
          <a:p>
            <a:pPr marL="0" indent="0" algn="ctr">
              <a:defRPr/>
            </a:pPr>
            <a:endParaRPr lang="en-GB" sz="4000" dirty="0"/>
          </a:p>
          <a:p>
            <a:pPr marL="0" indent="0" algn="ctr">
              <a:defRPr/>
            </a:pPr>
            <a:r>
              <a:rPr lang="en-GB" sz="4000" dirty="0"/>
              <a:t>“AI: the </a:t>
            </a:r>
            <a:r>
              <a:rPr lang="en-GB" sz="4000" b="1" dirty="0"/>
              <a:t>next step</a:t>
            </a:r>
            <a:r>
              <a:rPr lang="en-GB" sz="4000" dirty="0"/>
              <a:t> for Games!”</a:t>
            </a:r>
            <a:endParaRPr lang="el-GR" sz="4000" dirty="0"/>
          </a:p>
        </p:txBody>
      </p:sp>
    </p:spTree>
    <p:extLst>
      <p:ext uri="{BB962C8B-B14F-4D97-AF65-F5344CB8AC3E}">
        <p14:creationId xmlns:p14="http://schemas.microsoft.com/office/powerpoint/2010/main" val="29466601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395536" y="4585692"/>
            <a:ext cx="5875817" cy="10297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4536" kern="1200">
                <a:solidFill>
                  <a:srgbClr val="000000"/>
                </a:solidFill>
                <a:latin typeface="+mj-lt"/>
                <a:ea typeface="+mj-ea"/>
                <a:cs typeface="+mj-cs"/>
              </a:defRPr>
            </a:lvl1pPr>
            <a:lvl2pPr marL="561670" indent="-216027"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2pPr>
            <a:lvl3pPr marL="864108"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3pPr>
            <a:lvl4pPr marL="1209751"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4pPr>
            <a:lvl5pPr marL="1555394"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5pPr>
            <a:lvl6pPr marL="1901038"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6pPr>
            <a:lvl7pPr marL="2246681"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7pPr>
            <a:lvl8pPr marL="2592324"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8pPr>
            <a:lvl9pPr marL="2937967" indent="-172822" algn="ctr" defTabSz="339643" rtl="0" fontAlgn="base" hangingPunct="0">
              <a:lnSpc>
                <a:spcPct val="93000"/>
              </a:lnSpc>
              <a:spcBef>
                <a:spcPct val="0"/>
              </a:spcBef>
              <a:spcAft>
                <a:spcPct val="0"/>
              </a:spcAft>
              <a:buClr>
                <a:srgbClr val="000000"/>
              </a:buClr>
              <a:buSzPct val="100000"/>
              <a:buFont typeface="Times New Roman" panose="02020603050405020304" pitchFamily="18" charset="0"/>
              <a:defRPr sz="3326">
                <a:solidFill>
                  <a:srgbClr val="000000"/>
                </a:solidFill>
                <a:latin typeface="Arial" panose="020B0604020202020204" pitchFamily="34" charset="0"/>
                <a:cs typeface="Arial Unicode MS" panose="020B0604020202020204" pitchFamily="34" charset="-128"/>
              </a:defRPr>
            </a:lvl9pPr>
          </a:lstStyle>
          <a:p>
            <a:pPr algn="l"/>
            <a:r>
              <a:rPr lang="en-GB" dirty="0">
                <a:latin typeface="Calibri" panose="020F0502020204030204" pitchFamily="34" charset="0"/>
              </a:rPr>
              <a:t>Readings: Chapter 1</a:t>
            </a:r>
            <a:endParaRPr lang="pt-PT" sz="2268" dirty="0">
              <a:latin typeface="Calibri" panose="020F0502020204030204" pitchFamily="34" charset="0"/>
            </a:endParaRPr>
          </a:p>
          <a:p>
            <a:pPr algn="l"/>
            <a:r>
              <a:rPr lang="pt-PT" sz="2268" dirty="0">
                <a:latin typeface="Calibri" panose="020F0502020204030204" pitchFamily="34" charset="0"/>
              </a:rPr>
              <a:t>gameaibook.org</a:t>
            </a:r>
          </a:p>
        </p:txBody>
      </p:sp>
      <p:pic>
        <p:nvPicPr>
          <p:cNvPr id="5" name="Picture 4">
            <a:extLst>
              <a:ext uri="{FF2B5EF4-FFF2-40B4-BE49-F238E27FC236}">
                <a16:creationId xmlns:a16="http://schemas.microsoft.com/office/drawing/2014/main" id="{2B5A8FFA-A2C8-A4BC-3A0E-C5B336A14D10}"/>
              </a:ext>
            </a:extLst>
          </p:cNvPr>
          <p:cNvPicPr>
            <a:picLocks noChangeAspect="1"/>
          </p:cNvPicPr>
          <p:nvPr/>
        </p:nvPicPr>
        <p:blipFill>
          <a:blip r:embed="rId3"/>
          <a:stretch>
            <a:fillRect/>
          </a:stretch>
        </p:blipFill>
        <p:spPr>
          <a:xfrm>
            <a:off x="0" y="-5589"/>
            <a:ext cx="9144000" cy="4591281"/>
          </a:xfrm>
          <a:prstGeom prst="rect">
            <a:avLst/>
          </a:prstGeom>
        </p:spPr>
      </p:pic>
      <p:pic>
        <p:nvPicPr>
          <p:cNvPr id="2" name="Picture 2">
            <a:extLst>
              <a:ext uri="{FF2B5EF4-FFF2-40B4-BE49-F238E27FC236}">
                <a16:creationId xmlns:a16="http://schemas.microsoft.com/office/drawing/2014/main" id="{48501DDD-2CCA-2768-250F-DAFD195C7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6341" y="2857500"/>
            <a:ext cx="2642670" cy="2700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548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201316"/>
            <a:ext cx="4752528" cy="3847207"/>
          </a:xfrm>
          <a:prstGeom prst="rect">
            <a:avLst/>
          </a:prstGeom>
        </p:spPr>
        <p:txBody>
          <a:bodyPr wrap="square">
            <a:spAutoFit/>
          </a:bodyPr>
          <a:lstStyle/>
          <a:p>
            <a:pPr marL="342900" indent="-342900">
              <a:buFont typeface="Arial" panose="020B0604020202020204" pitchFamily="34" charset="0"/>
              <a:buChar char="•"/>
            </a:pPr>
            <a:r>
              <a:rPr lang="en-GB" sz="2800" dirty="0">
                <a:latin typeface="+mj-lt"/>
              </a:rPr>
              <a:t>Play them</a:t>
            </a:r>
          </a:p>
          <a:p>
            <a:pPr marL="342900" indent="-342900">
              <a:buFont typeface="Arial" panose="020B0604020202020204" pitchFamily="34" charset="0"/>
              <a:buChar char="•"/>
            </a:pPr>
            <a:r>
              <a:rPr lang="en-GB" sz="2800" dirty="0">
                <a:latin typeface="+mj-lt"/>
              </a:rPr>
              <a:t>Study them</a:t>
            </a:r>
          </a:p>
          <a:p>
            <a:pPr marL="342900" indent="-342900">
              <a:buFont typeface="Arial" panose="020B0604020202020204" pitchFamily="34" charset="0"/>
              <a:buChar char="•"/>
            </a:pPr>
            <a:r>
              <a:rPr lang="en-GB" sz="2800" dirty="0">
                <a:latin typeface="+mj-lt"/>
              </a:rPr>
              <a:t>Build content for them</a:t>
            </a:r>
          </a:p>
          <a:p>
            <a:pPr marL="800100" lvl="1" indent="-342900">
              <a:buFont typeface="Arial" panose="020B0604020202020204" pitchFamily="34" charset="0"/>
              <a:buChar char="•"/>
            </a:pPr>
            <a:r>
              <a:rPr lang="en-GB" dirty="0">
                <a:latin typeface="+mj-lt"/>
              </a:rPr>
              <a:t>levels, maps, art, characters, missions…</a:t>
            </a:r>
          </a:p>
          <a:p>
            <a:pPr marL="342900" indent="-342900">
              <a:buFont typeface="Arial" panose="020B0604020202020204" pitchFamily="34" charset="0"/>
              <a:buChar char="•"/>
            </a:pPr>
            <a:r>
              <a:rPr lang="en-GB" sz="2800" dirty="0">
                <a:latin typeface="+mj-lt"/>
              </a:rPr>
              <a:t>Design and develop them</a:t>
            </a:r>
          </a:p>
          <a:p>
            <a:pPr marL="342900" indent="-342900">
              <a:buFont typeface="Arial" panose="020B0604020202020204" pitchFamily="34" charset="0"/>
              <a:buChar char="•"/>
            </a:pPr>
            <a:r>
              <a:rPr lang="en-GB" sz="2800" dirty="0">
                <a:latin typeface="+mj-lt"/>
              </a:rPr>
              <a:t>Do marketing</a:t>
            </a:r>
          </a:p>
          <a:p>
            <a:pPr marL="342900" indent="-342900">
              <a:buFont typeface="Arial" panose="020B0604020202020204" pitchFamily="34" charset="0"/>
              <a:buChar char="•"/>
            </a:pPr>
            <a:r>
              <a:rPr lang="en-GB" sz="2800" dirty="0">
                <a:latin typeface="+mj-lt"/>
              </a:rPr>
              <a:t>Make a statement</a:t>
            </a:r>
          </a:p>
          <a:p>
            <a:pPr marL="342900" indent="-342900">
              <a:buFont typeface="Arial" panose="020B0604020202020204" pitchFamily="34" charset="0"/>
              <a:buChar char="•"/>
            </a:pPr>
            <a:r>
              <a:rPr lang="en-GB" sz="2800" dirty="0">
                <a:latin typeface="+mj-lt"/>
              </a:rPr>
              <a:t>Make money!</a:t>
            </a:r>
          </a:p>
        </p:txBody>
      </p:sp>
      <p:pic>
        <p:nvPicPr>
          <p:cNvPr id="12290" name="Picture 2" descr="ÎÏÎ¿ÏÎ­Î»ÎµÏÎ¼Î± ÎµÎ¹ÎºÏÎ½Î±Ï Î³Î¹Î± humans playing g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703338"/>
            <a:ext cx="3718199" cy="2481053"/>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0" y="-22820"/>
            <a:ext cx="9143999" cy="1080000"/>
          </a:xfrm>
          <a:prstGeom prst="rect">
            <a:avLst/>
          </a:prstGeom>
          <a:blipFill>
            <a:blip r:embed="rId4"/>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altLang="en-US" sz="3326" b="1" dirty="0">
                <a:solidFill>
                  <a:srgbClr val="FFC000"/>
                </a:solidFill>
                <a:latin typeface="Calibri" panose="020F0502020204030204" pitchFamily="34" charset="0"/>
              </a:rPr>
              <a:t>  </a:t>
            </a:r>
            <a:r>
              <a:rPr lang="en-US" altLang="en-US" sz="3326" dirty="0">
                <a:solidFill>
                  <a:srgbClr val="FFFFFF"/>
                </a:solidFill>
                <a:latin typeface="Calibri" panose="020F0502020204030204" pitchFamily="34" charset="0"/>
              </a:rPr>
              <a:t>What do Humans Do with Games?</a:t>
            </a:r>
          </a:p>
        </p:txBody>
      </p:sp>
    </p:spTree>
    <p:extLst>
      <p:ext uri="{BB962C8B-B14F-4D97-AF65-F5344CB8AC3E}">
        <p14:creationId xmlns:p14="http://schemas.microsoft.com/office/powerpoint/2010/main" val="387581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0" y="4657820"/>
            <a:ext cx="9143999" cy="1080000"/>
          </a:xfrm>
          <a:prstGeom prst="rect">
            <a:avLst/>
          </a:prstGeom>
          <a:blipFill>
            <a:blip r:embed="rId3"/>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altLang="en-US" sz="3326" b="1" dirty="0">
                <a:solidFill>
                  <a:srgbClr val="FFC000"/>
                </a:solidFill>
                <a:latin typeface="Calibri" panose="020F0502020204030204" pitchFamily="34" charset="0"/>
              </a:rPr>
              <a:t>  </a:t>
            </a:r>
            <a:r>
              <a:rPr lang="en-US" altLang="en-US" sz="3326" dirty="0">
                <a:solidFill>
                  <a:schemeClr val="bg1"/>
                </a:solidFill>
                <a:latin typeface="Calibri" panose="020F0502020204030204" pitchFamily="34" charset="0"/>
              </a:rPr>
              <a:t>Games </a:t>
            </a:r>
            <a:r>
              <a:rPr lang="en-US" altLang="en-US" sz="3326" b="1" dirty="0">
                <a:solidFill>
                  <a:srgbClr val="FFC000"/>
                </a:solidFill>
                <a:latin typeface="Calibri" panose="020F0502020204030204" pitchFamily="34" charset="0"/>
              </a:rPr>
              <a:t>for </a:t>
            </a:r>
            <a:r>
              <a:rPr lang="en-US" altLang="en-US" sz="3326" dirty="0">
                <a:solidFill>
                  <a:srgbClr val="FFFFFF"/>
                </a:solidFill>
                <a:latin typeface="Calibri" panose="020F0502020204030204" pitchFamily="34" charset="0"/>
              </a:rPr>
              <a:t>Artificial Intelligence</a:t>
            </a:r>
          </a:p>
        </p:txBody>
      </p:sp>
    </p:spTree>
    <p:extLst>
      <p:ext uri="{BB962C8B-B14F-4D97-AF65-F5344CB8AC3E}">
        <p14:creationId xmlns:p14="http://schemas.microsoft.com/office/powerpoint/2010/main" val="313498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www.gosugamers.net/hon/images/news/community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www.newcanaanoutback.org/wp-content/uploads/2013/12/chess-game-wallpape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3967191"/>
            <a:ext cx="2449187" cy="16327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0" y="-22820"/>
            <a:ext cx="9143999" cy="1080000"/>
          </a:xfrm>
          <a:prstGeom prst="rect">
            <a:avLst/>
          </a:prstGeom>
          <a:blipFill>
            <a:blip r:embed="rId5"/>
            <a:stretch>
              <a:fillRect/>
            </a:stretch>
          </a:blipFill>
          <a:ln>
            <a:noFill/>
          </a:ln>
          <a:effec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cs typeface="Arial Unicode MS" panose="020B0604020202020204" pitchFamily="34" charset="-128"/>
              </a:defRPr>
            </a:lvl9pPr>
          </a:lstStyle>
          <a:p>
            <a:pPr>
              <a:lnSpc>
                <a:spcPct val="102000"/>
              </a:lnSpc>
            </a:pPr>
            <a:r>
              <a:rPr lang="en-US" altLang="en-US" sz="3326" b="1" dirty="0">
                <a:solidFill>
                  <a:srgbClr val="FFC000"/>
                </a:solidFill>
                <a:latin typeface="Calibri" panose="020F0502020204030204" pitchFamily="34" charset="0"/>
              </a:rPr>
              <a:t>  </a:t>
            </a:r>
            <a:r>
              <a:rPr lang="en-US" altLang="en-US" sz="3200" dirty="0">
                <a:solidFill>
                  <a:srgbClr val="FFFFFF"/>
                </a:solidFill>
                <a:latin typeface="Calibri" panose="020F0502020204030204" pitchFamily="34" charset="0"/>
              </a:rPr>
              <a:t>Games are </a:t>
            </a:r>
            <a:r>
              <a:rPr lang="en-US" altLang="en-US" sz="3200" b="1" dirty="0">
                <a:solidFill>
                  <a:srgbClr val="FFFFFF"/>
                </a:solidFill>
                <a:latin typeface="Calibri" panose="020F0502020204030204" pitchFamily="34" charset="0"/>
              </a:rPr>
              <a:t>Hard</a:t>
            </a:r>
            <a:r>
              <a:rPr lang="en-US" altLang="en-US" sz="3200" dirty="0">
                <a:solidFill>
                  <a:srgbClr val="FFFFFF"/>
                </a:solidFill>
                <a:latin typeface="Calibri" panose="020F0502020204030204" pitchFamily="34" charset="0"/>
              </a:rPr>
              <a:t> and </a:t>
            </a:r>
            <a:r>
              <a:rPr lang="en-US" altLang="en-US" sz="3200" b="1" dirty="0">
                <a:solidFill>
                  <a:srgbClr val="FFFFFF"/>
                </a:solidFill>
                <a:latin typeface="Calibri" panose="020F0502020204030204" pitchFamily="34" charset="0"/>
              </a:rPr>
              <a:t>Interesting</a:t>
            </a:r>
            <a:r>
              <a:rPr lang="en-US" altLang="en-US" sz="3200" dirty="0">
                <a:solidFill>
                  <a:srgbClr val="FFFFFF"/>
                </a:solidFill>
                <a:latin typeface="Calibri" panose="020F0502020204030204" pitchFamily="34" charset="0"/>
              </a:rPr>
              <a:t> Problems!</a:t>
            </a:r>
          </a:p>
        </p:txBody>
      </p:sp>
    </p:spTree>
    <p:extLst>
      <p:ext uri="{BB962C8B-B14F-4D97-AF65-F5344CB8AC3E}">
        <p14:creationId xmlns:p14="http://schemas.microsoft.com/office/powerpoint/2010/main" val="3505737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Præsentation8">
  <a:themeElements>
    <a:clrScheme name="IT-Universitetet">
      <a:dk1>
        <a:sysClr val="windowText" lastClr="000000"/>
      </a:dk1>
      <a:lt1>
        <a:sysClr val="window" lastClr="FFFFFF"/>
      </a:lt1>
      <a:dk2>
        <a:srgbClr val="7B408A"/>
      </a:dk2>
      <a:lt2>
        <a:srgbClr val="C3C4BA"/>
      </a:lt2>
      <a:accent1>
        <a:srgbClr val="AFCBDA"/>
      </a:accent1>
      <a:accent2>
        <a:srgbClr val="F1CA00"/>
      </a:accent2>
      <a:accent3>
        <a:srgbClr val="9E052D"/>
      </a:accent3>
      <a:accent4>
        <a:srgbClr val="008287"/>
      </a:accent4>
      <a:accent5>
        <a:srgbClr val="635D9E"/>
      </a:accent5>
      <a:accent6>
        <a:srgbClr val="778A95"/>
      </a:accent6>
      <a:hlink>
        <a:srgbClr val="73736A"/>
      </a:hlink>
      <a:folHlink>
        <a:srgbClr val="C100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4320</Words>
  <Application>Microsoft Office PowerPoint</Application>
  <PresentationFormat>On-screen Show (16:10)</PresentationFormat>
  <Paragraphs>529</Paragraphs>
  <Slides>67</Slides>
  <Notes>67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67</vt:i4>
      </vt:variant>
    </vt:vector>
  </HeadingPairs>
  <TitlesOfParts>
    <vt:vector size="78" baseType="lpstr">
      <vt:lpstr>ＭＳ Ｐゴシック</vt:lpstr>
      <vt:lpstr>Arial</vt:lpstr>
      <vt:lpstr>Calibri</vt:lpstr>
      <vt:lpstr>Helvetica Light</vt:lpstr>
      <vt:lpstr>Helvetica Neue</vt:lpstr>
      <vt:lpstr>Helvetica Neue Light</vt:lpstr>
      <vt:lpstr>Helvetica Neue Medium</vt:lpstr>
      <vt:lpstr>Helvetica Neue Thin</vt:lpstr>
      <vt:lpstr>Wingdings</vt:lpstr>
      <vt:lpstr>Præsentation8</vt:lpstr>
      <vt:lpstr>White</vt:lpstr>
      <vt:lpstr> Artificial Intelligence and Games  Introduction</vt:lpstr>
      <vt:lpstr> Why a course on AI in and for Games?</vt:lpstr>
      <vt:lpstr> 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 &amp; White (EA, 2000)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Georgios N. Yannakakis;Julian Togelius</dc:creator>
  <cp:lastModifiedBy>Georgios N. Yannakakis</cp:lastModifiedBy>
  <cp:revision>439</cp:revision>
  <dcterms:created xsi:type="dcterms:W3CDTF">2009-02-03T08:46:52Z</dcterms:created>
  <dcterms:modified xsi:type="dcterms:W3CDTF">2025-08-06T12:47:49Z</dcterms:modified>
</cp:coreProperties>
</file>