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9.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1.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57" r:id="rId2"/>
    <p:sldMasterId id="2147483802" r:id="rId3"/>
    <p:sldMasterId id="2147483816" r:id="rId4"/>
    <p:sldMasterId id="2147483826" r:id="rId5"/>
    <p:sldMasterId id="2147483865" r:id="rId6"/>
    <p:sldMasterId id="2147483885" r:id="rId7"/>
    <p:sldMasterId id="2147483895" r:id="rId8"/>
    <p:sldMasterId id="2147483905" r:id="rId9"/>
    <p:sldMasterId id="2147483944" r:id="rId10"/>
    <p:sldMasterId id="2147483964" r:id="rId11"/>
    <p:sldMasterId id="2147483973" r:id="rId12"/>
    <p:sldMasterId id="2147483991" r:id="rId13"/>
    <p:sldMasterId id="2147484011" r:id="rId14"/>
    <p:sldMasterId id="2147484028" r:id="rId15"/>
    <p:sldMasterId id="2147484048" r:id="rId16"/>
  </p:sldMasterIdLst>
  <p:notesMasterIdLst>
    <p:notesMasterId r:id="rId252"/>
  </p:notesMasterIdLst>
  <p:handoutMasterIdLst>
    <p:handoutMasterId r:id="rId253"/>
  </p:handoutMasterIdLst>
  <p:sldIdLst>
    <p:sldId id="850" r:id="rId17"/>
    <p:sldId id="936" r:id="rId18"/>
    <p:sldId id="640" r:id="rId19"/>
    <p:sldId id="641" r:id="rId20"/>
    <p:sldId id="661" r:id="rId21"/>
    <p:sldId id="947" r:id="rId22"/>
    <p:sldId id="666" r:id="rId23"/>
    <p:sldId id="665" r:id="rId24"/>
    <p:sldId id="662" r:id="rId25"/>
    <p:sldId id="262" r:id="rId26"/>
    <p:sldId id="263" r:id="rId27"/>
    <p:sldId id="264" r:id="rId28"/>
    <p:sldId id="265" r:id="rId29"/>
    <p:sldId id="760" r:id="rId30"/>
    <p:sldId id="654" r:id="rId31"/>
    <p:sldId id="266" r:id="rId32"/>
    <p:sldId id="937" r:id="rId33"/>
    <p:sldId id="938" r:id="rId34"/>
    <p:sldId id="940" r:id="rId35"/>
    <p:sldId id="941" r:id="rId36"/>
    <p:sldId id="1581" r:id="rId37"/>
    <p:sldId id="643" r:id="rId38"/>
    <p:sldId id="899" r:id="rId39"/>
    <p:sldId id="900" r:id="rId40"/>
    <p:sldId id="924" r:id="rId41"/>
    <p:sldId id="925" r:id="rId42"/>
    <p:sldId id="719" r:id="rId43"/>
    <p:sldId id="927" r:id="rId44"/>
    <p:sldId id="309" r:id="rId45"/>
    <p:sldId id="314" r:id="rId46"/>
    <p:sldId id="928" r:id="rId47"/>
    <p:sldId id="757" r:id="rId48"/>
    <p:sldId id="857" r:id="rId49"/>
    <p:sldId id="858" r:id="rId50"/>
    <p:sldId id="859" r:id="rId51"/>
    <p:sldId id="272" r:id="rId52"/>
    <p:sldId id="1600" r:id="rId53"/>
    <p:sldId id="1575" r:id="rId54"/>
    <p:sldId id="1577" r:id="rId55"/>
    <p:sldId id="931" r:id="rId56"/>
    <p:sldId id="618" r:id="rId57"/>
    <p:sldId id="680" r:id="rId58"/>
    <p:sldId id="681" r:id="rId59"/>
    <p:sldId id="682" r:id="rId60"/>
    <p:sldId id="683" r:id="rId61"/>
    <p:sldId id="686" r:id="rId62"/>
    <p:sldId id="687" r:id="rId63"/>
    <p:sldId id="688" r:id="rId64"/>
    <p:sldId id="689" r:id="rId65"/>
    <p:sldId id="692" r:id="rId66"/>
    <p:sldId id="693" r:id="rId67"/>
    <p:sldId id="697" r:id="rId68"/>
    <p:sldId id="698" r:id="rId69"/>
    <p:sldId id="699" r:id="rId70"/>
    <p:sldId id="700" r:id="rId71"/>
    <p:sldId id="701" r:id="rId72"/>
    <p:sldId id="702" r:id="rId73"/>
    <p:sldId id="703" r:id="rId74"/>
    <p:sldId id="704" r:id="rId75"/>
    <p:sldId id="706" r:id="rId76"/>
    <p:sldId id="707" r:id="rId77"/>
    <p:sldId id="735" r:id="rId78"/>
    <p:sldId id="733" r:id="rId79"/>
    <p:sldId id="734" r:id="rId80"/>
    <p:sldId id="861" r:id="rId81"/>
    <p:sldId id="267" r:id="rId82"/>
    <p:sldId id="939" r:id="rId83"/>
    <p:sldId id="268" r:id="rId84"/>
    <p:sldId id="269" r:id="rId85"/>
    <p:sldId id="942" r:id="rId86"/>
    <p:sldId id="270" r:id="rId87"/>
    <p:sldId id="867" r:id="rId88"/>
    <p:sldId id="271" r:id="rId89"/>
    <p:sldId id="868" r:id="rId90"/>
    <p:sldId id="869" r:id="rId91"/>
    <p:sldId id="870" r:id="rId92"/>
    <p:sldId id="871" r:id="rId93"/>
    <p:sldId id="872" r:id="rId94"/>
    <p:sldId id="873" r:id="rId95"/>
    <p:sldId id="874" r:id="rId96"/>
    <p:sldId id="875" r:id="rId97"/>
    <p:sldId id="876" r:id="rId98"/>
    <p:sldId id="877" r:id="rId99"/>
    <p:sldId id="878" r:id="rId100"/>
    <p:sldId id="879" r:id="rId101"/>
    <p:sldId id="880" r:id="rId102"/>
    <p:sldId id="882" r:id="rId103"/>
    <p:sldId id="883" r:id="rId104"/>
    <p:sldId id="884" r:id="rId105"/>
    <p:sldId id="885" r:id="rId106"/>
    <p:sldId id="862" r:id="rId107"/>
    <p:sldId id="762" r:id="rId108"/>
    <p:sldId id="763" r:id="rId109"/>
    <p:sldId id="764" r:id="rId110"/>
    <p:sldId id="765" r:id="rId111"/>
    <p:sldId id="766" r:id="rId112"/>
    <p:sldId id="767" r:id="rId113"/>
    <p:sldId id="768" r:id="rId114"/>
    <p:sldId id="769" r:id="rId115"/>
    <p:sldId id="770" r:id="rId116"/>
    <p:sldId id="771" r:id="rId117"/>
    <p:sldId id="772" r:id="rId118"/>
    <p:sldId id="773" r:id="rId119"/>
    <p:sldId id="774" r:id="rId120"/>
    <p:sldId id="775" r:id="rId121"/>
    <p:sldId id="943" r:id="rId122"/>
    <p:sldId id="944" r:id="rId123"/>
    <p:sldId id="945" r:id="rId124"/>
    <p:sldId id="946" r:id="rId125"/>
    <p:sldId id="273" r:id="rId126"/>
    <p:sldId id="852" r:id="rId127"/>
    <p:sldId id="776" r:id="rId128"/>
    <p:sldId id="777" r:id="rId129"/>
    <p:sldId id="779" r:id="rId130"/>
    <p:sldId id="887" r:id="rId131"/>
    <p:sldId id="888" r:id="rId132"/>
    <p:sldId id="889" r:id="rId133"/>
    <p:sldId id="782" r:id="rId134"/>
    <p:sldId id="783" r:id="rId135"/>
    <p:sldId id="784" r:id="rId136"/>
    <p:sldId id="785" r:id="rId137"/>
    <p:sldId id="786" r:id="rId138"/>
    <p:sldId id="787" r:id="rId139"/>
    <p:sldId id="897" r:id="rId140"/>
    <p:sldId id="285" r:id="rId141"/>
    <p:sldId id="789" r:id="rId142"/>
    <p:sldId id="790" r:id="rId143"/>
    <p:sldId id="791" r:id="rId144"/>
    <p:sldId id="792" r:id="rId145"/>
    <p:sldId id="290" r:id="rId146"/>
    <p:sldId id="291" r:id="rId147"/>
    <p:sldId id="881" r:id="rId148"/>
    <p:sldId id="811" r:id="rId149"/>
    <p:sldId id="812" r:id="rId150"/>
    <p:sldId id="813" r:id="rId151"/>
    <p:sldId id="814" r:id="rId152"/>
    <p:sldId id="815" r:id="rId153"/>
    <p:sldId id="816" r:id="rId154"/>
    <p:sldId id="817" r:id="rId155"/>
    <p:sldId id="818" r:id="rId156"/>
    <p:sldId id="823" r:id="rId157"/>
    <p:sldId id="824" r:id="rId158"/>
    <p:sldId id="948" r:id="rId159"/>
    <p:sldId id="257" r:id="rId160"/>
    <p:sldId id="258" r:id="rId161"/>
    <p:sldId id="259" r:id="rId162"/>
    <p:sldId id="260" r:id="rId163"/>
    <p:sldId id="261" r:id="rId164"/>
    <p:sldId id="950" r:id="rId165"/>
    <p:sldId id="951" r:id="rId166"/>
    <p:sldId id="952" r:id="rId167"/>
    <p:sldId id="953" r:id="rId168"/>
    <p:sldId id="954" r:id="rId169"/>
    <p:sldId id="332" r:id="rId170"/>
    <p:sldId id="1369" r:id="rId171"/>
    <p:sldId id="853" r:id="rId172"/>
    <p:sldId id="793" r:id="rId173"/>
    <p:sldId id="856" r:id="rId174"/>
    <p:sldId id="826" r:id="rId175"/>
    <p:sldId id="1370" r:id="rId176"/>
    <p:sldId id="827" r:id="rId177"/>
    <p:sldId id="295" r:id="rId178"/>
    <p:sldId id="296" r:id="rId179"/>
    <p:sldId id="297" r:id="rId180"/>
    <p:sldId id="298" r:id="rId181"/>
    <p:sldId id="299" r:id="rId182"/>
    <p:sldId id="300" r:id="rId183"/>
    <p:sldId id="301" r:id="rId184"/>
    <p:sldId id="302" r:id="rId185"/>
    <p:sldId id="1371" r:id="rId186"/>
    <p:sldId id="829" r:id="rId187"/>
    <p:sldId id="830" r:id="rId188"/>
    <p:sldId id="831" r:id="rId189"/>
    <p:sldId id="832" r:id="rId190"/>
    <p:sldId id="833" r:id="rId191"/>
    <p:sldId id="834" r:id="rId192"/>
    <p:sldId id="835" r:id="rId193"/>
    <p:sldId id="836" r:id="rId194"/>
    <p:sldId id="1372" r:id="rId195"/>
    <p:sldId id="837" r:id="rId196"/>
    <p:sldId id="838" r:id="rId197"/>
    <p:sldId id="839" r:id="rId198"/>
    <p:sldId id="840" r:id="rId199"/>
    <p:sldId id="1373" r:id="rId200"/>
    <p:sldId id="841" r:id="rId201"/>
    <p:sldId id="842" r:id="rId202"/>
    <p:sldId id="843" r:id="rId203"/>
    <p:sldId id="1502" r:id="rId204"/>
    <p:sldId id="1503" r:id="rId205"/>
    <p:sldId id="1504" r:id="rId206"/>
    <p:sldId id="1505" r:id="rId207"/>
    <p:sldId id="1506" r:id="rId208"/>
    <p:sldId id="1507" r:id="rId209"/>
    <p:sldId id="1508" r:id="rId210"/>
    <p:sldId id="292" r:id="rId211"/>
    <p:sldId id="294" r:id="rId212"/>
    <p:sldId id="1509" r:id="rId213"/>
    <p:sldId id="1510" r:id="rId214"/>
    <p:sldId id="1411" r:id="rId215"/>
    <p:sldId id="1578" r:id="rId216"/>
    <p:sldId id="1595" r:id="rId217"/>
    <p:sldId id="1596" r:id="rId218"/>
    <p:sldId id="844" r:id="rId219"/>
    <p:sldId id="1597" r:id="rId220"/>
    <p:sldId id="275" r:id="rId221"/>
    <p:sldId id="276" r:id="rId222"/>
    <p:sldId id="277" r:id="rId223"/>
    <p:sldId id="278" r:id="rId224"/>
    <p:sldId id="1599" r:id="rId225"/>
    <p:sldId id="286" r:id="rId226"/>
    <p:sldId id="288" r:id="rId227"/>
    <p:sldId id="324" r:id="rId228"/>
    <p:sldId id="323" r:id="rId229"/>
    <p:sldId id="1583" r:id="rId230"/>
    <p:sldId id="932" r:id="rId231"/>
    <p:sldId id="898" r:id="rId232"/>
    <p:sldId id="913" r:id="rId233"/>
    <p:sldId id="917" r:id="rId234"/>
    <p:sldId id="902" r:id="rId235"/>
    <p:sldId id="905" r:id="rId236"/>
    <p:sldId id="906" r:id="rId237"/>
    <p:sldId id="907" r:id="rId238"/>
    <p:sldId id="912" r:id="rId239"/>
    <p:sldId id="908" r:id="rId240"/>
    <p:sldId id="909" r:id="rId241"/>
    <p:sldId id="910" r:id="rId242"/>
    <p:sldId id="911" r:id="rId243"/>
    <p:sldId id="731" r:id="rId244"/>
    <p:sldId id="729" r:id="rId245"/>
    <p:sldId id="919" r:id="rId246"/>
    <p:sldId id="921" r:id="rId247"/>
    <p:sldId id="922" r:id="rId248"/>
    <p:sldId id="935" r:id="rId249"/>
    <p:sldId id="933" r:id="rId250"/>
    <p:sldId id="1601" r:id="rId251"/>
  </p:sldIdLst>
  <p:sldSz cx="9144000" cy="5715000" type="screen16x10"/>
  <p:notesSz cx="6858000" cy="9144000"/>
  <p:defaultTextStyle>
    <a:defPPr>
      <a:defRPr lang="da-DK"/>
    </a:defPPr>
    <a:lvl1pPr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os N. Yannakaki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8000"/>
    <a:srgbClr val="CC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2096" autoAdjust="0"/>
  </p:normalViewPr>
  <p:slideViewPr>
    <p:cSldViewPr snapToObjects="1">
      <p:cViewPr>
        <p:scale>
          <a:sx n="98" d="100"/>
          <a:sy n="98" d="100"/>
        </p:scale>
        <p:origin x="948" y="-321"/>
      </p:cViewPr>
      <p:guideLst>
        <p:guide orient="horz" pos="180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slide" Target="slides/slide189.xml"/><Relationship Id="rId226" Type="http://schemas.openxmlformats.org/officeDocument/2006/relationships/slide" Target="slides/slide210.xml"/><Relationship Id="rId247" Type="http://schemas.openxmlformats.org/officeDocument/2006/relationships/slide" Target="slides/slide231.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16" Type="http://schemas.openxmlformats.org/officeDocument/2006/relationships/slide" Target="slides/slide200.xml"/><Relationship Id="rId237" Type="http://schemas.openxmlformats.org/officeDocument/2006/relationships/slide" Target="slides/slide221.xml"/><Relationship Id="rId258" Type="http://schemas.openxmlformats.org/officeDocument/2006/relationships/tableStyles" Target="tableStyles.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slide" Target="slides/slide176.xml"/><Relationship Id="rId206" Type="http://schemas.openxmlformats.org/officeDocument/2006/relationships/slide" Target="slides/slide190.xml"/><Relationship Id="rId227" Type="http://schemas.openxmlformats.org/officeDocument/2006/relationships/slide" Target="slides/slide211.xml"/><Relationship Id="rId248" Type="http://schemas.openxmlformats.org/officeDocument/2006/relationships/slide" Target="slides/slide232.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slide" Target="slides/slide166.xml"/><Relationship Id="rId217" Type="http://schemas.openxmlformats.org/officeDocument/2006/relationships/slide" Target="slides/slide201.xml"/><Relationship Id="rId6" Type="http://schemas.openxmlformats.org/officeDocument/2006/relationships/slideMaster" Target="slideMasters/slideMaster6.xml"/><Relationship Id="rId238" Type="http://schemas.openxmlformats.org/officeDocument/2006/relationships/slide" Target="slides/slide222.xml"/><Relationship Id="rId23" Type="http://schemas.openxmlformats.org/officeDocument/2006/relationships/slide" Target="slides/slide7.xml"/><Relationship Id="rId119" Type="http://schemas.openxmlformats.org/officeDocument/2006/relationships/slide" Target="slides/slide103.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7.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39" Type="http://schemas.openxmlformats.org/officeDocument/2006/relationships/slide" Target="slides/slide223.xml"/><Relationship Id="rId250" Type="http://schemas.openxmlformats.org/officeDocument/2006/relationships/slide" Target="slides/slide234.xml"/><Relationship Id="rId24" Type="http://schemas.openxmlformats.org/officeDocument/2006/relationships/slide" Target="slides/slide8.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31" Type="http://schemas.openxmlformats.org/officeDocument/2006/relationships/slide" Target="slides/slide115.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208" Type="http://schemas.openxmlformats.org/officeDocument/2006/relationships/slide" Target="slides/slide192.xml"/><Relationship Id="rId229" Type="http://schemas.openxmlformats.org/officeDocument/2006/relationships/slide" Target="slides/slide213.xml"/><Relationship Id="rId240" Type="http://schemas.openxmlformats.org/officeDocument/2006/relationships/slide" Target="slides/slide224.xml"/><Relationship Id="rId14" Type="http://schemas.openxmlformats.org/officeDocument/2006/relationships/slideMaster" Target="slideMasters/slideMaster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8" Type="http://schemas.openxmlformats.org/officeDocument/2006/relationships/slideMaster" Target="slideMasters/slideMaster8.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219" Type="http://schemas.openxmlformats.org/officeDocument/2006/relationships/slide" Target="slides/slide203.xml"/><Relationship Id="rId230" Type="http://schemas.openxmlformats.org/officeDocument/2006/relationships/slide" Target="slides/slide214.xml"/><Relationship Id="rId251" Type="http://schemas.openxmlformats.org/officeDocument/2006/relationships/slide" Target="slides/slide235.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95" Type="http://schemas.openxmlformats.org/officeDocument/2006/relationships/slide" Target="slides/slide179.xml"/><Relationship Id="rId209" Type="http://schemas.openxmlformats.org/officeDocument/2006/relationships/slide" Target="slides/slide193.xml"/><Relationship Id="rId220" Type="http://schemas.openxmlformats.org/officeDocument/2006/relationships/slide" Target="slides/slide204.xml"/><Relationship Id="rId241" Type="http://schemas.openxmlformats.org/officeDocument/2006/relationships/slide" Target="slides/slide22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78" Type="http://schemas.openxmlformats.org/officeDocument/2006/relationships/slide" Target="slides/slide62.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64" Type="http://schemas.openxmlformats.org/officeDocument/2006/relationships/slide" Target="slides/slide148.xml"/><Relationship Id="rId185" Type="http://schemas.openxmlformats.org/officeDocument/2006/relationships/slide" Target="slides/slide169.xml"/><Relationship Id="rId9" Type="http://schemas.openxmlformats.org/officeDocument/2006/relationships/slideMaster" Target="slideMasters/slideMaster9.xml"/><Relationship Id="rId210" Type="http://schemas.openxmlformats.org/officeDocument/2006/relationships/slide" Target="slides/slide194.xml"/><Relationship Id="rId26" Type="http://schemas.openxmlformats.org/officeDocument/2006/relationships/slide" Target="slides/slide10.xml"/><Relationship Id="rId231" Type="http://schemas.openxmlformats.org/officeDocument/2006/relationships/slide" Target="slides/slide215.xml"/><Relationship Id="rId252" Type="http://schemas.openxmlformats.org/officeDocument/2006/relationships/notesMaster" Target="notesMasters/notesMaster1.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slide" Target="slides/slide22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handoutMaster" Target="handoutMasters/handoutMaster1.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commentAuthors" Target="commentAuthors.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55" Type="http://schemas.openxmlformats.org/officeDocument/2006/relationships/presProps" Target="presProps.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19" Type="http://schemas.openxmlformats.org/officeDocument/2006/relationships/slide" Target="slides/slide3.xml"/><Relationship Id="rId224" Type="http://schemas.openxmlformats.org/officeDocument/2006/relationships/slide" Target="slides/slide208.xml"/><Relationship Id="rId245" Type="http://schemas.openxmlformats.org/officeDocument/2006/relationships/slide" Target="slides/slide229.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 Type="http://schemas.openxmlformats.org/officeDocument/2006/relationships/slideMaster" Target="slideMasters/slideMaster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viewProps" Target="viewProps.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 Id="rId190" Type="http://schemas.openxmlformats.org/officeDocument/2006/relationships/slide" Target="slides/slide174.xml"/><Relationship Id="rId204" Type="http://schemas.openxmlformats.org/officeDocument/2006/relationships/slide" Target="slides/slide188.xml"/><Relationship Id="rId225" Type="http://schemas.openxmlformats.org/officeDocument/2006/relationships/slide" Target="slides/slide209.xml"/><Relationship Id="rId246" Type="http://schemas.openxmlformats.org/officeDocument/2006/relationships/slide" Target="slides/slide230.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94" Type="http://schemas.openxmlformats.org/officeDocument/2006/relationships/slide" Target="slides/slide78.xml"/><Relationship Id="rId148" Type="http://schemas.openxmlformats.org/officeDocument/2006/relationships/slide" Target="slides/slide132.xml"/><Relationship Id="rId169" Type="http://schemas.openxmlformats.org/officeDocument/2006/relationships/slide" Target="slides/slide153.xml"/><Relationship Id="rId4" Type="http://schemas.openxmlformats.org/officeDocument/2006/relationships/slideMaster" Target="slideMasters/slideMaster4.xml"/><Relationship Id="rId180" Type="http://schemas.openxmlformats.org/officeDocument/2006/relationships/slide" Target="slides/slide16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50"/>
      <c:hPercent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8004"/>
          <c:y val="5.0000000000000001E-3"/>
          <c:w val="0.70478799999999997"/>
          <c:h val="0.690666"/>
        </c:manualLayout>
      </c:layout>
      <c:pie3DChart>
        <c:varyColors val="0"/>
        <c:ser>
          <c:idx val="0"/>
          <c:order val="0"/>
          <c:tx>
            <c:strRef>
              <c:f>Sheet1!$A$2</c:f>
              <c:strCache>
                <c:ptCount val="1"/>
                <c:pt idx="0">
                  <c:v>Column1</c:v>
                </c:pt>
              </c:strCache>
            </c:strRef>
          </c:tx>
          <c:spPr>
            <a:solidFill>
              <a:srgbClr val="4F81BD"/>
            </a:solidFill>
            <a:ln w="12700" cap="flat">
              <a:noFill/>
              <a:miter lim="400000"/>
            </a:ln>
            <a:effectLst/>
            <a:sp3d prstMaterial="matte"/>
          </c:spPr>
          <c:dPt>
            <c:idx val="0"/>
            <c:bubble3D val="0"/>
            <c:extLst>
              <c:ext xmlns:c16="http://schemas.microsoft.com/office/drawing/2014/chart" uri="{C3380CC4-5D6E-409C-BE32-E72D297353CC}">
                <c16:uniqueId val="{00000001-C412-4CCF-8DC5-CC23C365F726}"/>
              </c:ext>
            </c:extLst>
          </c:dPt>
          <c:dPt>
            <c:idx val="1"/>
            <c:bubble3D val="0"/>
            <c:spPr>
              <a:solidFill>
                <a:srgbClr val="C0504D"/>
              </a:solidFill>
              <a:ln w="12700" cap="flat">
                <a:noFill/>
                <a:miter lim="400000"/>
              </a:ln>
              <a:effectLst/>
              <a:sp3d prstMaterial="matte"/>
            </c:spPr>
            <c:extLst>
              <c:ext xmlns:c16="http://schemas.microsoft.com/office/drawing/2014/chart" uri="{C3380CC4-5D6E-409C-BE32-E72D297353CC}">
                <c16:uniqueId val="{00000003-C412-4CCF-8DC5-CC23C365F726}"/>
              </c:ext>
            </c:extLst>
          </c:dPt>
          <c:dPt>
            <c:idx val="2"/>
            <c:bubble3D val="0"/>
            <c:spPr>
              <a:solidFill>
                <a:srgbClr val="9BBB59"/>
              </a:solidFill>
              <a:ln w="12700" cap="flat">
                <a:noFill/>
                <a:miter lim="400000"/>
              </a:ln>
              <a:effectLst/>
              <a:sp3d prstMaterial="matte"/>
            </c:spPr>
            <c:extLst>
              <c:ext xmlns:c16="http://schemas.microsoft.com/office/drawing/2014/chart" uri="{C3380CC4-5D6E-409C-BE32-E72D297353CC}">
                <c16:uniqueId val="{00000005-C412-4CCF-8DC5-CC23C365F726}"/>
              </c:ext>
            </c:extLst>
          </c:dPt>
          <c:dPt>
            <c:idx val="3"/>
            <c:bubble3D val="0"/>
            <c:spPr>
              <a:solidFill>
                <a:srgbClr val="8064A2"/>
              </a:solidFill>
              <a:ln w="12700" cap="flat">
                <a:noFill/>
                <a:miter lim="400000"/>
              </a:ln>
              <a:effectLst/>
              <a:sp3d prstMaterial="matte"/>
            </c:spPr>
            <c:extLst>
              <c:ext xmlns:c16="http://schemas.microsoft.com/office/drawing/2014/chart" uri="{C3380CC4-5D6E-409C-BE32-E72D297353CC}">
                <c16:uniqueId val="{00000007-C412-4CCF-8DC5-CC23C365F726}"/>
              </c:ext>
            </c:extLst>
          </c:dPt>
          <c:dPt>
            <c:idx val="4"/>
            <c:bubble3D val="0"/>
            <c:spPr>
              <a:solidFill>
                <a:srgbClr val="4BACC6"/>
              </a:solidFill>
              <a:ln w="12700" cap="flat">
                <a:noFill/>
                <a:miter lim="400000"/>
              </a:ln>
              <a:effectLst/>
              <a:sp3d prstMaterial="matte"/>
            </c:spPr>
            <c:extLst>
              <c:ext xmlns:c16="http://schemas.microsoft.com/office/drawing/2014/chart" uri="{C3380CC4-5D6E-409C-BE32-E72D297353CC}">
                <c16:uniqueId val="{00000009-C412-4CCF-8DC5-CC23C365F726}"/>
              </c:ext>
            </c:extLst>
          </c:dPt>
          <c:dPt>
            <c:idx val="5"/>
            <c:bubble3D val="0"/>
            <c:spPr>
              <a:solidFill>
                <a:srgbClr val="F79646"/>
              </a:solidFill>
              <a:ln w="12700" cap="flat">
                <a:noFill/>
                <a:miter lim="400000"/>
              </a:ln>
              <a:effectLst/>
              <a:sp3d prstMaterial="matte"/>
            </c:spPr>
            <c:extLst>
              <c:ext xmlns:c16="http://schemas.microsoft.com/office/drawing/2014/chart" uri="{C3380CC4-5D6E-409C-BE32-E72D297353CC}">
                <c16:uniqueId val="{0000000B-C412-4CCF-8DC5-CC23C365F726}"/>
              </c:ext>
            </c:extLst>
          </c:dPt>
          <c:dLbls>
            <c:dLbl>
              <c:idx val="0"/>
              <c:numFmt formatCode="0%" sourceLinked="0"/>
              <c:spPr/>
              <c:txPr>
                <a:bodyPr/>
                <a:lstStyle/>
                <a:p>
                  <a:pPr>
                    <a:defRPr sz="1600" b="1" i="0" u="none" strike="noStrike">
                      <a:solidFill>
                        <a:srgbClr val="FFFFFF"/>
                      </a:solidFill>
                      <a:effectLst>
                        <a:outerShdw blurRad="63500" dist="38100" dir="2700000" algn="tl">
                          <a:srgbClr val="000000">
                            <a:alpha val="43137"/>
                          </a:srgbClr>
                        </a:outerShdw>
                      </a:effectLst>
                      <a:latin typeface="Calibri"/>
                    </a:defRPr>
                  </a:pPr>
                  <a:endParaRPr lang="en-MT"/>
                </a:p>
              </c:txPr>
              <c:dLblPos val="inEnd"/>
              <c:showLegendKey val="0"/>
              <c:showVal val="0"/>
              <c:showCatName val="0"/>
              <c:showSerName val="0"/>
              <c:showPercent val="1"/>
              <c:showBubbleSize val="0"/>
              <c:extLst>
                <c:ext xmlns:c16="http://schemas.microsoft.com/office/drawing/2014/chart" uri="{C3380CC4-5D6E-409C-BE32-E72D297353CC}">
                  <c16:uniqueId val="{00000001-C412-4CCF-8DC5-CC23C365F726}"/>
                </c:ext>
              </c:extLst>
            </c:dLbl>
            <c:dLbl>
              <c:idx val="1"/>
              <c:numFmt formatCode="0%" sourceLinked="0"/>
              <c:spPr/>
              <c:txPr>
                <a:bodyPr/>
                <a:lstStyle/>
                <a:p>
                  <a:pPr>
                    <a:defRPr sz="1600" b="1" i="0" u="none" strike="noStrike">
                      <a:solidFill>
                        <a:srgbClr val="FFFFFF"/>
                      </a:solidFill>
                      <a:effectLst>
                        <a:outerShdw blurRad="63500" dist="38100" dir="2700000" algn="tl">
                          <a:srgbClr val="000000">
                            <a:alpha val="43137"/>
                          </a:srgbClr>
                        </a:outerShdw>
                      </a:effectLst>
                      <a:latin typeface="Calibri"/>
                    </a:defRPr>
                  </a:pPr>
                  <a:endParaRPr lang="en-MT"/>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412-4CCF-8DC5-CC23C365F726}"/>
                </c:ext>
              </c:extLst>
            </c:dLbl>
            <c:dLbl>
              <c:idx val="2"/>
              <c:numFmt formatCode="0%" sourceLinked="0"/>
              <c:spPr/>
              <c:txPr>
                <a:bodyPr/>
                <a:lstStyle/>
                <a:p>
                  <a:pPr>
                    <a:defRPr sz="1600" b="1" i="0" u="none" strike="noStrike">
                      <a:solidFill>
                        <a:srgbClr val="FFFFFF"/>
                      </a:solidFill>
                      <a:effectLst>
                        <a:outerShdw blurRad="63500" dist="38100" dir="2700000" algn="tl">
                          <a:srgbClr val="000000">
                            <a:alpha val="43137"/>
                          </a:srgbClr>
                        </a:outerShdw>
                      </a:effectLst>
                      <a:latin typeface="Calibri"/>
                    </a:defRPr>
                  </a:pPr>
                  <a:endParaRPr lang="en-MT"/>
                </a:p>
              </c:txPr>
              <c:dLblPos val="inEnd"/>
              <c:showLegendKey val="0"/>
              <c:showVal val="0"/>
              <c:showCatName val="0"/>
              <c:showSerName val="0"/>
              <c:showPercent val="1"/>
              <c:showBubbleSize val="0"/>
              <c:extLst>
                <c:ext xmlns:c16="http://schemas.microsoft.com/office/drawing/2014/chart" uri="{C3380CC4-5D6E-409C-BE32-E72D297353CC}">
                  <c16:uniqueId val="{00000005-C412-4CCF-8DC5-CC23C365F726}"/>
                </c:ext>
              </c:extLst>
            </c:dLbl>
            <c:dLbl>
              <c:idx val="3"/>
              <c:numFmt formatCode="0%" sourceLinked="0"/>
              <c:spPr/>
              <c:txPr>
                <a:bodyPr/>
                <a:lstStyle/>
                <a:p>
                  <a:pPr>
                    <a:defRPr sz="1600" b="1" i="0" u="none" strike="noStrike">
                      <a:solidFill>
                        <a:srgbClr val="FFFFFF"/>
                      </a:solidFill>
                      <a:effectLst>
                        <a:outerShdw blurRad="63500" dist="38100" dir="2700000" algn="tl">
                          <a:srgbClr val="000000">
                            <a:alpha val="43137"/>
                          </a:srgbClr>
                        </a:outerShdw>
                      </a:effectLst>
                      <a:latin typeface="Calibri"/>
                    </a:defRPr>
                  </a:pPr>
                  <a:endParaRPr lang="en-MT"/>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412-4CCF-8DC5-CC23C365F726}"/>
                </c:ext>
              </c:extLst>
            </c:dLbl>
            <c:dLbl>
              <c:idx val="4"/>
              <c:numFmt formatCode="0%" sourceLinked="0"/>
              <c:spPr/>
              <c:txPr>
                <a:bodyPr/>
                <a:lstStyle/>
                <a:p>
                  <a:pPr>
                    <a:defRPr sz="1600" b="1" i="0" u="none" strike="noStrike">
                      <a:solidFill>
                        <a:srgbClr val="FFFFFF"/>
                      </a:solidFill>
                      <a:effectLst>
                        <a:outerShdw blurRad="63500" dist="38100" dir="2700000" algn="tl">
                          <a:srgbClr val="000000">
                            <a:alpha val="43137"/>
                          </a:srgbClr>
                        </a:outerShdw>
                      </a:effectLst>
                      <a:latin typeface="Calibri"/>
                    </a:defRPr>
                  </a:pPr>
                  <a:endParaRPr lang="en-MT"/>
                </a:p>
              </c:txPr>
              <c:dLblPos val="inEnd"/>
              <c:showLegendKey val="0"/>
              <c:showVal val="0"/>
              <c:showCatName val="0"/>
              <c:showSerName val="0"/>
              <c:showPercent val="1"/>
              <c:showBubbleSize val="0"/>
              <c:extLst>
                <c:ext xmlns:c16="http://schemas.microsoft.com/office/drawing/2014/chart" uri="{C3380CC4-5D6E-409C-BE32-E72D297353CC}">
                  <c16:uniqueId val="{00000009-C412-4CCF-8DC5-CC23C365F726}"/>
                </c:ext>
              </c:extLst>
            </c:dLbl>
            <c:dLbl>
              <c:idx val="5"/>
              <c:numFmt formatCode="0%" sourceLinked="0"/>
              <c:spPr/>
              <c:txPr>
                <a:bodyPr/>
                <a:lstStyle/>
                <a:p>
                  <a:pPr>
                    <a:defRPr sz="1600" b="1" i="0" u="none" strike="noStrike">
                      <a:solidFill>
                        <a:srgbClr val="FFFFFF"/>
                      </a:solidFill>
                      <a:effectLst>
                        <a:outerShdw blurRad="63500" dist="38100" dir="2700000" algn="tl">
                          <a:srgbClr val="000000">
                            <a:alpha val="43137"/>
                          </a:srgbClr>
                        </a:outerShdw>
                      </a:effectLst>
                      <a:latin typeface="Calibri"/>
                    </a:defRPr>
                  </a:pPr>
                  <a:endParaRPr lang="en-MT"/>
                </a:p>
              </c:txPr>
              <c:dLblPos val="inEnd"/>
              <c:showLegendKey val="0"/>
              <c:showVal val="0"/>
              <c:showCatName val="0"/>
              <c:showSerName val="0"/>
              <c:showPercent val="1"/>
              <c:showBubbleSize val="0"/>
              <c:extLst>
                <c:ext xmlns:c16="http://schemas.microsoft.com/office/drawing/2014/chart" uri="{C3380CC4-5D6E-409C-BE32-E72D297353CC}">
                  <c16:uniqueId val="{0000000B-C412-4CCF-8DC5-CC23C365F726}"/>
                </c:ext>
              </c:extLst>
            </c:dLbl>
            <c:numFmt formatCode="0%" sourceLinked="0"/>
            <c:spPr>
              <a:noFill/>
              <a:ln>
                <a:noFill/>
              </a:ln>
              <a:effectLst/>
            </c:spPr>
            <c:txPr>
              <a:bodyPr/>
              <a:lstStyle/>
              <a:p>
                <a:pPr>
                  <a:defRPr sz="1600" b="1" i="0" u="none" strike="noStrike">
                    <a:solidFill>
                      <a:srgbClr val="FFFFFF"/>
                    </a:solidFill>
                    <a:effectLst>
                      <a:outerShdw blurRad="63500" dist="38100" dir="2700000" algn="tl">
                        <a:srgbClr val="000000">
                          <a:alpha val="43137"/>
                        </a:srgbClr>
                      </a:outerShdw>
                    </a:effectLst>
                    <a:latin typeface="Calibri"/>
                  </a:defRPr>
                </a:pPr>
                <a:endParaRPr lang="en-MT"/>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Sheet1!$B$1:$G$1</c:f>
              <c:strCache>
                <c:ptCount val="6"/>
                <c:pt idx="0">
                  <c:v>Art</c:v>
                </c:pt>
                <c:pt idx="1">
                  <c:v>Manufacturing</c:v>
                </c:pt>
                <c:pt idx="2">
                  <c:v>Other</c:v>
                </c:pt>
                <c:pt idx="3">
                  <c:v>Debugging</c:v>
                </c:pt>
                <c:pt idx="4">
                  <c:v>Marketing</c:v>
                </c:pt>
                <c:pt idx="5">
                  <c:v>Programming </c:v>
                </c:pt>
              </c:strCache>
            </c:strRef>
          </c:cat>
          <c:val>
            <c:numRef>
              <c:f>Sheet1!$B$2:$G$2</c:f>
              <c:numCache>
                <c:formatCode>General</c:formatCode>
                <c:ptCount val="6"/>
                <c:pt idx="0">
                  <c:v>37</c:v>
                </c:pt>
                <c:pt idx="1">
                  <c:v>2</c:v>
                </c:pt>
                <c:pt idx="2">
                  <c:v>6</c:v>
                </c:pt>
                <c:pt idx="3">
                  <c:v>3</c:v>
                </c:pt>
                <c:pt idx="4">
                  <c:v>40</c:v>
                </c:pt>
                <c:pt idx="5">
                  <c:v>12</c:v>
                </c:pt>
              </c:numCache>
            </c:numRef>
          </c:val>
          <c:extLst>
            <c:ext xmlns:c16="http://schemas.microsoft.com/office/drawing/2014/chart" uri="{C3380CC4-5D6E-409C-BE32-E72D297353CC}">
              <c16:uniqueId val="{0000000C-C412-4CCF-8DC5-CC23C365F726}"/>
            </c:ext>
          </c:extLst>
        </c:ser>
        <c:dLbls>
          <c:showLegendKey val="0"/>
          <c:showVal val="0"/>
          <c:showCatName val="0"/>
          <c:showSerName val="0"/>
          <c:showPercent val="0"/>
          <c:showBubbleSize val="0"/>
          <c:showLeaderLines val="0"/>
        </c:dLbls>
      </c:pie3DChart>
      <c:spPr>
        <a:noFill/>
        <a:ln w="12700" cap="flat">
          <a:noFill/>
          <a:miter lim="400000"/>
        </a:ln>
        <a:effectLst/>
      </c:spPr>
    </c:plotArea>
    <c:legend>
      <c:legendPos val="b"/>
      <c:layout>
        <c:manualLayout>
          <c:xMode val="edge"/>
          <c:yMode val="edge"/>
          <c:x val="0"/>
          <c:y val="0.87516899999999997"/>
          <c:w val="1"/>
          <c:h val="0.124831"/>
        </c:manualLayout>
      </c:layout>
      <c:overlay val="1"/>
      <c:spPr>
        <a:solidFill>
          <a:srgbClr val="FFFFFF">
            <a:alpha val="78000"/>
          </a:srgbClr>
        </a:solidFill>
        <a:ln w="12700" cap="flat">
          <a:noFill/>
          <a:miter lim="400000"/>
        </a:ln>
        <a:effectLst/>
      </c:spPr>
      <c:txPr>
        <a:bodyPr rot="0"/>
        <a:lstStyle/>
        <a:p>
          <a:pPr>
            <a:defRPr sz="1600" b="0" i="0" u="none" strike="noStrike">
              <a:solidFill>
                <a:srgbClr val="595959"/>
              </a:solidFill>
              <a:latin typeface="Calibri"/>
            </a:defRPr>
          </a:pPr>
          <a:endParaRPr lang="en-MT"/>
        </a:p>
      </c:txPr>
    </c:legend>
    <c:plotVisOnly val="1"/>
    <c:dispBlanksAs val="gap"/>
    <c:showDLblsOverMax val="1"/>
  </c:chart>
  <c:spPr>
    <a:noFill/>
    <a:ln>
      <a:noFill/>
    </a:ln>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dgm:t>
        <a:bodyPr/>
        <a:lstStyle/>
        <a:p>
          <a:r>
            <a:rPr lang="en-GB" sz="3100" dirty="0"/>
            <a:t>Play Games</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dgm:t>
        <a:bodyPr/>
        <a:lstStyle/>
        <a:p>
          <a:r>
            <a:rPr lang="en-GB" dirty="0"/>
            <a:t>Generate Content</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03AD467E-6E90-468E-A8EF-CEECA015FC20}">
      <dgm:prSet/>
      <dgm:spPr/>
      <dgm:t>
        <a:bodyPr/>
        <a:lstStyle/>
        <a:p>
          <a:r>
            <a:rPr lang="en-GB" dirty="0"/>
            <a:t>Model Players</a:t>
          </a:r>
          <a:endParaRPr lang="el-GR" dirty="0"/>
        </a:p>
      </dgm:t>
    </dgm:pt>
    <dgm:pt modelId="{CF880D17-8098-4AA2-BEB0-57F981FC4DEC}" type="parTrans" cxnId="{2C235B99-9388-4B29-92CD-6EE758E3AAD5}">
      <dgm:prSet/>
      <dgm:spPr/>
      <dgm:t>
        <a:bodyPr/>
        <a:lstStyle/>
        <a:p>
          <a:endParaRPr lang="el-GR"/>
        </a:p>
      </dgm:t>
    </dgm:pt>
    <dgm:pt modelId="{16DF1F18-A2F8-4E1E-BBB8-883276158AB8}" type="sibTrans" cxnId="{2C235B99-9388-4B29-92CD-6EE758E3AAD5}">
      <dgm:prSet/>
      <dgm:spPr/>
      <dgm:t>
        <a:bodyPr/>
        <a:lstStyle/>
        <a:p>
          <a:endParaRPr lang="el-GR"/>
        </a:p>
      </dgm:t>
    </dgm:pt>
    <dgm:pt modelId="{383BE83C-2085-43E7-8D72-98F5C89858CC}" type="pres">
      <dgm:prSet presAssocID="{C245762D-C881-4B8C-B5E1-75173828B486}" presName="composite" presStyleCnt="0">
        <dgm:presLayoutVars>
          <dgm:chMax val="1"/>
          <dgm:dir val="rev"/>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4"/>
      <dgm:spPr/>
    </dgm:pt>
    <dgm:pt modelId="{4B4272F3-8409-4FAC-82E6-D8C592CE7661}" type="pres">
      <dgm:prSet presAssocID="{5EE98A9E-9F03-4EAC-A093-88476330C474}" presName="node" presStyleLbl="vennNode1" presStyleIdx="1" presStyleCnt="4" custScaleX="137561" custScaleY="137561" custRadScaleRad="105984" custRadScaleInc="-97248">
        <dgm:presLayoutVars>
          <dgm:bulletEnabled val="1"/>
        </dgm:presLayoutVars>
      </dgm:prSet>
      <dgm:spPr/>
    </dgm:pt>
    <dgm:pt modelId="{CF6DD259-51AF-4C6D-9E69-CB85EA7B0E04}" type="pres">
      <dgm:prSet presAssocID="{DDA8D83D-25F8-499E-81EE-672CDF8893B1}" presName="node" presStyleLbl="vennNode1" presStyleIdx="2" presStyleCnt="4" custScaleX="142857" custScaleY="139443" custRadScaleRad="118108" custRadScaleInc="-139580">
        <dgm:presLayoutVars>
          <dgm:bulletEnabled val="1"/>
        </dgm:presLayoutVars>
      </dgm:prSet>
      <dgm:spPr/>
    </dgm:pt>
    <dgm:pt modelId="{8EEFE1BE-7A8D-4030-9B46-564EA948535A}" type="pres">
      <dgm:prSet presAssocID="{03AD467E-6E90-468E-A8EF-CEECA015FC20}" presName="node" presStyleLbl="vennNode1" presStyleIdx="3" presStyleCnt="4" custScaleX="137561" custScaleY="137561" custRadScaleRad="111732" custRadScaleInc="-130405">
        <dgm:presLayoutVars>
          <dgm:bulletEnabled val="1"/>
        </dgm:presLayoutVars>
      </dgm:prSet>
      <dgm:spPr/>
    </dgm:pt>
  </dgm:ptLst>
  <dgm:cxnLst>
    <dgm:cxn modelId="{C7DA4040-F5F3-4CC7-8CEC-D6805417524C}" srcId="{2041FA99-1728-41E5-A846-58800800853C}" destId="{DDA8D83D-25F8-499E-81EE-672CDF8893B1}" srcOrd="1" destOrd="0" parTransId="{95B04784-5338-43BD-8318-A0162F46ACF2}" sibTransId="{4B0328C9-7023-456C-B2EF-A9DBE21A689D}"/>
    <dgm:cxn modelId="{1CE79286-826A-45B4-B15F-751BE1829284}" type="presOf" srcId="{2041FA99-1728-41E5-A846-58800800853C}" destId="{C3ED3AEA-FC95-4479-8838-CE80E82EFC17}" srcOrd="0" destOrd="0" presId="urn:microsoft.com/office/officeart/2005/8/layout/radial3"/>
    <dgm:cxn modelId="{0BA6768C-CFAD-4293-996D-CBD339457EC2}" type="presOf" srcId="{DDA8D83D-25F8-499E-81EE-672CDF8893B1}" destId="{CF6DD259-51AF-4C6D-9E69-CB85EA7B0E04}" srcOrd="0" destOrd="0" presId="urn:microsoft.com/office/officeart/2005/8/layout/radial3"/>
    <dgm:cxn modelId="{2C235B99-9388-4B29-92CD-6EE758E3AAD5}" srcId="{2041FA99-1728-41E5-A846-58800800853C}" destId="{03AD467E-6E90-468E-A8EF-CEECA015FC20}" srcOrd="2" destOrd="0" parTransId="{CF880D17-8098-4AA2-BEB0-57F981FC4DEC}" sibTransId="{16DF1F18-A2F8-4E1E-BBB8-883276158AB8}"/>
    <dgm:cxn modelId="{4973ACB9-9A24-4FB1-B59E-8447010E77A5}" srcId="{C245762D-C881-4B8C-B5E1-75173828B486}" destId="{2041FA99-1728-41E5-A846-58800800853C}" srcOrd="0" destOrd="0" parTransId="{83463599-FD0C-4AA8-80F5-929DFCD627A3}" sibTransId="{5A7DC24B-D1E5-4B6F-9002-F693EB2F6D9D}"/>
    <dgm:cxn modelId="{C2C0E8BA-8150-4A08-A848-4CB5CCAA72EE}" type="presOf" srcId="{C245762D-C881-4B8C-B5E1-75173828B486}" destId="{383BE83C-2085-43E7-8D72-98F5C89858CC}" srcOrd="0" destOrd="0" presId="urn:microsoft.com/office/officeart/2005/8/layout/radial3"/>
    <dgm:cxn modelId="{DDCE1CC3-D899-4626-85E5-C5821C2EB027}" type="presOf" srcId="{5EE98A9E-9F03-4EAC-A093-88476330C474}" destId="{4B4272F3-8409-4FAC-82E6-D8C592CE7661}" srcOrd="0" destOrd="0" presId="urn:microsoft.com/office/officeart/2005/8/layout/radial3"/>
    <dgm:cxn modelId="{D01803EE-8A42-4C74-BF62-AD5D453B52A6}" srcId="{2041FA99-1728-41E5-A846-58800800853C}" destId="{5EE98A9E-9F03-4EAC-A093-88476330C474}" srcOrd="0" destOrd="0" parTransId="{BED7F6CC-9FB7-4F84-AA85-AD346B3ECD2B}" sibTransId="{D1A88B37-180D-4487-88D5-4EFD9EDA4C2D}"/>
    <dgm:cxn modelId="{98F89FF5-545A-499D-AD84-387DB0C93DCD}" type="presOf" srcId="{03AD467E-6E90-468E-A8EF-CEECA015FC20}" destId="{8EEFE1BE-7A8D-4030-9B46-564EA948535A}" srcOrd="0" destOrd="0" presId="urn:microsoft.com/office/officeart/2005/8/layout/radial3"/>
    <dgm:cxn modelId="{FA09806E-B419-4ADF-9D2A-7C991AD64693}" type="presParOf" srcId="{383BE83C-2085-43E7-8D72-98F5C89858CC}" destId="{B9327D01-06B2-4E52-8F3C-FDF9CCCC1601}" srcOrd="0" destOrd="0" presId="urn:microsoft.com/office/officeart/2005/8/layout/radial3"/>
    <dgm:cxn modelId="{B925112B-F474-4320-B389-A7E2804CA54E}" type="presParOf" srcId="{B9327D01-06B2-4E52-8F3C-FDF9CCCC1601}" destId="{C3ED3AEA-FC95-4479-8838-CE80E82EFC17}" srcOrd="0" destOrd="0" presId="urn:microsoft.com/office/officeart/2005/8/layout/radial3"/>
    <dgm:cxn modelId="{83549F70-0C44-41EA-B88F-C717AE5817CB}" type="presParOf" srcId="{B9327D01-06B2-4E52-8F3C-FDF9CCCC1601}" destId="{4B4272F3-8409-4FAC-82E6-D8C592CE7661}" srcOrd="1" destOrd="0" presId="urn:microsoft.com/office/officeart/2005/8/layout/radial3"/>
    <dgm:cxn modelId="{89821BC7-F1AA-4595-9C1E-24374010EEB3}" type="presParOf" srcId="{B9327D01-06B2-4E52-8F3C-FDF9CCCC1601}" destId="{CF6DD259-51AF-4C6D-9E69-CB85EA7B0E04}" srcOrd="2" destOrd="0" presId="urn:microsoft.com/office/officeart/2005/8/layout/radial3"/>
    <dgm:cxn modelId="{52FB43EC-A099-45B1-8180-318C68DE5A83}" type="presParOf" srcId="{B9327D01-06B2-4E52-8F3C-FDF9CCCC1601}" destId="{8EEFE1BE-7A8D-4030-9B46-564EA948535A}"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a:solidFill>
          <a:schemeClr val="tx1">
            <a:lumMod val="75000"/>
            <a:lumOff val="25000"/>
            <a:alpha val="50000"/>
          </a:schemeClr>
        </a:solidFill>
      </dgm:spPr>
      <dgm:t>
        <a:bodyPr/>
        <a:lstStyle/>
        <a:p>
          <a:r>
            <a:rPr lang="en-GB" sz="3100" dirty="0"/>
            <a:t>Play Games</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dgm:t>
        <a:bodyPr/>
        <a:lstStyle/>
        <a:p>
          <a:r>
            <a:rPr lang="en-GB" dirty="0"/>
            <a:t>Generate Content</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03AD467E-6E90-468E-A8EF-CEECA015FC20}">
      <dgm:prSet/>
      <dgm:spPr>
        <a:solidFill>
          <a:schemeClr val="tx1">
            <a:lumMod val="75000"/>
            <a:lumOff val="25000"/>
            <a:alpha val="50000"/>
          </a:schemeClr>
        </a:solidFill>
      </dgm:spPr>
      <dgm:t>
        <a:bodyPr/>
        <a:lstStyle/>
        <a:p>
          <a:r>
            <a:rPr lang="en-GB" dirty="0"/>
            <a:t>Model Players</a:t>
          </a:r>
          <a:endParaRPr lang="el-GR" dirty="0"/>
        </a:p>
      </dgm:t>
    </dgm:pt>
    <dgm:pt modelId="{CF880D17-8098-4AA2-BEB0-57F981FC4DEC}" type="parTrans" cxnId="{2C235B99-9388-4B29-92CD-6EE758E3AAD5}">
      <dgm:prSet/>
      <dgm:spPr/>
      <dgm:t>
        <a:bodyPr/>
        <a:lstStyle/>
        <a:p>
          <a:endParaRPr lang="el-GR"/>
        </a:p>
      </dgm:t>
    </dgm:pt>
    <dgm:pt modelId="{16DF1F18-A2F8-4E1E-BBB8-883276158AB8}" type="sibTrans" cxnId="{2C235B99-9388-4B29-92CD-6EE758E3AAD5}">
      <dgm:prSet/>
      <dgm:spPr/>
      <dgm:t>
        <a:bodyPr/>
        <a:lstStyle/>
        <a:p>
          <a:endParaRPr lang="el-GR"/>
        </a:p>
      </dgm:t>
    </dgm:pt>
    <dgm:pt modelId="{383BE83C-2085-43E7-8D72-98F5C89858CC}" type="pres">
      <dgm:prSet presAssocID="{C245762D-C881-4B8C-B5E1-75173828B486}" presName="composite" presStyleCnt="0">
        <dgm:presLayoutVars>
          <dgm:chMax val="1"/>
          <dgm:dir val="rev"/>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4"/>
      <dgm:spPr/>
    </dgm:pt>
    <dgm:pt modelId="{4B4272F3-8409-4FAC-82E6-D8C592CE7661}" type="pres">
      <dgm:prSet presAssocID="{5EE98A9E-9F03-4EAC-A093-88476330C474}" presName="node" presStyleLbl="vennNode1" presStyleIdx="1" presStyleCnt="4" custScaleX="137561" custScaleY="137561" custRadScaleRad="105984" custRadScaleInc="-97248">
        <dgm:presLayoutVars>
          <dgm:bulletEnabled val="1"/>
        </dgm:presLayoutVars>
      </dgm:prSet>
      <dgm:spPr/>
    </dgm:pt>
    <dgm:pt modelId="{CF6DD259-51AF-4C6D-9E69-CB85EA7B0E04}" type="pres">
      <dgm:prSet presAssocID="{DDA8D83D-25F8-499E-81EE-672CDF8893B1}" presName="node" presStyleLbl="vennNode1" presStyleIdx="2" presStyleCnt="4" custScaleX="142857" custScaleY="139443" custRadScaleRad="118108" custRadScaleInc="-139580">
        <dgm:presLayoutVars>
          <dgm:bulletEnabled val="1"/>
        </dgm:presLayoutVars>
      </dgm:prSet>
      <dgm:spPr/>
    </dgm:pt>
    <dgm:pt modelId="{8EEFE1BE-7A8D-4030-9B46-564EA948535A}" type="pres">
      <dgm:prSet presAssocID="{03AD467E-6E90-468E-A8EF-CEECA015FC20}" presName="node" presStyleLbl="vennNode1" presStyleIdx="3" presStyleCnt="4" custScaleX="137561" custScaleY="137561" custRadScaleRad="111732" custRadScaleInc="-130405">
        <dgm:presLayoutVars>
          <dgm:bulletEnabled val="1"/>
        </dgm:presLayoutVars>
      </dgm:prSet>
      <dgm:spPr/>
    </dgm:pt>
  </dgm:ptLst>
  <dgm:cxnLst>
    <dgm:cxn modelId="{C7DA4040-F5F3-4CC7-8CEC-D6805417524C}" srcId="{2041FA99-1728-41E5-A846-58800800853C}" destId="{DDA8D83D-25F8-499E-81EE-672CDF8893B1}" srcOrd="1" destOrd="0" parTransId="{95B04784-5338-43BD-8318-A0162F46ACF2}" sibTransId="{4B0328C9-7023-456C-B2EF-A9DBE21A689D}"/>
    <dgm:cxn modelId="{84D7E385-8282-4B92-87A2-7C08C22E71BA}" type="presOf" srcId="{03AD467E-6E90-468E-A8EF-CEECA015FC20}" destId="{8EEFE1BE-7A8D-4030-9B46-564EA948535A}" srcOrd="0" destOrd="0" presId="urn:microsoft.com/office/officeart/2005/8/layout/radial3"/>
    <dgm:cxn modelId="{24CAA992-D4DD-411A-B2AD-3E3CC0A2ABC0}" type="presOf" srcId="{DDA8D83D-25F8-499E-81EE-672CDF8893B1}" destId="{CF6DD259-51AF-4C6D-9E69-CB85EA7B0E04}" srcOrd="0" destOrd="0" presId="urn:microsoft.com/office/officeart/2005/8/layout/radial3"/>
    <dgm:cxn modelId="{7E4E6294-622F-4E7D-B2CB-2788105EEE69}" type="presOf" srcId="{2041FA99-1728-41E5-A846-58800800853C}" destId="{C3ED3AEA-FC95-4479-8838-CE80E82EFC17}" srcOrd="0" destOrd="0" presId="urn:microsoft.com/office/officeart/2005/8/layout/radial3"/>
    <dgm:cxn modelId="{2C235B99-9388-4B29-92CD-6EE758E3AAD5}" srcId="{2041FA99-1728-41E5-A846-58800800853C}" destId="{03AD467E-6E90-468E-A8EF-CEECA015FC20}" srcOrd="2" destOrd="0" parTransId="{CF880D17-8098-4AA2-BEB0-57F981FC4DEC}" sibTransId="{16DF1F18-A2F8-4E1E-BBB8-883276158AB8}"/>
    <dgm:cxn modelId="{BC5BACB0-20F2-4B28-A8AE-FDDDD1B9B102}" type="presOf" srcId="{5EE98A9E-9F03-4EAC-A093-88476330C474}" destId="{4B4272F3-8409-4FAC-82E6-D8C592CE7661}" srcOrd="0" destOrd="0" presId="urn:microsoft.com/office/officeart/2005/8/layout/radial3"/>
    <dgm:cxn modelId="{4973ACB9-9A24-4FB1-B59E-8447010E77A5}" srcId="{C245762D-C881-4B8C-B5E1-75173828B486}" destId="{2041FA99-1728-41E5-A846-58800800853C}" srcOrd="0" destOrd="0" parTransId="{83463599-FD0C-4AA8-80F5-929DFCD627A3}" sibTransId="{5A7DC24B-D1E5-4B6F-9002-F693EB2F6D9D}"/>
    <dgm:cxn modelId="{7391C2D6-06D6-49BC-B56D-15ACB365B03B}" type="presOf" srcId="{C245762D-C881-4B8C-B5E1-75173828B486}" destId="{383BE83C-2085-43E7-8D72-98F5C89858CC}" srcOrd="0" destOrd="0" presId="urn:microsoft.com/office/officeart/2005/8/layout/radial3"/>
    <dgm:cxn modelId="{D01803EE-8A42-4C74-BF62-AD5D453B52A6}" srcId="{2041FA99-1728-41E5-A846-58800800853C}" destId="{5EE98A9E-9F03-4EAC-A093-88476330C474}" srcOrd="0" destOrd="0" parTransId="{BED7F6CC-9FB7-4F84-AA85-AD346B3ECD2B}" sibTransId="{D1A88B37-180D-4487-88D5-4EFD9EDA4C2D}"/>
    <dgm:cxn modelId="{91759E56-290D-4507-994B-2060FC5109CD}" type="presParOf" srcId="{383BE83C-2085-43E7-8D72-98F5C89858CC}" destId="{B9327D01-06B2-4E52-8F3C-FDF9CCCC1601}" srcOrd="0" destOrd="0" presId="urn:microsoft.com/office/officeart/2005/8/layout/radial3"/>
    <dgm:cxn modelId="{B8318E61-E5B2-4601-9D21-C7E1D525DB6A}" type="presParOf" srcId="{B9327D01-06B2-4E52-8F3C-FDF9CCCC1601}" destId="{C3ED3AEA-FC95-4479-8838-CE80E82EFC17}" srcOrd="0" destOrd="0" presId="urn:microsoft.com/office/officeart/2005/8/layout/radial3"/>
    <dgm:cxn modelId="{83CF4F64-0A78-4189-89BB-7E0B4C1B01E3}" type="presParOf" srcId="{B9327D01-06B2-4E52-8F3C-FDF9CCCC1601}" destId="{4B4272F3-8409-4FAC-82E6-D8C592CE7661}" srcOrd="1" destOrd="0" presId="urn:microsoft.com/office/officeart/2005/8/layout/radial3"/>
    <dgm:cxn modelId="{B23D67FE-9AC0-4171-8A55-3340620FF699}" type="presParOf" srcId="{B9327D01-06B2-4E52-8F3C-FDF9CCCC1601}" destId="{CF6DD259-51AF-4C6D-9E69-CB85EA7B0E04}" srcOrd="2" destOrd="0" presId="urn:microsoft.com/office/officeart/2005/8/layout/radial3"/>
    <dgm:cxn modelId="{0A89419B-C66A-41AD-813C-9112A976ECAD}" type="presParOf" srcId="{B9327D01-06B2-4E52-8F3C-FDF9CCCC1601}" destId="{8EEFE1BE-7A8D-4030-9B46-564EA948535A}"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dgm:t>
        <a:bodyPr/>
        <a:lstStyle/>
        <a:p>
          <a:r>
            <a:rPr lang="en-GB" sz="3100" dirty="0"/>
            <a:t>Model you!</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dgm:t>
        <a:bodyPr/>
        <a:lstStyle/>
        <a:p>
          <a:r>
            <a:rPr lang="en-GB" dirty="0"/>
            <a:t>Design your Game!</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383BE83C-2085-43E7-8D72-98F5C89858CC}" type="pres">
      <dgm:prSet presAssocID="{C245762D-C881-4B8C-B5E1-75173828B486}" presName="composite" presStyleCnt="0">
        <dgm:presLayoutVars>
          <dgm:chMax val="1"/>
          <dgm:dir/>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3" custLinFactNeighborX="-3526" custLinFactNeighborY="27110"/>
      <dgm:spPr/>
    </dgm:pt>
    <dgm:pt modelId="{4B4272F3-8409-4FAC-82E6-D8C592CE7661}" type="pres">
      <dgm:prSet presAssocID="{5EE98A9E-9F03-4EAC-A093-88476330C474}" presName="node" presStyleLbl="vennNode1" presStyleIdx="1" presStyleCnt="3" custScaleX="194674" custScaleY="178093" custRadScaleRad="86036" custRadScaleInc="-24454">
        <dgm:presLayoutVars>
          <dgm:bulletEnabled val="1"/>
        </dgm:presLayoutVars>
      </dgm:prSet>
      <dgm:spPr/>
    </dgm:pt>
    <dgm:pt modelId="{CF6DD259-51AF-4C6D-9E69-CB85EA7B0E04}" type="pres">
      <dgm:prSet presAssocID="{DDA8D83D-25F8-499E-81EE-672CDF8893B1}" presName="node" presStyleLbl="vennNode1" presStyleIdx="2" presStyleCnt="3" custScaleX="142857" custScaleY="139443" custRadScaleRad="72414" custRadScaleInc="-73906">
        <dgm:presLayoutVars>
          <dgm:bulletEnabled val="1"/>
        </dgm:presLayoutVars>
      </dgm:prSet>
      <dgm:spPr/>
    </dgm:pt>
  </dgm:ptLst>
  <dgm:cxnLst>
    <dgm:cxn modelId="{10E61436-8E20-4867-A7A3-2CCB10EB799B}" type="presOf" srcId="{5EE98A9E-9F03-4EAC-A093-88476330C474}" destId="{4B4272F3-8409-4FAC-82E6-D8C592CE7661}" srcOrd="0" destOrd="0" presId="urn:microsoft.com/office/officeart/2005/8/layout/radial3"/>
    <dgm:cxn modelId="{3932DE38-89BA-4196-A82A-1380561E9B56}" type="presOf" srcId="{DDA8D83D-25F8-499E-81EE-672CDF8893B1}" destId="{CF6DD259-51AF-4C6D-9E69-CB85EA7B0E04}" srcOrd="0" destOrd="0" presId="urn:microsoft.com/office/officeart/2005/8/layout/radial3"/>
    <dgm:cxn modelId="{C7DA4040-F5F3-4CC7-8CEC-D6805417524C}" srcId="{2041FA99-1728-41E5-A846-58800800853C}" destId="{DDA8D83D-25F8-499E-81EE-672CDF8893B1}" srcOrd="1" destOrd="0" parTransId="{95B04784-5338-43BD-8318-A0162F46ACF2}" sibTransId="{4B0328C9-7023-456C-B2EF-A9DBE21A689D}"/>
    <dgm:cxn modelId="{5DA2AA51-C23A-4D9B-A63C-6063770E79E8}" type="presOf" srcId="{C245762D-C881-4B8C-B5E1-75173828B486}" destId="{383BE83C-2085-43E7-8D72-98F5C89858CC}" srcOrd="0" destOrd="0" presId="urn:microsoft.com/office/officeart/2005/8/layout/radial3"/>
    <dgm:cxn modelId="{3BE71FA8-C9D6-4D10-9564-D3F276DB2588}" type="presOf" srcId="{2041FA99-1728-41E5-A846-58800800853C}" destId="{C3ED3AEA-FC95-4479-8838-CE80E82EFC17}" srcOrd="0" destOrd="0" presId="urn:microsoft.com/office/officeart/2005/8/layout/radial3"/>
    <dgm:cxn modelId="{4973ACB9-9A24-4FB1-B59E-8447010E77A5}" srcId="{C245762D-C881-4B8C-B5E1-75173828B486}" destId="{2041FA99-1728-41E5-A846-58800800853C}" srcOrd="0" destOrd="0" parTransId="{83463599-FD0C-4AA8-80F5-929DFCD627A3}" sibTransId="{5A7DC24B-D1E5-4B6F-9002-F693EB2F6D9D}"/>
    <dgm:cxn modelId="{D01803EE-8A42-4C74-BF62-AD5D453B52A6}" srcId="{2041FA99-1728-41E5-A846-58800800853C}" destId="{5EE98A9E-9F03-4EAC-A093-88476330C474}" srcOrd="0" destOrd="0" parTransId="{BED7F6CC-9FB7-4F84-AA85-AD346B3ECD2B}" sibTransId="{D1A88B37-180D-4487-88D5-4EFD9EDA4C2D}"/>
    <dgm:cxn modelId="{D826A0AD-73CE-4D0A-807D-67501652C55E}" type="presParOf" srcId="{383BE83C-2085-43E7-8D72-98F5C89858CC}" destId="{B9327D01-06B2-4E52-8F3C-FDF9CCCC1601}" srcOrd="0" destOrd="0" presId="urn:microsoft.com/office/officeart/2005/8/layout/radial3"/>
    <dgm:cxn modelId="{5A9650F7-7476-44F0-BDE5-2C35267C35B9}" type="presParOf" srcId="{B9327D01-06B2-4E52-8F3C-FDF9CCCC1601}" destId="{C3ED3AEA-FC95-4479-8838-CE80E82EFC17}" srcOrd="0" destOrd="0" presId="urn:microsoft.com/office/officeart/2005/8/layout/radial3"/>
    <dgm:cxn modelId="{F4D1A7F1-D416-45C2-BFBF-019BEA7F45AE}" type="presParOf" srcId="{B9327D01-06B2-4E52-8F3C-FDF9CCCC1601}" destId="{4B4272F3-8409-4FAC-82E6-D8C592CE7661}" srcOrd="1" destOrd="0" presId="urn:microsoft.com/office/officeart/2005/8/layout/radial3"/>
    <dgm:cxn modelId="{F220992C-47E3-4936-AB6A-283488457621}" type="presParOf" srcId="{B9327D01-06B2-4E52-8F3C-FDF9CCCC1601}" destId="{CF6DD259-51AF-4C6D-9E69-CB85EA7B0E04}" srcOrd="2"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9872" y="1486758"/>
          <a:ext cx="3134727" cy="313472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Game AI</a:t>
          </a:r>
        </a:p>
      </dsp:txBody>
      <dsp:txXfrm>
        <a:off x="3268942" y="1945828"/>
        <a:ext cx="2216587" cy="2216587"/>
      </dsp:txXfrm>
    </dsp:sp>
    <dsp:sp modelId="{4B4272F3-8409-4FAC-82E6-D8C592CE7661}">
      <dsp:nvSpPr>
        <dsp:cNvPr id="0" name=""/>
        <dsp:cNvSpPr/>
      </dsp:nvSpPr>
      <dsp:spPr>
        <a:xfrm>
          <a:off x="1368156" y="2947191"/>
          <a:ext cx="2156081" cy="2156081"/>
        </a:xfrm>
        <a:prstGeom prst="ellipse">
          <a:avLst/>
        </a:prstGeom>
        <a:solidFill>
          <a:schemeClr val="accent2">
            <a:alpha val="50000"/>
            <a:hueOff val="5880516"/>
            <a:satOff val="-2048"/>
            <a:lumOff val="-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Play Games</a:t>
          </a:r>
        </a:p>
      </dsp:txBody>
      <dsp:txXfrm>
        <a:off x="1683907" y="3262942"/>
        <a:ext cx="1524579" cy="1524579"/>
      </dsp:txXfrm>
    </dsp:sp>
    <dsp:sp modelId="{CF6DD259-51AF-4C6D-9E69-CB85EA7B0E04}">
      <dsp:nvSpPr>
        <dsp:cNvPr id="0" name=""/>
        <dsp:cNvSpPr/>
      </dsp:nvSpPr>
      <dsp:spPr>
        <a:xfrm>
          <a:off x="5554992" y="1237172"/>
          <a:ext cx="2239088" cy="2185578"/>
        </a:xfrm>
        <a:prstGeom prst="ellipse">
          <a:avLst/>
        </a:prstGeom>
        <a:solidFill>
          <a:schemeClr val="accent2">
            <a:alpha val="50000"/>
            <a:hueOff val="11761032"/>
            <a:satOff val="-4096"/>
            <a:lumOff val="-101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Generate Content</a:t>
          </a:r>
        </a:p>
      </dsp:txBody>
      <dsp:txXfrm>
        <a:off x="5882899" y="1557242"/>
        <a:ext cx="1583274" cy="1545438"/>
      </dsp:txXfrm>
    </dsp:sp>
    <dsp:sp modelId="{8EEFE1BE-7A8D-4030-9B46-564EA948535A}">
      <dsp:nvSpPr>
        <dsp:cNvPr id="0" name=""/>
        <dsp:cNvSpPr/>
      </dsp:nvSpPr>
      <dsp:spPr>
        <a:xfrm>
          <a:off x="1944220" y="144002"/>
          <a:ext cx="2156081" cy="2156081"/>
        </a:xfrm>
        <a:prstGeom prst="ellipse">
          <a:avLst/>
        </a:prstGeom>
        <a:solidFill>
          <a:schemeClr val="accent2">
            <a:alpha val="50000"/>
            <a:hueOff val="17641547"/>
            <a:satOff val="-6144"/>
            <a:lumOff val="-15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Players</a:t>
          </a:r>
          <a:endParaRPr lang="el-GR" sz="3100" kern="1200" dirty="0"/>
        </a:p>
      </dsp:txBody>
      <dsp:txXfrm>
        <a:off x="2259971" y="459753"/>
        <a:ext cx="1524579" cy="1524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9872" y="1486758"/>
          <a:ext cx="3134727" cy="313472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Game AI</a:t>
          </a:r>
        </a:p>
      </dsp:txBody>
      <dsp:txXfrm>
        <a:off x="3268942" y="1945828"/>
        <a:ext cx="2216587" cy="2216587"/>
      </dsp:txXfrm>
    </dsp:sp>
    <dsp:sp modelId="{4B4272F3-8409-4FAC-82E6-D8C592CE7661}">
      <dsp:nvSpPr>
        <dsp:cNvPr id="0" name=""/>
        <dsp:cNvSpPr/>
      </dsp:nvSpPr>
      <dsp:spPr>
        <a:xfrm>
          <a:off x="1368156" y="2947191"/>
          <a:ext cx="2156081" cy="2156081"/>
        </a:xfrm>
        <a:prstGeom prst="ellipse">
          <a:avLst/>
        </a:prstGeom>
        <a:solidFill>
          <a:schemeClr val="tx1">
            <a:lumMod val="75000"/>
            <a:lumOff val="2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Play Games</a:t>
          </a:r>
        </a:p>
      </dsp:txBody>
      <dsp:txXfrm>
        <a:off x="1683907" y="3262942"/>
        <a:ext cx="1524579" cy="1524579"/>
      </dsp:txXfrm>
    </dsp:sp>
    <dsp:sp modelId="{CF6DD259-51AF-4C6D-9E69-CB85EA7B0E04}">
      <dsp:nvSpPr>
        <dsp:cNvPr id="0" name=""/>
        <dsp:cNvSpPr/>
      </dsp:nvSpPr>
      <dsp:spPr>
        <a:xfrm>
          <a:off x="5554992" y="1237172"/>
          <a:ext cx="2239088" cy="2185578"/>
        </a:xfrm>
        <a:prstGeom prst="ellipse">
          <a:avLst/>
        </a:prstGeom>
        <a:solidFill>
          <a:schemeClr val="accent2">
            <a:alpha val="50000"/>
            <a:hueOff val="11761032"/>
            <a:satOff val="-4096"/>
            <a:lumOff val="-101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Generate Content</a:t>
          </a:r>
        </a:p>
      </dsp:txBody>
      <dsp:txXfrm>
        <a:off x="5882899" y="1557242"/>
        <a:ext cx="1583274" cy="1545438"/>
      </dsp:txXfrm>
    </dsp:sp>
    <dsp:sp modelId="{8EEFE1BE-7A8D-4030-9B46-564EA948535A}">
      <dsp:nvSpPr>
        <dsp:cNvPr id="0" name=""/>
        <dsp:cNvSpPr/>
      </dsp:nvSpPr>
      <dsp:spPr>
        <a:xfrm>
          <a:off x="1944220" y="144002"/>
          <a:ext cx="2156081" cy="2156081"/>
        </a:xfrm>
        <a:prstGeom prst="ellipse">
          <a:avLst/>
        </a:prstGeom>
        <a:solidFill>
          <a:schemeClr val="tx1">
            <a:lumMod val="75000"/>
            <a:lumOff val="2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Players</a:t>
          </a:r>
          <a:endParaRPr lang="el-GR" sz="3100" kern="1200" dirty="0"/>
        </a:p>
      </dsp:txBody>
      <dsp:txXfrm>
        <a:off x="2259971" y="459753"/>
        <a:ext cx="1524579" cy="1524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8308" y="2276690"/>
          <a:ext cx="2835877" cy="283587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GB" sz="6000" kern="1200" dirty="0"/>
            <a:t>Game AI</a:t>
          </a:r>
        </a:p>
      </dsp:txBody>
      <dsp:txXfrm>
        <a:off x="3223613" y="2691995"/>
        <a:ext cx="2005267" cy="2005267"/>
      </dsp:txXfrm>
    </dsp:sp>
    <dsp:sp modelId="{4B4272F3-8409-4FAC-82E6-D8C592CE7661}">
      <dsp:nvSpPr>
        <dsp:cNvPr id="0" name=""/>
        <dsp:cNvSpPr/>
      </dsp:nvSpPr>
      <dsp:spPr>
        <a:xfrm>
          <a:off x="1872205" y="288025"/>
          <a:ext cx="2760358" cy="2525249"/>
        </a:xfrm>
        <a:prstGeom prst="ellipse">
          <a:avLst/>
        </a:prstGeom>
        <a:solidFill>
          <a:schemeClr val="accent2">
            <a:alpha val="50000"/>
            <a:hueOff val="8820774"/>
            <a:satOff val="-3072"/>
            <a:lumOff val="-76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you!</a:t>
          </a:r>
        </a:p>
      </dsp:txBody>
      <dsp:txXfrm>
        <a:off x="2276450" y="657839"/>
        <a:ext cx="1951868" cy="1785621"/>
      </dsp:txXfrm>
    </dsp:sp>
    <dsp:sp modelId="{CF6DD259-51AF-4C6D-9E69-CB85EA7B0E04}">
      <dsp:nvSpPr>
        <dsp:cNvPr id="0" name=""/>
        <dsp:cNvSpPr/>
      </dsp:nvSpPr>
      <dsp:spPr>
        <a:xfrm>
          <a:off x="4321255" y="792089"/>
          <a:ext cx="2025624" cy="1977216"/>
        </a:xfrm>
        <a:prstGeom prst="ellipse">
          <a:avLst/>
        </a:prstGeom>
        <a:solidFill>
          <a:schemeClr val="accent2">
            <a:alpha val="50000"/>
            <a:hueOff val="17641547"/>
            <a:satOff val="-6144"/>
            <a:lumOff val="-15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Design your Game!</a:t>
          </a:r>
        </a:p>
      </dsp:txBody>
      <dsp:txXfrm>
        <a:off x="4617901" y="1081646"/>
        <a:ext cx="1432332" cy="13981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defRPr>
            </a:lvl1pPr>
          </a:lstStyle>
          <a:p>
            <a:pPr>
              <a:defRPr/>
            </a:pPr>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9CFEDD25-72D2-49C8-815E-65C27BC53E34}" type="datetime1">
              <a:rPr lang="da-DK"/>
              <a:pPr>
                <a:defRPr/>
              </a:pPr>
              <a:t>12-08-2025</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defRPr>
            </a:lvl1pPr>
          </a:lstStyle>
          <a:p>
            <a:pPr>
              <a:defRPr/>
            </a:pPr>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defRPr>
            </a:lvl1pPr>
          </a:lstStyle>
          <a:p>
            <a:pPr>
              <a:defRPr/>
            </a:pPr>
            <a:fld id="{F2A898F9-5F50-4947-B1BA-A1E57DA480AF}" type="slidenum">
              <a:rPr lang="da-DK"/>
              <a:pPr>
                <a:defRPr/>
              </a:pPr>
              <a:t>‹#›</a:t>
            </a:fld>
            <a:endParaRPr lang="da-DK"/>
          </a:p>
        </p:txBody>
      </p:sp>
    </p:spTree>
    <p:extLst>
      <p:ext uri="{BB962C8B-B14F-4D97-AF65-F5344CB8AC3E}">
        <p14:creationId xmlns:p14="http://schemas.microsoft.com/office/powerpoint/2010/main" val="1361547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defRPr>
            </a:lvl1pPr>
          </a:lstStyle>
          <a:p>
            <a:pPr>
              <a:defRPr/>
            </a:pPr>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27A1570D-66B7-4A1F-B002-C185E3D48FB9}" type="datetime1">
              <a:rPr lang="da-DK"/>
              <a:pPr>
                <a:defRPr/>
              </a:pPr>
              <a:t>12-08-2025</a:t>
            </a:fld>
            <a:endParaRPr lang="da-DK"/>
          </a:p>
        </p:txBody>
      </p:sp>
      <p:sp>
        <p:nvSpPr>
          <p:cNvPr id="4" name="Pladsholder til diasbille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da-DK" noProof="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defRPr>
            </a:lvl1pPr>
          </a:lstStyle>
          <a:p>
            <a:pPr>
              <a:defRPr/>
            </a:pPr>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defRPr>
            </a:lvl1pPr>
          </a:lstStyle>
          <a:p>
            <a:pPr>
              <a:defRPr/>
            </a:pPr>
            <a:fld id="{243668E2-9599-474A-AA6A-ED57E397CE89}" type="slidenum">
              <a:rPr lang="da-DK"/>
              <a:pPr>
                <a:defRPr/>
              </a:pPr>
              <a:t>‹#›</a:t>
            </a:fld>
            <a:endParaRPr lang="da-DK"/>
          </a:p>
        </p:txBody>
      </p:sp>
    </p:spTree>
    <p:extLst>
      <p:ext uri="{BB962C8B-B14F-4D97-AF65-F5344CB8AC3E}">
        <p14:creationId xmlns:p14="http://schemas.microsoft.com/office/powerpoint/2010/main" val="357876692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a:t>
            </a:r>
            <a:r>
              <a:rPr lang="en-GB" baseline="0" dirty="0"/>
              <a:t> slides accompanying the book Artificial Intelligence and Games through the gameaibook.org website</a:t>
            </a:r>
          </a:p>
          <a:p>
            <a:endParaRPr lang="en-GB" baseline="0"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a:t>
            </a:fld>
            <a:endParaRPr lang="da-DK"/>
          </a:p>
        </p:txBody>
      </p:sp>
    </p:spTree>
    <p:extLst>
      <p:ext uri="{BB962C8B-B14F-4D97-AF65-F5344CB8AC3E}">
        <p14:creationId xmlns:p14="http://schemas.microsoft.com/office/powerpoint/2010/main" val="3758109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introduction of Chapter 7 for more details]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Research interest in academia has really picked up within the second half of the 00s </a:t>
            </a:r>
            <a:endParaRPr lang="en-GB"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103</a:t>
            </a:fld>
            <a:endParaRPr lang="da-DK"/>
          </a:p>
        </p:txBody>
      </p:sp>
    </p:spTree>
    <p:extLst>
      <p:ext uri="{BB962C8B-B14F-4D97-AF65-F5344CB8AC3E}">
        <p14:creationId xmlns:p14="http://schemas.microsoft.com/office/powerpoint/2010/main" val="18043345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104</a:t>
            </a:fld>
            <a:endParaRPr lang="da-DK"/>
          </a:p>
        </p:txBody>
      </p:sp>
    </p:spTree>
    <p:extLst>
      <p:ext uri="{BB962C8B-B14F-4D97-AF65-F5344CB8AC3E}">
        <p14:creationId xmlns:p14="http://schemas.microsoft.com/office/powerpoint/2010/main" val="36181827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105</a:t>
            </a:fld>
            <a:endParaRPr lang="da-DK"/>
          </a:p>
        </p:txBody>
      </p:sp>
    </p:spTree>
    <p:extLst>
      <p:ext uri="{BB962C8B-B14F-4D97-AF65-F5344CB8AC3E}">
        <p14:creationId xmlns:p14="http://schemas.microsoft.com/office/powerpoint/2010/main" val="13544831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140D3-08AE-01AB-C864-532735C12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BEC27-C41C-E6AB-3C42-6FCF91E3A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B1AE62-9718-DEA4-9591-12B45EAA2C44}"/>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8.1.3</a:t>
            </a:r>
            <a:r>
              <a:rPr lang="en-US" cap="none" dirty="0"/>
              <a:t> for more details]</a:t>
            </a:r>
          </a:p>
          <a:p>
            <a:endParaRPr lang="en-GB" dirty="0"/>
          </a:p>
        </p:txBody>
      </p:sp>
      <p:sp>
        <p:nvSpPr>
          <p:cNvPr id="4" name="Slide Number Placeholder 3">
            <a:extLst>
              <a:ext uri="{FF2B5EF4-FFF2-40B4-BE49-F238E27FC236}">
                <a16:creationId xmlns:a16="http://schemas.microsoft.com/office/drawing/2014/main" id="{B14DEEAE-D7B6-B4B5-2F2A-7BDD3261F5BC}"/>
              </a:ext>
            </a:extLst>
          </p:cNvPr>
          <p:cNvSpPr>
            <a:spLocks noGrp="1"/>
          </p:cNvSpPr>
          <p:nvPr>
            <p:ph type="sldNum" sz="quarter" idx="10"/>
          </p:nvPr>
        </p:nvSpPr>
        <p:spPr/>
        <p:txBody>
          <a:bodyPr/>
          <a:lstStyle/>
          <a:p>
            <a:pPr>
              <a:defRPr/>
            </a:pPr>
            <a:fld id="{243668E2-9599-474A-AA6A-ED57E397CE89}" type="slidenum">
              <a:rPr lang="da-DK" smtClean="0"/>
              <a:pPr>
                <a:defRPr/>
              </a:pPr>
              <a:t>106</a:t>
            </a:fld>
            <a:endParaRPr lang="da-DK"/>
          </a:p>
        </p:txBody>
      </p:sp>
    </p:spTree>
    <p:extLst>
      <p:ext uri="{BB962C8B-B14F-4D97-AF65-F5344CB8AC3E}">
        <p14:creationId xmlns:p14="http://schemas.microsoft.com/office/powerpoint/2010/main" val="3613009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3D7BA-2082-2DB9-7FAA-A006BABD4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9E240-C381-4D14-0CF3-BB3E6A2D6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D2051-A408-A402-CBF9-27E214E6DAC1}"/>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8.1.3</a:t>
            </a:r>
            <a:r>
              <a:rPr lang="en-US" cap="none" dirty="0"/>
              <a:t> for more details]</a:t>
            </a:r>
          </a:p>
          <a:p>
            <a:endParaRPr lang="en-GB" dirty="0"/>
          </a:p>
        </p:txBody>
      </p:sp>
      <p:sp>
        <p:nvSpPr>
          <p:cNvPr id="4" name="Slide Number Placeholder 3">
            <a:extLst>
              <a:ext uri="{FF2B5EF4-FFF2-40B4-BE49-F238E27FC236}">
                <a16:creationId xmlns:a16="http://schemas.microsoft.com/office/drawing/2014/main" id="{915FDC21-020B-D96C-E035-743F7636B053}"/>
              </a:ext>
            </a:extLst>
          </p:cNvPr>
          <p:cNvSpPr>
            <a:spLocks noGrp="1"/>
          </p:cNvSpPr>
          <p:nvPr>
            <p:ph type="sldNum" sz="quarter" idx="10"/>
          </p:nvPr>
        </p:nvSpPr>
        <p:spPr/>
        <p:txBody>
          <a:bodyPr/>
          <a:lstStyle/>
          <a:p>
            <a:pPr>
              <a:defRPr/>
            </a:pPr>
            <a:fld id="{243668E2-9599-474A-AA6A-ED57E397CE89}" type="slidenum">
              <a:rPr lang="da-DK" smtClean="0"/>
              <a:pPr>
                <a:defRPr/>
              </a:pPr>
              <a:t>107</a:t>
            </a:fld>
            <a:endParaRPr lang="da-DK"/>
          </a:p>
        </p:txBody>
      </p:sp>
    </p:spTree>
    <p:extLst>
      <p:ext uri="{BB962C8B-B14F-4D97-AF65-F5344CB8AC3E}">
        <p14:creationId xmlns:p14="http://schemas.microsoft.com/office/powerpoint/2010/main" val="35760396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C2A4E-29F8-D3C6-F1D4-7DEF67008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B2819-9EAC-5A3B-F1E1-F0586169A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BED62A-6CC4-2CEA-8E20-B1B6BB1B4811}"/>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8.1.3</a:t>
            </a:r>
            <a:r>
              <a:rPr lang="en-US" cap="none" dirty="0"/>
              <a:t> for more details]</a:t>
            </a:r>
          </a:p>
          <a:p>
            <a:endParaRPr lang="en-GB" dirty="0"/>
          </a:p>
        </p:txBody>
      </p:sp>
      <p:sp>
        <p:nvSpPr>
          <p:cNvPr id="4" name="Slide Number Placeholder 3">
            <a:extLst>
              <a:ext uri="{FF2B5EF4-FFF2-40B4-BE49-F238E27FC236}">
                <a16:creationId xmlns:a16="http://schemas.microsoft.com/office/drawing/2014/main" id="{973820DB-B19E-9908-3518-C84DDB21D1F2}"/>
              </a:ext>
            </a:extLst>
          </p:cNvPr>
          <p:cNvSpPr>
            <a:spLocks noGrp="1"/>
          </p:cNvSpPr>
          <p:nvPr>
            <p:ph type="sldNum" sz="quarter" idx="10"/>
          </p:nvPr>
        </p:nvSpPr>
        <p:spPr/>
        <p:txBody>
          <a:bodyPr/>
          <a:lstStyle/>
          <a:p>
            <a:pPr>
              <a:defRPr/>
            </a:pPr>
            <a:fld id="{243668E2-9599-474A-AA6A-ED57E397CE89}" type="slidenum">
              <a:rPr lang="da-DK" smtClean="0"/>
              <a:pPr>
                <a:defRPr/>
              </a:pPr>
              <a:t>108</a:t>
            </a:fld>
            <a:endParaRPr lang="da-DK"/>
          </a:p>
        </p:txBody>
      </p:sp>
    </p:spTree>
    <p:extLst>
      <p:ext uri="{BB962C8B-B14F-4D97-AF65-F5344CB8AC3E}">
        <p14:creationId xmlns:p14="http://schemas.microsoft.com/office/powerpoint/2010/main" val="16302279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4DB05-591A-14B8-FD2C-CFBD3B1C4C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406BF-18C0-9101-02CC-932873822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EF831-886E-61DA-8AA2-D27CC9BBDC27}"/>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8.1.4</a:t>
            </a:r>
            <a:r>
              <a:rPr lang="en-US" cap="none" dirty="0"/>
              <a:t> for more details]</a:t>
            </a:r>
          </a:p>
          <a:p>
            <a:endParaRPr lang="en-GB" dirty="0"/>
          </a:p>
        </p:txBody>
      </p:sp>
      <p:sp>
        <p:nvSpPr>
          <p:cNvPr id="4" name="Slide Number Placeholder 3">
            <a:extLst>
              <a:ext uri="{FF2B5EF4-FFF2-40B4-BE49-F238E27FC236}">
                <a16:creationId xmlns:a16="http://schemas.microsoft.com/office/drawing/2014/main" id="{3EF0C210-4913-068D-10A0-ED7EE8D1D399}"/>
              </a:ext>
            </a:extLst>
          </p:cNvPr>
          <p:cNvSpPr>
            <a:spLocks noGrp="1"/>
          </p:cNvSpPr>
          <p:nvPr>
            <p:ph type="sldNum" sz="quarter" idx="10"/>
          </p:nvPr>
        </p:nvSpPr>
        <p:spPr/>
        <p:txBody>
          <a:bodyPr/>
          <a:lstStyle/>
          <a:p>
            <a:pPr>
              <a:defRPr/>
            </a:pPr>
            <a:fld id="{243668E2-9599-474A-AA6A-ED57E397CE89}" type="slidenum">
              <a:rPr lang="da-DK" smtClean="0"/>
              <a:pPr>
                <a:defRPr/>
              </a:pPr>
              <a:t>109</a:t>
            </a:fld>
            <a:endParaRPr lang="da-DK"/>
          </a:p>
        </p:txBody>
      </p:sp>
    </p:spTree>
    <p:extLst>
      <p:ext uri="{BB962C8B-B14F-4D97-AF65-F5344CB8AC3E}">
        <p14:creationId xmlns:p14="http://schemas.microsoft.com/office/powerpoint/2010/main" val="9039038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8.1.4</a:t>
            </a:r>
            <a:r>
              <a:rPr lang="en-US" cap="none" dirty="0"/>
              <a:t> for more details]</a:t>
            </a:r>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110</a:t>
            </a:fld>
            <a:endParaRPr lang="da-DK"/>
          </a:p>
        </p:txBody>
      </p:sp>
    </p:spTree>
    <p:extLst>
      <p:ext uri="{BB962C8B-B14F-4D97-AF65-F5344CB8AC3E}">
        <p14:creationId xmlns:p14="http://schemas.microsoft.com/office/powerpoint/2010/main" val="2164567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a:t>
            </a:r>
            <a:r>
              <a:rPr lang="en-GB" baseline="0" dirty="0"/>
              <a:t> Section 8.2 for more details]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111</a:t>
            </a:fld>
            <a:endParaRPr lang="da-DK"/>
          </a:p>
        </p:txBody>
      </p:sp>
    </p:spTree>
    <p:extLst>
      <p:ext uri="{BB962C8B-B14F-4D97-AF65-F5344CB8AC3E}">
        <p14:creationId xmlns:p14="http://schemas.microsoft.com/office/powerpoint/2010/main" val="26606824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a:t>
            </a:r>
            <a:r>
              <a:rPr lang="en-GB" baseline="0" dirty="0"/>
              <a:t> Section 8.2 for more details]</a:t>
            </a:r>
            <a:endParaRPr lang="en-GB" dirty="0"/>
          </a:p>
          <a:p>
            <a:endParaRPr lang="en-GB" dirty="0"/>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The search-based approach to PCG has been intensively investigated in academic PCG research in recent years. </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ＭＳ Ｐゴシック" charset="-128"/>
              <a:cs typeface="ＭＳ Ｐゴシック" charset="-128"/>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In search-based procedural content generation, an evolutionary algorithm or some other stochastic search or optimization algorithm is used to search for content with the desired qualities. </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ＭＳ Ｐゴシック" charset="-128"/>
              <a:cs typeface="ＭＳ Ｐゴシック" charset="-128"/>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The basic metaphor is that of design as a search process: a good enough solution to the design problem exists within some space of solutions, and if we keep iterating and tweaking one or many possible solutions, keeping those changes which make the solution(s) better and discarding those that are harmful, we will eventually arrive at the desired solution.</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112</a:t>
            </a:fld>
            <a:endParaRPr lang="da-DK"/>
          </a:p>
        </p:txBody>
      </p:sp>
    </p:spTree>
    <p:extLst>
      <p:ext uri="{BB962C8B-B14F-4D97-AF65-F5344CB8AC3E}">
        <p14:creationId xmlns:p14="http://schemas.microsoft.com/office/powerpoint/2010/main" val="10347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r>
              <a:rPr dirty="0"/>
              <a:t>[see Section </a:t>
            </a:r>
            <a:r>
              <a:rPr lang="en-GB" dirty="0"/>
              <a:t>7</a:t>
            </a:r>
            <a:r>
              <a:rPr dirty="0"/>
              <a:t>.1 for more details]</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The first core component of the search-based approach is the </a:t>
            </a:r>
            <a:r>
              <a:rPr lang="en-GB" sz="1200" b="1" i="0" u="none" strike="noStrike" kern="1200" baseline="0" dirty="0">
                <a:solidFill>
                  <a:schemeClr val="tx1"/>
                </a:solidFill>
                <a:latin typeface="+mn-lt"/>
                <a:ea typeface="ＭＳ Ｐゴシック" charset="-128"/>
                <a:cs typeface="ＭＳ Ｐゴシック" charset="-128"/>
              </a:rPr>
              <a:t>search algorithm </a:t>
            </a:r>
            <a:r>
              <a:rPr lang="en-GB" sz="1200" b="0" i="0" u="none" strike="noStrike" kern="1200" baseline="0" dirty="0">
                <a:solidFill>
                  <a:schemeClr val="tx1"/>
                </a:solidFill>
                <a:latin typeface="+mn-lt"/>
                <a:ea typeface="ＭＳ Ｐゴシック" charset="-128"/>
                <a:cs typeface="ＭＳ Ｐゴシック" charset="-128"/>
              </a:rPr>
              <a:t>per se. This is the “engine” of a search-based method. Often relatively simple evolutionary algorithms work well enough, however sometimes there are substantial benefits to using more sophisticated algorithms that take e.g., constraints into account, or that are specialized for a particular content representation.</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113</a:t>
            </a:fld>
            <a:endParaRPr lang="da-DK"/>
          </a:p>
        </p:txBody>
      </p:sp>
    </p:spTree>
    <p:extLst>
      <p:ext uri="{BB962C8B-B14F-4D97-AF65-F5344CB8AC3E}">
        <p14:creationId xmlns:p14="http://schemas.microsoft.com/office/powerpoint/2010/main" val="1200817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The second core component of the search-based approach is </a:t>
            </a:r>
            <a:r>
              <a:rPr lang="en-GB" sz="1200" b="1" i="0" u="none" strike="noStrike" kern="1200" baseline="0" dirty="0">
                <a:solidFill>
                  <a:schemeClr val="tx1"/>
                </a:solidFill>
                <a:latin typeface="+mn-lt"/>
                <a:ea typeface="ＭＳ Ｐゴシック" charset="-128"/>
                <a:cs typeface="ＭＳ Ｐゴシック" charset="-128"/>
              </a:rPr>
              <a:t>content representation</a:t>
            </a:r>
            <a:endParaRPr lang="en-GB" sz="1200" b="0" i="0" u="none" strike="noStrike" kern="1200" baseline="0" dirty="0">
              <a:solidFill>
                <a:schemeClr val="tx1"/>
              </a:solidFill>
              <a:latin typeface="+mn-lt"/>
              <a:ea typeface="ＭＳ Ｐゴシック" charset="-128"/>
              <a:cs typeface="ＭＳ Ｐゴシック" charset="-128"/>
            </a:endParaRP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This is the representation of the </a:t>
            </a:r>
            <a:r>
              <a:rPr lang="en-GB" sz="1200" b="0" i="0" u="none" strike="noStrike" kern="1200" baseline="0" dirty="0" err="1">
                <a:solidFill>
                  <a:schemeClr val="tx1"/>
                </a:solidFill>
                <a:latin typeface="+mn-lt"/>
                <a:ea typeface="ＭＳ Ｐゴシック" charset="-128"/>
                <a:cs typeface="ＭＳ Ｐゴシック" charset="-128"/>
              </a:rPr>
              <a:t>artifacts</a:t>
            </a:r>
            <a:r>
              <a:rPr lang="en-GB" sz="1200" b="0" i="0" u="none" strike="noStrike" kern="1200" baseline="0" dirty="0">
                <a:solidFill>
                  <a:schemeClr val="tx1"/>
                </a:solidFill>
                <a:latin typeface="+mn-lt"/>
                <a:ea typeface="ＭＳ Ｐゴシック" charset="-128"/>
                <a:cs typeface="ＭＳ Ｐゴシック" charset="-128"/>
              </a:rPr>
              <a:t> you want to generate, e.g., levels, quests or winged kittens. The content representation could be anything from an array of real numbers to a graph to a string. The content representation defines (and thus also limits) what content can be generated, and determines whether effective search is possible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114</a:t>
            </a:fld>
            <a:endParaRPr lang="da-DK"/>
          </a:p>
        </p:txBody>
      </p:sp>
    </p:spTree>
    <p:extLst>
      <p:ext uri="{BB962C8B-B14F-4D97-AF65-F5344CB8AC3E}">
        <p14:creationId xmlns:p14="http://schemas.microsoft.com/office/powerpoint/2010/main" val="2526895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The third core component of the search-based approach is the design of one or more </a:t>
            </a:r>
            <a:r>
              <a:rPr lang="en-GB" sz="1200" b="1" i="0" u="none" strike="noStrike" kern="1200" baseline="0" dirty="0">
                <a:solidFill>
                  <a:schemeClr val="tx1"/>
                </a:solidFill>
                <a:latin typeface="+mn-lt"/>
                <a:ea typeface="ＭＳ Ｐゴシック" charset="-128"/>
                <a:cs typeface="ＭＳ Ｐゴシック" charset="-128"/>
              </a:rPr>
              <a:t>evaluation functions</a:t>
            </a:r>
            <a:endParaRPr lang="en-GB" sz="1200" b="0" i="0" u="none" strike="noStrike" kern="1200" baseline="0" dirty="0">
              <a:solidFill>
                <a:schemeClr val="tx1"/>
              </a:solidFill>
              <a:latin typeface="+mn-lt"/>
              <a:ea typeface="ＭＳ Ｐゴシック" charset="-128"/>
              <a:cs typeface="ＭＳ Ｐゴシック" charset="-128"/>
            </a:endParaRP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I.e. This is a function from an </a:t>
            </a:r>
            <a:r>
              <a:rPr lang="en-GB" sz="1200" b="0" i="0" u="none" strike="noStrike" kern="1200" baseline="0" dirty="0" err="1">
                <a:solidFill>
                  <a:schemeClr val="tx1"/>
                </a:solidFill>
                <a:latin typeface="+mn-lt"/>
                <a:ea typeface="ＭＳ Ｐゴシック" charset="-128"/>
                <a:cs typeface="ＭＳ Ｐゴシック" charset="-128"/>
              </a:rPr>
              <a:t>artifact</a:t>
            </a:r>
            <a:r>
              <a:rPr lang="en-GB" sz="1200" b="0" i="0" u="none" strike="noStrike" kern="1200" baseline="0" dirty="0">
                <a:solidFill>
                  <a:schemeClr val="tx1"/>
                </a:solidFill>
                <a:latin typeface="+mn-lt"/>
                <a:ea typeface="ＭＳ Ｐゴシック" charset="-128"/>
                <a:cs typeface="ＭＳ Ｐゴシック" charset="-128"/>
              </a:rPr>
              <a:t> (an individual piece of content) to a number indicating the quality of the </a:t>
            </a:r>
            <a:r>
              <a:rPr lang="en-GB" sz="1200" b="0" i="0" u="none" strike="noStrike" kern="1200" baseline="0" dirty="0" err="1">
                <a:solidFill>
                  <a:schemeClr val="tx1"/>
                </a:solidFill>
                <a:latin typeface="+mn-lt"/>
                <a:ea typeface="ＭＳ Ｐゴシック" charset="-128"/>
                <a:cs typeface="ＭＳ Ｐゴシック" charset="-128"/>
              </a:rPr>
              <a:t>artifact</a:t>
            </a:r>
            <a:r>
              <a:rPr lang="en-GB" sz="1200" b="0" i="0" u="none" strike="noStrike" kern="1200" baseline="0" dirty="0">
                <a:solidFill>
                  <a:schemeClr val="tx1"/>
                </a:solidFill>
                <a:latin typeface="+mn-lt"/>
                <a:ea typeface="ＭＳ Ｐゴシック" charset="-128"/>
                <a:cs typeface="ＭＳ Ｐゴシック" charset="-128"/>
              </a:rPr>
              <a:t>. </a:t>
            </a:r>
          </a:p>
          <a:p>
            <a:endParaRPr lang="en-GB" sz="1200" b="0" i="0" u="none" strike="noStrike" kern="1200" baseline="0" dirty="0">
              <a:solidFill>
                <a:schemeClr val="tx1"/>
              </a:solidFill>
              <a:latin typeface="+mn-lt"/>
              <a:ea typeface="ＭＳ Ｐゴシック" charset="-128"/>
            </a:endParaRPr>
          </a:p>
          <a:p>
            <a:r>
              <a:rPr lang="en-GB" sz="1200" b="0" i="0" u="none" strike="noStrike" kern="1200" baseline="0" dirty="0">
                <a:solidFill>
                  <a:schemeClr val="tx1"/>
                </a:solidFill>
                <a:latin typeface="+mn-lt"/>
                <a:ea typeface="ＭＳ Ｐゴシック" charset="-128"/>
              </a:rPr>
              <a:t>There are three main ways to evaluate content: directly, simulation-based and interactively</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115</a:t>
            </a:fld>
            <a:endParaRPr lang="da-DK"/>
          </a:p>
        </p:txBody>
      </p:sp>
    </p:spTree>
    <p:extLst>
      <p:ext uri="{BB962C8B-B14F-4D97-AF65-F5344CB8AC3E}">
        <p14:creationId xmlns:p14="http://schemas.microsoft.com/office/powerpoint/2010/main" val="18583813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taxonomy of content evaluation expanded. See Section 8.2 for more details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116</a:t>
            </a:fld>
            <a:endParaRPr lang="da-DK"/>
          </a:p>
        </p:txBody>
      </p:sp>
    </p:spTree>
    <p:extLst>
      <p:ext uri="{BB962C8B-B14F-4D97-AF65-F5344CB8AC3E}">
        <p14:creationId xmlns:p14="http://schemas.microsoft.com/office/powerpoint/2010/main" val="27316961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buFontTx/>
              <a:buNone/>
            </a:pPr>
            <a:r>
              <a:rPr lang="en-US" sz="2400" b="0" dirty="0">
                <a:latin typeface="Arial" charset="0"/>
                <a:cs typeface="Arial" charset="0"/>
              </a:rPr>
              <a:t>A graphical representation of the different ways an algorithm can evaluate content</a:t>
            </a:r>
          </a:p>
          <a:p>
            <a:pPr>
              <a:buFontTx/>
              <a:buNone/>
            </a:pPr>
            <a:endParaRPr lang="en-US" sz="2400" b="1" dirty="0">
              <a:latin typeface="Arial" charset="0"/>
              <a:cs typeface="Arial" charset="0"/>
            </a:endParaRPr>
          </a:p>
          <a:p>
            <a:pPr>
              <a:buFontTx/>
              <a:buChar char="•"/>
            </a:pPr>
            <a:r>
              <a:rPr lang="en-US" sz="2400" b="1" dirty="0">
                <a:latin typeface="Arial" charset="0"/>
                <a:cs typeface="Arial" charset="0"/>
              </a:rPr>
              <a:t>Directly</a:t>
            </a:r>
            <a:r>
              <a:rPr lang="en-US" sz="2400" b="1" baseline="0" dirty="0">
                <a:latin typeface="Arial" charset="0"/>
                <a:cs typeface="Arial" charset="0"/>
              </a:rPr>
              <a:t> (</a:t>
            </a:r>
            <a:r>
              <a:rPr lang="en-US" sz="2400" dirty="0">
                <a:latin typeface="Arial" charset="0"/>
                <a:cs typeface="Arial" charset="0"/>
              </a:rPr>
              <a:t>A direct mapping between content and quality; e.g. number of jumps in a platform game)</a:t>
            </a:r>
          </a:p>
          <a:p>
            <a:pPr lvl="1">
              <a:buFontTx/>
              <a:buChar char="–"/>
            </a:pPr>
            <a:r>
              <a:rPr lang="en-US" sz="2400" b="1" kern="1200" dirty="0">
                <a:solidFill>
                  <a:schemeClr val="tx1"/>
                </a:solidFill>
                <a:latin typeface="+mn-lt"/>
                <a:ea typeface="MS PGothic" pitchFamily="34" charset="-128"/>
                <a:cs typeface="Arial" charset="0"/>
              </a:rPr>
              <a:t>Theory-driven</a:t>
            </a:r>
            <a:r>
              <a:rPr lang="en-US" sz="2400" kern="1200" dirty="0">
                <a:solidFill>
                  <a:schemeClr val="tx1"/>
                </a:solidFill>
                <a:latin typeface="+mn-lt"/>
                <a:ea typeface="MS PGothic" pitchFamily="34" charset="-128"/>
                <a:cs typeface="Arial" charset="0"/>
              </a:rPr>
              <a:t>: evaluation function is based on a theoretical model – e.g. </a:t>
            </a:r>
            <a:r>
              <a:rPr lang="en-US" sz="2400" kern="1200" dirty="0" err="1">
                <a:solidFill>
                  <a:schemeClr val="tx1"/>
                </a:solidFill>
                <a:latin typeface="+mn-lt"/>
                <a:ea typeface="MS PGothic" pitchFamily="34" charset="-128"/>
                <a:cs typeface="Arial" charset="0"/>
              </a:rPr>
              <a:t>Koster’s</a:t>
            </a:r>
            <a:r>
              <a:rPr lang="en-US" sz="2400" kern="1200" dirty="0">
                <a:solidFill>
                  <a:schemeClr val="tx1"/>
                </a:solidFill>
                <a:latin typeface="+mn-lt"/>
                <a:ea typeface="MS PGothic" pitchFamily="34" charset="-128"/>
                <a:cs typeface="Arial" charset="0"/>
              </a:rPr>
              <a:t> theory of fun)</a:t>
            </a:r>
          </a:p>
          <a:p>
            <a:pPr lvl="1">
              <a:buFontTx/>
              <a:buChar char="–"/>
            </a:pPr>
            <a:r>
              <a:rPr lang="en-US" sz="2400" b="1" kern="1200" dirty="0">
                <a:solidFill>
                  <a:schemeClr val="tx1"/>
                </a:solidFill>
                <a:latin typeface="+mn-lt"/>
                <a:ea typeface="MS PGothic" pitchFamily="34" charset="-128"/>
                <a:cs typeface="Arial" charset="0"/>
              </a:rPr>
              <a:t>Data-driven</a:t>
            </a:r>
            <a:r>
              <a:rPr lang="en-US" sz="2400" kern="1200" dirty="0">
                <a:solidFill>
                  <a:schemeClr val="tx1"/>
                </a:solidFill>
                <a:latin typeface="+mn-lt"/>
                <a:ea typeface="MS PGothic" pitchFamily="34" charset="-128"/>
                <a:cs typeface="Arial" charset="0"/>
              </a:rPr>
              <a:t>: evaluation function is derived via gameplay (or other modalities of) data</a:t>
            </a:r>
            <a:endParaRPr lang="en-US" sz="2400" dirty="0">
              <a:latin typeface="Arial" charset="0"/>
              <a:cs typeface="Arial" charset="0"/>
            </a:endParaRPr>
          </a:p>
          <a:p>
            <a:pPr>
              <a:buFontTx/>
              <a:buChar char="•"/>
            </a:pPr>
            <a:r>
              <a:rPr lang="en-US" sz="2400" b="1" dirty="0">
                <a:latin typeface="Arial" charset="0"/>
                <a:cs typeface="Arial" charset="0"/>
              </a:rPr>
              <a:t>Simulation-based</a:t>
            </a:r>
            <a:r>
              <a:rPr lang="en-US" sz="2400" b="1" baseline="0" dirty="0">
                <a:latin typeface="Arial" charset="0"/>
                <a:cs typeface="Arial" charset="0"/>
              </a:rPr>
              <a:t> (</a:t>
            </a:r>
            <a:r>
              <a:rPr lang="en-US" sz="2400" dirty="0">
                <a:latin typeface="Arial" charset="0"/>
                <a:cs typeface="Arial" charset="0"/>
              </a:rPr>
              <a:t>An AI (maybe a human imitator) plays the game for a while and content is evaluated)</a:t>
            </a:r>
          </a:p>
          <a:p>
            <a:pPr lvl="1">
              <a:buFontTx/>
              <a:buChar char="–"/>
            </a:pPr>
            <a:r>
              <a:rPr lang="en-US" sz="2200" b="1" kern="1200" dirty="0">
                <a:solidFill>
                  <a:schemeClr val="tx1"/>
                </a:solidFill>
                <a:latin typeface="+mn-lt"/>
                <a:ea typeface="MS PGothic" pitchFamily="34" charset="-128"/>
                <a:cs typeface="Arial" charset="0"/>
              </a:rPr>
              <a:t>Static</a:t>
            </a:r>
            <a:r>
              <a:rPr lang="en-US" sz="2200" kern="1200" dirty="0">
                <a:solidFill>
                  <a:schemeClr val="tx1"/>
                </a:solidFill>
                <a:latin typeface="+mn-lt"/>
                <a:ea typeface="MS PGothic" pitchFamily="34" charset="-128"/>
                <a:cs typeface="Arial" charset="0"/>
              </a:rPr>
              <a:t>: evaluation function does not change over time</a:t>
            </a:r>
          </a:p>
          <a:p>
            <a:pPr lvl="1">
              <a:buFontTx/>
              <a:buChar char="–"/>
            </a:pPr>
            <a:r>
              <a:rPr lang="en-US" sz="2200" b="1" kern="1200" dirty="0">
                <a:solidFill>
                  <a:schemeClr val="tx1"/>
                </a:solidFill>
                <a:latin typeface="+mn-lt"/>
                <a:ea typeface="MS PGothic" pitchFamily="34" charset="-128"/>
                <a:cs typeface="Arial" charset="0"/>
              </a:rPr>
              <a:t>Dynamic</a:t>
            </a:r>
            <a:r>
              <a:rPr lang="en-US" sz="2200" kern="1200" dirty="0">
                <a:solidFill>
                  <a:schemeClr val="tx1"/>
                </a:solidFill>
                <a:latin typeface="+mn-lt"/>
                <a:ea typeface="MS PGothic" pitchFamily="34" charset="-128"/>
                <a:cs typeface="Arial" charset="0"/>
              </a:rPr>
              <a:t>: evaluation function is affected as time goes by</a:t>
            </a:r>
            <a:endParaRPr lang="en-US" sz="2400" dirty="0">
              <a:latin typeface="Arial" charset="0"/>
              <a:cs typeface="Arial" charset="0"/>
            </a:endParaRPr>
          </a:p>
          <a:p>
            <a:pPr>
              <a:buFontTx/>
              <a:buChar char="•"/>
            </a:pPr>
            <a:r>
              <a:rPr lang="en-US" sz="2400" b="1" dirty="0">
                <a:latin typeface="Arial" charset="0"/>
                <a:cs typeface="Arial" charset="0"/>
              </a:rPr>
              <a:t>Interactively</a:t>
            </a:r>
            <a:r>
              <a:rPr lang="en-US" sz="2400" b="1" baseline="0" dirty="0">
                <a:latin typeface="Arial" charset="0"/>
                <a:cs typeface="Arial" charset="0"/>
              </a:rPr>
              <a:t> (</a:t>
            </a:r>
            <a:r>
              <a:rPr lang="en-US" sz="2400" dirty="0">
                <a:latin typeface="Arial" charset="0"/>
                <a:cs typeface="Arial" charset="0"/>
              </a:rPr>
              <a:t>Real-time evaluation via a player (or players))</a:t>
            </a:r>
          </a:p>
          <a:p>
            <a:pPr lvl="1">
              <a:buFontTx/>
              <a:buChar char="–"/>
            </a:pPr>
            <a:r>
              <a:rPr lang="en-US" sz="2200" b="1" kern="1200" dirty="0">
                <a:solidFill>
                  <a:schemeClr val="tx1"/>
                </a:solidFill>
                <a:latin typeface="+mn-lt"/>
                <a:ea typeface="MS PGothic" pitchFamily="34" charset="-128"/>
                <a:cs typeface="Arial" charset="0"/>
              </a:rPr>
              <a:t>Implicit</a:t>
            </a:r>
            <a:r>
              <a:rPr lang="en-US" sz="2200" kern="1200" dirty="0">
                <a:solidFill>
                  <a:schemeClr val="tx1"/>
                </a:solidFill>
                <a:latin typeface="+mn-lt"/>
                <a:ea typeface="MS PGothic" pitchFamily="34" charset="-128"/>
                <a:cs typeface="Arial" charset="0"/>
              </a:rPr>
              <a:t>: game behavior gives value to content (e.g. preference over a weapon) </a:t>
            </a:r>
          </a:p>
          <a:p>
            <a:pPr lvl="1">
              <a:buFontTx/>
              <a:buChar char="–"/>
            </a:pPr>
            <a:r>
              <a:rPr lang="en-US" sz="2200" b="1" kern="1200" dirty="0">
                <a:solidFill>
                  <a:schemeClr val="tx1"/>
                </a:solidFill>
                <a:latin typeface="+mn-lt"/>
                <a:ea typeface="MS PGothic" pitchFamily="34" charset="-128"/>
                <a:cs typeface="Arial" charset="0"/>
              </a:rPr>
              <a:t>Explicit</a:t>
            </a:r>
            <a:r>
              <a:rPr lang="en-US" sz="2200" kern="1200" dirty="0">
                <a:solidFill>
                  <a:schemeClr val="tx1"/>
                </a:solidFill>
                <a:latin typeface="+mn-lt"/>
                <a:ea typeface="MS PGothic" pitchFamily="34" charset="-128"/>
                <a:cs typeface="Arial" charset="0"/>
              </a:rPr>
              <a:t>: ask players to score content</a:t>
            </a:r>
          </a:p>
          <a:p>
            <a:pPr>
              <a:buFontTx/>
              <a:buNone/>
            </a:pPr>
            <a:endParaRPr lang="en-US" sz="2400" dirty="0">
              <a:latin typeface="Arial" charset="0"/>
              <a:cs typeface="Arial" charset="0"/>
            </a:endParaRP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solidFill>
                  <a:prstClr val="black"/>
                </a:solidFill>
              </a:rPr>
              <a:pPr>
                <a:defRPr/>
              </a:pPr>
              <a:t>117</a:t>
            </a:fld>
            <a:endParaRPr lang="da-DK">
              <a:solidFill>
                <a:prstClr val="black"/>
              </a:solidFill>
            </a:endParaRPr>
          </a:p>
        </p:txBody>
      </p:sp>
    </p:spTree>
    <p:extLst>
      <p:ext uri="{BB962C8B-B14F-4D97-AF65-F5344CB8AC3E}">
        <p14:creationId xmlns:p14="http://schemas.microsoft.com/office/powerpoint/2010/main" val="42714867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example is based on the paper:</a:t>
            </a:r>
            <a:r>
              <a:rPr lang="en-GB" baseline="0" dirty="0"/>
              <a:t> </a:t>
            </a:r>
            <a:r>
              <a:rPr lang="en-GB" sz="1200" dirty="0"/>
              <a:t>Steve </a:t>
            </a:r>
            <a:r>
              <a:rPr lang="en-GB" sz="1200" dirty="0" err="1"/>
              <a:t>Dahlskog</a:t>
            </a:r>
            <a:r>
              <a:rPr lang="en-GB" sz="1200" dirty="0"/>
              <a:t> and Julian </a:t>
            </a:r>
            <a:r>
              <a:rPr lang="en-GB" sz="1200" dirty="0" err="1"/>
              <a:t>Togelius</a:t>
            </a:r>
            <a:r>
              <a:rPr lang="en-GB" sz="1200" dirty="0"/>
              <a:t>: </a:t>
            </a:r>
            <a:r>
              <a:rPr lang="en-GB" sz="1200" b="1" dirty="0"/>
              <a:t>Patterns as Objectives for Level Generation</a:t>
            </a:r>
            <a:r>
              <a:rPr lang="en-GB" sz="1200" dirty="0"/>
              <a:t>. PCG Workshop 2013</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118</a:t>
            </a:fld>
            <a:endParaRPr lang="da-DK"/>
          </a:p>
        </p:txBody>
      </p:sp>
    </p:spTree>
    <p:extLst>
      <p:ext uri="{BB962C8B-B14F-4D97-AF65-F5344CB8AC3E}">
        <p14:creationId xmlns:p14="http://schemas.microsoft.com/office/powerpoint/2010/main" val="57791876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119</a:t>
            </a:fld>
            <a:endParaRPr lang="da-DK"/>
          </a:p>
        </p:txBody>
      </p:sp>
    </p:spTree>
    <p:extLst>
      <p:ext uri="{BB962C8B-B14F-4D97-AF65-F5344CB8AC3E}">
        <p14:creationId xmlns:p14="http://schemas.microsoft.com/office/powerpoint/2010/main" val="188055837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120</a:t>
            </a:fld>
            <a:endParaRPr lang="da-DK"/>
          </a:p>
        </p:txBody>
      </p:sp>
    </p:spTree>
    <p:extLst>
      <p:ext uri="{BB962C8B-B14F-4D97-AF65-F5344CB8AC3E}">
        <p14:creationId xmlns:p14="http://schemas.microsoft.com/office/powerpoint/2010/main" val="11572947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121</a:t>
            </a:fld>
            <a:endParaRPr lang="da-DK"/>
          </a:p>
        </p:txBody>
      </p:sp>
    </p:spTree>
    <p:extLst>
      <p:ext uri="{BB962C8B-B14F-4D97-AF65-F5344CB8AC3E}">
        <p14:creationId xmlns:p14="http://schemas.microsoft.com/office/powerpoint/2010/main" val="20572253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122</a:t>
            </a:fld>
            <a:endParaRPr lang="da-DK"/>
          </a:p>
        </p:txBody>
      </p:sp>
    </p:spTree>
    <p:extLst>
      <p:ext uri="{BB962C8B-B14F-4D97-AF65-F5344CB8AC3E}">
        <p14:creationId xmlns:p14="http://schemas.microsoft.com/office/powerpoint/2010/main" val="3703881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xfrm>
            <a:off x="685800" y="685800"/>
            <a:ext cx="5486400" cy="3429000"/>
          </a:xfrm>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endParaRPr dirty="0"/>
          </a:p>
          <a:p>
            <a:r>
              <a:rPr dirty="0"/>
              <a:t>The Figure illustrates a cost breakdown of an average AAA game and showcases the dominance of artwork and marketing in that process. Art, programming, and debugging constitute around 50% of the cost of an AAA game. Essentially, PCG can assist in the processes of art and content production, thus directly contributing to the reduction of around 40% of a game’s cost.</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number of generated levels with their corresponding fitness</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123</a:t>
            </a:fld>
            <a:endParaRPr lang="da-DK"/>
          </a:p>
        </p:txBody>
      </p:sp>
    </p:spTree>
    <p:extLst>
      <p:ext uri="{BB962C8B-B14F-4D97-AF65-F5344CB8AC3E}">
        <p14:creationId xmlns:p14="http://schemas.microsoft.com/office/powerpoint/2010/main" val="42712457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124</a:t>
            </a:fld>
            <a:endParaRPr lang="da-DK"/>
          </a:p>
        </p:txBody>
      </p:sp>
    </p:spTree>
    <p:extLst>
      <p:ext uri="{BB962C8B-B14F-4D97-AF65-F5344CB8AC3E}">
        <p14:creationId xmlns:p14="http://schemas.microsoft.com/office/powerpoint/2010/main" val="20010445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The </a:t>
            </a:r>
            <a:r>
              <a:rPr lang="en-GB" sz="1200" b="0" i="0" u="none" strike="noStrike" kern="1200" baseline="0" dirty="0" err="1">
                <a:solidFill>
                  <a:schemeClr val="tx1"/>
                </a:solidFill>
                <a:latin typeface="+mn-lt"/>
                <a:ea typeface="ＭＳ Ｐゴシック" charset="-128"/>
                <a:cs typeface="ＭＳ Ｐゴシック" charset="-128"/>
              </a:rPr>
              <a:t>Ludi</a:t>
            </a:r>
            <a:r>
              <a:rPr lang="en-GB" sz="1200" b="0" i="0" u="none" strike="noStrike" kern="1200" baseline="0" dirty="0">
                <a:solidFill>
                  <a:schemeClr val="tx1"/>
                </a:solidFill>
                <a:latin typeface="+mn-lt"/>
                <a:ea typeface="ＭＳ Ｐゴシック" charset="-128"/>
                <a:cs typeface="ＭＳ Ｐゴシック" charset="-128"/>
              </a:rPr>
              <a:t> game rule generator – see more details in Section 4.5.6</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126</a:t>
            </a:fld>
            <a:endParaRPr lang="da-DK"/>
          </a:p>
        </p:txBody>
      </p:sp>
    </p:spTree>
    <p:extLst>
      <p:ext uri="{BB962C8B-B14F-4D97-AF65-F5344CB8AC3E}">
        <p14:creationId xmlns:p14="http://schemas.microsoft.com/office/powerpoint/2010/main" val="6832374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The </a:t>
            </a:r>
            <a:r>
              <a:rPr lang="en-GB" sz="1200" b="0" i="0" u="none" strike="noStrike" kern="1200" baseline="0" dirty="0" err="1">
                <a:solidFill>
                  <a:schemeClr val="tx1"/>
                </a:solidFill>
                <a:latin typeface="+mn-lt"/>
                <a:ea typeface="ＭＳ Ｐゴシック" charset="-128"/>
                <a:cs typeface="ＭＳ Ｐゴシック" charset="-128"/>
              </a:rPr>
              <a:t>Yavalath</a:t>
            </a:r>
            <a:r>
              <a:rPr lang="en-GB" sz="1200" b="0" i="0" u="none" strike="noStrike" kern="1200" baseline="0" dirty="0">
                <a:solidFill>
                  <a:schemeClr val="tx1"/>
                </a:solidFill>
                <a:latin typeface="+mn-lt"/>
                <a:ea typeface="ＭＳ Ｐゴシック" charset="-128"/>
                <a:cs typeface="ＭＳ Ｐゴシック" charset="-128"/>
              </a:rPr>
              <a:t> game generated by </a:t>
            </a:r>
            <a:r>
              <a:rPr lang="en-GB" sz="1200" b="0" i="0" u="none" strike="noStrike" kern="1200" baseline="0" dirty="0" err="1">
                <a:solidFill>
                  <a:schemeClr val="tx1"/>
                </a:solidFill>
                <a:latin typeface="+mn-lt"/>
                <a:ea typeface="ＭＳ Ｐゴシック" charset="-128"/>
                <a:cs typeface="ＭＳ Ｐゴシック" charset="-128"/>
              </a:rPr>
              <a:t>Ludi</a:t>
            </a:r>
            <a:r>
              <a:rPr lang="en-GB" sz="1200" b="0" i="0" u="none" strike="noStrike" kern="1200" baseline="0" dirty="0">
                <a:solidFill>
                  <a:schemeClr val="tx1"/>
                </a:solidFill>
                <a:latin typeface="+mn-lt"/>
                <a:ea typeface="ＭＳ Ｐゴシック" charset="-128"/>
                <a:cs typeface="ＭＳ Ｐゴシック" charset="-128"/>
              </a:rPr>
              <a:t> (by Cameron Browne) – a grammar-based representation</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127</a:t>
            </a:fld>
            <a:endParaRPr lang="da-DK"/>
          </a:p>
        </p:txBody>
      </p:sp>
    </p:spTree>
    <p:extLst>
      <p:ext uri="{BB962C8B-B14F-4D97-AF65-F5344CB8AC3E}">
        <p14:creationId xmlns:p14="http://schemas.microsoft.com/office/powerpoint/2010/main" val="195546830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128</a:t>
            </a:fld>
            <a:endParaRPr lang="da-DK"/>
          </a:p>
        </p:txBody>
      </p:sp>
    </p:spTree>
    <p:extLst>
      <p:ext uri="{BB962C8B-B14F-4D97-AF65-F5344CB8AC3E}">
        <p14:creationId xmlns:p14="http://schemas.microsoft.com/office/powerpoint/2010/main" val="33024301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129</a:t>
            </a:fld>
            <a:endParaRPr lang="da-DK"/>
          </a:p>
        </p:txBody>
      </p:sp>
    </p:spTree>
    <p:extLst>
      <p:ext uri="{BB962C8B-B14F-4D97-AF65-F5344CB8AC3E}">
        <p14:creationId xmlns:p14="http://schemas.microsoft.com/office/powerpoint/2010/main" val="84600791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132</a:t>
            </a:fld>
            <a:endParaRPr lang="da-DK"/>
          </a:p>
        </p:txBody>
      </p:sp>
    </p:spTree>
    <p:extLst>
      <p:ext uri="{BB962C8B-B14F-4D97-AF65-F5344CB8AC3E}">
        <p14:creationId xmlns:p14="http://schemas.microsoft.com/office/powerpoint/2010/main" val="20495630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133</a:t>
            </a:fld>
            <a:endParaRPr lang="da-DK"/>
          </a:p>
        </p:txBody>
      </p:sp>
    </p:spTree>
    <p:extLst>
      <p:ext uri="{BB962C8B-B14F-4D97-AF65-F5344CB8AC3E}">
        <p14:creationId xmlns:p14="http://schemas.microsoft.com/office/powerpoint/2010/main" val="6151035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134</a:t>
            </a:fld>
            <a:endParaRPr lang="da-DK"/>
          </a:p>
        </p:txBody>
      </p:sp>
    </p:spTree>
    <p:extLst>
      <p:ext uri="{BB962C8B-B14F-4D97-AF65-F5344CB8AC3E}">
        <p14:creationId xmlns:p14="http://schemas.microsoft.com/office/powerpoint/2010/main" val="14722286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135</a:t>
            </a:fld>
            <a:endParaRPr lang="da-DK"/>
          </a:p>
        </p:txBody>
      </p:sp>
    </p:spTree>
    <p:extLst>
      <p:ext uri="{BB962C8B-B14F-4D97-AF65-F5344CB8AC3E}">
        <p14:creationId xmlns:p14="http://schemas.microsoft.com/office/powerpoint/2010/main" val="2990536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rPr dirty="0"/>
              <a:t>[see Section </a:t>
            </a:r>
            <a:r>
              <a:rPr lang="en-GB" dirty="0"/>
              <a:t>7</a:t>
            </a:r>
            <a:r>
              <a:rPr dirty="0"/>
              <a:t>.1 for more details]</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136</a:t>
            </a:fld>
            <a:endParaRPr lang="da-DK"/>
          </a:p>
        </p:txBody>
      </p:sp>
    </p:spTree>
    <p:extLst>
      <p:ext uri="{BB962C8B-B14F-4D97-AF65-F5344CB8AC3E}">
        <p14:creationId xmlns:p14="http://schemas.microsoft.com/office/powerpoint/2010/main" val="122752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137</a:t>
            </a:fld>
            <a:endParaRPr lang="da-DK"/>
          </a:p>
        </p:txBody>
      </p:sp>
    </p:spTree>
    <p:extLst>
      <p:ext uri="{BB962C8B-B14F-4D97-AF65-F5344CB8AC3E}">
        <p14:creationId xmlns:p14="http://schemas.microsoft.com/office/powerpoint/2010/main" val="9207776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138</a:t>
            </a:fld>
            <a:endParaRPr lang="da-DK"/>
          </a:p>
        </p:txBody>
      </p:sp>
    </p:spTree>
    <p:extLst>
      <p:ext uri="{BB962C8B-B14F-4D97-AF65-F5344CB8AC3E}">
        <p14:creationId xmlns:p14="http://schemas.microsoft.com/office/powerpoint/2010/main" val="20253057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139</a:t>
            </a:fld>
            <a:endParaRPr lang="da-DK"/>
          </a:p>
        </p:txBody>
      </p:sp>
    </p:spTree>
    <p:extLst>
      <p:ext uri="{BB962C8B-B14F-4D97-AF65-F5344CB8AC3E}">
        <p14:creationId xmlns:p14="http://schemas.microsoft.com/office/powerpoint/2010/main" val="5976669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140</a:t>
            </a:fld>
            <a:endParaRPr lang="da-DK"/>
          </a:p>
        </p:txBody>
      </p:sp>
    </p:spTree>
    <p:extLst>
      <p:ext uri="{BB962C8B-B14F-4D97-AF65-F5344CB8AC3E}">
        <p14:creationId xmlns:p14="http://schemas.microsoft.com/office/powerpoint/2010/main" val="334736397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141</a:t>
            </a:fld>
            <a:endParaRPr lang="da-DK"/>
          </a:p>
        </p:txBody>
      </p:sp>
    </p:spTree>
    <p:extLst>
      <p:ext uri="{BB962C8B-B14F-4D97-AF65-F5344CB8AC3E}">
        <p14:creationId xmlns:p14="http://schemas.microsoft.com/office/powerpoint/2010/main" val="413145659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142</a:t>
            </a:fld>
            <a:endParaRPr lang="da-DK"/>
          </a:p>
        </p:txBody>
      </p:sp>
    </p:spTree>
    <p:extLst>
      <p:ext uri="{BB962C8B-B14F-4D97-AF65-F5344CB8AC3E}">
        <p14:creationId xmlns:p14="http://schemas.microsoft.com/office/powerpoint/2010/main" val="209415752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750B6-23DB-09D6-58A4-47429FF14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28D45-A5CA-18F5-1D1F-3C80CF0B6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44B96-BDEE-7F4E-FDC8-0F3C4D101427}"/>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8.3</a:t>
            </a:r>
            <a:r>
              <a:rPr lang="en-US" cap="none" dirty="0"/>
              <a:t> for more details]</a:t>
            </a:r>
          </a:p>
          <a:p>
            <a:endParaRPr lang="en-GB" dirty="0"/>
          </a:p>
        </p:txBody>
      </p:sp>
      <p:sp>
        <p:nvSpPr>
          <p:cNvPr id="4" name="Slide Number Placeholder 3">
            <a:extLst>
              <a:ext uri="{FF2B5EF4-FFF2-40B4-BE49-F238E27FC236}">
                <a16:creationId xmlns:a16="http://schemas.microsoft.com/office/drawing/2014/main" id="{02EA2F1F-B1EC-A951-B814-3659F0874677}"/>
              </a:ext>
            </a:extLst>
          </p:cNvPr>
          <p:cNvSpPr>
            <a:spLocks noGrp="1"/>
          </p:cNvSpPr>
          <p:nvPr>
            <p:ph type="sldNum" sz="quarter" idx="10"/>
          </p:nvPr>
        </p:nvSpPr>
        <p:spPr/>
        <p:txBody>
          <a:bodyPr/>
          <a:lstStyle/>
          <a:p>
            <a:pPr>
              <a:defRPr/>
            </a:pPr>
            <a:fld id="{243668E2-9599-474A-AA6A-ED57E397CE89}" type="slidenum">
              <a:rPr lang="da-DK" smtClean="0"/>
              <a:pPr>
                <a:defRPr/>
              </a:pPr>
              <a:t>143</a:t>
            </a:fld>
            <a:endParaRPr lang="da-DK"/>
          </a:p>
        </p:txBody>
      </p:sp>
    </p:spTree>
    <p:extLst>
      <p:ext uri="{BB962C8B-B14F-4D97-AF65-F5344CB8AC3E}">
        <p14:creationId xmlns:p14="http://schemas.microsoft.com/office/powerpoint/2010/main" val="111572603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153</a:t>
            </a:fld>
            <a:endParaRPr lang="da-DK"/>
          </a:p>
        </p:txBody>
      </p:sp>
    </p:spTree>
    <p:extLst>
      <p:ext uri="{BB962C8B-B14F-4D97-AF65-F5344CB8AC3E}">
        <p14:creationId xmlns:p14="http://schemas.microsoft.com/office/powerpoint/2010/main" val="90569886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8742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7.1</a:t>
            </a:r>
            <a:r>
              <a:rPr lang="en-US" cap="none" dirty="0"/>
              <a:t> for more details]</a:t>
            </a:r>
          </a:p>
          <a:p>
            <a:endParaRPr lang="en-GB" dirty="0"/>
          </a:p>
          <a:p>
            <a:r>
              <a:rPr lang="en-GB" dirty="0"/>
              <a:t>The challenges</a:t>
            </a:r>
            <a:r>
              <a:rPr lang="en-GB" baseline="0" dirty="0"/>
              <a:t> and key questions</a:t>
            </a:r>
            <a:r>
              <a:rPr lang="en-GB" dirty="0"/>
              <a:t> of PCG.</a:t>
            </a:r>
            <a:r>
              <a:rPr lang="en-GB" baseline="0" dirty="0"/>
              <a:t> Some questions </a:t>
            </a:r>
            <a:r>
              <a:rPr lang="en-GB" dirty="0"/>
              <a:t>have</a:t>
            </a:r>
            <a:r>
              <a:rPr lang="en-GB" baseline="0" dirty="0"/>
              <a:t> been addressed to a good degree by now; some questions generate more questions than answers </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14</a:t>
            </a:fld>
            <a:endParaRPr lang="da-DK"/>
          </a:p>
        </p:txBody>
      </p:sp>
    </p:spTree>
    <p:extLst>
      <p:ext uri="{BB962C8B-B14F-4D97-AF65-F5344CB8AC3E}">
        <p14:creationId xmlns:p14="http://schemas.microsoft.com/office/powerpoint/2010/main" val="421669789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155</a:t>
            </a:fld>
            <a:endParaRPr lang="da-DK"/>
          </a:p>
        </p:txBody>
      </p:sp>
    </p:spTree>
    <p:extLst>
      <p:ext uri="{BB962C8B-B14F-4D97-AF65-F5344CB8AC3E}">
        <p14:creationId xmlns:p14="http://schemas.microsoft.com/office/powerpoint/2010/main" val="354469182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8.4</a:t>
            </a:r>
            <a:r>
              <a:rPr lang="en-US" cap="none" dirty="0"/>
              <a:t> for more details]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156</a:t>
            </a:fld>
            <a:endParaRPr lang="da-DK"/>
          </a:p>
        </p:txBody>
      </p:sp>
    </p:spTree>
    <p:extLst>
      <p:ext uri="{BB962C8B-B14F-4D97-AF65-F5344CB8AC3E}">
        <p14:creationId xmlns:p14="http://schemas.microsoft.com/office/powerpoint/2010/main" val="197477005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8.4</a:t>
            </a:r>
            <a:r>
              <a:rPr lang="en-US" cap="none" dirty="0"/>
              <a:t> for more details]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157</a:t>
            </a:fld>
            <a:endParaRPr lang="da-DK"/>
          </a:p>
        </p:txBody>
      </p:sp>
    </p:spTree>
    <p:extLst>
      <p:ext uri="{BB962C8B-B14F-4D97-AF65-F5344CB8AC3E}">
        <p14:creationId xmlns:p14="http://schemas.microsoft.com/office/powerpoint/2010/main" val="260268089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a:t>
            </a:r>
            <a:r>
              <a:rPr lang="en-GB" baseline="0" dirty="0"/>
              <a:t> 8.3 for more details]</a:t>
            </a:r>
            <a:endParaRPr lang="en-GB" dirty="0"/>
          </a:p>
          <a:p>
            <a:endParaRPr lang="en-GB" dirty="0"/>
          </a:p>
          <a:p>
            <a:r>
              <a:rPr lang="en-GB" sz="1200" b="0" i="0" u="none" strike="noStrike" kern="1200" baseline="0" dirty="0">
                <a:solidFill>
                  <a:schemeClr val="tx1"/>
                </a:solidFill>
                <a:latin typeface="+mn-lt"/>
                <a:ea typeface="ＭＳ Ｐゴシック" charset="-128"/>
                <a:cs typeface="ＭＳ Ｐゴシック" charset="-128"/>
              </a:rPr>
              <a:t>As machine learning has made its way into absolutely everything over the past decade, this is also true for PCG.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One can train generators on existing content, to be able to produce more content. Here we cover the family of PCG algorithms introduced as </a:t>
            </a:r>
            <a:r>
              <a:rPr lang="en-GB" sz="1200" b="1" i="0" u="none" strike="noStrike" kern="1200" baseline="0" dirty="0">
                <a:solidFill>
                  <a:schemeClr val="tx1"/>
                </a:solidFill>
                <a:latin typeface="+mn-lt"/>
                <a:ea typeface="ＭＳ Ｐゴシック" charset="-128"/>
                <a:cs typeface="ＭＳ Ｐゴシック" charset="-128"/>
              </a:rPr>
              <a:t>PCG via Machine learning (PCGML)</a:t>
            </a:r>
            <a:r>
              <a:rPr lang="en-GB" sz="1200" b="0" i="0" u="none" strike="noStrike" kern="1200" baseline="0" dirty="0">
                <a:solidFill>
                  <a:schemeClr val="tx1"/>
                </a:solidFill>
                <a:latin typeface="+mn-lt"/>
                <a:ea typeface="ＭＳ Ｐゴシック" charset="-128"/>
                <a:cs typeface="ＭＳ Ｐゴシック" charset="-128"/>
              </a:rPr>
              <a:t> by Summerville et al. in 2017. The more recently popular term </a:t>
            </a:r>
            <a:r>
              <a:rPr lang="en-GB" sz="1200" b="1" i="0" u="none" strike="noStrike" kern="1200" baseline="0" dirty="0">
                <a:solidFill>
                  <a:schemeClr val="tx1"/>
                </a:solidFill>
                <a:latin typeface="+mn-lt"/>
                <a:ea typeface="ＭＳ Ｐゴシック" charset="-128"/>
                <a:cs typeface="ＭＳ Ｐゴシック" charset="-128"/>
              </a:rPr>
              <a:t>generative AI </a:t>
            </a:r>
            <a:r>
              <a:rPr lang="en-GB" sz="1200" b="0" i="0" u="none" strike="noStrike" kern="1200" baseline="0" dirty="0">
                <a:solidFill>
                  <a:schemeClr val="tx1"/>
                </a:solidFill>
                <a:latin typeface="+mn-lt"/>
                <a:ea typeface="ＭＳ Ｐゴシック" charset="-128"/>
                <a:cs typeface="ＭＳ Ｐゴシック" charset="-128"/>
              </a:rPr>
              <a:t>as applied to game content largely overlaps with the PCGML paradigm. After all, PCGML investigates the generative capacity of algorithms that adopt machine learning methods and train themselves on (large) content corpora to be able to generate </a:t>
            </a:r>
            <a:r>
              <a:rPr lang="en-US" sz="1200" b="0" i="0" u="none" strike="noStrike" kern="1200" baseline="0" dirty="0">
                <a:solidFill>
                  <a:schemeClr val="tx1"/>
                </a:solidFill>
                <a:latin typeface="+mn-lt"/>
                <a:ea typeface="ＭＳ Ｐゴシック" charset="-128"/>
                <a:cs typeface="ＭＳ Ｐゴシック" charset="-128"/>
              </a:rPr>
              <a:t>new content.</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158</a:t>
            </a:fld>
            <a:endParaRPr lang="da-DK"/>
          </a:p>
        </p:txBody>
      </p:sp>
    </p:spTree>
    <p:extLst>
      <p:ext uri="{BB962C8B-B14F-4D97-AF65-F5344CB8AC3E}">
        <p14:creationId xmlns:p14="http://schemas.microsoft.com/office/powerpoint/2010/main" val="233233809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159</a:t>
            </a:fld>
            <a:endParaRPr lang="da-DK"/>
          </a:p>
        </p:txBody>
      </p:sp>
    </p:spTree>
    <p:extLst>
      <p:ext uri="{BB962C8B-B14F-4D97-AF65-F5344CB8AC3E}">
        <p14:creationId xmlns:p14="http://schemas.microsoft.com/office/powerpoint/2010/main" val="153692773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section 8.5.1 for mode details]</a:t>
            </a:r>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160</a:t>
            </a:fld>
            <a:endParaRPr lang="da-DK"/>
          </a:p>
        </p:txBody>
      </p:sp>
    </p:spTree>
    <p:extLst>
      <p:ext uri="{BB962C8B-B14F-4D97-AF65-F5344CB8AC3E}">
        <p14:creationId xmlns:p14="http://schemas.microsoft.com/office/powerpoint/2010/main" val="425878957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8.5.1 for mode details</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161</a:t>
            </a:fld>
            <a:endParaRPr lang="da-DK"/>
          </a:p>
        </p:txBody>
      </p:sp>
    </p:spTree>
    <p:extLst>
      <p:ext uri="{BB962C8B-B14F-4D97-AF65-F5344CB8AC3E}">
        <p14:creationId xmlns:p14="http://schemas.microsoft.com/office/powerpoint/2010/main" val="94281373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An example of PCGML via n-grams for Super Mario level generation</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163</a:t>
            </a:fld>
            <a:endParaRPr lang="da-DK"/>
          </a:p>
        </p:txBody>
      </p:sp>
    </p:spTree>
    <p:extLst>
      <p:ext uri="{BB962C8B-B14F-4D97-AF65-F5344CB8AC3E}">
        <p14:creationId xmlns:p14="http://schemas.microsoft.com/office/powerpoint/2010/main" val="316800167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167</a:t>
            </a:fld>
            <a:endParaRPr lang="da-DK"/>
          </a:p>
        </p:txBody>
      </p:sp>
    </p:spTree>
    <p:extLst>
      <p:ext uri="{BB962C8B-B14F-4D97-AF65-F5344CB8AC3E}">
        <p14:creationId xmlns:p14="http://schemas.microsoft.com/office/powerpoint/2010/main" val="355732821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Shape 807"/>
          <p:cNvSpPr>
            <a:spLocks noGrp="1" noRot="1" noChangeAspect="1"/>
          </p:cNvSpPr>
          <p:nvPr>
            <p:ph type="sldImg"/>
          </p:nvPr>
        </p:nvSpPr>
        <p:spPr>
          <a:prstGeom prst="rect">
            <a:avLst/>
          </a:prstGeom>
        </p:spPr>
        <p:txBody>
          <a:bodyPr/>
          <a:lstStyle/>
          <a:p>
            <a:endParaRPr/>
          </a:p>
        </p:txBody>
      </p:sp>
      <p:sp>
        <p:nvSpPr>
          <p:cNvPr id="808" name="Shape 808"/>
          <p:cNvSpPr>
            <a:spLocks noGrp="1"/>
          </p:cNvSpPr>
          <p:nvPr>
            <p:ph type="body" sz="quarter" idx="1"/>
          </p:nvPr>
        </p:nvSpPr>
        <p:spPr>
          <a:prstGeom prst="rect">
            <a:avLst/>
          </a:prstGeom>
        </p:spPr>
        <p:txBody>
          <a:bodyPr/>
          <a:lstStyle/>
          <a:p>
            <a:r>
              <a:rPr dirty="0"/>
              <a:t>An example of PCGML via n-grams – see reference for further details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4.2</a:t>
            </a:r>
            <a:r>
              <a:rPr lang="en-US" cap="none" dirty="0"/>
              <a:t> for more details]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cap="none" dirty="0"/>
          </a:p>
          <a:p>
            <a:r>
              <a:rPr lang="en-GB" sz="1200" b="0" i="0" u="none" strike="noStrike" kern="1200" baseline="0" dirty="0">
                <a:solidFill>
                  <a:schemeClr val="tx1"/>
                </a:solidFill>
                <a:latin typeface="+mn-lt"/>
                <a:ea typeface="ＭＳ Ｐゴシック" charset="-128"/>
                <a:cs typeface="ＭＳ Ｐゴシック" charset="-128"/>
              </a:rPr>
              <a:t>With the variety of content generation problems, methods and approaches that are available, it helps to have a structure that can highlight the differences and similarities between them. </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15</a:t>
            </a:fld>
            <a:endParaRPr lang="da-DK"/>
          </a:p>
        </p:txBody>
      </p:sp>
    </p:spTree>
    <p:extLst>
      <p:ext uri="{BB962C8B-B14F-4D97-AF65-F5344CB8AC3E}">
        <p14:creationId xmlns:p14="http://schemas.microsoft.com/office/powerpoint/2010/main" val="25997565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section 8.5.1 for mode details]</a:t>
            </a:r>
          </a:p>
          <a:p>
            <a:endParaRPr lang="en-GB" dirty="0"/>
          </a:p>
          <a:p>
            <a:r>
              <a:rPr lang="en-GB" sz="1200" b="0" i="0" u="none" strike="noStrike" kern="1200" baseline="0" dirty="0">
                <a:solidFill>
                  <a:schemeClr val="tx1"/>
                </a:solidFill>
                <a:latin typeface="+mn-lt"/>
                <a:ea typeface="ＭＳ Ｐゴシック" charset="-128"/>
                <a:cs typeface="ＭＳ Ｐゴシック" charset="-128"/>
              </a:rPr>
              <a:t>Given the many uses of neural networks in machine learning, and the many different neural network architectures, it is little wonder that neural networks are also highly useful for machine learning-based PCG. The following slides present </a:t>
            </a:r>
            <a:r>
              <a:rPr lang="en-GB" sz="1200" b="0" i="0" u="none" strike="noStrike" kern="1200" baseline="0" dirty="0" err="1">
                <a:solidFill>
                  <a:schemeClr val="tx1"/>
                </a:solidFill>
                <a:latin typeface="+mn-lt"/>
                <a:ea typeface="ＭＳ Ｐゴシック" charset="-128"/>
                <a:cs typeface="ＭＳ Ｐゴシック" charset="-128"/>
              </a:rPr>
              <a:t>neuroevolution</a:t>
            </a:r>
            <a:r>
              <a:rPr lang="en-GB" sz="1200" b="0" i="0" u="none" strike="noStrike" kern="1200" baseline="0" dirty="0">
                <a:solidFill>
                  <a:schemeClr val="tx1"/>
                </a:solidFill>
                <a:latin typeface="+mn-lt"/>
                <a:ea typeface="ＭＳ Ｐゴシック" charset="-128"/>
                <a:cs typeface="ＭＳ Ｐゴシック" charset="-128"/>
              </a:rPr>
              <a:t>, CNNs and LSTMs as paradigms for NN-based PCGML </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170</a:t>
            </a:fld>
            <a:endParaRPr lang="da-DK"/>
          </a:p>
        </p:txBody>
      </p:sp>
    </p:spTree>
    <p:extLst>
      <p:ext uri="{BB962C8B-B14F-4D97-AF65-F5344CB8AC3E}">
        <p14:creationId xmlns:p14="http://schemas.microsoft.com/office/powerpoint/2010/main" val="342572841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171</a:t>
            </a:fld>
            <a:endParaRPr lang="da-DK"/>
          </a:p>
        </p:txBody>
      </p:sp>
    </p:spTree>
    <p:extLst>
      <p:ext uri="{BB962C8B-B14F-4D97-AF65-F5344CB8AC3E}">
        <p14:creationId xmlns:p14="http://schemas.microsoft.com/office/powerpoint/2010/main" val="302430361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charset="-128"/>
                <a:cs typeface="ＭＳ Ｐゴシック" charset="-128"/>
              </a:rPr>
              <a:t>Reference : Amy K. Hoover, Julian </a:t>
            </a:r>
            <a:r>
              <a:rPr lang="en-US" sz="1200" b="0" i="0" u="none" strike="noStrike" kern="1200" baseline="0" dirty="0" err="1">
                <a:solidFill>
                  <a:schemeClr val="tx1"/>
                </a:solidFill>
                <a:latin typeface="+mn-lt"/>
                <a:ea typeface="ＭＳ Ｐゴシック" charset="-128"/>
                <a:cs typeface="ＭＳ Ｐゴシック" charset="-128"/>
              </a:rPr>
              <a:t>Togelius</a:t>
            </a:r>
            <a:r>
              <a:rPr lang="en-US" sz="1200" b="0" i="0" u="none" strike="noStrike" kern="1200" baseline="0" dirty="0">
                <a:solidFill>
                  <a:schemeClr val="tx1"/>
                </a:solidFill>
                <a:latin typeface="+mn-lt"/>
                <a:ea typeface="ＭＳ Ｐゴシック" charset="-128"/>
                <a:cs typeface="ＭＳ Ｐゴシック" charset="-128"/>
              </a:rPr>
              <a:t>, and Georgios N. Yannakakis. Composing video game levels </a:t>
            </a:r>
            <a:r>
              <a:rPr lang="en-GB" sz="1200" b="0" i="0" u="none" strike="noStrike" kern="1200" baseline="0" dirty="0">
                <a:solidFill>
                  <a:schemeClr val="tx1"/>
                </a:solidFill>
                <a:latin typeface="+mn-lt"/>
                <a:ea typeface="ＭＳ Ｐゴシック" charset="-128"/>
                <a:cs typeface="ＭＳ Ｐゴシック" charset="-128"/>
              </a:rPr>
              <a:t>with music metaphors through functional scaffolding. In First Computational Creativity</a:t>
            </a:r>
          </a:p>
          <a:p>
            <a:r>
              <a:rPr lang="en-GB" sz="1200" b="0" i="0" u="none" strike="noStrike" kern="1200" baseline="0" dirty="0">
                <a:solidFill>
                  <a:schemeClr val="tx1"/>
                </a:solidFill>
                <a:latin typeface="+mn-lt"/>
                <a:ea typeface="ＭＳ Ｐゴシック" charset="-128"/>
                <a:cs typeface="ＭＳ Ｐゴシック" charset="-128"/>
              </a:rPr>
              <a:t>and Games Workshop, ICCC, 2015.</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172</a:t>
            </a:fld>
            <a:endParaRPr lang="da-DK"/>
          </a:p>
        </p:txBody>
      </p:sp>
    </p:spTree>
    <p:extLst>
      <p:ext uri="{BB962C8B-B14F-4D97-AF65-F5344CB8AC3E}">
        <p14:creationId xmlns:p14="http://schemas.microsoft.com/office/powerpoint/2010/main" val="392268542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An example of PCGML via </a:t>
            </a:r>
            <a:r>
              <a:rPr lang="en-GB" dirty="0" err="1"/>
              <a:t>neuroevolution</a:t>
            </a:r>
            <a:r>
              <a:rPr lang="en-GB" dirty="0"/>
              <a:t> – see reference for further details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173</a:t>
            </a:fld>
            <a:endParaRPr lang="da-DK"/>
          </a:p>
        </p:txBody>
      </p:sp>
    </p:spTree>
    <p:extLst>
      <p:ext uri="{BB962C8B-B14F-4D97-AF65-F5344CB8AC3E}">
        <p14:creationId xmlns:p14="http://schemas.microsoft.com/office/powerpoint/2010/main" val="178004552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174</a:t>
            </a:fld>
            <a:endParaRPr lang="da-DK"/>
          </a:p>
        </p:txBody>
      </p:sp>
    </p:spTree>
    <p:extLst>
      <p:ext uri="{BB962C8B-B14F-4D97-AF65-F5344CB8AC3E}">
        <p14:creationId xmlns:p14="http://schemas.microsoft.com/office/powerpoint/2010/main" val="329387833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An example of PCGML via CNNs – see reference for further details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175</a:t>
            </a:fld>
            <a:endParaRPr lang="da-DK"/>
          </a:p>
        </p:txBody>
      </p:sp>
    </p:spTree>
    <p:extLst>
      <p:ext uri="{BB962C8B-B14F-4D97-AF65-F5344CB8AC3E}">
        <p14:creationId xmlns:p14="http://schemas.microsoft.com/office/powerpoint/2010/main" val="405798494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176</a:t>
            </a:fld>
            <a:endParaRPr lang="da-DK"/>
          </a:p>
        </p:txBody>
      </p:sp>
    </p:spTree>
    <p:extLst>
      <p:ext uri="{BB962C8B-B14F-4D97-AF65-F5344CB8AC3E}">
        <p14:creationId xmlns:p14="http://schemas.microsoft.com/office/powerpoint/2010/main" val="3984590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An example of PCGML via LSTMs</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177</a:t>
            </a:fld>
            <a:endParaRPr lang="da-DK"/>
          </a:p>
        </p:txBody>
      </p:sp>
    </p:spTree>
    <p:extLst>
      <p:ext uri="{BB962C8B-B14F-4D97-AF65-F5344CB8AC3E}">
        <p14:creationId xmlns:p14="http://schemas.microsoft.com/office/powerpoint/2010/main" val="38576970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An example of PCGML via LSTMs – see reference for details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178</a:t>
            </a:fld>
            <a:endParaRPr lang="da-DK"/>
          </a:p>
        </p:txBody>
      </p:sp>
    </p:spTree>
    <p:extLst>
      <p:ext uri="{BB962C8B-B14F-4D97-AF65-F5344CB8AC3E}">
        <p14:creationId xmlns:p14="http://schemas.microsoft.com/office/powerpoint/2010/main" val="126123467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8.5.3 for further details]</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179</a:t>
            </a:fld>
            <a:endParaRPr lang="da-DK"/>
          </a:p>
        </p:txBody>
      </p:sp>
    </p:spTree>
    <p:extLst>
      <p:ext uri="{BB962C8B-B14F-4D97-AF65-F5344CB8AC3E}">
        <p14:creationId xmlns:p14="http://schemas.microsoft.com/office/powerpoint/2010/main" val="4137337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7.2</a:t>
            </a:r>
            <a:r>
              <a:rPr lang="en-US" cap="none" dirty="0"/>
              <a:t> for more details]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The taxonomy consists of a number of dimensions, where an individual method or solution should usually be thought of as lying somewhere on a continuum between the ends of that dimension. Beyond the taxonomy for the </a:t>
            </a:r>
            <a:r>
              <a:rPr lang="en-GB" sz="1200" b="1" i="0" u="none" strike="noStrike" kern="1200" baseline="0" dirty="0">
                <a:solidFill>
                  <a:schemeClr val="tx1"/>
                </a:solidFill>
                <a:latin typeface="+mn-lt"/>
                <a:ea typeface="ＭＳ Ｐゴシック" charset="-128"/>
                <a:cs typeface="ＭＳ Ｐゴシック" charset="-128"/>
              </a:rPr>
              <a:t>content types</a:t>
            </a:r>
            <a:r>
              <a:rPr lang="en-GB" sz="1200" b="0" i="0" u="none" strike="noStrike" kern="1200" baseline="0" dirty="0">
                <a:solidFill>
                  <a:schemeClr val="tx1"/>
                </a:solidFill>
                <a:latin typeface="+mn-lt"/>
                <a:ea typeface="ＭＳ Ｐゴシック" charset="-128"/>
                <a:cs typeface="ＭＳ Ｐゴシック" charset="-128"/>
              </a:rPr>
              <a:t> and the PCG </a:t>
            </a:r>
            <a:r>
              <a:rPr lang="en-GB" sz="1200" b="1" i="0" u="none" strike="noStrike" kern="1200" baseline="0" dirty="0">
                <a:solidFill>
                  <a:schemeClr val="tx1"/>
                </a:solidFill>
                <a:latin typeface="+mn-lt"/>
                <a:ea typeface="ＭＳ Ｐゴシック" charset="-128"/>
                <a:cs typeface="ＭＳ Ｐゴシック" charset="-128"/>
              </a:rPr>
              <a:t>methods</a:t>
            </a:r>
            <a:r>
              <a:rPr lang="en-GB" sz="1200" b="0" i="0" u="none" strike="noStrike" kern="1200" baseline="0" dirty="0">
                <a:solidFill>
                  <a:schemeClr val="tx1"/>
                </a:solidFill>
                <a:latin typeface="+mn-lt"/>
                <a:ea typeface="ＭＳ Ｐゴシック" charset="-128"/>
                <a:cs typeface="ＭＳ Ｐゴシック" charset="-128"/>
              </a:rPr>
              <a:t> we provide an outline of the </a:t>
            </a:r>
            <a:r>
              <a:rPr lang="en-GB" sz="1200" b="1" i="0" u="none" strike="noStrike" kern="1200" baseline="0" dirty="0">
                <a:solidFill>
                  <a:schemeClr val="tx1"/>
                </a:solidFill>
                <a:latin typeface="+mn-lt"/>
                <a:ea typeface="ＭＳ Ｐゴシック" charset="-128"/>
                <a:cs typeface="ＭＳ Ｐゴシック" charset="-128"/>
              </a:rPr>
              <a:t>roles</a:t>
            </a:r>
            <a:r>
              <a:rPr lang="en-GB" sz="1200" b="0" i="0" u="none" strike="noStrike" kern="1200" baseline="0" dirty="0">
                <a:solidFill>
                  <a:schemeClr val="tx1"/>
                </a:solidFill>
                <a:latin typeface="+mn-lt"/>
                <a:ea typeface="ＭＳ Ｐゴシック" charset="-128"/>
                <a:cs typeface="ＭＳ Ｐゴシック" charset="-128"/>
              </a:rPr>
              <a:t> a PCG algorithm can take</a:t>
            </a:r>
            <a:endParaRPr lang="en-GB" dirty="0"/>
          </a:p>
          <a:p>
            <a:endParaRPr lang="en-GB" dirty="0"/>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16</a:t>
            </a:fld>
            <a:endParaRPr lang="da-DK"/>
          </a:p>
        </p:txBody>
      </p:sp>
    </p:spTree>
    <p:extLst>
      <p:ext uri="{BB962C8B-B14F-4D97-AF65-F5344CB8AC3E}">
        <p14:creationId xmlns:p14="http://schemas.microsoft.com/office/powerpoint/2010/main" val="183234612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180</a:t>
            </a:fld>
            <a:endParaRPr lang="da-DK"/>
          </a:p>
        </p:txBody>
      </p:sp>
    </p:spTree>
    <p:extLst>
      <p:ext uri="{BB962C8B-B14F-4D97-AF65-F5344CB8AC3E}">
        <p14:creationId xmlns:p14="http://schemas.microsoft.com/office/powerpoint/2010/main" val="4563903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181</a:t>
            </a:fld>
            <a:endParaRPr lang="da-DK"/>
          </a:p>
        </p:txBody>
      </p:sp>
    </p:spTree>
    <p:extLst>
      <p:ext uri="{BB962C8B-B14F-4D97-AF65-F5344CB8AC3E}">
        <p14:creationId xmlns:p14="http://schemas.microsoft.com/office/powerpoint/2010/main" val="240588211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more details in Section 8.5.3 and the referenced paper.</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182</a:t>
            </a:fld>
            <a:endParaRPr lang="da-DK"/>
          </a:p>
        </p:txBody>
      </p:sp>
    </p:spTree>
    <p:extLst>
      <p:ext uri="{BB962C8B-B14F-4D97-AF65-F5344CB8AC3E}">
        <p14:creationId xmlns:p14="http://schemas.microsoft.com/office/powerpoint/2010/main" val="207367349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image from the paper</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183</a:t>
            </a:fld>
            <a:endParaRPr lang="da-DK"/>
          </a:p>
        </p:txBody>
      </p:sp>
    </p:spTree>
    <p:extLst>
      <p:ext uri="{BB962C8B-B14F-4D97-AF65-F5344CB8AC3E}">
        <p14:creationId xmlns:p14="http://schemas.microsoft.com/office/powerpoint/2010/main" val="224397592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Phase II (Evolution) re-visualised for the purposes of the book.</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184</a:t>
            </a:fld>
            <a:endParaRPr lang="da-DK"/>
          </a:p>
        </p:txBody>
      </p:sp>
    </p:spTree>
    <p:extLst>
      <p:ext uri="{BB962C8B-B14F-4D97-AF65-F5344CB8AC3E}">
        <p14:creationId xmlns:p14="http://schemas.microsoft.com/office/powerpoint/2010/main" val="661811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185</a:t>
            </a:fld>
            <a:endParaRPr lang="da-DK"/>
          </a:p>
        </p:txBody>
      </p:sp>
    </p:spTree>
    <p:extLst>
      <p:ext uri="{BB962C8B-B14F-4D97-AF65-F5344CB8AC3E}">
        <p14:creationId xmlns:p14="http://schemas.microsoft.com/office/powerpoint/2010/main" val="22496088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186</a:t>
            </a:fld>
            <a:endParaRPr lang="da-DK"/>
          </a:p>
        </p:txBody>
      </p:sp>
    </p:spTree>
    <p:extLst>
      <p:ext uri="{BB962C8B-B14F-4D97-AF65-F5344CB8AC3E}">
        <p14:creationId xmlns:p14="http://schemas.microsoft.com/office/powerpoint/2010/main" val="50353722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187</a:t>
            </a:fld>
            <a:endParaRPr lang="da-DK"/>
          </a:p>
        </p:txBody>
      </p:sp>
    </p:spTree>
    <p:extLst>
      <p:ext uri="{BB962C8B-B14F-4D97-AF65-F5344CB8AC3E}">
        <p14:creationId xmlns:p14="http://schemas.microsoft.com/office/powerpoint/2010/main" val="96060690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8.5.4 for more details</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188</a:t>
            </a:fld>
            <a:endParaRPr lang="da-DK"/>
          </a:p>
        </p:txBody>
      </p:sp>
    </p:spTree>
    <p:extLst>
      <p:ext uri="{BB962C8B-B14F-4D97-AF65-F5344CB8AC3E}">
        <p14:creationId xmlns:p14="http://schemas.microsoft.com/office/powerpoint/2010/main" val="389131748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xfrm>
            <a:off x="685800" y="685800"/>
            <a:ext cx="5486400" cy="3429000"/>
          </a:xfrm>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lvl1pPr defTabSz="914400">
              <a:lnSpc>
                <a:spcPct val="100000"/>
              </a:lnSpc>
              <a:defRPr sz="1100">
                <a:latin typeface="Arial"/>
                <a:ea typeface="Arial"/>
                <a:cs typeface="Arial"/>
                <a:sym typeface="Arial"/>
              </a:defRPr>
            </a:lvl1pPr>
          </a:lstStyle>
          <a:p>
            <a:r>
              <a:t>And, more specifically, do the things we’ve learned about LLMs in NLP domains apply to PCG?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522B9-13FE-0EC6-E46A-60F8728DB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6E139-F619-E392-0179-C1CB21940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52558-3646-F3E7-55BE-F7D7190A4EA7}"/>
              </a:ext>
            </a:extLst>
          </p:cNvPr>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7.2.1</a:t>
            </a:r>
            <a:r>
              <a:rPr lang="en-US" cap="none" dirty="0"/>
              <a:t> for more details]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cap="none" dirty="0"/>
          </a:p>
          <a:p>
            <a:r>
              <a:rPr lang="en-GB" sz="1200" b="0" i="0" u="none" strike="noStrike" kern="1200" baseline="0" dirty="0">
                <a:solidFill>
                  <a:schemeClr val="tx1"/>
                </a:solidFill>
                <a:latin typeface="+mn-lt"/>
                <a:ea typeface="ＭＳ Ｐゴシック" charset="-128"/>
                <a:cs typeface="ＭＳ Ｐゴシック" charset="-128"/>
              </a:rPr>
              <a:t>PCG can be used to generate </a:t>
            </a:r>
            <a:r>
              <a:rPr lang="en-GB" sz="1200" b="1" i="0" u="none" strike="noStrike" kern="1200" baseline="0" dirty="0">
                <a:solidFill>
                  <a:schemeClr val="tx1"/>
                </a:solidFill>
                <a:latin typeface="+mn-lt"/>
                <a:ea typeface="ＭＳ Ｐゴシック" charset="-128"/>
                <a:cs typeface="ＭＳ Ｐゴシック" charset="-128"/>
              </a:rPr>
              <a:t>necessary</a:t>
            </a:r>
            <a:r>
              <a:rPr lang="en-GB" sz="1200" b="0" i="0" u="none" strike="noStrike" kern="1200" baseline="0" dirty="0">
                <a:solidFill>
                  <a:schemeClr val="tx1"/>
                </a:solidFill>
                <a:latin typeface="+mn-lt"/>
                <a:ea typeface="ＭＳ Ｐゴシック" charset="-128"/>
                <a:cs typeface="ＭＳ Ｐゴシック" charset="-128"/>
              </a:rPr>
              <a:t> game content that is required for the completion of a level, or it can be used to generate </a:t>
            </a:r>
            <a:r>
              <a:rPr lang="en-GB" sz="1200" b="1" i="0" u="none" strike="noStrike" kern="1200" baseline="0" dirty="0">
                <a:solidFill>
                  <a:schemeClr val="tx1"/>
                </a:solidFill>
                <a:latin typeface="+mn-lt"/>
                <a:ea typeface="ＭＳ Ｐゴシック" charset="-128"/>
                <a:cs typeface="ＭＳ Ｐゴシック" charset="-128"/>
              </a:rPr>
              <a:t>optional</a:t>
            </a:r>
            <a:r>
              <a:rPr lang="en-GB" sz="1200" b="0" i="0" u="none" strike="noStrike" kern="1200" baseline="0" dirty="0">
                <a:solidFill>
                  <a:schemeClr val="tx1"/>
                </a:solidFill>
                <a:latin typeface="+mn-lt"/>
                <a:ea typeface="ＭＳ Ｐゴシック" charset="-128"/>
                <a:cs typeface="ＭＳ Ｐゴシック" charset="-128"/>
              </a:rPr>
              <a:t> content that can be discarded or exchanged for other content.  The main distinguishing feature between necessary and optional content is that </a:t>
            </a:r>
            <a:r>
              <a:rPr lang="en-GB" sz="1200" b="1" i="0" u="none" strike="noStrike" kern="1200" baseline="0" dirty="0">
                <a:solidFill>
                  <a:schemeClr val="tx1"/>
                </a:solidFill>
                <a:latin typeface="+mn-lt"/>
                <a:ea typeface="ＭＳ Ｐゴシック" charset="-128"/>
                <a:cs typeface="ＭＳ Ｐゴシック" charset="-128"/>
              </a:rPr>
              <a:t>necessary content should always be correct</a:t>
            </a:r>
            <a:r>
              <a:rPr lang="en-GB" sz="1200" b="0" i="0" u="none" strike="noStrike" kern="1200" baseline="0" dirty="0">
                <a:solidFill>
                  <a:schemeClr val="tx1"/>
                </a:solidFill>
                <a:latin typeface="+mn-lt"/>
                <a:ea typeface="ＭＳ Ｐゴシック" charset="-128"/>
                <a:cs typeface="ＭＳ Ｐゴシック" charset="-128"/>
              </a:rPr>
              <a:t> while this condition does not hold for optional content. </a:t>
            </a:r>
            <a:endParaRPr lang="en-US" cap="none" dirty="0"/>
          </a:p>
          <a:p>
            <a:endParaRPr lang="en-GB" dirty="0"/>
          </a:p>
          <a:p>
            <a:r>
              <a:rPr lang="en-GB" sz="1200" b="0" i="0" u="none" strike="noStrike" kern="1200" baseline="0" dirty="0">
                <a:solidFill>
                  <a:schemeClr val="tx1"/>
                </a:solidFill>
                <a:latin typeface="+mn-lt"/>
                <a:ea typeface="ＭＳ Ｐゴシック" charset="-128"/>
                <a:cs typeface="ＭＳ Ｐゴシック" charset="-128"/>
              </a:rPr>
              <a:t>The second axis of our taxonomy distinguishes between </a:t>
            </a:r>
            <a:r>
              <a:rPr lang="en-GB" sz="1200" b="1" i="0" u="none" strike="noStrike" kern="1200" baseline="0" dirty="0">
                <a:solidFill>
                  <a:schemeClr val="tx1"/>
                </a:solidFill>
                <a:latin typeface="+mn-lt"/>
                <a:ea typeface="ＭＳ Ｐゴシック" charset="-128"/>
                <a:cs typeface="ＭＳ Ｐゴシック" charset="-128"/>
              </a:rPr>
              <a:t>functional</a:t>
            </a:r>
            <a:r>
              <a:rPr lang="en-GB" sz="1200" b="0" i="0" u="none" strike="noStrike" kern="1200" baseline="0" dirty="0">
                <a:solidFill>
                  <a:schemeClr val="tx1"/>
                </a:solidFill>
                <a:latin typeface="+mn-lt"/>
                <a:ea typeface="ＭＳ Ｐゴシック" charset="-128"/>
                <a:cs typeface="ＭＳ Ｐゴシック" charset="-128"/>
              </a:rPr>
              <a:t> content, which has functional roles, and </a:t>
            </a:r>
            <a:r>
              <a:rPr lang="en-GB" sz="1200" b="1" i="0" u="none" strike="noStrike" kern="1200" baseline="0" dirty="0">
                <a:solidFill>
                  <a:schemeClr val="tx1"/>
                </a:solidFill>
                <a:latin typeface="+mn-lt"/>
                <a:ea typeface="ＭＳ Ｐゴシック" charset="-128"/>
                <a:cs typeface="ＭＳ Ｐゴシック" charset="-128"/>
              </a:rPr>
              <a:t>decorative</a:t>
            </a:r>
            <a:r>
              <a:rPr lang="en-GB" sz="1200" b="0" i="0" u="none" strike="noStrike" kern="1200" baseline="0" dirty="0">
                <a:solidFill>
                  <a:schemeClr val="tx1"/>
                </a:solidFill>
                <a:latin typeface="+mn-lt"/>
                <a:ea typeface="ＭＳ Ｐゴシック" charset="-128"/>
                <a:cs typeface="ＭＳ Ｐゴシック" charset="-128"/>
              </a:rPr>
              <a:t> content. Decorative  content simply means that it does not need to fulfil a function where it enables certain interactions. One way of thinking about it is that if you played a game blind, with no visual or aural input, only functional content would matter. Another way of thinking about it is that decorative content can often be produced without knowing the details of the mechanics of the game. </a:t>
            </a:r>
          </a:p>
          <a:p>
            <a:endParaRPr lang="en-GB" sz="1200" b="0" i="0" u="none" strike="noStrike" kern="1200" baseline="0" dirty="0">
              <a:solidFill>
                <a:schemeClr val="tx1"/>
              </a:solidFill>
              <a:latin typeface="+mn-lt"/>
              <a:ea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The spatiality dimension ranges from </a:t>
            </a:r>
            <a:r>
              <a:rPr lang="en-GB" sz="1200" b="1" i="0" u="none" strike="noStrike" kern="1200" baseline="0" dirty="0">
                <a:solidFill>
                  <a:schemeClr val="tx1"/>
                </a:solidFill>
                <a:latin typeface="+mn-lt"/>
                <a:ea typeface="ＭＳ Ｐゴシック" charset="-128"/>
                <a:cs typeface="ＭＳ Ｐゴシック" charset="-128"/>
              </a:rPr>
              <a:t>spatial</a:t>
            </a:r>
            <a:r>
              <a:rPr lang="en-GB" sz="1200" b="0" i="0" u="none" strike="noStrike" kern="1200" baseline="0" dirty="0">
                <a:solidFill>
                  <a:schemeClr val="tx1"/>
                </a:solidFill>
                <a:latin typeface="+mn-lt"/>
                <a:ea typeface="ＭＳ Ｐゴシック" charset="-128"/>
                <a:cs typeface="ＭＳ Ｐゴシック" charset="-128"/>
              </a:rPr>
              <a:t> (levels, maps, 3D and 2D objects) to </a:t>
            </a:r>
            <a:r>
              <a:rPr lang="en-GB" sz="1200" b="1" i="0" u="none" strike="noStrike" kern="1200" baseline="0" dirty="0">
                <a:solidFill>
                  <a:schemeClr val="tx1"/>
                </a:solidFill>
                <a:latin typeface="+mn-lt"/>
                <a:ea typeface="ＭＳ Ｐゴシック" charset="-128"/>
                <a:cs typeface="ＭＳ Ｐゴシック" charset="-128"/>
              </a:rPr>
              <a:t>non-spatial</a:t>
            </a:r>
            <a:r>
              <a:rPr lang="en-GB" sz="1200" b="0" i="0" u="none" strike="noStrike" kern="1200" baseline="0" dirty="0">
                <a:solidFill>
                  <a:schemeClr val="tx1"/>
                </a:solidFill>
                <a:latin typeface="+mn-lt"/>
                <a:ea typeface="ＭＳ Ｐゴシック" charset="-128"/>
                <a:cs typeface="ＭＳ Ｐゴシック" charset="-128"/>
              </a:rPr>
              <a:t> (stories, music). There are types of content that have less than full spatiality as well; for example, quests are often represented as graphs that fit within a spatial representation of a level.</a:t>
            </a:r>
            <a:endParaRPr lang="en-MT" dirty="0"/>
          </a:p>
        </p:txBody>
      </p:sp>
      <p:sp>
        <p:nvSpPr>
          <p:cNvPr id="4" name="Slide Number Placeholder 3">
            <a:extLst>
              <a:ext uri="{FF2B5EF4-FFF2-40B4-BE49-F238E27FC236}">
                <a16:creationId xmlns:a16="http://schemas.microsoft.com/office/drawing/2014/main" id="{6C956D6E-0636-B75F-92BD-AF25BEDDBFAE}"/>
              </a:ext>
            </a:extLst>
          </p:cNvPr>
          <p:cNvSpPr>
            <a:spLocks noGrp="1"/>
          </p:cNvSpPr>
          <p:nvPr>
            <p:ph type="sldNum" sz="quarter" idx="5"/>
          </p:nvPr>
        </p:nvSpPr>
        <p:spPr/>
        <p:txBody>
          <a:bodyPr/>
          <a:lstStyle/>
          <a:p>
            <a:pPr>
              <a:defRPr/>
            </a:pPr>
            <a:fld id="{243668E2-9599-474A-AA6A-ED57E397CE89}" type="slidenum">
              <a:rPr lang="da-DK" smtClean="0"/>
              <a:pPr>
                <a:defRPr/>
              </a:pPr>
              <a:t>17</a:t>
            </a:fld>
            <a:endParaRPr lang="da-DK"/>
          </a:p>
        </p:txBody>
      </p:sp>
    </p:spTree>
    <p:extLst>
      <p:ext uri="{BB962C8B-B14F-4D97-AF65-F5344CB8AC3E}">
        <p14:creationId xmlns:p14="http://schemas.microsoft.com/office/powerpoint/2010/main" val="246237550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xfrm>
            <a:off x="685800" y="685800"/>
            <a:ext cx="5486400" cy="3429000"/>
          </a:xfrm>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lvl1pPr defTabSz="914400">
              <a:lnSpc>
                <a:spcPct val="100000"/>
              </a:lnSpc>
              <a:defRPr sz="1100">
                <a:latin typeface="Arial"/>
                <a:ea typeface="Arial"/>
                <a:cs typeface="Arial"/>
                <a:sym typeface="Arial"/>
              </a:defRPr>
            </a:lvl1p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An example from </a:t>
            </a:r>
            <a:r>
              <a:rPr lang="en-GB" sz="1100" kern="0" dirty="0">
                <a:solidFill>
                  <a:srgbClr val="000000"/>
                </a:solidFill>
                <a:latin typeface="Calibri" panose="020F0502020204030204" pitchFamily="34" charset="0"/>
                <a:ea typeface="Calibri" panose="020F0502020204030204" pitchFamily="34" charset="0"/>
                <a:cs typeface="Calibri" panose="020F0502020204030204" pitchFamily="34" charset="0"/>
              </a:rPr>
              <a:t>Todd, Earle, Nasir, </a:t>
            </a:r>
            <a:r>
              <a:rPr lang="en-GB" sz="1100" kern="0" dirty="0" err="1">
                <a:solidFill>
                  <a:srgbClr val="000000"/>
                </a:solidFill>
                <a:latin typeface="Calibri" panose="020F0502020204030204" pitchFamily="34" charset="0"/>
                <a:ea typeface="Calibri" panose="020F0502020204030204" pitchFamily="34" charset="0"/>
                <a:cs typeface="Calibri" panose="020F0502020204030204" pitchFamily="34" charset="0"/>
              </a:rPr>
              <a:t>Togelius</a:t>
            </a:r>
            <a:r>
              <a:rPr lang="en-GB" sz="1100" kern="0" dirty="0">
                <a:solidFill>
                  <a:srgbClr val="000000"/>
                </a:solidFill>
                <a:latin typeface="Calibri" panose="020F0502020204030204" pitchFamily="34" charset="0"/>
                <a:ea typeface="Calibri" panose="020F0502020204030204" pitchFamily="34" charset="0"/>
                <a:cs typeface="Calibri" panose="020F0502020204030204" pitchFamily="34" charset="0"/>
              </a:rPr>
              <a:t> (2023): </a:t>
            </a:r>
            <a:r>
              <a:rPr lang="en-GB" sz="1100" b="1" kern="0" dirty="0">
                <a:solidFill>
                  <a:srgbClr val="000000"/>
                </a:solidFill>
                <a:latin typeface="Calibri" panose="020F0502020204030204" pitchFamily="34" charset="0"/>
                <a:ea typeface="Calibri" panose="020F0502020204030204" pitchFamily="34" charset="0"/>
                <a:cs typeface="Calibri" panose="020F0502020204030204" pitchFamily="34" charset="0"/>
              </a:rPr>
              <a:t>Level Generation Through Large Language Models</a:t>
            </a:r>
            <a:r>
              <a:rPr lang="en-GB" sz="1100" kern="0" dirty="0">
                <a:solidFill>
                  <a:srgbClr val="000000"/>
                </a:solidFill>
                <a:latin typeface="Calibri" panose="020F0502020204030204" pitchFamily="34" charset="0"/>
                <a:ea typeface="Calibri" panose="020F0502020204030204" pitchFamily="34" charset="0"/>
                <a:cs typeface="Calibri" panose="020F0502020204030204" pitchFamily="34" charset="0"/>
              </a:rPr>
              <a:t>. PCG Workshop at FDG.</a:t>
            </a:r>
          </a:p>
          <a:p>
            <a:endParaRPr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LLM-based PCG example: </a:t>
            </a:r>
            <a:r>
              <a:rPr lang="en-GB" dirty="0" err="1"/>
              <a:t>MarioGPT</a:t>
            </a:r>
            <a:r>
              <a:rPr lang="en-GB" dirty="0"/>
              <a:t>. See reference for more details </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193</a:t>
            </a:fld>
            <a:endParaRPr lang="da-DK"/>
          </a:p>
        </p:txBody>
      </p:sp>
    </p:spTree>
    <p:extLst>
      <p:ext uri="{BB962C8B-B14F-4D97-AF65-F5344CB8AC3E}">
        <p14:creationId xmlns:p14="http://schemas.microsoft.com/office/powerpoint/2010/main" val="3128395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LLM-based PCG example: see reference for further details.</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194</a:t>
            </a:fld>
            <a:endParaRPr lang="da-DK"/>
          </a:p>
        </p:txBody>
      </p:sp>
    </p:spTree>
    <p:extLst>
      <p:ext uri="{BB962C8B-B14F-4D97-AF65-F5344CB8AC3E}">
        <p14:creationId xmlns:p14="http://schemas.microsoft.com/office/powerpoint/2010/main" val="287972718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xfrm>
            <a:off x="685800" y="685800"/>
            <a:ext cx="5486400" cy="3429000"/>
          </a:xfrm>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lvl1pPr marL="457200" indent="-298450" defTabSz="914400">
              <a:lnSpc>
                <a:spcPct val="100000"/>
              </a:lnSpc>
              <a:buClr>
                <a:srgbClr val="000000"/>
              </a:buClr>
              <a:buSzPts val="1100"/>
              <a:buFont typeface="Arial"/>
              <a:buChar char="●"/>
              <a:defRPr sz="1100">
                <a:latin typeface="Arial"/>
                <a:ea typeface="Arial"/>
                <a:cs typeface="Arial"/>
                <a:sym typeface="Arial"/>
              </a:defRPr>
            </a:lvl1pPr>
          </a:lstStyle>
          <a:p>
            <a:r>
              <a:t>Tree is made out of wood, dirt and slime</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The 55 Model: Another LLM-based PCG example: see reference for further details.</a:t>
            </a:r>
            <a:endParaRPr lang="en-MT" dirty="0"/>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197</a:t>
            </a:fld>
            <a:endParaRPr lang="da-DK"/>
          </a:p>
        </p:txBody>
      </p:sp>
    </p:spTree>
    <p:extLst>
      <p:ext uri="{BB962C8B-B14F-4D97-AF65-F5344CB8AC3E}">
        <p14:creationId xmlns:p14="http://schemas.microsoft.com/office/powerpoint/2010/main" val="230607303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err="1"/>
              <a:t>ArchiText</a:t>
            </a:r>
            <a:r>
              <a:rPr lang="en-GB" dirty="0"/>
              <a:t>: Another LLM-based PCG example for architecture and level design: see reference for further details.</a:t>
            </a:r>
            <a:endParaRPr lang="en-MT" dirty="0"/>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199</a:t>
            </a:fld>
            <a:endParaRPr lang="da-DK"/>
          </a:p>
        </p:txBody>
      </p:sp>
    </p:spTree>
    <p:extLst>
      <p:ext uri="{BB962C8B-B14F-4D97-AF65-F5344CB8AC3E}">
        <p14:creationId xmlns:p14="http://schemas.microsoft.com/office/powerpoint/2010/main" val="338086056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lnSpcReduction="10000"/>
          </a:bodyPr>
          <a:lstStyle/>
          <a:p>
            <a:pPr marL="0" marR="0" lvl="0" indent="0" algn="l" defTabSz="457200" rtl="0" eaLnBrk="0" fontAlgn="base" latinLnBrk="0" hangingPunct="0">
              <a:lnSpc>
                <a:spcPct val="100000"/>
              </a:lnSpc>
              <a:spcBef>
                <a:spcPts val="0"/>
              </a:spcBef>
              <a:spcAft>
                <a:spcPts val="0"/>
              </a:spcAft>
              <a:buClrTx/>
              <a:buSzTx/>
              <a:buFont typeface="Arial" panose="020B0604020202020204" pitchFamily="34" charset="0"/>
              <a:buNone/>
              <a:tabLst/>
              <a:defRPr/>
            </a:pPr>
            <a:r>
              <a:rPr lang="en-GB" sz="1800" dirty="0" err="1"/>
              <a:t>CrawLLM</a:t>
            </a:r>
            <a:r>
              <a:rPr lang="en-GB" sz="1800" dirty="0"/>
              <a:t> video demo. Another LLM-based PCG example: see reference for further details.</a:t>
            </a:r>
            <a:endParaRPr lang="en-MT" sz="1800" dirty="0"/>
          </a:p>
          <a:p>
            <a:pPr rtl="0" fontAlgn="base">
              <a:spcBef>
                <a:spcPts val="0"/>
              </a:spcBef>
              <a:spcAft>
                <a:spcPts val="0"/>
              </a:spcAft>
              <a:buFont typeface="Arial" panose="020B0604020202020204" pitchFamily="34" charset="0"/>
              <a:buNone/>
            </a:pPr>
            <a:endParaRPr lang="en-GB" sz="1800" b="0" i="0" u="none" strike="noStrike" dirty="0">
              <a:solidFill>
                <a:srgbClr val="000000"/>
              </a:solidFill>
              <a:effectLst/>
              <a:latin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LLMs in game re-theming, a process that adapts game assets to new settings and narratives. </a:t>
            </a:r>
          </a:p>
          <a:p>
            <a:pPr marL="285750" indent="-285750" rtl="0" fontAlgn="base">
              <a:spcBef>
                <a:spcPts val="0"/>
              </a:spcBef>
              <a:spcAft>
                <a:spcPts val="0"/>
              </a:spcAft>
              <a:buFont typeface="Arial" panose="020B0604020202020204" pitchFamily="34" charset="0"/>
              <a:buChar char="•"/>
            </a:pPr>
            <a:r>
              <a:rPr lang="en-GB" sz="1800" b="0" i="0" u="none" strike="noStrike" dirty="0" err="1">
                <a:solidFill>
                  <a:srgbClr val="000000"/>
                </a:solidFill>
                <a:effectLst/>
                <a:latin typeface="Arial" panose="020B0604020202020204" pitchFamily="34" charset="0"/>
              </a:rPr>
              <a:t>CrawLLM</a:t>
            </a:r>
            <a:r>
              <a:rPr lang="en-GB" sz="1800" b="0" i="0" u="none" strike="noStrike" dirty="0">
                <a:solidFill>
                  <a:srgbClr val="000000"/>
                </a:solidFill>
                <a:effectLst/>
                <a:latin typeface="Arial" panose="020B0604020202020204" pitchFamily="34" charset="0"/>
              </a:rPr>
              <a:t>, combines dungeon crawling and card combat mechanics. </a:t>
            </a:r>
          </a:p>
          <a:p>
            <a:pPr marL="285750" indent="-285750"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The gameplay structure guides the construction of prompts for LLMs to generate new themes, stories, characters, and locations, which then directs the generation of corresponding visual assets. </a:t>
            </a:r>
          </a:p>
          <a:p>
            <a:pPr marL="285750" indent="-285750"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This approach enabled the game's aesthetics to emerge from its underlying narrative. </a:t>
            </a:r>
          </a:p>
          <a:p>
            <a:pPr marL="285750" indent="-285750"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Video shows a playable version of the game with 20 pre-generated, non-curated themes. </a:t>
            </a:r>
          </a:p>
          <a:p>
            <a:endParaRPr lang="en-MT"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sym typeface="Helvetica Neue"/>
              </a:rPr>
              <a:pPr marL="0" marR="0" lvl="0" indent="0" algn="r" defTabSz="457200" rtl="0" eaLnBrk="1" fontAlgn="base" latinLnBrk="0" hangingPunct="1">
                <a:lnSpc>
                  <a:spcPct val="100000"/>
                </a:lnSpc>
                <a:spcBef>
                  <a:spcPct val="0"/>
                </a:spcBef>
                <a:spcAft>
                  <a:spcPct val="0"/>
                </a:spcAft>
                <a:buClrTx/>
                <a:buSzTx/>
                <a:buFontTx/>
                <a:buNone/>
                <a:tabLst/>
                <a:defRPr/>
              </a:pPr>
              <a:t>200</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sym typeface="Helvetica Neue"/>
            </a:endParaRPr>
          </a:p>
        </p:txBody>
      </p:sp>
    </p:spTree>
    <p:extLst>
      <p:ext uri="{BB962C8B-B14F-4D97-AF65-F5344CB8AC3E}">
        <p14:creationId xmlns:p14="http://schemas.microsoft.com/office/powerpoint/2010/main" val="358943528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dirty="0" err="1"/>
              <a:t>ScriptDoctor</a:t>
            </a:r>
            <a:r>
              <a:rPr lang="en-GB" sz="1200" dirty="0"/>
              <a:t>. Another LLM-based PCG example: see reference for further details.</a:t>
            </a:r>
            <a:endParaRPr lang="en-MT" sz="1200" dirty="0"/>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201</a:t>
            </a:fld>
            <a:endParaRPr lang="da-DK"/>
          </a:p>
        </p:txBody>
      </p:sp>
    </p:spTree>
    <p:extLst>
      <p:ext uri="{BB962C8B-B14F-4D97-AF65-F5344CB8AC3E}">
        <p14:creationId xmlns:p14="http://schemas.microsoft.com/office/powerpoint/2010/main" val="45950684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Overview of PCGML</a:t>
            </a:r>
            <a:r>
              <a:rPr lang="en-GB" baseline="0" dirty="0"/>
              <a:t> work; see more details at </a:t>
            </a:r>
            <a:r>
              <a:rPr lang="en-GB" i="1" baseline="0" dirty="0"/>
              <a:t>Summerville et al. (2018): Procedural Content Generation via Machine Learning (PCGML) </a:t>
            </a:r>
            <a:r>
              <a:rPr lang="en-GB" i="0" baseline="0" dirty="0"/>
              <a:t>and particularly the latest edition of the PCGML book: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Matthew </a:t>
            </a:r>
            <a:r>
              <a:rPr lang="en-GB" sz="1200" b="0" i="0" u="none" strike="noStrike" kern="1200" baseline="0" dirty="0" err="1">
                <a:solidFill>
                  <a:schemeClr val="tx1"/>
                </a:solidFill>
                <a:latin typeface="+mn-lt"/>
                <a:ea typeface="ＭＳ Ｐゴシック" charset="-128"/>
                <a:cs typeface="ＭＳ Ｐゴシック" charset="-128"/>
              </a:rPr>
              <a:t>Guzdial</a:t>
            </a:r>
            <a:r>
              <a:rPr lang="en-GB" sz="1200" b="0" i="0" u="none" strike="noStrike" kern="1200" baseline="0" dirty="0">
                <a:solidFill>
                  <a:schemeClr val="tx1"/>
                </a:solidFill>
                <a:latin typeface="+mn-lt"/>
                <a:ea typeface="ＭＳ Ｐゴシック" charset="-128"/>
                <a:cs typeface="ＭＳ Ｐゴシック" charset="-128"/>
              </a:rPr>
              <a:t>, Sam Snodgrass, and Adam J. Summerville. Procedural Content Generation Via Machine Learning: An Overview. Springer, 2025.</a:t>
            </a:r>
            <a:endParaRPr lang="en-GB" i="0"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203</a:t>
            </a:fld>
            <a:endParaRPr lang="da-DK"/>
          </a:p>
        </p:txBody>
      </p:sp>
    </p:spTree>
    <p:extLst>
      <p:ext uri="{BB962C8B-B14F-4D97-AF65-F5344CB8AC3E}">
        <p14:creationId xmlns:p14="http://schemas.microsoft.com/office/powerpoint/2010/main" val="78694912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5959F-E626-63A9-1099-7281A83F5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0A299-7488-82FA-4396-1E61490B6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03C25-926B-CBC2-5CA5-093E8890ADA2}"/>
              </a:ext>
            </a:extLst>
          </p:cNvPr>
          <p:cNvSpPr>
            <a:spLocks noGrp="1"/>
          </p:cNvSpPr>
          <p:nvPr>
            <p:ph type="body" idx="1"/>
          </p:nvPr>
        </p:nvSpPr>
        <p:spPr/>
        <p:txBody>
          <a:bodyPr/>
          <a:lstStyle/>
          <a:p>
            <a:r>
              <a:rPr lang="en-GB" dirty="0"/>
              <a:t>[See Section 8.6 for more details]</a:t>
            </a:r>
            <a:endParaRPr lang="en-MT" dirty="0"/>
          </a:p>
        </p:txBody>
      </p:sp>
      <p:sp>
        <p:nvSpPr>
          <p:cNvPr id="4" name="Slide Number Placeholder 3">
            <a:extLst>
              <a:ext uri="{FF2B5EF4-FFF2-40B4-BE49-F238E27FC236}">
                <a16:creationId xmlns:a16="http://schemas.microsoft.com/office/drawing/2014/main" id="{F17E22F8-2DEE-162B-C676-8E1B0169C6AE}"/>
              </a:ext>
            </a:extLst>
          </p:cNvPr>
          <p:cNvSpPr>
            <a:spLocks noGrp="1"/>
          </p:cNvSpPr>
          <p:nvPr>
            <p:ph type="sldNum" sz="quarter" idx="5"/>
          </p:nvPr>
        </p:nvSpPr>
        <p:spPr/>
        <p:txBody>
          <a:bodyPr/>
          <a:lstStyle/>
          <a:p>
            <a:pPr>
              <a:defRPr/>
            </a:pPr>
            <a:fld id="{243668E2-9599-474A-AA6A-ED57E397CE89}" type="slidenum">
              <a:rPr lang="da-DK" smtClean="0"/>
              <a:pPr>
                <a:defRPr/>
              </a:pPr>
              <a:t>204</a:t>
            </a:fld>
            <a:endParaRPr lang="da-DK"/>
          </a:p>
        </p:txBody>
      </p:sp>
    </p:spTree>
    <p:extLst>
      <p:ext uri="{BB962C8B-B14F-4D97-AF65-F5344CB8AC3E}">
        <p14:creationId xmlns:p14="http://schemas.microsoft.com/office/powerpoint/2010/main" val="2386452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5B16C-55E8-6D0F-74D1-9679FBA80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9C0FF-475D-0B00-2718-0523C65D5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6613E-7206-2B24-EEB7-A1F94B4727D8}"/>
              </a:ext>
            </a:extLst>
          </p:cNvPr>
          <p:cNvSpPr>
            <a:spLocks noGrp="1"/>
          </p:cNvSpPr>
          <p:nvPr>
            <p:ph type="body" idx="1"/>
          </p:nvPr>
        </p:nvSpPr>
        <p:spPr/>
        <p:txBody>
          <a:bodyPr>
            <a:normAutofit fontScale="7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7.2.2</a:t>
            </a:r>
            <a:r>
              <a:rPr lang="en-US" cap="none" dirty="0"/>
              <a:t> for more details]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PCG algorithms can be classified according to a number of properties such as their level of determinism, controllability, testing, learning and </a:t>
            </a:r>
            <a:r>
              <a:rPr lang="en-GB" sz="1200" b="0" i="0" u="none" strike="noStrike" kern="1200" baseline="0" dirty="0" err="1">
                <a:solidFill>
                  <a:schemeClr val="tx1"/>
                </a:solidFill>
                <a:latin typeface="+mn-lt"/>
                <a:ea typeface="ＭＳ Ｐゴシック" charset="-128"/>
                <a:cs typeface="ＭＳ Ｐゴシック" charset="-128"/>
              </a:rPr>
              <a:t>iterativity</a:t>
            </a:r>
            <a:r>
              <a:rPr lang="en-GB" sz="1200" b="0" i="0" u="none" strike="noStrike" kern="1200" baseline="0" dirty="0">
                <a:solidFill>
                  <a:schemeClr val="tx1"/>
                </a:solidFill>
                <a:latin typeface="+mn-lt"/>
                <a:ea typeface="ＭＳ Ｐゴシック" charset="-128"/>
                <a:cs typeface="ＭＳ Ｐゴシック" charset="-128"/>
              </a:rPr>
              <a:t>.</a:t>
            </a:r>
          </a:p>
          <a:p>
            <a:endParaRPr lang="en-GB" sz="1200" b="0" i="0" u="none" strike="noStrike" kern="1200" baseline="0" dirty="0">
              <a:solidFill>
                <a:schemeClr val="tx1"/>
              </a:solidFill>
              <a:latin typeface="+mn-lt"/>
              <a:ea typeface="ＭＳ Ｐゴシック" charset="-128"/>
            </a:endParaRPr>
          </a:p>
          <a:p>
            <a:r>
              <a:rPr lang="en-GB" sz="1200" b="1" i="0" u="none" strike="noStrike" kern="1200" baseline="0" dirty="0">
                <a:solidFill>
                  <a:schemeClr val="tx1"/>
                </a:solidFill>
                <a:latin typeface="+mn-lt"/>
                <a:ea typeface="ＭＳ Ｐゴシック" charset="-128"/>
                <a:cs typeface="ＭＳ Ｐゴシック" charset="-128"/>
              </a:rPr>
              <a:t>Determinism:</a:t>
            </a:r>
            <a:r>
              <a:rPr lang="en-GB" sz="1200" b="0" i="0" u="none" strike="noStrike" kern="1200" baseline="0" dirty="0">
                <a:solidFill>
                  <a:schemeClr val="tx1"/>
                </a:solidFill>
                <a:latin typeface="+mn-lt"/>
                <a:ea typeface="ＭＳ Ｐゴシック" charset="-128"/>
                <a:cs typeface="ＭＳ Ｐゴシック" charset="-128"/>
              </a:rPr>
              <a:t> amount of randomness in content generation. Stochasticity allows an algorithm to offer great </a:t>
            </a:r>
            <a:r>
              <a:rPr lang="en-GB" sz="1200" b="1" i="0" u="none" strike="noStrike" kern="1200" baseline="0" dirty="0">
                <a:solidFill>
                  <a:schemeClr val="tx1"/>
                </a:solidFill>
                <a:latin typeface="+mn-lt"/>
                <a:ea typeface="ＭＳ Ｐゴシック" charset="-128"/>
                <a:cs typeface="ＭＳ Ｐゴシック" charset="-128"/>
              </a:rPr>
              <a:t>variation</a:t>
            </a:r>
            <a:r>
              <a:rPr lang="en-GB" sz="1200" b="0" i="0" u="none" strike="noStrike" kern="1200" baseline="0" dirty="0">
                <a:solidFill>
                  <a:schemeClr val="tx1"/>
                </a:solidFill>
                <a:latin typeface="+mn-lt"/>
                <a:ea typeface="ＭＳ Ｐゴシック" charset="-128"/>
                <a:cs typeface="ＭＳ Ｐゴシック" charset="-128"/>
              </a:rPr>
              <a:t>, necessary for many PCG tasks, at the cost of </a:t>
            </a:r>
            <a:r>
              <a:rPr lang="en-GB" sz="1200" b="1" i="0" u="none" strike="noStrike" kern="1200" baseline="0" dirty="0">
                <a:solidFill>
                  <a:schemeClr val="tx1"/>
                </a:solidFill>
                <a:latin typeface="+mn-lt"/>
                <a:ea typeface="ＭＳ Ｐゴシック" charset="-128"/>
                <a:cs typeface="ＭＳ Ｐゴシック" charset="-128"/>
              </a:rPr>
              <a:t>controllability</a:t>
            </a:r>
            <a:r>
              <a:rPr lang="en-GB" sz="1200" b="0" i="0" u="none" strike="noStrike" kern="1200" baseline="0" dirty="0">
                <a:solidFill>
                  <a:schemeClr val="tx1"/>
                </a:solidFill>
                <a:latin typeface="+mn-lt"/>
                <a:ea typeface="ＭＳ Ｐゴシック" charset="-128"/>
                <a:cs typeface="ＭＳ Ｐゴシック" charset="-128"/>
              </a:rPr>
              <a:t>. While content diversity and expressivity are desired properties of generators, the effect of randomness on the final outcomes can only be observed and controlled after the fact. Completely deterministic PCG algorithms, on the other hand, can be seen as a form of data compression (e.g. .</a:t>
            </a:r>
            <a:r>
              <a:rPr lang="en-GB" sz="1200" b="0" i="0" u="none" strike="noStrike" kern="1200" baseline="0" dirty="0" err="1">
                <a:solidFill>
                  <a:schemeClr val="tx1"/>
                </a:solidFill>
                <a:latin typeface="+mn-lt"/>
                <a:ea typeface="ＭＳ Ｐゴシック" charset="-128"/>
                <a:cs typeface="ＭＳ Ｐゴシック" charset="-128"/>
              </a:rPr>
              <a:t>kkrieger</a:t>
            </a:r>
            <a:r>
              <a:rPr lang="en-GB" sz="1200" b="0" i="0" u="none" strike="noStrike" kern="1200" baseline="0" dirty="0">
                <a:solidFill>
                  <a:schemeClr val="tx1"/>
                </a:solidFill>
                <a:latin typeface="+mn-lt"/>
                <a:ea typeface="ＭＳ Ｐゴシック" charset="-128"/>
                <a:cs typeface="ＭＳ Ｐゴシック" charset="-128"/>
              </a:rPr>
              <a:t>)</a:t>
            </a:r>
            <a:endParaRPr lang="en-GB" dirty="0"/>
          </a:p>
          <a:p>
            <a:endParaRPr lang="en-GB"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a:solidFill>
                  <a:schemeClr val="tx1"/>
                </a:solidFill>
                <a:latin typeface="+mn-lt"/>
                <a:ea typeface="ＭＳ Ｐゴシック" charset="-128"/>
                <a:cs typeface="ＭＳ Ｐゴシック" charset="-128"/>
              </a:rPr>
              <a:t>Controllability:</a:t>
            </a:r>
            <a:r>
              <a:rPr lang="en-GB" sz="1200" b="0" i="0" u="none" strike="noStrike" kern="1200" baseline="0" dirty="0">
                <a:solidFill>
                  <a:schemeClr val="tx1"/>
                </a:solidFill>
                <a:latin typeface="+mn-lt"/>
                <a:ea typeface="ＭＳ Ｐゴシック" charset="-128"/>
                <a:cs typeface="ＭＳ Ｐゴシック" charset="-128"/>
              </a:rPr>
              <a:t> The generation of content can be controlled in different ways. The use of a random seed is one way to gain control over the generation space; another way is to use a set of parameters that control the content generation along a number of dimensions.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u="none" strike="noStrike" kern="1200" baseline="0" dirty="0">
              <a:solidFill>
                <a:schemeClr val="tx1"/>
              </a:solidFill>
              <a:latin typeface="+mn-lt"/>
              <a:ea typeface="ＭＳ Ｐゴシック" charset="-128"/>
              <a:cs typeface="ＭＳ Ｐゴシック" charset="-128"/>
            </a:endParaRPr>
          </a:p>
          <a:p>
            <a:r>
              <a:rPr lang="en-GB" sz="1200" b="1" i="0" u="none" strike="noStrike" kern="1200" baseline="0" dirty="0">
                <a:solidFill>
                  <a:schemeClr val="tx1"/>
                </a:solidFill>
                <a:latin typeface="+mn-lt"/>
                <a:ea typeface="ＭＳ Ｐゴシック" charset="-128"/>
                <a:cs typeface="ＭＳ Ｐゴシック" charset="-128"/>
              </a:rPr>
              <a:t>Testing:</a:t>
            </a:r>
            <a:r>
              <a:rPr lang="en-GB" sz="1200" b="0" i="0" u="none" strike="noStrike" kern="1200" baseline="0" dirty="0">
                <a:solidFill>
                  <a:schemeClr val="tx1"/>
                </a:solidFill>
                <a:latin typeface="+mn-lt"/>
                <a:ea typeface="ＭＳ Ｐゴシック" charset="-128"/>
                <a:cs typeface="ＭＳ Ｐゴシック" charset="-128"/>
              </a:rPr>
              <a:t> Another distinction may be made between algorithms that can be called </a:t>
            </a:r>
            <a:r>
              <a:rPr lang="en-GB" sz="1200" b="1" i="0" u="none" strike="noStrike" kern="1200" baseline="0" dirty="0">
                <a:solidFill>
                  <a:schemeClr val="tx1"/>
                </a:solidFill>
                <a:latin typeface="+mn-lt"/>
                <a:ea typeface="ＭＳ Ｐゴシック" charset="-128"/>
                <a:cs typeface="ＭＳ Ｐゴシック" charset="-128"/>
              </a:rPr>
              <a:t>constructive</a:t>
            </a:r>
            <a:r>
              <a:rPr lang="en-GB" sz="1200" b="0" i="0" u="none" strike="noStrike" kern="1200" baseline="0" dirty="0">
                <a:solidFill>
                  <a:schemeClr val="tx1"/>
                </a:solidFill>
                <a:latin typeface="+mn-lt"/>
                <a:ea typeface="ＭＳ Ｐゴシック" charset="-128"/>
                <a:cs typeface="ＭＳ Ｐゴシック" charset="-128"/>
              </a:rPr>
              <a:t> and those that can be described as </a:t>
            </a:r>
            <a:r>
              <a:rPr lang="en-GB" sz="1200" b="1" i="0" u="none" strike="noStrike" kern="1200" baseline="0" dirty="0">
                <a:solidFill>
                  <a:schemeClr val="tx1"/>
                </a:solidFill>
                <a:latin typeface="+mn-lt"/>
                <a:ea typeface="ＭＳ Ｐゴシック" charset="-128"/>
                <a:cs typeface="ＭＳ Ｐゴシック" charset="-128"/>
              </a:rPr>
              <a:t>generate-and-test</a:t>
            </a:r>
            <a:r>
              <a:rPr lang="en-GB" sz="1200" b="0" i="0" u="none" strike="noStrike" kern="1200" baseline="0" dirty="0">
                <a:solidFill>
                  <a:schemeClr val="tx1"/>
                </a:solidFill>
                <a:latin typeface="+mn-lt"/>
                <a:ea typeface="ＭＳ Ｐゴシック" charset="-128"/>
                <a:cs typeface="ＭＳ Ｐゴシック" charset="-128"/>
              </a:rPr>
              <a:t>. A constructive algorithm</a:t>
            </a:r>
          </a:p>
          <a:p>
            <a:r>
              <a:rPr lang="en-GB" sz="1200" b="0" i="0" u="none" strike="noStrike" kern="1200" baseline="0" dirty="0">
                <a:solidFill>
                  <a:schemeClr val="tx1"/>
                </a:solidFill>
                <a:latin typeface="+mn-lt"/>
                <a:ea typeface="ＭＳ Ｐゴシック" charset="-128"/>
                <a:cs typeface="ＭＳ Ｐゴシック" charset="-128"/>
              </a:rPr>
              <a:t>generates the content once, and is done with it; however, it needs to make sure that the content is correct or at least “good enough” as it is being constructed.</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1" i="0" u="none" strike="noStrike" kern="1200" baseline="0" dirty="0">
                <a:solidFill>
                  <a:schemeClr val="tx1"/>
                </a:solidFill>
                <a:latin typeface="+mn-lt"/>
                <a:ea typeface="ＭＳ Ｐゴシック" charset="-128"/>
                <a:cs typeface="ＭＳ Ｐゴシック" charset="-128"/>
              </a:rPr>
              <a:t>Learning:</a:t>
            </a:r>
            <a:r>
              <a:rPr lang="en-GB" sz="1200" b="0" i="0" u="none" strike="noStrike" kern="1200" baseline="0" dirty="0">
                <a:solidFill>
                  <a:schemeClr val="tx1"/>
                </a:solidFill>
                <a:latin typeface="+mn-lt"/>
                <a:ea typeface="ＭＳ Ｐゴシック" charset="-128"/>
                <a:cs typeface="ＭＳ Ｐゴシック" charset="-128"/>
              </a:rPr>
              <a:t> it considers the existence or lack of an underlying learning process for content generation. On one end of the spectrum we meet methods that are entirely </a:t>
            </a:r>
            <a:r>
              <a:rPr lang="en-GB" sz="1200" b="1" i="0" u="none" strike="noStrike" kern="1200" baseline="0" dirty="0">
                <a:solidFill>
                  <a:schemeClr val="tx1"/>
                </a:solidFill>
                <a:latin typeface="+mn-lt"/>
                <a:ea typeface="ＭＳ Ｐゴシック" charset="-128"/>
                <a:cs typeface="ＭＳ Ｐゴシック" charset="-128"/>
              </a:rPr>
              <a:t>authored</a:t>
            </a:r>
            <a:r>
              <a:rPr lang="en-GB" sz="1200" b="0" i="0" u="none" strike="noStrike" kern="1200" baseline="0" dirty="0">
                <a:solidFill>
                  <a:schemeClr val="tx1"/>
                </a:solidFill>
                <a:latin typeface="+mn-lt"/>
                <a:ea typeface="ＭＳ Ｐゴシック" charset="-128"/>
                <a:cs typeface="ＭＳ Ｐゴシック" charset="-128"/>
              </a:rPr>
              <a:t> and do not involve any machine </a:t>
            </a:r>
            <a:r>
              <a:rPr lang="en-US" sz="1200" b="0" i="0" u="none" strike="noStrike" kern="1200" baseline="0" dirty="0">
                <a:solidFill>
                  <a:schemeClr val="tx1"/>
                </a:solidFill>
                <a:latin typeface="+mn-lt"/>
                <a:ea typeface="ＭＳ Ｐゴシック" charset="-128"/>
                <a:cs typeface="ＭＳ Ｐゴシック" charset="-128"/>
              </a:rPr>
              <a:t>learning tasks. </a:t>
            </a:r>
            <a:r>
              <a:rPr lang="en-GB" sz="1200" b="0" i="0" u="none" strike="noStrike" kern="1200" baseline="0" dirty="0">
                <a:solidFill>
                  <a:schemeClr val="tx1"/>
                </a:solidFill>
                <a:latin typeface="+mn-lt"/>
                <a:ea typeface="ＭＳ Ｐゴシック" charset="-128"/>
                <a:cs typeface="ＭＳ Ｐゴシック" charset="-128"/>
              </a:rPr>
              <a:t>On the other end of the spectrum, we meet methods that generate </a:t>
            </a:r>
            <a:r>
              <a:rPr lang="en-US" sz="1200" b="0" i="0" u="none" strike="noStrike" kern="1200" baseline="0" dirty="0">
                <a:solidFill>
                  <a:schemeClr val="tx1"/>
                </a:solidFill>
                <a:latin typeface="+mn-lt"/>
                <a:ea typeface="ＭＳ Ｐゴシック" charset="-128"/>
                <a:cs typeface="ＭＳ Ｐゴシック" charset="-128"/>
              </a:rPr>
              <a:t>content via machine learning techniques (</a:t>
            </a:r>
            <a:r>
              <a:rPr lang="en-US" sz="1200" b="1" i="0" u="none" strike="noStrike" kern="1200" baseline="0" dirty="0">
                <a:solidFill>
                  <a:schemeClr val="tx1"/>
                </a:solidFill>
                <a:latin typeface="+mn-lt"/>
                <a:ea typeface="ＭＳ Ｐゴシック" charset="-128"/>
                <a:cs typeface="ＭＳ Ｐゴシック" charset="-128"/>
              </a:rPr>
              <a:t>trained</a:t>
            </a:r>
            <a:r>
              <a:rPr lang="en-US" sz="1200" b="0" i="0" u="none" strike="noStrike" kern="1200" baseline="0" dirty="0">
                <a:solidFill>
                  <a:schemeClr val="tx1"/>
                </a:solidFill>
                <a:latin typeface="+mn-lt"/>
                <a:ea typeface="ＭＳ Ｐゴシック" charset="-128"/>
                <a:cs typeface="ＭＳ Ｐゴシック" charset="-128"/>
              </a:rPr>
              <a:t>)</a:t>
            </a:r>
          </a:p>
          <a:p>
            <a:endParaRPr lang="en-US" sz="1200" b="0" i="0" u="none" strike="noStrike" kern="1200" baseline="0" dirty="0">
              <a:solidFill>
                <a:schemeClr val="tx1"/>
              </a:solidFill>
              <a:latin typeface="+mn-lt"/>
              <a:ea typeface="ＭＳ Ｐゴシック" charset="-128"/>
              <a:cs typeface="ＭＳ Ｐゴシック" charset="-128"/>
            </a:endParaRPr>
          </a:p>
          <a:p>
            <a:r>
              <a:rPr lang="en-GB" sz="1200" b="1" i="0" u="none" strike="noStrike" kern="1200" baseline="0" dirty="0" err="1">
                <a:solidFill>
                  <a:schemeClr val="tx1"/>
                </a:solidFill>
                <a:latin typeface="+mn-lt"/>
                <a:ea typeface="ＭＳ Ｐゴシック" charset="-128"/>
                <a:cs typeface="ＭＳ Ｐゴシック" charset="-128"/>
              </a:rPr>
              <a:t>Iterativity</a:t>
            </a:r>
            <a:r>
              <a:rPr lang="en-GB" sz="1200" b="0" i="0" u="none" strike="noStrike" kern="1200" baseline="0" dirty="0">
                <a:solidFill>
                  <a:schemeClr val="tx1"/>
                </a:solidFill>
                <a:latin typeface="+mn-lt"/>
                <a:ea typeface="ＭＳ Ｐゴシック" charset="-128"/>
                <a:cs typeface="ＭＳ Ｐゴシック" charset="-128"/>
              </a:rPr>
              <a:t>: PCG methods can be classified as </a:t>
            </a:r>
            <a:r>
              <a:rPr lang="en-GB" sz="1200" b="1" i="0" u="none" strike="noStrike" kern="1200" baseline="0" dirty="0">
                <a:solidFill>
                  <a:schemeClr val="tx1"/>
                </a:solidFill>
                <a:latin typeface="+mn-lt"/>
                <a:ea typeface="ＭＳ Ｐゴシック" charset="-128"/>
                <a:cs typeface="ＭＳ Ｐゴシック" charset="-128"/>
              </a:rPr>
              <a:t>single pass </a:t>
            </a:r>
            <a:r>
              <a:rPr lang="en-GB" sz="1200" b="0" i="0" u="none" strike="noStrike" kern="1200" baseline="0" dirty="0">
                <a:solidFill>
                  <a:schemeClr val="tx1"/>
                </a:solidFill>
                <a:latin typeface="+mn-lt"/>
                <a:ea typeface="ＭＳ Ｐゴシック" charset="-128"/>
                <a:cs typeface="ＭＳ Ｐゴシック" charset="-128"/>
              </a:rPr>
              <a:t>when they generate content once and they don’t iterate over their generated outcome (e.g., pre-trained neural networks or GANs). Alternatively, methods can be classified as </a:t>
            </a:r>
            <a:r>
              <a:rPr lang="en-GB" sz="1200" b="1" i="0" u="none" strike="noStrike" kern="1200" baseline="0" dirty="0">
                <a:solidFill>
                  <a:schemeClr val="tx1"/>
                </a:solidFill>
                <a:latin typeface="+mn-lt"/>
                <a:ea typeface="ＭＳ Ｐゴシック" charset="-128"/>
                <a:cs typeface="ＭＳ Ｐゴシック" charset="-128"/>
              </a:rPr>
              <a:t>iterative</a:t>
            </a:r>
            <a:r>
              <a:rPr lang="en-GB" sz="1200" b="0" i="0" u="none" strike="noStrike" kern="1200" baseline="0" dirty="0">
                <a:solidFill>
                  <a:schemeClr val="tx1"/>
                </a:solidFill>
                <a:latin typeface="+mn-lt"/>
                <a:ea typeface="ＭＳ Ｐゴシック" charset="-128"/>
                <a:cs typeface="ＭＳ Ｐゴシック" charset="-128"/>
              </a:rPr>
              <a:t> when they are required to iterate over their generated content (e.g., </a:t>
            </a:r>
            <a:r>
              <a:rPr lang="fr-FR" sz="1200" b="0" i="0" u="none" strike="noStrike" kern="1200" baseline="0" dirty="0">
                <a:solidFill>
                  <a:schemeClr val="tx1"/>
                </a:solidFill>
                <a:latin typeface="+mn-lt"/>
                <a:ea typeface="ＭＳ Ｐゴシック" charset="-128"/>
                <a:cs typeface="ＭＳ Ｐゴシック" charset="-128"/>
              </a:rPr>
              <a:t>cellular </a:t>
            </a:r>
            <a:r>
              <a:rPr lang="fr-FR" sz="1200" b="0" i="0" u="none" strike="noStrike" kern="1200" baseline="0" dirty="0" err="1">
                <a:solidFill>
                  <a:schemeClr val="tx1"/>
                </a:solidFill>
                <a:latin typeface="+mn-lt"/>
                <a:ea typeface="ＭＳ Ｐゴシック" charset="-128"/>
                <a:cs typeface="ＭＳ Ｐゴシック" charset="-128"/>
              </a:rPr>
              <a:t>automata</a:t>
            </a:r>
            <a:r>
              <a:rPr lang="fr-FR" sz="1200" b="0" i="0" u="none" strike="noStrike" kern="1200" baseline="0" dirty="0">
                <a:solidFill>
                  <a:schemeClr val="tx1"/>
                </a:solidFill>
                <a:latin typeface="+mn-lt"/>
                <a:ea typeface="ＭＳ Ｐゴシック" charset="-128"/>
                <a:cs typeface="ＭＳ Ｐゴシック" charset="-128"/>
              </a:rPr>
              <a:t>, diffusion </a:t>
            </a:r>
            <a:r>
              <a:rPr lang="fr-FR" sz="1200" b="0" i="0" u="none" strike="noStrike" kern="1200" baseline="0" dirty="0" err="1">
                <a:solidFill>
                  <a:schemeClr val="tx1"/>
                </a:solidFill>
                <a:latin typeface="+mn-lt"/>
                <a:ea typeface="ＭＳ Ｐゴシック" charset="-128"/>
                <a:cs typeface="ＭＳ Ｐゴシック" charset="-128"/>
              </a:rPr>
              <a:t>models</a:t>
            </a:r>
            <a:r>
              <a:rPr lang="fr-FR" sz="1200" b="0" i="0" u="none" strike="noStrike" kern="1200" baseline="0" dirty="0">
                <a:solidFill>
                  <a:schemeClr val="tx1"/>
                </a:solidFill>
                <a:latin typeface="+mn-lt"/>
                <a:ea typeface="ＭＳ Ｐゴシック" charset="-128"/>
                <a:cs typeface="ＭＳ Ｐゴシック" charset="-128"/>
              </a:rPr>
              <a:t>, RL, </a:t>
            </a:r>
            <a:r>
              <a:rPr lang="en-GB" sz="1200" b="0" i="0" u="none" strike="noStrike" kern="1200" baseline="0" dirty="0">
                <a:solidFill>
                  <a:schemeClr val="tx1"/>
                </a:solidFill>
                <a:latin typeface="+mn-lt"/>
                <a:ea typeface="ＭＳ Ｐゴシック" charset="-128"/>
                <a:cs typeface="ＭＳ Ｐゴシック" charset="-128"/>
              </a:rPr>
              <a:t>and LLMs that are prompted several times)</a:t>
            </a:r>
            <a:endParaRPr lang="en-US" sz="1200" b="0" i="0" u="none" strike="noStrike" kern="1200" baseline="0" dirty="0">
              <a:solidFill>
                <a:schemeClr val="tx1"/>
              </a:solidFill>
              <a:latin typeface="+mn-lt"/>
              <a:ea typeface="ＭＳ Ｐゴシック" charset="-128"/>
              <a:cs typeface="ＭＳ Ｐゴシック" charset="-128"/>
            </a:endParaRPr>
          </a:p>
          <a:p>
            <a:endParaRPr lang="en-US" sz="1200" b="0" i="0" u="none" strike="noStrike" kern="1200" baseline="0" dirty="0">
              <a:solidFill>
                <a:schemeClr val="tx1"/>
              </a:solidFill>
              <a:latin typeface="+mn-lt"/>
              <a:ea typeface="ＭＳ Ｐゴシック" charset="-128"/>
              <a:cs typeface="ＭＳ Ｐゴシック" charset="-128"/>
            </a:endParaRPr>
          </a:p>
          <a:p>
            <a:endParaRPr lang="en-GB" sz="1200" b="0" i="0" u="none" strike="noStrike" kern="1200" baseline="0" dirty="0">
              <a:solidFill>
                <a:schemeClr val="tx1"/>
              </a:solidFill>
              <a:latin typeface="+mn-lt"/>
              <a:ea typeface="ＭＳ Ｐゴシック" charset="-128"/>
              <a:cs typeface="ＭＳ Ｐゴシック" charset="-128"/>
            </a:endParaRPr>
          </a:p>
          <a:p>
            <a:endParaRPr lang="en-MT" dirty="0"/>
          </a:p>
        </p:txBody>
      </p:sp>
      <p:sp>
        <p:nvSpPr>
          <p:cNvPr id="4" name="Slide Number Placeholder 3">
            <a:extLst>
              <a:ext uri="{FF2B5EF4-FFF2-40B4-BE49-F238E27FC236}">
                <a16:creationId xmlns:a16="http://schemas.microsoft.com/office/drawing/2014/main" id="{8E23B63F-65C1-07EE-E997-2DDE5E37756D}"/>
              </a:ext>
            </a:extLst>
          </p:cNvPr>
          <p:cNvSpPr>
            <a:spLocks noGrp="1"/>
          </p:cNvSpPr>
          <p:nvPr>
            <p:ph type="sldNum" sz="quarter" idx="5"/>
          </p:nvPr>
        </p:nvSpPr>
        <p:spPr/>
        <p:txBody>
          <a:bodyPr/>
          <a:lstStyle/>
          <a:p>
            <a:pPr>
              <a:defRPr/>
            </a:pPr>
            <a:fld id="{243668E2-9599-474A-AA6A-ED57E397CE89}" type="slidenum">
              <a:rPr lang="da-DK" smtClean="0"/>
              <a:pPr>
                <a:defRPr/>
              </a:pPr>
              <a:t>18</a:t>
            </a:fld>
            <a:endParaRPr lang="da-DK"/>
          </a:p>
        </p:txBody>
      </p:sp>
    </p:spTree>
    <p:extLst>
      <p:ext uri="{BB962C8B-B14F-4D97-AF65-F5344CB8AC3E}">
        <p14:creationId xmlns:p14="http://schemas.microsoft.com/office/powerpoint/2010/main" val="210360147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Section 8.6 for more details]</a:t>
            </a:r>
            <a:endParaRPr lang="en-MT" dirty="0"/>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205</a:t>
            </a:fld>
            <a:endParaRPr lang="da-DK"/>
          </a:p>
        </p:txBody>
      </p:sp>
    </p:spTree>
    <p:extLst>
      <p:ext uri="{BB962C8B-B14F-4D97-AF65-F5344CB8AC3E}">
        <p14:creationId xmlns:p14="http://schemas.microsoft.com/office/powerpoint/2010/main" val="214560593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 HERE</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211</a:t>
            </a:fld>
            <a:endParaRPr lang="da-DK"/>
          </a:p>
        </p:txBody>
      </p:sp>
    </p:spTree>
    <p:extLst>
      <p:ext uri="{BB962C8B-B14F-4D97-AF65-F5344CB8AC3E}">
        <p14:creationId xmlns:p14="http://schemas.microsoft.com/office/powerpoint/2010/main" val="397697811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GB" dirty="0"/>
              <a:t>Combining EDPCG (see chapter 7) and PCGRL yields the ED(PCG)RL – EDRL framework. See referenced paper for more details.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sym typeface="Helvetica Neue"/>
              </a:rPr>
              <a:pPr marL="0" marR="0" lvl="0" indent="0" algn="r" defTabSz="457200" rtl="0" eaLnBrk="1" fontAlgn="base" latinLnBrk="0" hangingPunct="1">
                <a:lnSpc>
                  <a:spcPct val="100000"/>
                </a:lnSpc>
                <a:spcBef>
                  <a:spcPct val="0"/>
                </a:spcBef>
                <a:spcAft>
                  <a:spcPct val="0"/>
                </a:spcAft>
                <a:buClrTx/>
                <a:buSzTx/>
                <a:buFontTx/>
                <a:buNone/>
                <a:tabLst/>
                <a:defRPr/>
              </a:pPr>
              <a:t>212</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sym typeface="Helvetica Neue"/>
            </a:endParaRPr>
          </a:p>
        </p:txBody>
      </p:sp>
    </p:spTree>
    <p:extLst>
      <p:ext uri="{BB962C8B-B14F-4D97-AF65-F5344CB8AC3E}">
        <p14:creationId xmlns:p14="http://schemas.microsoft.com/office/powerpoint/2010/main" val="88757843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Chapter 9 for more details]</a:t>
            </a:r>
          </a:p>
          <a:p>
            <a:endParaRPr lang="en-GB" dirty="0"/>
          </a:p>
          <a:p>
            <a:r>
              <a:rPr lang="en-GB" sz="1200" b="0" i="0" u="none" strike="noStrike" kern="1200" baseline="0" dirty="0">
                <a:solidFill>
                  <a:schemeClr val="tx1"/>
                </a:solidFill>
                <a:latin typeface="+mn-lt"/>
                <a:ea typeface="ＭＳ Ｐゴシック" charset="-128"/>
                <a:cs typeface="ＭＳ Ｐゴシック" charset="-128"/>
              </a:rPr>
              <a:t>In the last part of this presentation we briefly outline the possible content types that a PCG algorithm can generate in a game. </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215</a:t>
            </a:fld>
            <a:endParaRPr lang="da-DK"/>
          </a:p>
        </p:txBody>
      </p:sp>
    </p:spTree>
    <p:extLst>
      <p:ext uri="{BB962C8B-B14F-4D97-AF65-F5344CB8AC3E}">
        <p14:creationId xmlns:p14="http://schemas.microsoft.com/office/powerpoint/2010/main" val="1817554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baseline="0" dirty="0">
                <a:solidFill>
                  <a:schemeClr val="tx1"/>
                </a:solidFill>
                <a:latin typeface="+mn-lt"/>
                <a:ea typeface="ＭＳ Ｐゴシック" charset="-128"/>
                <a:cs typeface="ＭＳ Ｐゴシック" charset="-128"/>
              </a:rPr>
              <a:t>Generally speaking, Liapis et al. identified six creative domains (or else facets) within games that we will follow for our discussion in this section. These include level architecture (design), audio, visuals, rules (game design), narrative, and gameplay. In this chapter we will cover the first five facets and we purposely exclude the gameplay facet. Creative gameplay is directly associated</a:t>
            </a:r>
          </a:p>
          <a:p>
            <a:r>
              <a:rPr lang="en-GB" sz="1200" b="0" i="0" u="none" strike="noStrike" kern="1200" baseline="0" dirty="0">
                <a:solidFill>
                  <a:schemeClr val="tx1"/>
                </a:solidFill>
                <a:latin typeface="+mn-lt"/>
                <a:ea typeface="ＭＳ Ｐゴシック" charset="-128"/>
                <a:cs typeface="ＭＳ Ｐゴシック" charset="-128"/>
              </a:rPr>
              <a:t>with play and as such is covered in Chapter 3.</a:t>
            </a:r>
            <a:endParaRPr lang="en-GB"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a:t>In the next slides we will see some indicative examples on each of the creative facets within games. </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216</a:t>
            </a:fld>
            <a:endParaRPr lang="da-DK"/>
          </a:p>
        </p:txBody>
      </p:sp>
    </p:spTree>
    <p:extLst>
      <p:ext uri="{BB962C8B-B14F-4D97-AF65-F5344CB8AC3E}">
        <p14:creationId xmlns:p14="http://schemas.microsoft.com/office/powerpoint/2010/main" val="61701735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F07D214-4C67-4E10-8A72-A90FCA511CFE}" type="slidenum">
              <a:rPr lang="en-US" altLang="en-US"/>
              <a:pPr/>
              <a:t>217</a:t>
            </a:fld>
            <a:endParaRPr lang="en-US" altLang="en-US"/>
          </a:p>
        </p:txBody>
      </p:sp>
      <p:sp>
        <p:nvSpPr>
          <p:cNvPr id="93185" name="Rectangle 1"/>
          <p:cNvSpPr txBox="1">
            <a:spLocks noGrp="1" noRot="1" noChangeAspect="1" noChangeArrowheads="1"/>
          </p:cNvSpPr>
          <p:nvPr>
            <p:ph type="sldImg"/>
          </p:nvPr>
        </p:nvSpPr>
        <p:spPr bwMode="auto">
          <a:xfrm>
            <a:off x="573088" y="812800"/>
            <a:ext cx="64119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normAutofit/>
          </a:bodyPr>
          <a:lstStyle/>
          <a:p>
            <a:r>
              <a:rPr lang="en-GB" sz="1200" b="0" i="0" u="none" strike="noStrike" kern="1200" baseline="0" dirty="0">
                <a:solidFill>
                  <a:schemeClr val="tx1"/>
                </a:solidFill>
                <a:latin typeface="+mj-lt"/>
                <a:ea typeface="ＭＳ Ｐゴシック" charset="-128"/>
                <a:cs typeface="ＭＳ Ｐゴシック" charset="-128"/>
              </a:rPr>
              <a:t>[See section 9.1 for more details]</a:t>
            </a:r>
          </a:p>
          <a:p>
            <a:endParaRPr lang="en-GB" sz="1200" b="0" i="0" u="none" strike="noStrike" kern="1200" baseline="0" dirty="0">
              <a:solidFill>
                <a:schemeClr val="tx1"/>
              </a:solidFill>
              <a:latin typeface="+mj-lt"/>
              <a:ea typeface="ＭＳ Ｐゴシック" charset="-128"/>
              <a:cs typeface="ＭＳ Ｐゴシック" charset="-128"/>
            </a:endParaRPr>
          </a:p>
          <a:p>
            <a:r>
              <a:rPr lang="en-GB" sz="1200" b="0" i="0" u="none" strike="noStrike" kern="1200" baseline="0" dirty="0">
                <a:solidFill>
                  <a:schemeClr val="tx1"/>
                </a:solidFill>
                <a:latin typeface="+mj-lt"/>
                <a:ea typeface="ＭＳ Ｐゴシック" charset="-128"/>
                <a:cs typeface="ＭＳ Ｐゴシック" charset="-128"/>
              </a:rPr>
              <a:t>The generation of levels is by far the most popular use of PCG in games. Levels can be viewed as necessary content since every game has some form of spatial representation or virtual world within which the player can perform a set of actions. The properties of the game level, in conjunction with the game rules, frame the ways a player can interact with the world and determine how the player can progress from one point in the game to another. The game’s level design contributes to the challenges a player faces during the game. While games would often have a fixed set of mechanics throughout, the way a level is designed can influence the gameplay and the degree of game challenge. For that reason, a number of researchers have argued that levels coupled with game rules define the absolutely necessary building blocks of any game; in that regard the remaining facets covered below are optional. The variations of possible level designs are endless: a level representation can vary from simple two-dimensional illustrations of platforms and coins—as in the Super Mario Bros (Nintendo, 1985) series—to the constrained 2D space of Candy Crush Saga (King, 2012), to the three-dimensional and large urban spaces of Assassin’s Creed (</a:t>
            </a:r>
            <a:r>
              <a:rPr lang="en-GB" sz="1200" b="0" i="0" u="none" strike="noStrike" kern="1200" baseline="0" dirty="0" err="1">
                <a:solidFill>
                  <a:schemeClr val="tx1"/>
                </a:solidFill>
                <a:latin typeface="+mj-lt"/>
                <a:ea typeface="ＭＳ Ｐゴシック" charset="-128"/>
                <a:cs typeface="ＭＳ Ｐゴシック" charset="-128"/>
              </a:rPr>
              <a:t>Ubisoft</a:t>
            </a:r>
            <a:r>
              <a:rPr lang="en-GB" sz="1200" b="0" i="0" u="none" strike="noStrike" kern="1200" baseline="0" dirty="0">
                <a:solidFill>
                  <a:schemeClr val="tx1"/>
                </a:solidFill>
                <a:latin typeface="+mj-lt"/>
                <a:ea typeface="ＭＳ Ｐゴシック" charset="-128"/>
                <a:cs typeface="ＭＳ Ｐゴシック" charset="-128"/>
              </a:rPr>
              <a:t>, 2007) and Call of Duty (Infinity Ward, 2003), to the 2D elaborated structures of Angry Birds (Rovio, 2009), to the voxel-based open </a:t>
            </a:r>
            <a:r>
              <a:rPr lang="en-GB" sz="1200" b="0" i="0" u="none" strike="noStrike" kern="1200" baseline="0" dirty="0" err="1">
                <a:solidFill>
                  <a:schemeClr val="tx1"/>
                </a:solidFill>
                <a:latin typeface="+mj-lt"/>
                <a:ea typeface="ＭＳ Ｐゴシック" charset="-128"/>
                <a:cs typeface="ＭＳ Ｐゴシック" charset="-128"/>
              </a:rPr>
              <a:t>gameworld</a:t>
            </a:r>
            <a:r>
              <a:rPr lang="en-GB" sz="1200" b="0" i="0" u="none" strike="noStrike" kern="1200" baseline="0" dirty="0">
                <a:solidFill>
                  <a:schemeClr val="tx1"/>
                </a:solidFill>
                <a:latin typeface="+mj-lt"/>
                <a:ea typeface="ＭＳ Ｐゴシック" charset="-128"/>
                <a:cs typeface="ＭＳ Ｐゴシック" charset="-128"/>
              </a:rPr>
              <a:t> of Minecraft (</a:t>
            </a:r>
            <a:r>
              <a:rPr lang="en-GB" sz="1200" b="0" i="0" u="none" strike="noStrike" kern="1200" baseline="0" dirty="0" err="1">
                <a:solidFill>
                  <a:schemeClr val="tx1"/>
                </a:solidFill>
                <a:latin typeface="+mj-lt"/>
                <a:ea typeface="ＭＳ Ｐゴシック" charset="-128"/>
                <a:cs typeface="ＭＳ Ｐゴシック" charset="-128"/>
              </a:rPr>
              <a:t>Mojang</a:t>
            </a:r>
            <a:r>
              <a:rPr lang="en-GB" sz="1200" b="0" i="0" u="none" strike="noStrike" kern="1200" baseline="0" dirty="0">
                <a:solidFill>
                  <a:schemeClr val="tx1"/>
                </a:solidFill>
                <a:latin typeface="+mj-lt"/>
                <a:ea typeface="ＭＳ Ｐゴシック" charset="-128"/>
                <a:cs typeface="ＭＳ Ｐゴシック" charset="-128"/>
              </a:rPr>
              <a:t> 2011).</a:t>
            </a:r>
            <a:endParaRPr lang="en-US" altLang="en-US" sz="1200" dirty="0">
              <a:latin typeface="+mj-lt"/>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dirty="0">
              <a:latin typeface="+mj-lt"/>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mj-lt"/>
                <a:cs typeface="Arial Unicode MS" panose="020B0604020202020204" pitchFamily="34" charset="-128"/>
              </a:rPr>
              <a:t>Image: PCG for levels to generate dungeons as in Diablo</a:t>
            </a:r>
          </a:p>
        </p:txBody>
      </p:sp>
    </p:spTree>
    <p:extLst>
      <p:ext uri="{BB962C8B-B14F-4D97-AF65-F5344CB8AC3E}">
        <p14:creationId xmlns:p14="http://schemas.microsoft.com/office/powerpoint/2010/main" val="194006147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6290A71-C466-45E7-BF73-45CEEFBEF49F}" type="slidenum">
              <a:rPr lang="en-US" altLang="en-US"/>
              <a:pPr/>
              <a:t>218</a:t>
            </a:fld>
            <a:endParaRPr lang="en-US" altLang="en-US"/>
          </a:p>
        </p:txBody>
      </p:sp>
      <p:sp>
        <p:nvSpPr>
          <p:cNvPr id="97281" name="Rectangle 1"/>
          <p:cNvSpPr txBox="1">
            <a:spLocks noGrp="1" noRot="1" noChangeAspect="1" noChangeArrowheads="1"/>
          </p:cNvSpPr>
          <p:nvPr>
            <p:ph type="sldImg"/>
          </p:nvPr>
        </p:nvSpPr>
        <p:spPr bwMode="auto">
          <a:xfrm>
            <a:off x="573088" y="812800"/>
            <a:ext cx="64119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normAutofit/>
          </a:bodyPr>
          <a:lstStyle/>
          <a:p>
            <a:r>
              <a:rPr lang="en-GB" sz="1200" b="0" i="0" u="none" strike="noStrike" kern="1200" baseline="0" dirty="0">
                <a:solidFill>
                  <a:schemeClr val="tx1"/>
                </a:solidFill>
                <a:latin typeface="+mj-lt"/>
                <a:ea typeface="ＭＳ Ｐゴシック" charset="-128"/>
                <a:cs typeface="ＭＳ Ｐゴシック" charset="-128"/>
              </a:rPr>
              <a:t>[see Section 9.1 for more details]</a:t>
            </a:r>
          </a:p>
          <a:p>
            <a:endParaRPr lang="en-GB" sz="1200" b="0" i="0" u="none" strike="noStrike" kern="1200" baseline="0" dirty="0">
              <a:solidFill>
                <a:schemeClr val="tx1"/>
              </a:solidFill>
              <a:latin typeface="+mj-lt"/>
              <a:ea typeface="ＭＳ Ｐゴシック" charset="-128"/>
              <a:cs typeface="ＭＳ Ｐゴシック" charset="-128"/>
            </a:endParaRPr>
          </a:p>
          <a:p>
            <a:r>
              <a:rPr lang="en-GB" sz="1200" b="0" i="0" u="none" strike="noStrike" kern="1200" baseline="0" dirty="0">
                <a:solidFill>
                  <a:schemeClr val="tx1"/>
                </a:solidFill>
                <a:latin typeface="+mj-lt"/>
                <a:ea typeface="ＭＳ Ｐゴシック" charset="-128"/>
                <a:cs typeface="ＭＳ Ｐゴシック" charset="-128"/>
              </a:rPr>
              <a:t>Game generation refers to the use of PCG algorithms for computationally designing new complete games. The vast majority of PCG studies so far, however, have been very specific to a particular game facet or domain. It is, for instance, either a level that is generated or the audio for some level but rarely both. Meanwhile it is surprising to think that the relationship between the different facets is naturally interwoven. A characteristic example of the interwoven nature among game facets: player actions—viewed as a manifestation of game rules—are</a:t>
            </a:r>
          </a:p>
          <a:p>
            <a:r>
              <a:rPr lang="en-GB" sz="1200" b="0" i="0" u="none" strike="noStrike" kern="1200" baseline="0" dirty="0">
                <a:solidFill>
                  <a:schemeClr val="tx1"/>
                </a:solidFill>
                <a:latin typeface="+mj-lt"/>
                <a:ea typeface="ＭＳ Ｐゴシック" charset="-128"/>
                <a:cs typeface="ＭＳ Ｐゴシック" charset="-128"/>
              </a:rPr>
              <a:t>usually accompanied by corresponding sound effects such as the sound of Mario jumping in Super Mario Bros (Nintendo, 1985). Now let us think of a PCG algorithm that introduces a new rule to the game—hence a new player action. The algorithm automatically constrains the sound effects that can be associated to this new action based on a number of factors such as the action’s duration, purpose and overall contribution to the game plot. Actions and sounds appear to have a cause and effect (or hierarchical) relationship and a PCG algorithm would naturally prioritize the creation of the action before it generates its sound. Most relationships between facets, however, are not strictly hierarchical or unidirectional. For example, a game</a:t>
            </a:r>
          </a:p>
          <a:p>
            <a:r>
              <a:rPr lang="en-GB" sz="1200" b="0" i="0" u="none" strike="noStrike" kern="1200" baseline="0" dirty="0">
                <a:solidFill>
                  <a:schemeClr val="tx1"/>
                </a:solidFill>
                <a:latin typeface="+mj-lt"/>
                <a:ea typeface="ＭＳ Ｐゴシック" charset="-128"/>
                <a:cs typeface="ＭＳ Ｐゴシック" charset="-128"/>
              </a:rPr>
              <a:t>level can be successful because of a memorable landmark as much as the gameplay it affords. Similarly, the narrative of a game relies on a multitude of factors including the camera placement as well as the visuals and the sounds.</a:t>
            </a:r>
            <a:endParaRPr lang="en-GB" altLang="en-US" sz="1200" dirty="0">
              <a:latin typeface="+mj-lt"/>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GB" altLang="en-US" sz="1200" dirty="0">
              <a:latin typeface="+mj-lt"/>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GB" altLang="en-US" sz="1200" dirty="0">
                <a:latin typeface="+mj-lt"/>
                <a:cs typeface="Arial Unicode MS" panose="020B0604020202020204" pitchFamily="34" charset="-128"/>
              </a:rPr>
              <a:t>Orchestration of</a:t>
            </a:r>
            <a:r>
              <a:rPr lang="en-GB" altLang="en-US" sz="1200" baseline="0" dirty="0">
                <a:latin typeface="+mj-lt"/>
                <a:cs typeface="Arial Unicode MS" panose="020B0604020202020204" pitchFamily="34" charset="-128"/>
              </a:rPr>
              <a:t> creative domains is the process of meaningfully generating content together (top-down – to free-form)</a:t>
            </a:r>
            <a:endParaRPr lang="en-GB" altLang="en-US" sz="1200" dirty="0">
              <a:latin typeface="+mj-lt"/>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dirty="0">
              <a:latin typeface="+mj-lt"/>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mj-lt"/>
                <a:cs typeface="Arial Unicode MS" panose="020B0604020202020204" pitchFamily="34" charset="-128"/>
              </a:rPr>
              <a:t>For</a:t>
            </a:r>
            <a:r>
              <a:rPr lang="en-US" altLang="en-US" sz="1200" baseline="0" dirty="0">
                <a:latin typeface="+mj-lt"/>
                <a:cs typeface="Arial Unicode MS" panose="020B0604020202020204" pitchFamily="34" charset="-128"/>
              </a:rPr>
              <a:t> more details please refer to the cited paper</a:t>
            </a:r>
            <a:endParaRPr lang="en-US" altLang="en-US" sz="1200" dirty="0">
              <a:latin typeface="+mj-lt"/>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dirty="0">
              <a:latin typeface="+mj-lt"/>
              <a:cs typeface="Arial Unicode MS" panose="020B0604020202020204" pitchFamily="34" charset="-128"/>
            </a:endParaRPr>
          </a:p>
        </p:txBody>
      </p:sp>
    </p:spTree>
    <p:extLst>
      <p:ext uri="{BB962C8B-B14F-4D97-AF65-F5344CB8AC3E}">
        <p14:creationId xmlns:p14="http://schemas.microsoft.com/office/powerpoint/2010/main" val="225545548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latin typeface="+mj-lt"/>
              </a:rPr>
              <a:t>[See Section 9.2 for more details]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1" i="0" kern="1200" dirty="0">
              <a:solidFill>
                <a:schemeClr val="tx1"/>
              </a:solidFill>
              <a:effectLst/>
              <a:latin typeface="+mj-lt"/>
              <a:ea typeface="ＭＳ Ｐゴシック" charset="-128"/>
              <a:cs typeface="ＭＳ Ｐゴシック" charset="-128"/>
            </a:endParaRPr>
          </a:p>
          <a:p>
            <a:pPr algn="l"/>
            <a:r>
              <a:rPr lang="en-GB" sz="1200" b="0" i="0" u="none" strike="noStrike" baseline="0" dirty="0">
                <a:latin typeface="+mj-lt"/>
              </a:rPr>
              <a:t>Games are, by definition, visual media unless the game is designed explicitly to not have visuals—e.g., the Real Sound: Kaze no Regret (Sega, 1997) adventure audio game. The visual information displayed on the screen conveys messages to the player which are dependent on the graphical style, </a:t>
            </a:r>
            <a:r>
              <a:rPr lang="en-GB" sz="1200" b="0" i="0" u="none" strike="noStrike" baseline="0" dirty="0" err="1">
                <a:latin typeface="+mj-lt"/>
              </a:rPr>
              <a:t>color</a:t>
            </a:r>
            <a:r>
              <a:rPr lang="en-GB" sz="1200" b="0" i="0" u="none" strike="noStrike" baseline="0" dirty="0">
                <a:latin typeface="+mj-lt"/>
              </a:rPr>
              <a:t> palette and visual texture. Visuals in games can vary from simple abstract and </a:t>
            </a:r>
            <a:r>
              <a:rPr lang="en-GB" sz="1200" b="0" i="0" u="none" strike="noStrike" baseline="0" dirty="0" err="1">
                <a:latin typeface="+mj-lt"/>
              </a:rPr>
              <a:t>pixelized</a:t>
            </a:r>
            <a:r>
              <a:rPr lang="en-GB" sz="1200" b="0" i="0" u="none" strike="noStrike" baseline="0" dirty="0">
                <a:latin typeface="+mj-lt"/>
              </a:rPr>
              <a:t> representations as the 8-bit art of early arcade games, to caricaturized visuals as in Limbo (</a:t>
            </a:r>
            <a:r>
              <a:rPr lang="en-GB" sz="1200" b="0" i="0" u="none" strike="noStrike" baseline="0" dirty="0" err="1">
                <a:latin typeface="+mj-lt"/>
              </a:rPr>
              <a:t>Playdead</a:t>
            </a:r>
            <a:r>
              <a:rPr lang="en-GB" sz="1200" b="0" i="0" u="none" strike="noStrike" baseline="0" dirty="0">
                <a:latin typeface="+mj-lt"/>
              </a:rPr>
              <a:t>, 2010), to photorealistic graphics as in the FIFA series (EA Sports, 1993).</a:t>
            </a:r>
          </a:p>
          <a:p>
            <a:pPr algn="l"/>
            <a:endParaRPr lang="en-GB" sz="1200" b="0" i="0" u="none" strike="noStrike" kern="1200" baseline="0" dirty="0">
              <a:solidFill>
                <a:schemeClr val="tx1"/>
              </a:solidFill>
              <a:effectLst/>
              <a:latin typeface="+mj-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b="1" i="0" kern="1200" dirty="0">
                <a:solidFill>
                  <a:schemeClr val="tx1"/>
                </a:solidFill>
                <a:effectLst/>
                <a:latin typeface="+mj-lt"/>
                <a:ea typeface="ＭＳ Ｐゴシック" charset="-128"/>
                <a:cs typeface="ＭＳ Ｐゴシック" charset="-128"/>
              </a:rPr>
              <a:t>Image</a:t>
            </a:r>
            <a:r>
              <a:rPr lang="en-GB" sz="1200" b="0" i="0" kern="1200" dirty="0">
                <a:solidFill>
                  <a:schemeClr val="tx1"/>
                </a:solidFill>
                <a:effectLst/>
                <a:latin typeface="+mj-lt"/>
                <a:ea typeface="ＭＳ Ｐゴシック" charset="-128"/>
                <a:cs typeface="ＭＳ Ｐゴシック" charset="-128"/>
              </a:rPr>
              <a:t>:</a:t>
            </a:r>
            <a:r>
              <a:rPr lang="en-GB" sz="1200" b="0" i="0" kern="1200" baseline="0" dirty="0">
                <a:solidFill>
                  <a:schemeClr val="tx1"/>
                </a:solidFill>
                <a:effectLst/>
                <a:latin typeface="+mj-lt"/>
                <a:ea typeface="ＭＳ Ｐゴシック" charset="-128"/>
                <a:cs typeface="ＭＳ Ｐゴシック" charset="-128"/>
              </a:rPr>
              <a:t> </a:t>
            </a:r>
            <a:r>
              <a:rPr lang="en-GB" sz="1200" b="0" i="0" kern="1200" dirty="0">
                <a:solidFill>
                  <a:schemeClr val="tx1"/>
                </a:solidFill>
                <a:effectLst/>
                <a:latin typeface="+mj-lt"/>
                <a:ea typeface="ＭＳ Ｐゴシック" charset="-128"/>
                <a:cs typeface="ＭＳ Ｐゴシック" charset="-128"/>
              </a:rPr>
              <a:t>Impressionism</a:t>
            </a:r>
            <a:r>
              <a:rPr lang="en-GB" sz="1200" b="1" i="0" kern="1200" baseline="0" dirty="0">
                <a:solidFill>
                  <a:schemeClr val="tx1"/>
                </a:solidFill>
                <a:effectLst/>
                <a:latin typeface="+mj-lt"/>
                <a:ea typeface="ＭＳ Ｐゴシック" charset="-128"/>
                <a:cs typeface="ＭＳ Ｐゴシック" charset="-128"/>
              </a:rPr>
              <a:t> </a:t>
            </a:r>
            <a:r>
              <a:rPr lang="en-GB" dirty="0">
                <a:latin typeface="+mj-lt"/>
              </a:rPr>
              <a:t>Neural Style Transfer that redraws</a:t>
            </a:r>
            <a:r>
              <a:rPr lang="en-GB" baseline="0" dirty="0">
                <a:latin typeface="+mj-lt"/>
              </a:rPr>
              <a:t> </a:t>
            </a:r>
            <a:r>
              <a:rPr lang="en-GB" dirty="0">
                <a:latin typeface="+mj-lt"/>
              </a:rPr>
              <a:t>key scenes in the </a:t>
            </a:r>
            <a:r>
              <a:rPr lang="en-GB" sz="1200" b="0" i="0" kern="1200" dirty="0">
                <a:solidFill>
                  <a:schemeClr val="tx1"/>
                </a:solidFill>
                <a:effectLst/>
                <a:latin typeface="+mj-lt"/>
                <a:ea typeface="ＭＳ Ｐゴシック" charset="-128"/>
                <a:cs typeface="ＭＳ Ｐゴシック" charset="-128"/>
              </a:rPr>
              <a:t>short-movie</a:t>
            </a:r>
            <a:r>
              <a:rPr lang="en-GB" sz="1200" b="0" i="0" kern="1200" baseline="0" dirty="0">
                <a:solidFill>
                  <a:schemeClr val="tx1"/>
                </a:solidFill>
                <a:effectLst/>
                <a:latin typeface="+mj-lt"/>
                <a:ea typeface="ＭＳ Ｐゴシック" charset="-128"/>
                <a:cs typeface="ＭＳ Ｐゴシック" charset="-128"/>
              </a:rPr>
              <a:t> </a:t>
            </a:r>
            <a:r>
              <a:rPr lang="en-GB" i="1" dirty="0">
                <a:latin typeface="+mj-lt"/>
              </a:rPr>
              <a:t>Come Swim </a:t>
            </a:r>
            <a:r>
              <a:rPr lang="en-GB" dirty="0">
                <a:latin typeface="+mj-lt"/>
              </a:rPr>
              <a:t>(dir. </a:t>
            </a:r>
            <a:r>
              <a:rPr lang="en-GB" sz="1200" b="0" i="0" kern="1200" dirty="0">
                <a:solidFill>
                  <a:schemeClr val="tx1"/>
                </a:solidFill>
                <a:effectLst/>
                <a:latin typeface="+mj-lt"/>
                <a:ea typeface="ＭＳ Ｐゴシック" charset="-128"/>
                <a:cs typeface="ＭＳ Ｐゴシック" charset="-128"/>
              </a:rPr>
              <a:t> Kristen Stewart)</a:t>
            </a:r>
            <a:endParaRPr lang="el-GR" dirty="0">
              <a:latin typeface="+mj-lt"/>
            </a:endParaRP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219</a:t>
            </a:fld>
            <a:endParaRPr lang="da-DK"/>
          </a:p>
        </p:txBody>
      </p:sp>
    </p:spTree>
    <p:extLst>
      <p:ext uri="{BB962C8B-B14F-4D97-AF65-F5344CB8AC3E}">
        <p14:creationId xmlns:p14="http://schemas.microsoft.com/office/powerpoint/2010/main" val="381243092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9.3 for more details]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dirty="0"/>
          </a:p>
          <a:p>
            <a:r>
              <a:rPr lang="en-GB" sz="1200" b="0" i="0" u="none" strike="noStrike" kern="1200" baseline="0" dirty="0">
                <a:solidFill>
                  <a:schemeClr val="tx1"/>
                </a:solidFill>
                <a:latin typeface="+mn-lt"/>
                <a:ea typeface="ＭＳ Ｐゴシック" charset="-128"/>
                <a:cs typeface="ＭＳ Ｐゴシック" charset="-128"/>
              </a:rPr>
              <a:t>Even though audio can be seen as optional content it can affect the player directly and its impact on player experience is apparent in most games . Audio in games has reached a great level of maturity as demonstrated by BAFTA Game Awards and MTV video music awards for best video game soundtrack. The audio types one meets in games may vary from fully orchestrated soundtrack (background) music, as in Skyrim (Bethesda, 2011), to sound effects, as the dying or pellet-eating sounds of Pac-Man (Namco, 1980), to the voice-acted sounds of Fallout 3 (Bethesda, 2008).</a:t>
            </a:r>
          </a:p>
          <a:p>
            <a:endParaRPr lang="en-GB" sz="1200" b="0" i="0" u="none" strike="noStrike" kern="1200" baseline="0" dirty="0">
              <a:solidFill>
                <a:schemeClr val="tx1"/>
              </a:solidFill>
              <a:latin typeface="+mn-lt"/>
              <a:ea typeface="ＭＳ Ｐゴシック" charset="-128"/>
            </a:endParaRPr>
          </a:p>
          <a:p>
            <a:r>
              <a:rPr lang="en-GB" sz="1200" b="0" i="0" u="none" strike="noStrike" kern="1200" baseline="0" dirty="0">
                <a:solidFill>
                  <a:schemeClr val="tx1"/>
                </a:solidFill>
                <a:latin typeface="+mn-lt"/>
                <a:ea typeface="ＭＳ Ｐゴシック" charset="-128"/>
              </a:rPr>
              <a:t>A notable example of adaptive music creation  in games is the work of Brown (see video and refer to the cited article for more details)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220</a:t>
            </a:fld>
            <a:endParaRPr lang="da-DK"/>
          </a:p>
        </p:txBody>
      </p:sp>
    </p:spTree>
    <p:extLst>
      <p:ext uri="{BB962C8B-B14F-4D97-AF65-F5344CB8AC3E}">
        <p14:creationId xmlns:p14="http://schemas.microsoft.com/office/powerpoint/2010/main" val="395436768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8B3B754-963D-4D16-92BA-63C006A7E84E}" type="slidenum">
              <a:rPr lang="en-US" altLang="en-US"/>
              <a:pPr/>
              <a:t>221</a:t>
            </a:fld>
            <a:endParaRPr lang="en-US" altLang="en-US"/>
          </a:p>
        </p:txBody>
      </p:sp>
      <p:sp>
        <p:nvSpPr>
          <p:cNvPr id="82945" name="Rectangle 1"/>
          <p:cNvSpPr txBox="1">
            <a:spLocks noGrp="1" noRot="1" noChangeAspect="1" noChangeArrowheads="1"/>
          </p:cNvSpPr>
          <p:nvPr>
            <p:ph type="sldImg"/>
          </p:nvPr>
        </p:nvSpPr>
        <p:spPr bwMode="auto">
          <a:xfrm>
            <a:off x="573088" y="812800"/>
            <a:ext cx="64119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normAutofit/>
          </a:bodyPr>
          <a:lstStyle/>
          <a:p>
            <a:pPr marL="0" marR="0" indent="0" algn="l" defTabSz="457200" rtl="0" eaLnBrk="1" fontAlgn="base" latinLnBrk="0" hangingPunct="0">
              <a:lnSpc>
                <a:spcPct val="93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Lst>
              <a:defRPr/>
            </a:pPr>
            <a:r>
              <a:rPr lang="en-GB" sz="1200" dirty="0">
                <a:latin typeface="+mj-lt"/>
              </a:rPr>
              <a:t>[See Section 9.4 for more details]</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dirty="0">
              <a:latin typeface="+mj-lt"/>
              <a:cs typeface="Arial Unicode MS" panose="020B0604020202020204" pitchFamily="34" charset="-128"/>
            </a:endParaRPr>
          </a:p>
          <a:p>
            <a:r>
              <a:rPr lang="en-GB" sz="1200" b="0" i="0" u="none" strike="noStrike" kern="1200" baseline="0" dirty="0">
                <a:solidFill>
                  <a:schemeClr val="tx1"/>
                </a:solidFill>
                <a:latin typeface="+mj-lt"/>
                <a:ea typeface="ＭＳ Ｐゴシック" charset="-128"/>
                <a:cs typeface="ＭＳ Ｐゴシック" charset="-128"/>
              </a:rPr>
              <a:t>Many successful games are relying heavily on their narratives; the clear distinction however, between such narratives and traditional stories is the interactivity element that is offered by games. The study of computational (or procedural) narrative focuses on the representational and generational aspects of stories as those can be told via a game. Stories can play an essential part in creating the aesthetics of a game which, in turn, can impact affective and cognitive aspects of the playing experience.</a:t>
            </a:r>
            <a:r>
              <a:rPr lang="en-US" sz="1200" b="0" i="0" u="none" strike="noStrike" kern="1200" baseline="0" dirty="0">
                <a:solidFill>
                  <a:schemeClr val="tx1"/>
                </a:solidFill>
                <a:latin typeface="+mj-lt"/>
                <a:ea typeface="ＭＳ Ｐゴシック" charset="-128"/>
                <a:cs typeface="ＭＳ Ｐゴシック" charset="-128"/>
              </a:rPr>
              <a:t> </a:t>
            </a:r>
            <a:r>
              <a:rPr lang="en-US" altLang="en-US" sz="1200" dirty="0">
                <a:latin typeface="+mj-lt"/>
                <a:cs typeface="Arial Unicode MS" panose="020B0604020202020204" pitchFamily="34" charset="-128"/>
              </a:rPr>
              <a:t>In terms of procedurally generated narrative, planning approaches target typicality as in the case of Facade (see</a:t>
            </a:r>
            <a:r>
              <a:rPr lang="en-US" altLang="en-US" sz="1200" baseline="0" dirty="0">
                <a:latin typeface="+mj-lt"/>
                <a:cs typeface="Arial Unicode MS" panose="020B0604020202020204" pitchFamily="34" charset="-128"/>
              </a:rPr>
              <a:t> screenshot) </a:t>
            </a:r>
            <a:r>
              <a:rPr lang="en-US" altLang="en-US" sz="1200" dirty="0">
                <a:latin typeface="+mj-lt"/>
                <a:cs typeface="Arial Unicode MS" panose="020B0604020202020204" pitchFamily="34" charset="-128"/>
              </a:rPr>
              <a:t>which tries to tell a story of a couple having marriage problems.</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dirty="0">
              <a:latin typeface="+mj-lt"/>
              <a:cs typeface="Arial Unicode MS" panose="020B0604020202020204" pitchFamily="34" charset="-128"/>
            </a:endParaRPr>
          </a:p>
        </p:txBody>
      </p:sp>
    </p:spTree>
    <p:extLst>
      <p:ext uri="{BB962C8B-B14F-4D97-AF65-F5344CB8AC3E}">
        <p14:creationId xmlns:p14="http://schemas.microsoft.com/office/powerpoint/2010/main" val="2715140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7.2.3</a:t>
            </a:r>
            <a:r>
              <a:rPr lang="en-US" cap="none" dirty="0"/>
              <a:t> for more details]</a:t>
            </a:r>
          </a:p>
          <a:p>
            <a:endParaRPr lang="en-GB" dirty="0"/>
          </a:p>
          <a:p>
            <a:r>
              <a:rPr lang="en-GB" sz="1200" b="0" i="0" u="none" strike="noStrike" kern="1200" baseline="0" dirty="0">
                <a:solidFill>
                  <a:schemeClr val="tx1"/>
                </a:solidFill>
                <a:latin typeface="+mn-lt"/>
                <a:ea typeface="ＭＳ Ｐゴシック" charset="-128"/>
                <a:cs typeface="ＭＳ Ｐゴシック" charset="-128"/>
              </a:rPr>
              <a:t>Temporality: PCG systems that consider designers while they generate content or they operate interdependently of designers; the same applies for players. Ultimately any of those PCG systems can run in design (</a:t>
            </a:r>
            <a:r>
              <a:rPr lang="en-GB" sz="1200" b="1" i="0" u="none" strike="noStrike" kern="1200" baseline="0" dirty="0">
                <a:solidFill>
                  <a:schemeClr val="tx1"/>
                </a:solidFill>
                <a:latin typeface="+mn-lt"/>
                <a:ea typeface="ＭＳ Ｐゴシック" charset="-128"/>
                <a:cs typeface="ＭＳ Ｐゴシック" charset="-128"/>
              </a:rPr>
              <a:t>offline</a:t>
            </a:r>
            <a:r>
              <a:rPr lang="en-GB" sz="1200" b="0" i="0" u="none" strike="noStrike" kern="1200" baseline="0" dirty="0">
                <a:solidFill>
                  <a:schemeClr val="tx1"/>
                </a:solidFill>
                <a:latin typeface="+mn-lt"/>
                <a:ea typeface="ＭＳ Ｐゴシック" charset="-128"/>
                <a:cs typeface="ＭＳ Ｐゴシック" charset="-128"/>
              </a:rPr>
              <a:t>) or play time (</a:t>
            </a:r>
            <a:r>
              <a:rPr lang="en-GB" sz="1200" b="1" i="0" u="none" strike="noStrike" kern="1200" baseline="0" dirty="0">
                <a:solidFill>
                  <a:schemeClr val="tx1"/>
                </a:solidFill>
                <a:latin typeface="+mn-lt"/>
                <a:ea typeface="ＭＳ Ｐゴシック" charset="-128"/>
                <a:cs typeface="ＭＳ Ｐゴシック" charset="-128"/>
              </a:rPr>
              <a:t>runtime</a:t>
            </a:r>
            <a:r>
              <a:rPr lang="en-GB" sz="1200" b="0" i="0" u="none" strike="noStrike" kern="1200" baseline="0" dirty="0">
                <a:solidFill>
                  <a:schemeClr val="tx1"/>
                </a:solidFill>
                <a:latin typeface="+mn-lt"/>
                <a:ea typeface="ＭＳ Ｐゴシック" charset="-128"/>
                <a:cs typeface="ＭＳ Ｐゴシック" charset="-128"/>
              </a:rPr>
              <a:t>).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1" i="0" u="none" strike="noStrike" kern="1200" baseline="0" dirty="0">
                <a:solidFill>
                  <a:schemeClr val="tx1"/>
                </a:solidFill>
                <a:latin typeface="+mn-lt"/>
                <a:ea typeface="ＭＳ Ｐゴシック" charset="-128"/>
                <a:cs typeface="ＭＳ Ｐゴシック" charset="-128"/>
              </a:rPr>
              <a:t>Autonomy:</a:t>
            </a:r>
            <a:r>
              <a:rPr lang="en-GB" sz="1200" b="0" i="0" u="none" strike="noStrike" kern="1200" baseline="0" dirty="0">
                <a:solidFill>
                  <a:schemeClr val="tx1"/>
                </a:solidFill>
                <a:latin typeface="+mn-lt"/>
                <a:ea typeface="ＭＳ Ｐゴシック" charset="-128"/>
                <a:cs typeface="ＭＳ Ｐゴシック" charset="-128"/>
              </a:rPr>
              <a:t> PCG can act either </a:t>
            </a:r>
            <a:r>
              <a:rPr lang="en-GB" sz="1200" b="1" i="0" u="none" strike="noStrike" kern="1200" baseline="0" dirty="0">
                <a:solidFill>
                  <a:schemeClr val="tx1"/>
                </a:solidFill>
                <a:latin typeface="+mn-lt"/>
                <a:ea typeface="ＭＳ Ｐゴシック" charset="-128"/>
                <a:cs typeface="ＭＳ Ｐゴシック" charset="-128"/>
              </a:rPr>
              <a:t>autonomously</a:t>
            </a:r>
            <a:r>
              <a:rPr lang="en-GB" sz="1200" b="0" i="0" u="none" strike="noStrike" kern="1200" baseline="0" dirty="0">
                <a:solidFill>
                  <a:schemeClr val="tx1"/>
                </a:solidFill>
                <a:latin typeface="+mn-lt"/>
                <a:ea typeface="ＭＳ Ｐゴシック" charset="-128"/>
                <a:cs typeface="ＭＳ Ｐゴシック" charset="-128"/>
              </a:rPr>
              <a:t> or as a collaborator in a </a:t>
            </a:r>
            <a:r>
              <a:rPr lang="en-GB" sz="1200" b="1" i="0" u="none" strike="noStrike" kern="1200" baseline="0" dirty="0">
                <a:solidFill>
                  <a:schemeClr val="tx1"/>
                </a:solidFill>
                <a:latin typeface="+mn-lt"/>
                <a:ea typeface="ＭＳ Ｐゴシック" charset="-128"/>
                <a:cs typeface="ＭＳ Ｐゴシック" charset="-128"/>
              </a:rPr>
              <a:t>mixed-initiative</a:t>
            </a:r>
            <a:r>
              <a:rPr lang="en-GB" sz="1200" b="0" i="0" u="none" strike="noStrike" kern="1200" baseline="0" dirty="0">
                <a:solidFill>
                  <a:schemeClr val="tx1"/>
                </a:solidFill>
                <a:latin typeface="+mn-lt"/>
                <a:ea typeface="ＭＳ Ｐゴシック" charset="-128"/>
                <a:cs typeface="ＭＳ Ｐゴシック" charset="-128"/>
              </a:rPr>
              <a:t> fashion.</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1" i="0" u="none" strike="noStrike" kern="1200" baseline="0" dirty="0">
                <a:solidFill>
                  <a:schemeClr val="tx1"/>
                </a:solidFill>
                <a:latin typeface="+mn-lt"/>
                <a:ea typeface="ＭＳ Ｐゴシック" charset="-128"/>
                <a:cs typeface="ＭＳ Ｐゴシック" charset="-128"/>
              </a:rPr>
              <a:t>Adaptivity:</a:t>
            </a:r>
            <a:r>
              <a:rPr lang="en-GB" sz="1200" b="0" i="0" u="none" strike="noStrike" kern="1200" baseline="0" dirty="0">
                <a:solidFill>
                  <a:schemeClr val="tx1"/>
                </a:solidFill>
                <a:latin typeface="+mn-lt"/>
                <a:ea typeface="ＭＳ Ｐゴシック" charset="-128"/>
                <a:cs typeface="ＭＳ Ｐゴシック" charset="-128"/>
              </a:rPr>
              <a:t> PCG algorithms may consider the player experience in whatever they try to generate (</a:t>
            </a:r>
            <a:r>
              <a:rPr lang="en-GB" sz="1200" b="1" i="0" u="none" strike="noStrike" kern="1200" baseline="0" dirty="0">
                <a:solidFill>
                  <a:schemeClr val="tx1"/>
                </a:solidFill>
                <a:latin typeface="+mn-lt"/>
                <a:ea typeface="ＭＳ Ｐゴシック" charset="-128"/>
                <a:cs typeface="ＭＳ Ｐゴシック" charset="-128"/>
              </a:rPr>
              <a:t>experience-driven</a:t>
            </a:r>
            <a:r>
              <a:rPr lang="en-GB" sz="1200" b="0" i="0" u="none" strike="noStrike" kern="1200" baseline="0" dirty="0">
                <a:solidFill>
                  <a:schemeClr val="tx1"/>
                </a:solidFill>
                <a:latin typeface="+mn-lt"/>
                <a:ea typeface="ＭＳ Ｐゴシック" charset="-128"/>
                <a:cs typeface="ＭＳ Ｐゴシック" charset="-128"/>
              </a:rPr>
              <a:t>) or instead, ignore the player (</a:t>
            </a:r>
            <a:r>
              <a:rPr lang="en-US" sz="1200" b="1" i="0" u="none" strike="noStrike" kern="1200" baseline="0" dirty="0">
                <a:solidFill>
                  <a:schemeClr val="tx1"/>
                </a:solidFill>
                <a:latin typeface="+mn-lt"/>
                <a:ea typeface="ＭＳ Ｐゴシック" charset="-128"/>
                <a:cs typeface="ＭＳ Ｐゴシック" charset="-128"/>
              </a:rPr>
              <a:t>experience-agnostic</a:t>
            </a:r>
            <a:r>
              <a:rPr lang="en-US" sz="1200" b="0" i="0" u="none" strike="noStrike" kern="1200" baseline="0" dirty="0">
                <a:solidFill>
                  <a:schemeClr val="tx1"/>
                </a:solidFill>
                <a:latin typeface="+mn-lt"/>
                <a:ea typeface="ＭＳ Ｐゴシック" charset="-128"/>
                <a:cs typeface="ＭＳ Ｐゴシック" charset="-128"/>
              </a:rPr>
              <a:t>).</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19</a:t>
            </a:fld>
            <a:endParaRPr lang="da-DK"/>
          </a:p>
        </p:txBody>
      </p:sp>
    </p:spTree>
    <p:extLst>
      <p:ext uri="{BB962C8B-B14F-4D97-AF65-F5344CB8AC3E}">
        <p14:creationId xmlns:p14="http://schemas.microsoft.com/office/powerpoint/2010/main" val="315579499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game narrative</a:t>
            </a:r>
            <a:r>
              <a:rPr lang="en-GB" baseline="0" dirty="0"/>
              <a:t> </a:t>
            </a:r>
            <a:r>
              <a:rPr lang="en-GB" dirty="0"/>
              <a:t>example: </a:t>
            </a:r>
            <a:r>
              <a:rPr lang="en-GB" dirty="0" err="1"/>
              <a:t>Orkin</a:t>
            </a:r>
            <a:r>
              <a:rPr lang="en-GB" dirty="0"/>
              <a:t> and Roy (2007) use a lexicon of actions and utterances from data of over 5000 players in a simple restaurant game to train virtual agents’ verbal responses based on N-grams; </a:t>
            </a:r>
          </a:p>
        </p:txBody>
      </p:sp>
      <p:sp>
        <p:nvSpPr>
          <p:cNvPr id="4" name="Slide Number Placeholder 3"/>
          <p:cNvSpPr>
            <a:spLocks noGrp="1"/>
          </p:cNvSpPr>
          <p:nvPr>
            <p:ph type="sldNum" idx="10"/>
          </p:nvPr>
        </p:nvSpPr>
        <p:spPr/>
        <p:txBody>
          <a:bodyPr/>
          <a:lstStyle/>
          <a:p>
            <a:fld id="{386E4934-0734-4829-8C0C-6A0C39AF7ECC}" type="slidenum">
              <a:rPr lang="en-US" altLang="en-US" smtClean="0"/>
              <a:pPr/>
              <a:t>222</a:t>
            </a:fld>
            <a:endParaRPr lang="en-US" altLang="en-US"/>
          </a:p>
        </p:txBody>
      </p:sp>
    </p:spTree>
    <p:extLst>
      <p:ext uri="{BB962C8B-B14F-4D97-AF65-F5344CB8AC3E}">
        <p14:creationId xmlns:p14="http://schemas.microsoft.com/office/powerpoint/2010/main" val="301792752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1DBEA7D-E605-42CA-90D3-290546C861B6}" type="slidenum">
              <a:rPr lang="en-US" altLang="en-US"/>
              <a:pPr/>
              <a:t>223</a:t>
            </a:fld>
            <a:endParaRPr lang="en-US" altLang="en-US"/>
          </a:p>
        </p:txBody>
      </p:sp>
      <p:sp>
        <p:nvSpPr>
          <p:cNvPr id="86017" name="Rectangle 1"/>
          <p:cNvSpPr txBox="1">
            <a:spLocks noGrp="1" noRot="1" noChangeAspect="1" noChangeArrowheads="1"/>
          </p:cNvSpPr>
          <p:nvPr>
            <p:ph type="sldImg"/>
          </p:nvPr>
        </p:nvSpPr>
        <p:spPr bwMode="auto">
          <a:xfrm>
            <a:off x="573088" y="812800"/>
            <a:ext cx="64119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0" marR="0" indent="0" algn="l" defTabSz="457200" rtl="0" eaLnBrk="1" fontAlgn="base" latinLnBrk="0" hangingPunct="0">
              <a:lnSpc>
                <a:spcPct val="93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Lst>
              <a:defRPr/>
            </a:pPr>
            <a:r>
              <a:rPr lang="en-GB" sz="1200" b="0" i="0" kern="1200" dirty="0">
                <a:solidFill>
                  <a:schemeClr val="tx1"/>
                </a:solidFill>
                <a:effectLst/>
                <a:latin typeface="+mj-lt"/>
                <a:ea typeface="ＭＳ Ｐゴシック" charset="-128"/>
                <a:cs typeface="ＭＳ Ｐゴシック" charset="-128"/>
              </a:rPr>
              <a:t>[see Section 9.5 for more details; See also earlier slides</a:t>
            </a:r>
            <a:r>
              <a:rPr lang="en-GB" sz="1200" b="0" i="0" kern="1200" baseline="0" dirty="0">
                <a:solidFill>
                  <a:schemeClr val="tx1"/>
                </a:solidFill>
                <a:effectLst/>
                <a:latin typeface="+mj-lt"/>
                <a:ea typeface="ＭＳ Ｐゴシック" charset="-128"/>
                <a:cs typeface="ＭＳ Ｐゴシック" charset="-128"/>
              </a:rPr>
              <a:t> of this deck - </a:t>
            </a:r>
            <a:r>
              <a:rPr lang="en-GB" sz="1200" b="0" i="0" kern="1200" dirty="0">
                <a:solidFill>
                  <a:schemeClr val="tx1"/>
                </a:solidFill>
                <a:effectLst/>
                <a:latin typeface="+mj-lt"/>
                <a:ea typeface="ＭＳ Ｐゴシック" charset="-128"/>
                <a:cs typeface="ＭＳ Ｐゴシック" charset="-128"/>
              </a:rPr>
              <a:t>this is a reminder slide about </a:t>
            </a:r>
            <a:r>
              <a:rPr lang="en-GB" sz="1200" b="0" i="0" kern="1200" dirty="0" err="1">
                <a:solidFill>
                  <a:schemeClr val="tx1"/>
                </a:solidFill>
                <a:effectLst/>
                <a:latin typeface="+mj-lt"/>
                <a:ea typeface="ＭＳ Ｐゴシック" charset="-128"/>
                <a:cs typeface="ＭＳ Ｐゴシック" charset="-128"/>
              </a:rPr>
              <a:t>Yavalath</a:t>
            </a:r>
            <a:r>
              <a:rPr lang="en-GB" sz="1200" b="0" i="0" kern="1200" dirty="0">
                <a:solidFill>
                  <a:schemeClr val="tx1"/>
                </a:solidFill>
                <a:effectLst/>
                <a:latin typeface="+mj-lt"/>
                <a:ea typeface="ＭＳ Ｐゴシック" charset="-128"/>
                <a:cs typeface="ＭＳ Ｐゴシック" charset="-128"/>
              </a:rPr>
              <a:t> and Ludi]</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GB" sz="1200" b="0" i="0" kern="1200" dirty="0">
              <a:solidFill>
                <a:schemeClr val="tx1"/>
              </a:solidFill>
              <a:effectLst/>
              <a:latin typeface="+mj-lt"/>
              <a:ea typeface="ＭＳ Ｐゴシック" charset="-128"/>
              <a:cs typeface="ＭＳ Ｐゴシック" charset="-128"/>
            </a:endParaRPr>
          </a:p>
          <a:p>
            <a:r>
              <a:rPr lang="en-GB" sz="1200" b="0" i="0" u="none" strike="noStrike" kern="1200" baseline="0" dirty="0">
                <a:solidFill>
                  <a:schemeClr val="tx1"/>
                </a:solidFill>
                <a:latin typeface="+mj-lt"/>
                <a:ea typeface="ＭＳ Ｐゴシック" charset="-128"/>
                <a:cs typeface="ＭＳ Ｐゴシック" charset="-128"/>
              </a:rPr>
              <a:t>The game rules frame the playing experience by providing the conditions of play—for instance, winning and losing conditions—and the actions available to the player (game mechanics). Rules constitute necessary content as they are in a sense the core of any game, and a game’s rules pervade it.</a:t>
            </a:r>
            <a:endParaRPr lang="en-GB" sz="1200" b="0" i="0" kern="1200" dirty="0">
              <a:solidFill>
                <a:schemeClr val="tx1"/>
              </a:solidFill>
              <a:effectLst/>
              <a:latin typeface="+mj-lt"/>
              <a:ea typeface="ＭＳ Ｐゴシック" charset="-128"/>
              <a:cs typeface="ＭＳ Ｐゴシック" charset="-128"/>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GB" sz="1200" b="0" i="0" kern="1200" dirty="0">
              <a:solidFill>
                <a:schemeClr val="tx1"/>
              </a:solidFill>
              <a:effectLst/>
              <a:latin typeface="+mj-lt"/>
              <a:ea typeface="ＭＳ Ｐゴシック" charset="-128"/>
              <a:cs typeface="ＭＳ Ｐゴシック" charset="-128"/>
            </a:endParaRPr>
          </a:p>
          <a:p>
            <a:pPr marL="0" marR="0" indent="0" algn="l" defTabSz="457200" rtl="0" eaLnBrk="1" fontAlgn="base" latinLnBrk="0" hangingPunct="0">
              <a:lnSpc>
                <a:spcPct val="93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Lst>
              <a:defRPr/>
            </a:pPr>
            <a:r>
              <a:rPr lang="en-US" altLang="en-US" sz="1200" dirty="0">
                <a:latin typeface="+mj-lt"/>
                <a:cs typeface="Arial Unicode MS" panose="020B0604020202020204" pitchFamily="34" charset="-128"/>
              </a:rPr>
              <a:t>In terms of Procedural Generation of Rules, perhaps the most successful work is that of Cameron Browne where the computer generates the layout and rules of complete board games. Here we see </a:t>
            </a:r>
            <a:r>
              <a:rPr lang="en-US" altLang="en-US" sz="1200" dirty="0" err="1">
                <a:latin typeface="+mj-lt"/>
                <a:cs typeface="Arial Unicode MS" panose="020B0604020202020204" pitchFamily="34" charset="-128"/>
              </a:rPr>
              <a:t>Yavalath</a:t>
            </a:r>
            <a:r>
              <a:rPr lang="en-US" altLang="en-US" sz="1200" dirty="0">
                <a:latin typeface="+mj-lt"/>
                <a:cs typeface="Arial Unicode MS" panose="020B0604020202020204" pitchFamily="34" charset="-128"/>
              </a:rPr>
              <a:t>, a commercially available game generated entirely by a computer (including its name).</a:t>
            </a:r>
            <a:r>
              <a:rPr lang="en-US" altLang="en-US" sz="1200" baseline="0" dirty="0">
                <a:latin typeface="+mj-lt"/>
                <a:cs typeface="Arial Unicode MS" panose="020B0604020202020204" pitchFamily="34" charset="-128"/>
              </a:rPr>
              <a:t> </a:t>
            </a:r>
            <a:r>
              <a:rPr lang="en-US" altLang="en-US" sz="1200" baseline="0" dirty="0" err="1">
                <a:latin typeface="+mj-lt"/>
                <a:cs typeface="Arial Unicode MS" panose="020B0604020202020204" pitchFamily="34" charset="-128"/>
              </a:rPr>
              <a:t>Yavalath</a:t>
            </a:r>
            <a:r>
              <a:rPr lang="en-US" altLang="en-US" sz="1200" baseline="0" dirty="0">
                <a:latin typeface="+mj-lt"/>
                <a:cs typeface="Arial Unicode MS" panose="020B0604020202020204" pitchFamily="34" charset="-128"/>
              </a:rPr>
              <a:t> has been ranked within the </a:t>
            </a:r>
            <a:r>
              <a:rPr lang="en-GB" sz="1200" b="0" i="0" kern="1200" dirty="0">
                <a:solidFill>
                  <a:schemeClr val="tx1"/>
                </a:solidFill>
                <a:effectLst/>
                <a:latin typeface="+mj-lt"/>
                <a:ea typeface="ＭＳ Ｐゴシック" charset="-128"/>
                <a:cs typeface="ＭＳ Ｐゴシック" charset="-128"/>
              </a:rPr>
              <a:t>top #100 abstract board games ever!</a:t>
            </a:r>
          </a:p>
          <a:p>
            <a:pPr marL="0" marR="0" indent="0" algn="l" defTabSz="457200" rtl="0" eaLnBrk="1" fontAlgn="base" latinLnBrk="0" hangingPunct="0">
              <a:lnSpc>
                <a:spcPct val="93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Lst>
              <a:defRPr/>
            </a:pPr>
            <a:endParaRPr lang="en-GB" altLang="en-US" sz="1200" b="0" i="0" kern="1200" dirty="0">
              <a:solidFill>
                <a:schemeClr val="tx1"/>
              </a:solidFill>
              <a:effectLst/>
              <a:latin typeface="+mj-lt"/>
              <a:ea typeface="ＭＳ Ｐゴシック" charset="-128"/>
              <a:cs typeface="Arial Unicode MS" panose="020B0604020202020204" pitchFamily="34" charset="-128"/>
            </a:endParaRPr>
          </a:p>
          <a:p>
            <a:pPr marL="0" marR="0" indent="0" algn="l" defTabSz="457200" rtl="0" eaLnBrk="1" fontAlgn="base" latinLnBrk="0" hangingPunct="0">
              <a:lnSpc>
                <a:spcPct val="93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Lst>
              <a:defRPr/>
            </a:pPr>
            <a:r>
              <a:rPr lang="en-GB" altLang="en-US" sz="1200" b="0" i="0" kern="1200" dirty="0">
                <a:solidFill>
                  <a:schemeClr val="tx1"/>
                </a:solidFill>
                <a:effectLst/>
                <a:latin typeface="+mj-lt"/>
                <a:ea typeface="ＭＳ Ｐゴシック" charset="-128"/>
                <a:cs typeface="Arial Unicode MS" panose="020B0604020202020204" pitchFamily="34" charset="-128"/>
              </a:rPr>
              <a:t>Top figure: the evolved grammar that represents the </a:t>
            </a:r>
            <a:r>
              <a:rPr lang="en-GB" altLang="en-US" sz="1200" b="0" i="0" kern="1200" dirty="0" err="1">
                <a:solidFill>
                  <a:schemeClr val="tx1"/>
                </a:solidFill>
                <a:effectLst/>
                <a:latin typeface="+mj-lt"/>
                <a:ea typeface="ＭＳ Ｐゴシック" charset="-128"/>
                <a:cs typeface="Arial Unicode MS" panose="020B0604020202020204" pitchFamily="34" charset="-128"/>
              </a:rPr>
              <a:t>Yavalath</a:t>
            </a:r>
            <a:r>
              <a:rPr lang="en-GB" altLang="en-US" sz="1200" b="0" i="0" kern="1200" dirty="0">
                <a:solidFill>
                  <a:schemeClr val="tx1"/>
                </a:solidFill>
                <a:effectLst/>
                <a:latin typeface="+mj-lt"/>
                <a:ea typeface="ＭＳ Ｐゴシック" charset="-128"/>
                <a:cs typeface="Arial Unicode MS" panose="020B0604020202020204" pitchFamily="34" charset="-128"/>
              </a:rPr>
              <a:t> game (hex</a:t>
            </a:r>
            <a:r>
              <a:rPr lang="en-GB" altLang="en-US" sz="1200" b="0" i="0" kern="1200" baseline="0" dirty="0">
                <a:solidFill>
                  <a:schemeClr val="tx1"/>
                </a:solidFill>
                <a:effectLst/>
                <a:latin typeface="+mj-lt"/>
                <a:ea typeface="ＭＳ Ｐゴシック" charset="-128"/>
                <a:cs typeface="Arial Unicode MS" panose="020B0604020202020204" pitchFamily="34" charset="-128"/>
              </a:rPr>
              <a:t> tiling of size 5) </a:t>
            </a:r>
            <a:r>
              <a:rPr lang="en-GB" altLang="en-US" sz="1200" b="0" i="0" kern="1200" dirty="0">
                <a:solidFill>
                  <a:schemeClr val="tx1"/>
                </a:solidFill>
                <a:effectLst/>
                <a:latin typeface="+mj-lt"/>
                <a:ea typeface="ＭＳ Ｐゴシック" charset="-128"/>
                <a:cs typeface="Arial Unicode MS" panose="020B0604020202020204" pitchFamily="34" charset="-128"/>
              </a:rPr>
              <a:t>and its simple rules: </a:t>
            </a:r>
          </a:p>
          <a:p>
            <a:pPr marL="171450" marR="0" indent="-171450" algn="l" defTabSz="457200" rtl="0" eaLnBrk="1" fontAlgn="base" latinLnBrk="0" hangingPunct="0">
              <a:lnSpc>
                <a:spcPct val="93000"/>
              </a:lnSpc>
              <a:spcBef>
                <a:spcPct val="0"/>
              </a:spcBef>
              <a:spcAft>
                <a:spcPct val="0"/>
              </a:spcAft>
              <a:buClrTx/>
              <a:buSzTx/>
              <a:buFontTx/>
              <a:buChar char="-"/>
              <a:tabLst>
                <a:tab pos="723900" algn="l"/>
                <a:tab pos="1447800" algn="l"/>
                <a:tab pos="2171700" algn="l"/>
                <a:tab pos="2895600" algn="l"/>
                <a:tab pos="3619500" algn="l"/>
                <a:tab pos="4343400" algn="l"/>
                <a:tab pos="5067300" algn="l"/>
                <a:tab pos="5791200" algn="l"/>
              </a:tabLst>
              <a:defRPr/>
            </a:pPr>
            <a:r>
              <a:rPr lang="en-GB" altLang="en-US" sz="1200" b="0" i="0" kern="1200" dirty="0">
                <a:solidFill>
                  <a:schemeClr val="tx1"/>
                </a:solidFill>
                <a:effectLst/>
                <a:latin typeface="+mj-lt"/>
                <a:ea typeface="ＭＳ Ｐゴシック" charset="-128"/>
                <a:cs typeface="Arial Unicode MS" panose="020B0604020202020204" pitchFamily="34" charset="-128"/>
              </a:rPr>
              <a:t>Lose: 3 tokens</a:t>
            </a:r>
            <a:r>
              <a:rPr lang="en-GB" altLang="en-US" sz="1200" b="0" i="0" kern="1200" baseline="0" dirty="0">
                <a:solidFill>
                  <a:schemeClr val="tx1"/>
                </a:solidFill>
                <a:effectLst/>
                <a:latin typeface="+mj-lt"/>
                <a:ea typeface="ＭＳ Ｐゴシック" charset="-128"/>
                <a:cs typeface="Arial Unicode MS" panose="020B0604020202020204" pitchFamily="34" charset="-128"/>
              </a:rPr>
              <a:t> in a row</a:t>
            </a:r>
          </a:p>
          <a:p>
            <a:pPr marL="171450" marR="0" indent="-171450" algn="l" defTabSz="457200" rtl="0" eaLnBrk="1" fontAlgn="base" latinLnBrk="0" hangingPunct="0">
              <a:lnSpc>
                <a:spcPct val="93000"/>
              </a:lnSpc>
              <a:spcBef>
                <a:spcPct val="0"/>
              </a:spcBef>
              <a:spcAft>
                <a:spcPct val="0"/>
              </a:spcAft>
              <a:buClrTx/>
              <a:buSzTx/>
              <a:buFontTx/>
              <a:buChar char="-"/>
              <a:tabLst>
                <a:tab pos="723900" algn="l"/>
                <a:tab pos="1447800" algn="l"/>
                <a:tab pos="2171700" algn="l"/>
                <a:tab pos="2895600" algn="l"/>
                <a:tab pos="3619500" algn="l"/>
                <a:tab pos="4343400" algn="l"/>
                <a:tab pos="5067300" algn="l"/>
                <a:tab pos="5791200" algn="l"/>
              </a:tabLst>
              <a:defRPr/>
            </a:pPr>
            <a:r>
              <a:rPr lang="en-GB" altLang="en-US" sz="1200" b="0" i="0" kern="1200" baseline="0" dirty="0">
                <a:solidFill>
                  <a:schemeClr val="tx1"/>
                </a:solidFill>
                <a:effectLst/>
                <a:latin typeface="+mj-lt"/>
                <a:ea typeface="ＭＳ Ｐゴシック" charset="-128"/>
                <a:cs typeface="Arial Unicode MS" panose="020B0604020202020204" pitchFamily="34" charset="-128"/>
              </a:rPr>
              <a:t>Win: 4 tokens in a row</a:t>
            </a:r>
            <a:endParaRPr lang="en-US" altLang="en-US" sz="1200" dirty="0">
              <a:latin typeface="+mj-lt"/>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dirty="0">
              <a:latin typeface="+mj-lt"/>
              <a:cs typeface="Arial Unicode MS" panose="020B0604020202020204" pitchFamily="34" charset="-128"/>
            </a:endParaRPr>
          </a:p>
        </p:txBody>
      </p:sp>
    </p:spTree>
    <p:extLst>
      <p:ext uri="{BB962C8B-B14F-4D97-AF65-F5344CB8AC3E}">
        <p14:creationId xmlns:p14="http://schemas.microsoft.com/office/powerpoint/2010/main" val="370407861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886E573-EAAA-4C6B-8AE9-806CEBD7DA3E}" type="slidenum">
              <a:rPr lang="en-US" altLang="en-US"/>
              <a:pPr/>
              <a:t>224</a:t>
            </a:fld>
            <a:endParaRPr lang="en-US" altLang="en-US"/>
          </a:p>
        </p:txBody>
      </p:sp>
      <p:sp>
        <p:nvSpPr>
          <p:cNvPr id="88065" name="Rectangle 1"/>
          <p:cNvSpPr txBox="1">
            <a:spLocks noGrp="1" noRot="1" noChangeAspect="1" noChangeArrowheads="1"/>
          </p:cNvSpPr>
          <p:nvPr>
            <p:ph type="sldImg"/>
          </p:nvPr>
        </p:nvSpPr>
        <p:spPr bwMode="auto">
          <a:xfrm>
            <a:off x="573088" y="812800"/>
            <a:ext cx="64119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b="0" dirty="0">
                <a:latin typeface="+mj-lt"/>
                <a:cs typeface="Arial Unicode MS" panose="020B0604020202020204" pitchFamily="34" charset="-128"/>
              </a:rPr>
              <a:t>[see Part II for</a:t>
            </a:r>
            <a:r>
              <a:rPr lang="en-US" altLang="en-US" sz="1200" b="0" baseline="0" dirty="0">
                <a:latin typeface="+mj-lt"/>
                <a:cs typeface="Arial Unicode MS" panose="020B0604020202020204" pitchFamily="34" charset="-128"/>
              </a:rPr>
              <a:t> more details]</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b="1" dirty="0">
              <a:latin typeface="+mj-lt"/>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b="1" dirty="0">
                <a:latin typeface="+mj-lt"/>
                <a:cs typeface="Arial Unicode MS" panose="020B0604020202020204" pitchFamily="34" charset="-128"/>
              </a:rPr>
              <a:t>Game exploits:</a:t>
            </a:r>
            <a:r>
              <a:rPr lang="en-US" altLang="en-US" sz="1200" dirty="0">
                <a:latin typeface="+mj-lt"/>
                <a:cs typeface="Arial Unicode MS" panose="020B0604020202020204" pitchFamily="34" charset="-128"/>
              </a:rPr>
              <a:t> Creative gameplay can also be found when the players discover bugs in the game and exploit them to their advantage, such as placing a bucket on the head of an NPC in </a:t>
            </a:r>
            <a:r>
              <a:rPr lang="en-US" altLang="en-US" sz="1200" i="1" dirty="0">
                <a:latin typeface="+mj-lt"/>
                <a:cs typeface="Arial Unicode MS" panose="020B0604020202020204" pitchFamily="34" charset="-128"/>
              </a:rPr>
              <a:t>Skyrim</a:t>
            </a:r>
            <a:r>
              <a:rPr lang="en-US" altLang="en-US" sz="1200" dirty="0">
                <a:latin typeface="+mj-lt"/>
                <a:cs typeface="Arial Unicode MS" panose="020B0604020202020204" pitchFamily="34" charset="-128"/>
              </a:rPr>
              <a:t> and robbing them blind. </a:t>
            </a:r>
          </a:p>
        </p:txBody>
      </p:sp>
    </p:spTree>
    <p:extLst>
      <p:ext uri="{BB962C8B-B14F-4D97-AF65-F5344CB8AC3E}">
        <p14:creationId xmlns:p14="http://schemas.microsoft.com/office/powerpoint/2010/main" val="16311445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5D835D9-D041-48B5-89CA-DE52EFF93ED9}" type="slidenum">
              <a:rPr lang="en-US" altLang="en-US"/>
              <a:pPr/>
              <a:t>225</a:t>
            </a:fld>
            <a:endParaRPr lang="en-US" altLang="en-US"/>
          </a:p>
        </p:txBody>
      </p:sp>
      <p:sp>
        <p:nvSpPr>
          <p:cNvPr id="89089" name="Rectangle 1"/>
          <p:cNvSpPr txBox="1">
            <a:spLocks noGrp="1" noRot="1" noChangeAspect="1" noChangeArrowheads="1"/>
          </p:cNvSpPr>
          <p:nvPr>
            <p:ph type="sldImg"/>
          </p:nvPr>
        </p:nvSpPr>
        <p:spPr bwMode="auto">
          <a:xfrm>
            <a:off x="573088" y="812800"/>
            <a:ext cx="64119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mj-lt"/>
                <a:cs typeface="Arial Unicode MS" panose="020B0604020202020204" pitchFamily="34" charset="-128"/>
              </a:rPr>
              <a:t>There is also </a:t>
            </a:r>
            <a:r>
              <a:rPr lang="en-US" altLang="en-US" sz="1200" b="1" dirty="0">
                <a:latin typeface="+mj-lt"/>
                <a:cs typeface="Arial Unicode MS" panose="020B0604020202020204" pitchFamily="34" charset="-128"/>
              </a:rPr>
              <a:t>freeform/subversive</a:t>
            </a:r>
            <a:r>
              <a:rPr lang="en-US" altLang="en-US" sz="1200" dirty="0">
                <a:latin typeface="+mj-lt"/>
                <a:cs typeface="Arial Unicode MS" panose="020B0604020202020204" pitchFamily="34" charset="-128"/>
              </a:rPr>
              <a:t> gameplay, which is about playing the game completely disregarding the game's intentions, such as proposing in Minecraft. Imagine computational gamers doing that? Wouldn’t that be considered creative?</a:t>
            </a:r>
          </a:p>
        </p:txBody>
      </p:sp>
    </p:spTree>
    <p:extLst>
      <p:ext uri="{BB962C8B-B14F-4D97-AF65-F5344CB8AC3E}">
        <p14:creationId xmlns:p14="http://schemas.microsoft.com/office/powerpoint/2010/main" val="362530905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A89F545-1B8A-48EC-9826-514B1422C807}" type="slidenum">
              <a:rPr lang="en-US" altLang="en-US"/>
              <a:pPr/>
              <a:t>226</a:t>
            </a:fld>
            <a:endParaRPr lang="en-US" altLang="en-US"/>
          </a:p>
        </p:txBody>
      </p:sp>
      <p:sp>
        <p:nvSpPr>
          <p:cNvPr id="90113" name="Rectangle 1"/>
          <p:cNvSpPr txBox="1">
            <a:spLocks noGrp="1" noRot="1" noChangeAspect="1" noChangeArrowheads="1"/>
          </p:cNvSpPr>
          <p:nvPr>
            <p:ph type="sldImg"/>
          </p:nvPr>
        </p:nvSpPr>
        <p:spPr bwMode="auto">
          <a:xfrm>
            <a:off x="573088" y="812800"/>
            <a:ext cx="64119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mj-lt"/>
                <a:cs typeface="Arial Unicode MS" panose="020B0604020202020204" pitchFamily="34" charset="-128"/>
              </a:rPr>
              <a:t>There is obviously a lot of work on AI agent control in games. EC is particularly interesting as it is prone to find bugs in the game and exploit them. </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dirty="0">
              <a:latin typeface="+mj-lt"/>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mj-lt"/>
                <a:cs typeface="Arial Unicode MS" panose="020B0604020202020204" pitchFamily="34" charset="-128"/>
              </a:rPr>
              <a:t>Creative</a:t>
            </a:r>
            <a:r>
              <a:rPr lang="en-US" altLang="en-US" sz="1200" baseline="0" dirty="0">
                <a:latin typeface="+mj-lt"/>
                <a:cs typeface="Arial Unicode MS" panose="020B0604020202020204" pitchFamily="34" charset="-128"/>
              </a:rPr>
              <a:t> gameplay example: </a:t>
            </a:r>
            <a:r>
              <a:rPr lang="en-US" altLang="en-US" sz="1200" dirty="0">
                <a:latin typeface="+mj-lt"/>
                <a:cs typeface="Arial Unicode MS" panose="020B0604020202020204" pitchFamily="34" charset="-128"/>
              </a:rPr>
              <a:t>In</a:t>
            </a:r>
            <a:r>
              <a:rPr lang="en-US" altLang="en-US" sz="1200" baseline="0" dirty="0">
                <a:latin typeface="+mj-lt"/>
                <a:cs typeface="Arial Unicode MS" panose="020B0604020202020204" pitchFamily="34" charset="-128"/>
              </a:rPr>
              <a:t> </a:t>
            </a:r>
            <a:r>
              <a:rPr lang="en-US" altLang="en-US" sz="1200" dirty="0">
                <a:latin typeface="+mj-lt"/>
                <a:cs typeface="Arial Unicode MS" panose="020B0604020202020204" pitchFamily="34" charset="-128"/>
              </a:rPr>
              <a:t>FIFA the</a:t>
            </a:r>
            <a:r>
              <a:rPr lang="en-US" altLang="en-US" sz="1200" baseline="0" dirty="0">
                <a:latin typeface="+mj-lt"/>
                <a:cs typeface="Arial Unicode MS" panose="020B0604020202020204" pitchFamily="34" charset="-128"/>
              </a:rPr>
              <a:t> </a:t>
            </a:r>
            <a:r>
              <a:rPr lang="en-US" altLang="en-US" sz="1200" dirty="0">
                <a:latin typeface="+mj-lt"/>
                <a:cs typeface="Arial Unicode MS" panose="020B0604020202020204" pitchFamily="34" charset="-128"/>
              </a:rPr>
              <a:t>evolutionary algorithm found that the best way to score a goal was by </a:t>
            </a:r>
            <a:r>
              <a:rPr lang="en-US" altLang="en-US" sz="1200" b="1" dirty="0">
                <a:latin typeface="+mj-lt"/>
                <a:cs typeface="Arial Unicode MS" panose="020B0604020202020204" pitchFamily="34" charset="-128"/>
              </a:rPr>
              <a:t>forcing a penalty kick</a:t>
            </a:r>
            <a:r>
              <a:rPr lang="en-US" altLang="en-US" sz="1200" dirty="0">
                <a:latin typeface="+mj-lt"/>
                <a:cs typeface="Arial Unicode MS" panose="020B0604020202020204" pitchFamily="34" charset="-128"/>
              </a:rPr>
              <a:t>. For more details please refer to the cited paper</a:t>
            </a:r>
          </a:p>
        </p:txBody>
      </p:sp>
    </p:spTree>
    <p:extLst>
      <p:ext uri="{BB962C8B-B14F-4D97-AF65-F5344CB8AC3E}">
        <p14:creationId xmlns:p14="http://schemas.microsoft.com/office/powerpoint/2010/main" val="310191006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dirty="0"/>
              <a:t>Another</a:t>
            </a:r>
            <a:r>
              <a:rPr lang="en-GB" baseline="0" dirty="0"/>
              <a:t> creative gameplay example: </a:t>
            </a:r>
            <a:r>
              <a:rPr lang="en-GB" dirty="0"/>
              <a:t>Pac-man game interestingness:</a:t>
            </a:r>
            <a:r>
              <a:rPr lang="en-GB" baseline="0" dirty="0"/>
              <a:t> Ghosts are interesting if they are 1) Challenging, 2) Diverse and 3) Spatially Curious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baseline="0"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dirty="0"/>
              <a:t>See cited paper from more details</a:t>
            </a:r>
          </a:p>
          <a:p>
            <a:endParaRPr lang="en-GB" dirty="0"/>
          </a:p>
        </p:txBody>
      </p:sp>
      <p:sp>
        <p:nvSpPr>
          <p:cNvPr id="4" name="Slide Number Placeholder 3"/>
          <p:cNvSpPr>
            <a:spLocks noGrp="1"/>
          </p:cNvSpPr>
          <p:nvPr>
            <p:ph type="sldNum" idx="10"/>
          </p:nvPr>
        </p:nvSpPr>
        <p:spPr/>
        <p:txBody>
          <a:bodyPr/>
          <a:lstStyle/>
          <a:p>
            <a:fld id="{386E4934-0734-4829-8C0C-6A0C39AF7ECC}" type="slidenum">
              <a:rPr lang="en-US" altLang="en-US" smtClean="0"/>
              <a:pPr/>
              <a:t>227</a:t>
            </a:fld>
            <a:endParaRPr lang="en-US" altLang="en-US"/>
          </a:p>
        </p:txBody>
      </p:sp>
    </p:spTree>
    <p:extLst>
      <p:ext uri="{BB962C8B-B14F-4D97-AF65-F5344CB8AC3E}">
        <p14:creationId xmlns:p14="http://schemas.microsoft.com/office/powerpoint/2010/main" val="250115085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Beyond novelty search as a means of generating novel content Gravina</a:t>
            </a:r>
            <a:r>
              <a:rPr lang="en-GB" baseline="0" dirty="0"/>
              <a:t> et al were inspired by the </a:t>
            </a:r>
            <a:r>
              <a:rPr lang="en-GB" dirty="0"/>
              <a:t>self-surprise mechanism of humans during creative</a:t>
            </a:r>
            <a:r>
              <a:rPr lang="en-GB" baseline="0" dirty="0"/>
              <a:t> </a:t>
            </a:r>
            <a:r>
              <a:rPr lang="en-GB" dirty="0"/>
              <a:t>problem solving.</a:t>
            </a:r>
            <a:r>
              <a:rPr lang="en-GB" baseline="0" dirty="0"/>
              <a:t> They created a computational model of surprise which can drive evolutionary search with the aim to both </a:t>
            </a:r>
            <a:r>
              <a:rPr lang="en-GB" dirty="0"/>
              <a:t>solve problems unconventionally and </a:t>
            </a:r>
            <a:r>
              <a:rPr lang="en-GB" baseline="0" dirty="0"/>
              <a:t>generate unexpected content in games.</a:t>
            </a:r>
          </a:p>
          <a:p>
            <a:endParaRPr lang="en-GB" baseline="0" dirty="0"/>
          </a:p>
          <a:p>
            <a:r>
              <a:rPr lang="en-GB" baseline="0" dirty="0"/>
              <a:t>Surprise search maintains a predictive model (m) of where search (</a:t>
            </a:r>
            <a:r>
              <a:rPr lang="en-GB" baseline="0" dirty="0" err="1"/>
              <a:t>iin</a:t>
            </a:r>
            <a:r>
              <a:rPr lang="en-GB" baseline="0" dirty="0"/>
              <a:t> the behavioural space) is expected to be and rewards </a:t>
            </a:r>
            <a:r>
              <a:rPr lang="en-GB" baseline="0" dirty="0" err="1"/>
              <a:t>behaviors</a:t>
            </a:r>
            <a:r>
              <a:rPr lang="en-GB" baseline="0" dirty="0"/>
              <a:t> that deviate from this prediction (surprise score </a:t>
            </a:r>
            <a:r>
              <a:rPr lang="en-GB" i="1" baseline="0" dirty="0"/>
              <a:t>s</a:t>
            </a:r>
            <a:r>
              <a:rPr lang="en-GB" i="0" baseline="0" dirty="0"/>
              <a:t>)</a:t>
            </a:r>
            <a:r>
              <a:rPr lang="en-GB" baseline="0" dirty="0"/>
              <a:t>. To predict future behaviours surprise search considers </a:t>
            </a:r>
            <a:r>
              <a:rPr lang="en-GB" i="1" baseline="0" dirty="0"/>
              <a:t>h </a:t>
            </a:r>
            <a:r>
              <a:rPr lang="en-GB" i="0" dirty="0"/>
              <a:t>generations in the past.</a:t>
            </a:r>
          </a:p>
          <a:p>
            <a:endParaRPr lang="en-GB" i="0" dirty="0"/>
          </a:p>
          <a:p>
            <a:r>
              <a:rPr lang="en-GB" i="0" dirty="0"/>
              <a:t>Further details on surprise</a:t>
            </a:r>
            <a:r>
              <a:rPr lang="en-GB" i="0" baseline="0" dirty="0"/>
              <a:t> search can be found in the referenced paper.</a:t>
            </a:r>
            <a:endParaRPr lang="el-GR" i="0"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228</a:t>
            </a:fld>
            <a:endParaRPr lang="da-DK"/>
          </a:p>
        </p:txBody>
      </p:sp>
    </p:spTree>
    <p:extLst>
      <p:ext uri="{BB962C8B-B14F-4D97-AF65-F5344CB8AC3E}">
        <p14:creationId xmlns:p14="http://schemas.microsoft.com/office/powerpoint/2010/main" val="230243801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application of constrained surprise search is</a:t>
            </a:r>
            <a:r>
              <a:rPr lang="en-GB" baseline="0" dirty="0"/>
              <a:t> on weapon generation in Unreal Tournament 2004. As in constrained novelty search the FI-2pop algorithm is used to constrain surprise search. A number of weapon parameters are generated so as to satisfy particular constraints (e.g. balance) while maximizing the surprise score. The outcomes are both useful for designers (i.e. balanced weapons) and surprising at the same time. For more details refer to the cited paper.</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229</a:t>
            </a:fld>
            <a:endParaRPr lang="da-DK"/>
          </a:p>
        </p:txBody>
      </p:sp>
    </p:spTree>
    <p:extLst>
      <p:ext uri="{BB962C8B-B14F-4D97-AF65-F5344CB8AC3E}">
        <p14:creationId xmlns:p14="http://schemas.microsoft.com/office/powerpoint/2010/main" val="169931176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844B32-79EA-45C9-B030-9D395BCD4B20}" type="slidenum">
              <a:rPr lang="en-US" altLang="en-US"/>
              <a:pPr/>
              <a:t>230</a:t>
            </a:fld>
            <a:endParaRPr lang="en-US" altLang="en-US"/>
          </a:p>
        </p:txBody>
      </p:sp>
      <p:sp>
        <p:nvSpPr>
          <p:cNvPr id="102401" name="Rectangle 1"/>
          <p:cNvSpPr txBox="1">
            <a:spLocks noGrp="1" noRot="1" noChangeAspect="1" noChangeArrowheads="1"/>
          </p:cNvSpPr>
          <p:nvPr>
            <p:ph type="sldImg"/>
          </p:nvPr>
        </p:nvSpPr>
        <p:spPr bwMode="auto">
          <a:xfrm>
            <a:off x="573088" y="812800"/>
            <a:ext cx="64119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latin typeface="+mn-lt"/>
                <a:ea typeface="ＭＳ Ｐゴシック" charset="-128"/>
                <a:cs typeface="ＭＳ Ｐゴシック" charset="-128"/>
              </a:rPr>
              <a:t>[See Section 9.6 for more details]</a:t>
            </a:r>
          </a:p>
          <a:p>
            <a:endParaRPr lang="en-GB" sz="1200" b="0" i="0" u="none" strike="noStrike" kern="1200" baseline="0" dirty="0">
              <a:solidFill>
                <a:schemeClr val="tx1"/>
              </a:solidFill>
              <a:latin typeface="+mn-lt"/>
              <a:ea typeface="ＭＳ Ｐゴシック" charset="-128"/>
              <a:cs typeface="ＭＳ Ｐゴシック" charset="-128"/>
            </a:endParaRP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An example of an attempt towards complete game generation: ANGELINA’s Puzzling Present game. The game features an invert gravity mechanic that allows a player to overcome the high obstacle on the left and complete the level. Image obtained with permission from http://www.gamesbyangelina.org/</a:t>
            </a:r>
            <a:endParaRPr lang="en-US" altLang="en-US" sz="2000" dirty="0">
              <a:latin typeface="Arial" panose="020B0604020202020204" pitchFamily="34" charset="0"/>
              <a:cs typeface="Arial Unicode MS" panose="020B0604020202020204" pitchFamily="34" charset="-128"/>
            </a:endParaRPr>
          </a:p>
        </p:txBody>
      </p:sp>
    </p:spTree>
    <p:extLst>
      <p:ext uri="{BB962C8B-B14F-4D97-AF65-F5344CB8AC3E}">
        <p14:creationId xmlns:p14="http://schemas.microsoft.com/office/powerpoint/2010/main" val="307936400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solidFill>
                  <a:schemeClr val="bg1"/>
                </a:solidFill>
                <a:latin typeface="Calibri" pitchFamily="34" charset="0"/>
              </a:rPr>
              <a:t>Another example</a:t>
            </a:r>
            <a:r>
              <a:rPr lang="en-GB" baseline="0" dirty="0">
                <a:solidFill>
                  <a:schemeClr val="bg1"/>
                </a:solidFill>
                <a:latin typeface="Calibri" pitchFamily="34" charset="0"/>
              </a:rPr>
              <a:t> of game orchestration is </a:t>
            </a:r>
            <a:r>
              <a:rPr lang="en-GB" baseline="0" dirty="0" err="1">
                <a:solidFill>
                  <a:schemeClr val="bg1"/>
                </a:solidFill>
                <a:latin typeface="Calibri" pitchFamily="34" charset="0"/>
              </a:rPr>
              <a:t>AudioinSpace</a:t>
            </a:r>
            <a:r>
              <a:rPr lang="en-GB" baseline="0" dirty="0">
                <a:solidFill>
                  <a:schemeClr val="bg1"/>
                </a:solidFill>
                <a:latin typeface="Calibri" pitchFamily="34" charset="0"/>
              </a:rPr>
              <a:t> – the game fuses visuals and audio generation. For more details please refer to the cited paper</a:t>
            </a:r>
            <a:endParaRPr lang="en-US" dirty="0">
              <a:solidFill>
                <a:schemeClr val="bg1"/>
              </a:solidFill>
              <a:latin typeface="Calibri" pitchFamily="34" charset="0"/>
            </a:endParaRP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231</a:t>
            </a:fld>
            <a:endParaRPr lang="da-DK"/>
          </a:p>
        </p:txBody>
      </p:sp>
    </p:spTree>
    <p:extLst>
      <p:ext uri="{BB962C8B-B14F-4D97-AF65-F5344CB8AC3E}">
        <p14:creationId xmlns:p14="http://schemas.microsoft.com/office/powerpoint/2010/main" val="24610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5361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7.2.3</a:t>
            </a:r>
            <a:r>
              <a:rPr lang="en-US" cap="none" dirty="0"/>
              <a:t> for more details]</a:t>
            </a:r>
          </a:p>
          <a:p>
            <a:endParaRPr lang="en-GB"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The figure visualizes the key roles of PCG in games across the dimensions of designer, player, and time, corresponding, respectively, to the dimensions of autonomy, adaptivity and temporality of the PCG taxonomy (earlier slide)</a:t>
            </a:r>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20</a:t>
            </a:fld>
            <a:endParaRPr lang="da-DK"/>
          </a:p>
        </p:txBody>
      </p:sp>
    </p:spTree>
    <p:extLst>
      <p:ext uri="{BB962C8B-B14F-4D97-AF65-F5344CB8AC3E}">
        <p14:creationId xmlns:p14="http://schemas.microsoft.com/office/powerpoint/2010/main" val="267376000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A convolutional neural network (CNN) architecture used for fusing levels and weapons in first-person shooters. The network is trained to predict whether a combination of a level and a weapon would yield a balanced game or not. The CNN can be used to orchestrate the generation of a balanced level given a particular weapon and vice versa. Please refer to the cited paper for more details.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232</a:t>
            </a:fld>
            <a:endParaRPr lang="da-DK"/>
          </a:p>
        </p:txBody>
      </p:sp>
    </p:spTree>
    <p:extLst>
      <p:ext uri="{BB962C8B-B14F-4D97-AF65-F5344CB8AC3E}">
        <p14:creationId xmlns:p14="http://schemas.microsoft.com/office/powerpoint/2010/main" val="196559209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9.7 for more details]</a:t>
            </a:r>
          </a:p>
          <a:p>
            <a:endParaRPr lang="en-GB" dirty="0"/>
          </a:p>
          <a:p>
            <a:r>
              <a:rPr lang="en-GB" sz="1200" b="0" i="0" u="none" strike="noStrike" kern="1200" baseline="0" dirty="0">
                <a:solidFill>
                  <a:schemeClr val="tx1"/>
                </a:solidFill>
                <a:latin typeface="+mn-lt"/>
                <a:ea typeface="ＭＳ Ｐゴシック" charset="-128"/>
                <a:cs typeface="ＭＳ Ｐゴシック" charset="-128"/>
              </a:rPr>
              <a:t>Creating a generator is one thing; evaluating it is another. Regardless of the method followed all generators shall be evaluated on their ability to achieve the desired goals of the designer. Arguably, the generation of any content is trivial; the generation of valuable content for the task at hand, on the other hand, is a rather challenging procedure. (One may claim, however, that the very process of generating valuable content is also, by itself, trivial as one can design a generator that returns a random sample of hand-crafted masterpieces.) Further, it is more challenging to generate content that is not only valuable but is also novel or even inspiring.</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233</a:t>
            </a:fld>
            <a:endParaRPr lang="da-DK"/>
          </a:p>
        </p:txBody>
      </p:sp>
    </p:spTree>
    <p:extLst>
      <p:ext uri="{BB962C8B-B14F-4D97-AF65-F5344CB8AC3E}">
        <p14:creationId xmlns:p14="http://schemas.microsoft.com/office/powerpoint/2010/main" val="414636014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latin typeface="+mj-lt"/>
              </a:rPr>
              <a:t>[See Section 9.7 for more details]</a:t>
            </a:r>
          </a:p>
          <a:p>
            <a:endParaRPr lang="en-GB" dirty="0">
              <a:latin typeface="+mj-lt"/>
            </a:endParaRPr>
          </a:p>
          <a:p>
            <a:r>
              <a:rPr lang="en-GB" dirty="0">
                <a:latin typeface="+mj-lt"/>
              </a:rPr>
              <a:t>Figure: </a:t>
            </a:r>
            <a:r>
              <a:rPr lang="en-GB" sz="1200" b="0" i="0" u="none" strike="noStrike" kern="1200" baseline="0" dirty="0">
                <a:solidFill>
                  <a:schemeClr val="tx1"/>
                </a:solidFill>
                <a:latin typeface="+mj-lt"/>
                <a:ea typeface="ＭＳ Ｐゴシック" charset="-128"/>
                <a:cs typeface="ＭＳ Ｐゴシック" charset="-128"/>
              </a:rPr>
              <a:t>The expressive range of the </a:t>
            </a:r>
            <a:r>
              <a:rPr lang="en-GB" sz="1200" b="0" i="0" u="none" strike="noStrike" kern="1200" baseline="0" dirty="0" err="1">
                <a:solidFill>
                  <a:schemeClr val="tx1"/>
                </a:solidFill>
                <a:latin typeface="+mj-lt"/>
                <a:ea typeface="ＭＳ Ｐゴシック" charset="-128"/>
                <a:cs typeface="ＭＳ Ｐゴシック" charset="-128"/>
              </a:rPr>
              <a:t>Ropossum</a:t>
            </a:r>
            <a:r>
              <a:rPr lang="en-GB" sz="1200" b="0" i="0" u="none" strike="noStrike" kern="1200" baseline="0" dirty="0">
                <a:solidFill>
                  <a:schemeClr val="tx1"/>
                </a:solidFill>
                <a:latin typeface="+mj-lt"/>
                <a:ea typeface="ＭＳ Ｐゴシック" charset="-128"/>
                <a:cs typeface="ＭＳ Ｐゴシック" charset="-128"/>
              </a:rPr>
              <a:t> level generator for the metrics of linearity and density.</a:t>
            </a:r>
          </a:p>
          <a:p>
            <a:endParaRPr lang="en-GB" sz="1200" b="0" i="0" u="none" strike="noStrike" kern="1200" baseline="0" dirty="0">
              <a:solidFill>
                <a:schemeClr val="tx1"/>
              </a:solidFill>
              <a:latin typeface="+mj-lt"/>
              <a:ea typeface="ＭＳ Ｐゴシック" charset="-128"/>
            </a:endParaRPr>
          </a:p>
          <a:p>
            <a:pPr algn="l"/>
            <a:r>
              <a:rPr lang="en-GB" sz="1200" b="0" i="0" u="none" strike="noStrike" baseline="0" dirty="0">
                <a:latin typeface="+mj-lt"/>
              </a:rPr>
              <a:t>For more details see: Mohammad Shaker, </a:t>
            </a:r>
            <a:r>
              <a:rPr lang="en-GB" sz="1200" b="0" i="0" u="none" strike="noStrike" baseline="0" dirty="0" err="1">
                <a:latin typeface="+mj-lt"/>
              </a:rPr>
              <a:t>Mhd</a:t>
            </a:r>
            <a:r>
              <a:rPr lang="en-GB" sz="1200" b="0" i="0" u="none" strike="noStrike" baseline="0" dirty="0">
                <a:latin typeface="+mj-lt"/>
              </a:rPr>
              <a:t> Hasan </a:t>
            </a:r>
            <a:r>
              <a:rPr lang="en-GB" sz="1200" b="0" i="0" u="none" strike="noStrike" baseline="0" dirty="0" err="1">
                <a:latin typeface="+mj-lt"/>
              </a:rPr>
              <a:t>Sarhan</a:t>
            </a:r>
            <a:r>
              <a:rPr lang="en-GB" sz="1200" b="0" i="0" u="none" strike="noStrike" baseline="0" dirty="0">
                <a:latin typeface="+mj-lt"/>
              </a:rPr>
              <a:t>, Ola Al </a:t>
            </a:r>
            <a:r>
              <a:rPr lang="en-GB" sz="1200" b="0" i="0" u="none" strike="noStrike" baseline="0" dirty="0" err="1">
                <a:latin typeface="+mj-lt"/>
              </a:rPr>
              <a:t>Naameh</a:t>
            </a:r>
            <a:r>
              <a:rPr lang="en-GB" sz="1200" b="0" i="0" u="none" strike="noStrike" baseline="0" dirty="0">
                <a:latin typeface="+mj-lt"/>
              </a:rPr>
              <a:t>, Noor Shaker, and Julian </a:t>
            </a:r>
            <a:r>
              <a:rPr lang="en-GB" sz="1200" b="0" i="0" u="none" strike="noStrike" baseline="0" dirty="0" err="1">
                <a:latin typeface="+mj-lt"/>
              </a:rPr>
              <a:t>Togelius</a:t>
            </a:r>
            <a:r>
              <a:rPr lang="en-GB" sz="1200" b="0" i="0" u="none" strike="noStrike" baseline="0" dirty="0">
                <a:latin typeface="+mj-lt"/>
              </a:rPr>
              <a:t>. Automatic generation and analysis of physics-based puzzle games. In Computational Intelligence in Games (CIG), 2013 IEEE Conference on. IEEE, 2013. </a:t>
            </a:r>
            <a:endParaRPr lang="en-GB" dirty="0">
              <a:latin typeface="+mj-lt"/>
            </a:endParaRP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234</a:t>
            </a:fld>
            <a:endParaRPr lang="da-DK"/>
          </a:p>
        </p:txBody>
      </p:sp>
    </p:spTree>
    <p:extLst>
      <p:ext uri="{BB962C8B-B14F-4D97-AF65-F5344CB8AC3E}">
        <p14:creationId xmlns:p14="http://schemas.microsoft.com/office/powerpoint/2010/main" val="387177272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0C031-EF63-BEC9-3E65-44330933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6D07C-6F14-85EA-5E9B-4A8F17581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659F3-0366-AB01-0155-761DF0C8484D}"/>
              </a:ext>
            </a:extLst>
          </p:cNvPr>
          <p:cNvSpPr>
            <a:spLocks noGrp="1"/>
          </p:cNvSpPr>
          <p:nvPr>
            <p:ph type="body" idx="1"/>
          </p:nvPr>
        </p:nvSpPr>
        <p:spPr/>
        <p:txBody>
          <a:bodyPr/>
          <a:lstStyle/>
          <a:p>
            <a:r>
              <a:rPr lang="en-GB" dirty="0"/>
              <a:t>See Section 9.8 for further reading and Section 9.9 for exercises related to PCG.</a:t>
            </a:r>
          </a:p>
        </p:txBody>
      </p:sp>
      <p:sp>
        <p:nvSpPr>
          <p:cNvPr id="4" name="Slide Number Placeholder 3">
            <a:extLst>
              <a:ext uri="{FF2B5EF4-FFF2-40B4-BE49-F238E27FC236}">
                <a16:creationId xmlns:a16="http://schemas.microsoft.com/office/drawing/2014/main" id="{28669DDB-29AA-832F-F73C-0247E78C22B0}"/>
              </a:ext>
            </a:extLst>
          </p:cNvPr>
          <p:cNvSpPr>
            <a:spLocks noGrp="1"/>
          </p:cNvSpPr>
          <p:nvPr>
            <p:ph type="sldNum" sz="quarter" idx="10"/>
          </p:nvPr>
        </p:nvSpPr>
        <p:spPr/>
        <p:txBody>
          <a:bodyPr/>
          <a:lstStyle/>
          <a:p>
            <a:pPr>
              <a:defRPr/>
            </a:pPr>
            <a:fld id="{243668E2-9599-474A-AA6A-ED57E397CE89}" type="slidenum">
              <a:rPr lang="da-DK" smtClean="0"/>
              <a:pPr>
                <a:defRPr/>
              </a:pPr>
              <a:t>235</a:t>
            </a:fld>
            <a:endParaRPr lang="da-DK"/>
          </a:p>
        </p:txBody>
      </p:sp>
    </p:spTree>
    <p:extLst>
      <p:ext uri="{BB962C8B-B14F-4D97-AF65-F5344CB8AC3E}">
        <p14:creationId xmlns:p14="http://schemas.microsoft.com/office/powerpoint/2010/main" val="405468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a:t>
            </a:r>
            <a:r>
              <a:rPr lang="en-GB" baseline="0" dirty="0"/>
              <a:t> viewing the dimensions (roles) of “autonomy” and “adaptivity” from a different perspective we can, respectively, refer to </a:t>
            </a:r>
            <a:r>
              <a:rPr lang="en-GB" b="1" baseline="0" dirty="0"/>
              <a:t>computational game creativity</a:t>
            </a:r>
            <a:r>
              <a:rPr lang="en-GB" baseline="0" dirty="0"/>
              <a:t> and </a:t>
            </a:r>
            <a:r>
              <a:rPr lang="en-GB" b="1" baseline="0" dirty="0"/>
              <a:t>experience-driven PCG</a:t>
            </a:r>
          </a:p>
          <a:p>
            <a:endParaRPr lang="en-GB" b="1" baseline="0" dirty="0"/>
          </a:p>
          <a:p>
            <a:r>
              <a:rPr lang="en-GB" b="0" baseline="0" dirty="0"/>
              <a:t>In the following part we focus on the notion of computational game creativity: from mixed-initiative generation all the way to completely autonomous generation. </a:t>
            </a:r>
            <a:endParaRPr lang="en-GB" b="0" dirty="0"/>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21</a:t>
            </a:fld>
            <a:endParaRPr lang="da-DK"/>
          </a:p>
        </p:txBody>
      </p:sp>
    </p:spTree>
    <p:extLst>
      <p:ext uri="{BB962C8B-B14F-4D97-AF65-F5344CB8AC3E}">
        <p14:creationId xmlns:p14="http://schemas.microsoft.com/office/powerpoint/2010/main" val="103937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a:t>
            </a:r>
            <a:r>
              <a:rPr lang="en-GB" baseline="0" dirty="0"/>
              <a:t> to the cited paper for more details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22</a:t>
            </a:fld>
            <a:endParaRPr lang="da-DK"/>
          </a:p>
        </p:txBody>
      </p:sp>
    </p:spTree>
    <p:extLst>
      <p:ext uri="{BB962C8B-B14F-4D97-AF65-F5344CB8AC3E}">
        <p14:creationId xmlns:p14="http://schemas.microsoft.com/office/powerpoint/2010/main" val="203168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“Computational Creativity”</a:t>
            </a:r>
            <a:r>
              <a:rPr lang="en-GB" baseline="0" dirty="0"/>
              <a:t> as defined by</a:t>
            </a:r>
            <a:r>
              <a:rPr lang="en-GB" dirty="0"/>
              <a:t> the PROSECCO</a:t>
            </a:r>
            <a:r>
              <a:rPr lang="en-GB" baseline="0" dirty="0"/>
              <a:t> network of excellence</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23</a:t>
            </a:fld>
            <a:endParaRPr lang="da-DK"/>
          </a:p>
        </p:txBody>
      </p:sp>
    </p:spTree>
    <p:extLst>
      <p:ext uri="{BB962C8B-B14F-4D97-AF65-F5344CB8AC3E}">
        <p14:creationId xmlns:p14="http://schemas.microsoft.com/office/powerpoint/2010/main" val="3764128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3BE4246-DC37-472D-A8CB-A07B04B9F290}"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465" name="Rectangle 1"/>
          <p:cNvSpPr txBox="1">
            <a:spLocks noGrp="1" noRot="1" noChangeAspect="1" noChangeArrowheads="1"/>
          </p:cNvSpPr>
          <p:nvPr>
            <p:ph type="sldImg"/>
          </p:nvPr>
        </p:nvSpPr>
        <p:spPr bwMode="auto">
          <a:xfrm>
            <a:off x="573088" y="812800"/>
            <a:ext cx="64119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altLang="en-US" sz="1200" baseline="0" dirty="0">
                <a:latin typeface="Arial" panose="020B0604020202020204" pitchFamily="34" charset="0"/>
                <a:cs typeface="Arial Unicode MS" panose="020B0604020202020204" pitchFamily="34" charset="-128"/>
              </a:rPr>
              <a:t>“Computational Game Creativity” as defined by </a:t>
            </a:r>
            <a:r>
              <a:rPr lang="en-US" altLang="en-US" sz="1200" baseline="0" dirty="0" err="1">
                <a:latin typeface="Arial" panose="020B0604020202020204" pitchFamily="34" charset="0"/>
                <a:cs typeface="Arial Unicode MS" panose="020B0604020202020204" pitchFamily="34" charset="-128"/>
              </a:rPr>
              <a:t>Liapis</a:t>
            </a:r>
            <a:r>
              <a:rPr lang="en-US" altLang="en-US" sz="1200" baseline="0" dirty="0">
                <a:latin typeface="Arial" panose="020B0604020202020204" pitchFamily="34" charset="0"/>
                <a:cs typeface="Arial Unicode MS" panose="020B0604020202020204" pitchFamily="34" charset="-128"/>
              </a:rPr>
              <a:t> et al. (2014)</a:t>
            </a:r>
            <a:endParaRPr lang="en-US" altLang="en-US" sz="1200" dirty="0">
              <a:latin typeface="Arial" panose="020B0604020202020204" pitchFamily="34" charset="0"/>
              <a:cs typeface="Arial Unicode MS" panose="020B0604020202020204" pitchFamily="34" charset="-128"/>
            </a:endParaRPr>
          </a:p>
          <a:p>
            <a:pPr lvl="1"/>
            <a:endParaRPr lang="en-GB" dirty="0"/>
          </a:p>
          <a:p>
            <a:pPr lvl="1"/>
            <a:r>
              <a:rPr lang="en-GB" dirty="0"/>
              <a:t>Games</a:t>
            </a:r>
            <a:r>
              <a:rPr lang="en-GB" baseline="0" dirty="0"/>
              <a:t> challenge and advance computational creativity (and AI at large)</a:t>
            </a:r>
            <a:endParaRPr lang="en-GB" dirty="0"/>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dirty="0">
              <a:latin typeface="Arial" panose="020B0604020202020204" pitchFamily="34" charset="0"/>
              <a:cs typeface="Arial Unicode MS" panose="020B0604020202020204" pitchFamily="34" charset="-128"/>
            </a:endParaRPr>
          </a:p>
        </p:txBody>
      </p:sp>
    </p:spTree>
    <p:extLst>
      <p:ext uri="{BB962C8B-B14F-4D97-AF65-F5344CB8AC3E}">
        <p14:creationId xmlns:p14="http://schemas.microsoft.com/office/powerpoint/2010/main" val="4153130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7.2.3</a:t>
            </a:r>
            <a:r>
              <a:rPr lang="en-US" cap="none" dirty="0"/>
              <a:t> for more details]</a:t>
            </a:r>
          </a:p>
          <a:p>
            <a:endParaRPr lang="en-GB" dirty="0"/>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We identify two axes across which PCG roles can be placed: </a:t>
            </a:r>
            <a:r>
              <a:rPr lang="en-GB" sz="1200" b="1" i="0" u="none" strike="noStrike" kern="1200" baseline="0" dirty="0">
                <a:solidFill>
                  <a:schemeClr val="tx1"/>
                </a:solidFill>
                <a:latin typeface="+mn-lt"/>
                <a:ea typeface="ＭＳ Ｐゴシック" charset="-128"/>
                <a:cs typeface="ＭＳ Ｐゴシック" charset="-128"/>
              </a:rPr>
              <a:t>players</a:t>
            </a:r>
            <a:r>
              <a:rPr lang="en-GB" sz="1200" b="0" i="0" u="none" strike="noStrike" kern="1200" baseline="0" dirty="0">
                <a:solidFill>
                  <a:schemeClr val="tx1"/>
                </a:solidFill>
                <a:latin typeface="+mn-lt"/>
                <a:ea typeface="ＭＳ Ｐゴシック" charset="-128"/>
                <a:cs typeface="ＭＳ Ｐゴシック" charset="-128"/>
              </a:rPr>
              <a:t> and </a:t>
            </a:r>
            <a:r>
              <a:rPr lang="en-GB" sz="1200" b="1" i="0" u="none" strike="noStrike" kern="1200" baseline="0" dirty="0">
                <a:solidFill>
                  <a:schemeClr val="tx1"/>
                </a:solidFill>
                <a:latin typeface="+mn-lt"/>
                <a:ea typeface="ＭＳ Ｐゴシック" charset="-128"/>
                <a:cs typeface="ＭＳ Ｐゴシック" charset="-128"/>
              </a:rPr>
              <a:t>designers</a:t>
            </a:r>
            <a:endParaRPr lang="en-GB" sz="1200" b="0" i="0" u="none" strike="noStrike" kern="1200" baseline="0" dirty="0">
              <a:solidFill>
                <a:schemeClr val="tx1"/>
              </a:solidFill>
              <a:latin typeface="+mn-lt"/>
              <a:ea typeface="ＭＳ Ｐゴシック" charset="-128"/>
              <a:cs typeface="ＭＳ Ｐゴシック" charset="-128"/>
            </a:endParaRP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ＭＳ Ｐゴシック" charset="-128"/>
              <a:cs typeface="ＭＳ Ｐゴシック" charset="-128"/>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We envision PCG systems that consider designers while they generate content or they operate interdependently of designers; the same applies for players. The figure visualizes the key roles of PCG in games across the dimensions of designer initiative and player experience.</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ＭＳ Ｐゴシック" charset="-128"/>
              <a:cs typeface="ＭＳ Ｐゴシック" charset="-128"/>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PCG can act either autonomously or as a collaborator in the design process. We refer to the former role as </a:t>
            </a:r>
            <a:r>
              <a:rPr lang="en-GB" sz="1200" b="1" i="0" u="none" strike="noStrike" kern="1200" baseline="0" dirty="0">
                <a:solidFill>
                  <a:schemeClr val="tx1"/>
                </a:solidFill>
                <a:latin typeface="+mn-lt"/>
                <a:ea typeface="ＭＳ Ｐゴシック" charset="-128"/>
                <a:cs typeface="ＭＳ Ｐゴシック" charset="-128"/>
              </a:rPr>
              <a:t>autonomous</a:t>
            </a:r>
            <a:r>
              <a:rPr lang="en-GB" sz="1200" b="0" i="0" u="none" strike="noStrike" kern="1200" baseline="0" dirty="0">
                <a:solidFill>
                  <a:schemeClr val="tx1"/>
                </a:solidFill>
                <a:latin typeface="+mn-lt"/>
                <a:ea typeface="ＭＳ Ｐゴシック" charset="-128"/>
                <a:cs typeface="ＭＳ Ｐゴシック" charset="-128"/>
              </a:rPr>
              <a:t> generation and the latter role as </a:t>
            </a:r>
            <a:r>
              <a:rPr lang="en-GB" sz="1200" b="1" i="0" u="none" strike="noStrike" kern="1200" baseline="0" dirty="0">
                <a:solidFill>
                  <a:schemeClr val="tx1"/>
                </a:solidFill>
                <a:latin typeface="+mn-lt"/>
                <a:ea typeface="ＭＳ Ｐゴシック" charset="-128"/>
                <a:cs typeface="ＭＳ Ｐゴシック" charset="-128"/>
              </a:rPr>
              <a:t>mixed-initiative </a:t>
            </a:r>
            <a:r>
              <a:rPr lang="en-GB" sz="1200" b="0" i="0" u="none" strike="noStrike" kern="1200" baseline="0" dirty="0">
                <a:solidFill>
                  <a:schemeClr val="tx1"/>
                </a:solidFill>
                <a:latin typeface="+mn-lt"/>
                <a:ea typeface="ＭＳ Ｐゴシック" charset="-128"/>
                <a:cs typeface="ＭＳ Ｐゴシック" charset="-128"/>
              </a:rPr>
              <a:t>generation. Further, we cover the </a:t>
            </a:r>
            <a:r>
              <a:rPr lang="en-GB" sz="1200" b="1" i="0" u="none" strike="noStrike" kern="1200" baseline="0" dirty="0">
                <a:solidFill>
                  <a:schemeClr val="tx1"/>
                </a:solidFill>
                <a:latin typeface="+mn-lt"/>
                <a:ea typeface="ＭＳ Ｐゴシック" charset="-128"/>
                <a:cs typeface="ＭＳ Ｐゴシック" charset="-128"/>
              </a:rPr>
              <a:t>experience-driven</a:t>
            </a:r>
            <a:r>
              <a:rPr lang="en-GB" sz="1200" b="0" i="0" u="none" strike="noStrike" kern="1200" baseline="0" dirty="0">
                <a:solidFill>
                  <a:schemeClr val="tx1"/>
                </a:solidFill>
                <a:latin typeface="+mn-lt"/>
                <a:ea typeface="ＭＳ Ｐゴシック" charset="-128"/>
                <a:cs typeface="ＭＳ Ｐゴシック" charset="-128"/>
              </a:rPr>
              <a:t> PCG role by which PCG algorithms consider the player experience in whatever they try to generate. Finally, if PCG does not consider the player as part of the generation process it becomes </a:t>
            </a:r>
            <a:r>
              <a:rPr lang="en-GB" sz="1200" b="1" i="0" u="none" strike="noStrike" kern="1200" baseline="0" dirty="0">
                <a:solidFill>
                  <a:schemeClr val="tx1"/>
                </a:solidFill>
                <a:latin typeface="+mn-lt"/>
                <a:ea typeface="ＭＳ Ｐゴシック" charset="-128"/>
                <a:cs typeface="ＭＳ Ｐゴシック" charset="-128"/>
              </a:rPr>
              <a:t>experience-agnostic</a:t>
            </a:r>
            <a:r>
              <a:rPr lang="en-GB" sz="1200" b="0" i="0" u="none" strike="noStrike" kern="1200" baseline="0" dirty="0">
                <a:solidFill>
                  <a:schemeClr val="tx1"/>
                </a:solidFill>
                <a:latin typeface="+mn-lt"/>
                <a:ea typeface="ＭＳ Ｐゴシック" charset="-128"/>
                <a:cs typeface="ＭＳ Ｐゴシック" charset="-128"/>
              </a:rPr>
              <a:t>.</a:t>
            </a:r>
            <a:endParaRPr lang="en-GB" dirty="0"/>
          </a:p>
          <a:p>
            <a:endParaRPr lang="en-GB" dirty="0"/>
          </a:p>
          <a:p>
            <a:r>
              <a:rPr lang="en-GB" dirty="0"/>
              <a:t>We</a:t>
            </a:r>
            <a:r>
              <a:rPr lang="en-GB" baseline="0" dirty="0"/>
              <a:t> will first focus on </a:t>
            </a:r>
            <a:r>
              <a:rPr lang="en-GB" b="1" baseline="0" dirty="0"/>
              <a:t>autonomous</a:t>
            </a:r>
            <a:r>
              <a:rPr lang="en-GB" baseline="0" dirty="0"/>
              <a:t>, </a:t>
            </a:r>
            <a:r>
              <a:rPr lang="en-GB" b="1" baseline="0" dirty="0"/>
              <a:t>experience-agnostic</a:t>
            </a:r>
            <a:r>
              <a:rPr lang="en-GB" baseline="0" dirty="0"/>
              <a:t> generation and look at some indicative examples in the area</a:t>
            </a:r>
          </a:p>
          <a:p>
            <a:endParaRPr lang="en-GB" baseline="0" dirty="0"/>
          </a:p>
          <a:p>
            <a:r>
              <a:rPr lang="en-GB" sz="1200" b="0" i="0" u="none" strike="noStrike" kern="1200" baseline="0" dirty="0">
                <a:solidFill>
                  <a:schemeClr val="tx1"/>
                </a:solidFill>
                <a:latin typeface="+mn-lt"/>
                <a:ea typeface="ＭＳ Ｐゴシック" charset="-128"/>
                <a:cs typeface="ＭＳ Ｐゴシック" charset="-128"/>
              </a:rPr>
              <a:t>The role of autonomous generation is arguably the most dominant PCG role in</a:t>
            </a:r>
          </a:p>
          <a:p>
            <a:r>
              <a:rPr lang="en-GB" sz="1200" b="0" i="0" u="none" strike="noStrike" kern="1200" baseline="0" dirty="0">
                <a:solidFill>
                  <a:schemeClr val="tx1"/>
                </a:solidFill>
                <a:latin typeface="+mn-lt"/>
                <a:ea typeface="ＭＳ Ｐゴシック" charset="-128"/>
                <a:cs typeface="ＭＳ Ｐゴシック" charset="-128"/>
              </a:rPr>
              <a:t>games.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Note the fuzzy borderline between mixed-initiative and autonomous PCG systems. It might be helpful, for instance, to consider autonomous PCG as the process by which the role of the designer starts and ends with an offline setup of the algorithm. </a:t>
            </a:r>
          </a:p>
          <a:p>
            <a:endParaRPr lang="en-GB" sz="1200" b="0" i="0" u="none" strike="noStrike" kern="1200" baseline="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25</a:t>
            </a:fld>
            <a:endParaRPr lang="da-DK"/>
          </a:p>
        </p:txBody>
      </p:sp>
    </p:spTree>
    <p:extLst>
      <p:ext uri="{BB962C8B-B14F-4D97-AF65-F5344CB8AC3E}">
        <p14:creationId xmlns:p14="http://schemas.microsoft.com/office/powerpoint/2010/main" val="1470815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B932F12-0F19-43F6-AD87-24FDE6C80C40}" type="slidenum">
              <a:rPr lang="en-US" altLang="en-US"/>
              <a:pPr/>
              <a:t>26</a:t>
            </a:fld>
            <a:endParaRPr lang="en-US" altLang="en-US"/>
          </a:p>
        </p:txBody>
      </p:sp>
      <p:sp>
        <p:nvSpPr>
          <p:cNvPr id="73729" name="Rectangle 1"/>
          <p:cNvSpPr txBox="1">
            <a:spLocks noGrp="1" noRot="1" noChangeAspect="1" noChangeArrowheads="1"/>
          </p:cNvSpPr>
          <p:nvPr>
            <p:ph type="sldImg"/>
          </p:nvPr>
        </p:nvSpPr>
        <p:spPr bwMode="auto">
          <a:xfrm>
            <a:off x="573088" y="812800"/>
            <a:ext cx="64119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r>
              <a:rPr lang="en-GB" sz="2000" b="0" i="0" u="none" strike="noStrike" kern="1200" baseline="0" dirty="0">
                <a:solidFill>
                  <a:schemeClr val="tx1"/>
                </a:solidFill>
                <a:latin typeface="+mn-lt"/>
                <a:ea typeface="ＭＳ Ｐゴシック" charset="-128"/>
                <a:cs typeface="ＭＳ Ｐゴシック" charset="-128"/>
              </a:rPr>
              <a:t>For instance, the designer is only involved in the parameterization of the algorithm as in the case of </a:t>
            </a:r>
            <a:r>
              <a:rPr lang="en-GB" sz="2000" b="0" i="1" u="none" strike="noStrike" kern="1200" baseline="0" dirty="0" err="1">
                <a:solidFill>
                  <a:schemeClr val="tx1"/>
                </a:solidFill>
                <a:latin typeface="+mn-lt"/>
                <a:ea typeface="ＭＳ Ｐゴシック" charset="-128"/>
                <a:cs typeface="ＭＳ Ｐゴシック" charset="-128"/>
              </a:rPr>
              <a:t>SpeedTree</a:t>
            </a:r>
            <a:r>
              <a:rPr lang="en-GB" sz="2000" b="0" i="0" u="none" strike="noStrike" kern="1200" baseline="0" dirty="0">
                <a:solidFill>
                  <a:schemeClr val="tx1"/>
                </a:solidFill>
                <a:latin typeface="+mn-lt"/>
                <a:ea typeface="ＭＳ Ｐゴシック" charset="-128"/>
                <a:cs typeface="ＭＳ Ｐゴシック" charset="-128"/>
              </a:rPr>
              <a:t> (IDV, 2002).</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dirty="0">
              <a:latin typeface="Arial" panose="020B0604020202020204" pitchFamily="34" charset="0"/>
              <a:cs typeface="Arial Unicode MS" panose="020B0604020202020204" pitchFamily="34" charset="-128"/>
            </a:endParaRPr>
          </a:p>
        </p:txBody>
      </p:sp>
    </p:spTree>
    <p:extLst>
      <p:ext uri="{BB962C8B-B14F-4D97-AF65-F5344CB8AC3E}">
        <p14:creationId xmlns:p14="http://schemas.microsoft.com/office/powerpoint/2010/main" val="2460361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a:t>
            </a:r>
            <a:r>
              <a:rPr lang="en-GB" dirty="0" err="1"/>
              <a:t>Starcraft</a:t>
            </a:r>
            <a:r>
              <a:rPr lang="en-GB" dirty="0"/>
              <a:t> map</a:t>
            </a:r>
            <a:r>
              <a:rPr lang="en-GB" baseline="0" dirty="0"/>
              <a:t> generated autonomously via </a:t>
            </a:r>
            <a:r>
              <a:rPr lang="en-GB" baseline="0" dirty="0" err="1"/>
              <a:t>multiobjective</a:t>
            </a:r>
            <a:r>
              <a:rPr lang="en-GB" baseline="0" dirty="0"/>
              <a:t> evolution. Objectives included balance and symmetry. Further details can be found in the referenced paper</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27</a:t>
            </a:fld>
            <a:endParaRPr lang="da-DK"/>
          </a:p>
        </p:txBody>
      </p:sp>
    </p:spTree>
    <p:extLst>
      <p:ext uri="{BB962C8B-B14F-4D97-AF65-F5344CB8AC3E}">
        <p14:creationId xmlns:p14="http://schemas.microsoft.com/office/powerpoint/2010/main" val="961348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In this work</a:t>
            </a:r>
            <a:r>
              <a:rPr lang="en-GB" baseline="0" dirty="0"/>
              <a:t> Deep Learning (stacked </a:t>
            </a:r>
            <a:r>
              <a:rPr lang="en-GB" baseline="0" dirty="0" err="1"/>
              <a:t>autoencoders</a:t>
            </a:r>
            <a:r>
              <a:rPr lang="en-GB" baseline="0" dirty="0"/>
              <a:t>) are used in combination with novelty search (via NEAT) to drive the generation of increasingly complex and novel content (spaceships in this example) in an iterative fashion. The </a:t>
            </a:r>
            <a:r>
              <a:rPr lang="en-GB" baseline="0" dirty="0" err="1"/>
              <a:t>DeLeNoX</a:t>
            </a:r>
            <a:r>
              <a:rPr lang="en-GB" baseline="0" dirty="0"/>
              <a:t> system realises a process named “transformational exploration”. </a:t>
            </a:r>
            <a:endParaRPr lang="en-GB" dirty="0"/>
          </a:p>
          <a:p>
            <a:endParaRPr lang="en-GB" baseline="0" dirty="0"/>
          </a:p>
          <a:p>
            <a:r>
              <a:rPr lang="en-GB" baseline="0" dirty="0"/>
              <a:t>The basic steps of </a:t>
            </a:r>
            <a:r>
              <a:rPr lang="en-GB" baseline="0" dirty="0" err="1"/>
              <a:t>DeLeNoX</a:t>
            </a:r>
            <a:r>
              <a:rPr lang="en-GB" baseline="0" dirty="0"/>
              <a:t> are as follows: 1) Content is generated in massive amounts to provide training data; 2) In the transformation phase, content is deep learned (unsupervised learning) resulting in compact representations of the generated content; 3) Such representations are used as inputs to the final layers of a neural network; 4) During the exploration phase, novelty search shapes </a:t>
            </a:r>
            <a:r>
              <a:rPr lang="en-GB" baseline="0" dirty="0" err="1"/>
              <a:t>Neuroevolution</a:t>
            </a:r>
            <a:r>
              <a:rPr lang="en-GB" baseline="0" dirty="0"/>
              <a:t> of Augmenting Topologies (NEAT) networks which provide content that is increasingly novel and complex as the network’s architecture grows.</a:t>
            </a:r>
          </a:p>
          <a:p>
            <a:endParaRPr lang="en-GB" baseline="0"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28</a:t>
            </a:fld>
            <a:endParaRPr lang="da-DK"/>
          </a:p>
        </p:txBody>
      </p:sp>
    </p:spTree>
    <p:extLst>
      <p:ext uri="{BB962C8B-B14F-4D97-AF65-F5344CB8AC3E}">
        <p14:creationId xmlns:p14="http://schemas.microsoft.com/office/powerpoint/2010/main" val="1058999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baseline="0" dirty="0"/>
              <a:t>The top images display the evolution of spaceships (from left to right) whereas to bottom images illustrate the autoencoder feature maps constructed at each generation (from left to right). </a:t>
            </a:r>
            <a:r>
              <a:rPr lang="en-GB" baseline="0" dirty="0" err="1"/>
              <a:t>DeLeNoX</a:t>
            </a:r>
            <a:r>
              <a:rPr lang="en-GB" baseline="0" dirty="0"/>
              <a:t> renders its graphical output in 3D (spaceships on the left)</a:t>
            </a:r>
            <a:endParaRPr lang="en-GB"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sym typeface="Helvetica Neue"/>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sym typeface="Helvetica Neue"/>
            </a:endParaRPr>
          </a:p>
        </p:txBody>
      </p:sp>
    </p:spTree>
    <p:extLst>
      <p:ext uri="{BB962C8B-B14F-4D97-AF65-F5344CB8AC3E}">
        <p14:creationId xmlns:p14="http://schemas.microsoft.com/office/powerpoint/2010/main" val="116494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As a reminder: “Generate</a:t>
            </a:r>
            <a:r>
              <a:rPr lang="en-GB" baseline="0" dirty="0"/>
              <a:t> Content</a:t>
            </a:r>
            <a:r>
              <a:rPr lang="en-GB" dirty="0"/>
              <a:t>” is identified as one of the</a:t>
            </a:r>
            <a:r>
              <a:rPr lang="en-GB" baseline="0" dirty="0"/>
              <a:t> three major roles of AI in games in this book. </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a:t>
            </a:fld>
            <a:endParaRPr lang="da-DK"/>
          </a:p>
        </p:txBody>
      </p:sp>
    </p:spTree>
    <p:extLst>
      <p:ext uri="{BB962C8B-B14F-4D97-AF65-F5344CB8AC3E}">
        <p14:creationId xmlns:p14="http://schemas.microsoft.com/office/powerpoint/2010/main" val="2685864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video we can observe the evolution of </a:t>
            </a:r>
            <a:r>
              <a:rPr lang="en-GB" dirty="0" err="1"/>
              <a:t>DeLeNoX</a:t>
            </a:r>
            <a:r>
              <a:rPr lang="en-GB" dirty="0"/>
              <a:t>. Open-ended evolution and </a:t>
            </a:r>
            <a:r>
              <a:rPr lang="en-GB" dirty="0" err="1"/>
              <a:t>DeLeNoX</a:t>
            </a:r>
            <a:r>
              <a:rPr lang="en-GB" dirty="0"/>
              <a:t> principles are used for Minecraft building Generation. See more details in the referenced paper.</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30</a:t>
            </a:fld>
            <a:endParaRPr lang="da-DK"/>
          </a:p>
        </p:txBody>
      </p:sp>
    </p:spTree>
    <p:extLst>
      <p:ext uri="{BB962C8B-B14F-4D97-AF65-F5344CB8AC3E}">
        <p14:creationId xmlns:p14="http://schemas.microsoft.com/office/powerpoint/2010/main" val="2907267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[see Section 7.2.3 for further details]</a:t>
            </a:r>
          </a:p>
          <a:p>
            <a:endParaRPr lang="en-GB" dirty="0"/>
          </a:p>
          <a:p>
            <a:r>
              <a:rPr lang="en-GB" dirty="0"/>
              <a:t>Let</a:t>
            </a:r>
            <a:r>
              <a:rPr lang="en-GB" baseline="0" dirty="0"/>
              <a:t> us now focus on </a:t>
            </a:r>
            <a:r>
              <a:rPr lang="en-GB" b="1" baseline="0" dirty="0"/>
              <a:t>experience-agnostic, mixed-initiative</a:t>
            </a:r>
            <a:r>
              <a:rPr lang="en-GB" baseline="0" dirty="0"/>
              <a:t> generation and look at some indicative examples in the area</a:t>
            </a:r>
          </a:p>
          <a:p>
            <a:endParaRPr lang="en-GB" baseline="0" dirty="0"/>
          </a:p>
          <a:p>
            <a:endParaRPr lang="en-GB" sz="1200" b="0" i="0" u="none" strike="noStrike" kern="1200" baseline="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55840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7.2.3 for further details]</a:t>
            </a:r>
          </a:p>
          <a:p>
            <a:endParaRPr lang="en-GB" sz="1200" b="1" i="0" u="none" strike="noStrike" kern="1200" baseline="0" dirty="0">
              <a:solidFill>
                <a:schemeClr val="tx1"/>
              </a:solidFill>
              <a:latin typeface="+mn-lt"/>
              <a:ea typeface="ＭＳ Ｐゴシック" charset="-128"/>
              <a:cs typeface="ＭＳ Ｐゴシック" charset="-128"/>
            </a:endParaRPr>
          </a:p>
          <a:p>
            <a:r>
              <a:rPr lang="en-GB" sz="1200" b="1" i="0" u="none" strike="noStrike" kern="1200" baseline="0" dirty="0">
                <a:solidFill>
                  <a:schemeClr val="tx1"/>
                </a:solidFill>
                <a:latin typeface="+mn-lt"/>
                <a:ea typeface="ＭＳ Ｐゴシック" charset="-128"/>
                <a:cs typeface="ＭＳ Ｐゴシック" charset="-128"/>
              </a:rPr>
              <a:t>AI-assisted</a:t>
            </a:r>
            <a:r>
              <a:rPr lang="en-GB" sz="1200" b="0" i="0" u="none" strike="noStrike" kern="1200" baseline="0" dirty="0">
                <a:solidFill>
                  <a:schemeClr val="tx1"/>
                </a:solidFill>
                <a:latin typeface="+mn-lt"/>
                <a:ea typeface="ＭＳ Ｐゴシック" charset="-128"/>
                <a:cs typeface="ＭＳ Ｐゴシック" charset="-128"/>
              </a:rPr>
              <a:t> game design refers to the use of AI-powered tools to support the game design and development process.  AI can assist in the creation of game content varying from levels and maps to game mechanics and narratives.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The figure illustrates the </a:t>
            </a:r>
            <a:r>
              <a:rPr lang="en-GB" sz="1200" b="1" i="0" u="none" strike="noStrike" kern="1200" baseline="0" dirty="0">
                <a:solidFill>
                  <a:schemeClr val="tx1"/>
                </a:solidFill>
                <a:latin typeface="+mn-lt"/>
                <a:ea typeface="ＭＳ Ｐゴシック" charset="-128"/>
                <a:cs typeface="ＭＳ Ｐゴシック" charset="-128"/>
              </a:rPr>
              <a:t>mixed-initiative</a:t>
            </a:r>
            <a:r>
              <a:rPr lang="en-GB" sz="1200" b="0" i="0" u="none" strike="noStrike" kern="1200" baseline="0" dirty="0">
                <a:solidFill>
                  <a:schemeClr val="tx1"/>
                </a:solidFill>
                <a:latin typeface="+mn-lt"/>
                <a:ea typeface="ＭＳ Ｐゴシック" charset="-128"/>
                <a:cs typeface="ＭＳ Ｐゴシック" charset="-128"/>
              </a:rPr>
              <a:t> spectrum between human and computer initiative (or creativity) across a number of mixed-initiative design tools.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From left to right:</a:t>
            </a:r>
          </a:p>
          <a:p>
            <a:endParaRPr lang="en-GB" dirty="0"/>
          </a:p>
          <a:p>
            <a:pPr marL="171450" indent="-171450">
              <a:buFontTx/>
              <a:buChar char="-"/>
            </a:pPr>
            <a:r>
              <a:rPr lang="en-GB" dirty="0"/>
              <a:t>Iconoscope</a:t>
            </a:r>
            <a:r>
              <a:rPr lang="en-GB" baseline="0" dirty="0"/>
              <a:t>: mostly designer initiative but boosts creativity </a:t>
            </a:r>
            <a:r>
              <a:rPr lang="en-GB" dirty="0"/>
              <a:t>through automated </a:t>
            </a:r>
            <a:r>
              <a:rPr lang="en-GB" dirty="0" err="1"/>
              <a:t>suggesions</a:t>
            </a:r>
            <a:r>
              <a:rPr lang="en-GB" dirty="0"/>
              <a:t> </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dirty="0"/>
              <a:t>Sentient Sketchbook – active sketching</a:t>
            </a:r>
            <a:r>
              <a:rPr lang="en-GB" baseline="0" dirty="0"/>
              <a:t> of a map (more on this tool in upcoming slides)</a:t>
            </a:r>
            <a:endParaRPr lang="en-GB" dirty="0"/>
          </a:p>
          <a:p>
            <a:pPr marL="171450" indent="-171450">
              <a:buFontTx/>
              <a:buChar char="-"/>
            </a:pPr>
            <a:r>
              <a:rPr lang="en-GB" dirty="0"/>
              <a:t>Sentient World – a few clicks only required</a:t>
            </a:r>
            <a:r>
              <a:rPr lang="en-GB" baseline="0" dirty="0"/>
              <a:t> by the designer; mixed-</a:t>
            </a:r>
            <a:r>
              <a:rPr lang="en-GB" baseline="0" dirty="0" err="1"/>
              <a:t>intitiave</a:t>
            </a:r>
            <a:r>
              <a:rPr lang="en-GB" baseline="0" dirty="0"/>
              <a:t> design is realised by interactive evolution (more on this tool in upcoming slides)</a:t>
            </a:r>
            <a:endParaRPr lang="en-GB" dirty="0"/>
          </a:p>
          <a:p>
            <a:pPr marL="171450" indent="-171450">
              <a:buFontTx/>
              <a:buChar char="-"/>
            </a:pPr>
            <a:r>
              <a:rPr lang="en-GB" dirty="0" err="1"/>
              <a:t>SpeedTree</a:t>
            </a:r>
            <a:r>
              <a:rPr lang="en-GB" dirty="0"/>
              <a:t> – only</a:t>
            </a:r>
            <a:r>
              <a:rPr lang="en-GB" baseline="0" dirty="0"/>
              <a:t> a</a:t>
            </a:r>
            <a:r>
              <a:rPr lang="en-GB" dirty="0"/>
              <a:t> few parameters need</a:t>
            </a:r>
            <a:r>
              <a:rPr lang="en-GB" baseline="0" dirty="0"/>
              <a:t> to be</a:t>
            </a:r>
            <a:r>
              <a:rPr lang="en-GB" dirty="0"/>
              <a:t> instantiated by the designer; the tool the generates trees and vegetation autonomously</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32</a:t>
            </a:fld>
            <a:endParaRPr lang="da-DK"/>
          </a:p>
        </p:txBody>
      </p:sp>
    </p:spTree>
    <p:extLst>
      <p:ext uri="{BB962C8B-B14F-4D97-AF65-F5344CB8AC3E}">
        <p14:creationId xmlns:p14="http://schemas.microsoft.com/office/powerpoint/2010/main" val="915585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Tanagra</a:t>
            </a:r>
            <a:r>
              <a:rPr lang="en-GB" baseline="0" dirty="0"/>
              <a:t> is an</a:t>
            </a:r>
            <a:r>
              <a:rPr lang="en-GB" dirty="0"/>
              <a:t> early example of</a:t>
            </a:r>
            <a:r>
              <a:rPr lang="en-GB" baseline="0" dirty="0"/>
              <a:t> mixed-initiative platformer level generation which is based on the design principle of rhythm. Tanagra used constraint solvers to generate levels; the generation process is guided through designer initiatives. Further details about Tanagra can be found in the referenced paper by Smith et al</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33</a:t>
            </a:fld>
            <a:endParaRPr lang="da-DK"/>
          </a:p>
        </p:txBody>
      </p:sp>
    </p:spTree>
    <p:extLst>
      <p:ext uri="{BB962C8B-B14F-4D97-AF65-F5344CB8AC3E}">
        <p14:creationId xmlns:p14="http://schemas.microsoft.com/office/powerpoint/2010/main" val="3611239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mixed-initiative example is </a:t>
            </a:r>
            <a:r>
              <a:rPr lang="en-GB" dirty="0" err="1"/>
              <a:t>Ropossum</a:t>
            </a:r>
            <a:r>
              <a:rPr lang="en-GB" dirty="0"/>
              <a:t>.</a:t>
            </a:r>
            <a:r>
              <a:rPr lang="en-GB" baseline="0" dirty="0"/>
              <a:t> </a:t>
            </a:r>
            <a:r>
              <a:rPr lang="en-GB" sz="1200" b="0" i="0" u="none" strike="noStrike" kern="1200" baseline="0" dirty="0">
                <a:solidFill>
                  <a:schemeClr val="tx1"/>
                </a:solidFill>
                <a:latin typeface="+mn-lt"/>
                <a:ea typeface="ＭＳ Ｐゴシック" charset="-128"/>
                <a:cs typeface="ＭＳ Ｐゴシック" charset="-128"/>
              </a:rPr>
              <a:t>In </a:t>
            </a:r>
            <a:r>
              <a:rPr lang="en-GB" sz="1200" b="0" i="0" u="none" strike="noStrike" kern="1200" baseline="0" dirty="0" err="1">
                <a:solidFill>
                  <a:schemeClr val="tx1"/>
                </a:solidFill>
                <a:latin typeface="+mn-lt"/>
                <a:ea typeface="ＭＳ Ｐゴシック" charset="-128"/>
                <a:cs typeface="ＭＳ Ｐゴシック" charset="-128"/>
              </a:rPr>
              <a:t>Ropossum</a:t>
            </a:r>
            <a:r>
              <a:rPr lang="en-GB" sz="1200" b="0" i="0" u="none" strike="noStrike" kern="1200" baseline="0" dirty="0">
                <a:solidFill>
                  <a:schemeClr val="tx1"/>
                </a:solidFill>
                <a:latin typeface="+mn-lt"/>
                <a:ea typeface="ＭＳ Ｐゴシック" charset="-128"/>
                <a:cs typeface="ＭＳ Ｐゴシック" charset="-128"/>
              </a:rPr>
              <a:t> the designer may select to design elements of Cut the Rope (</a:t>
            </a:r>
            <a:r>
              <a:rPr lang="en-GB" sz="1200" b="0" i="0" u="none" strike="noStrike" kern="1200" baseline="0" dirty="0" err="1">
                <a:solidFill>
                  <a:schemeClr val="tx1"/>
                </a:solidFill>
                <a:latin typeface="+mn-lt"/>
                <a:ea typeface="ＭＳ Ｐゴシック" charset="-128"/>
                <a:cs typeface="ＭＳ Ｐゴシック" charset="-128"/>
              </a:rPr>
              <a:t>Chillingo</a:t>
            </a:r>
            <a:r>
              <a:rPr lang="en-GB" sz="1200" b="0" i="0" u="none" strike="noStrike" kern="1200" baseline="0" dirty="0">
                <a:solidFill>
                  <a:schemeClr val="tx1"/>
                </a:solidFill>
                <a:latin typeface="+mn-lt"/>
                <a:ea typeface="ＭＳ Ｐゴシック" charset="-128"/>
                <a:cs typeface="ＭＳ Ｐゴシック" charset="-128"/>
              </a:rPr>
              <a:t>, 2010) game levels; the generation of the remaining elements are left to evolutionary algorithms to design.</a:t>
            </a:r>
          </a:p>
          <a:p>
            <a:endParaRPr lang="en-GB" sz="1200" b="0" i="0" u="none" strike="noStrike" kern="1200" baseline="0" dirty="0">
              <a:solidFill>
                <a:schemeClr val="tx1"/>
              </a:solidFill>
              <a:latin typeface="+mn-lt"/>
              <a:ea typeface="ＭＳ Ｐゴシック" charset="-128"/>
            </a:endParaRPr>
          </a:p>
          <a:p>
            <a:r>
              <a:rPr lang="en-GB" sz="1200" b="0" i="0" u="none" strike="noStrike" kern="1200" baseline="0" dirty="0">
                <a:solidFill>
                  <a:schemeClr val="tx1"/>
                </a:solidFill>
                <a:latin typeface="+mn-lt"/>
                <a:ea typeface="ＭＳ Ｐゴシック" charset="-128"/>
              </a:rPr>
              <a:t>For more details please refer to the cited paper</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34</a:t>
            </a:fld>
            <a:endParaRPr lang="da-DK"/>
          </a:p>
        </p:txBody>
      </p:sp>
    </p:spTree>
    <p:extLst>
      <p:ext uri="{BB962C8B-B14F-4D97-AF65-F5344CB8AC3E}">
        <p14:creationId xmlns:p14="http://schemas.microsoft.com/office/powerpoint/2010/main" val="756964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35</a:t>
            </a:fld>
            <a:endParaRPr lang="da-DK"/>
          </a:p>
        </p:txBody>
      </p:sp>
    </p:spTree>
    <p:extLst>
      <p:ext uri="{BB962C8B-B14F-4D97-AF65-F5344CB8AC3E}">
        <p14:creationId xmlns:p14="http://schemas.microsoft.com/office/powerpoint/2010/main" val="3091347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GB" sz="1800" b="0" i="0" u="none" strike="noStrike" dirty="0">
                <a:solidFill>
                  <a:srgbClr val="595959"/>
                </a:solidFill>
                <a:effectLst/>
                <a:latin typeface="Overpass"/>
              </a:rPr>
              <a:t>A chat-based game design application</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Overpass"/>
              </a:rPr>
              <a:t>Test domain: dungeon crawler-like video game, akin to Darkest Dungeon</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Overpass"/>
              </a:rPr>
              <a:t>LLM acts as “expert”, translating user requests into commands</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Overpass"/>
              </a:rPr>
              <a:t>Function calling ensures correctness of content</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Overpass"/>
              </a:rPr>
              <a:t>Stable diffusion models generate graphical assets</a:t>
            </a:r>
          </a:p>
          <a:p>
            <a:endParaRPr lang="en-MT"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sym typeface="Helvetica Neue"/>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sym typeface="Helvetica Neue"/>
            </a:endParaRPr>
          </a:p>
        </p:txBody>
      </p:sp>
    </p:spTree>
    <p:extLst>
      <p:ext uri="{BB962C8B-B14F-4D97-AF65-F5344CB8AC3E}">
        <p14:creationId xmlns:p14="http://schemas.microsoft.com/office/powerpoint/2010/main" val="158936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GB" sz="1800" b="0" i="0" u="none" strike="noStrike" dirty="0">
                <a:solidFill>
                  <a:srgbClr val="595959"/>
                </a:solidFill>
                <a:effectLst/>
                <a:latin typeface="Overpass"/>
              </a:rPr>
              <a:t>A chat-based game design application</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Overpass"/>
              </a:rPr>
              <a:t>Test domain: dungeon crawler-like video game, akin to Darkest Dungeon</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Overpass"/>
              </a:rPr>
              <a:t>LLM acts as “expert”, translating user requests into commands</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Overpass"/>
              </a:rPr>
              <a:t>Function calling ensures correctness of content</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Overpass"/>
              </a:rPr>
              <a:t>Stable diffusion models generate graphical assets</a:t>
            </a:r>
          </a:p>
          <a:p>
            <a:endParaRPr lang="en-MT"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sym typeface="Helvetica Neue"/>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sym typeface="Helvetica Neue"/>
            </a:endParaRPr>
          </a:p>
        </p:txBody>
      </p:sp>
    </p:spTree>
    <p:extLst>
      <p:ext uri="{BB962C8B-B14F-4D97-AF65-F5344CB8AC3E}">
        <p14:creationId xmlns:p14="http://schemas.microsoft.com/office/powerpoint/2010/main" val="221744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[see Section 7.2.3 for further details]</a:t>
            </a:r>
          </a:p>
          <a:p>
            <a:endParaRPr lang="en-GB" dirty="0"/>
          </a:p>
          <a:p>
            <a:r>
              <a:rPr lang="en-GB" dirty="0"/>
              <a:t>Now</a:t>
            </a:r>
            <a:r>
              <a:rPr lang="en-GB" baseline="0" dirty="0"/>
              <a:t> that we have covered the experience-agnostic paradigm (either autonomous or mixed-initiative) we will focus on </a:t>
            </a:r>
            <a:r>
              <a:rPr lang="en-GB" b="1" baseline="0" dirty="0"/>
              <a:t>experience-driven</a:t>
            </a:r>
            <a:r>
              <a:rPr lang="en-GB" baseline="0" dirty="0"/>
              <a:t> generation and look at some indicative examples in the area (either autonomous or mixed-initiative).</a:t>
            </a:r>
          </a:p>
          <a:p>
            <a:endParaRPr lang="en-GB" baseline="0" dirty="0"/>
          </a:p>
          <a:p>
            <a:endParaRPr lang="en-GB" sz="1200" b="0" i="0" u="none" strike="noStrike" kern="1200" baseline="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74910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a:t>
            </a:r>
            <a:r>
              <a:rPr lang="en-GB" baseline="0" dirty="0"/>
              <a:t> broad sense Experience-driven PCG can be viewed as the intersection of player modelling (Chapter 5) and PCG.</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41</a:t>
            </a:fld>
            <a:endParaRPr lang="da-DK"/>
          </a:p>
        </p:txBody>
      </p:sp>
    </p:spTree>
    <p:extLst>
      <p:ext uri="{BB962C8B-B14F-4D97-AF65-F5344CB8AC3E}">
        <p14:creationId xmlns:p14="http://schemas.microsoft.com/office/powerpoint/2010/main" val="4005487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a:t>The focus of this slide deck is on the role of AI for generating content</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a:t>
            </a:fld>
            <a:endParaRPr lang="da-DK"/>
          </a:p>
        </p:txBody>
      </p:sp>
    </p:spTree>
    <p:extLst>
      <p:ext uri="{BB962C8B-B14F-4D97-AF65-F5344CB8AC3E}">
        <p14:creationId xmlns:p14="http://schemas.microsoft.com/office/powerpoint/2010/main" val="2330346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42</a:t>
            </a:fld>
            <a:endParaRPr lang="da-DK"/>
          </a:p>
        </p:txBody>
      </p:sp>
    </p:spTree>
    <p:extLst>
      <p:ext uri="{BB962C8B-B14F-4D97-AF65-F5344CB8AC3E}">
        <p14:creationId xmlns:p14="http://schemas.microsoft.com/office/powerpoint/2010/main" val="280415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4.4.3 for further details]</a:t>
            </a:r>
          </a:p>
          <a:p>
            <a:endParaRPr lang="en-GB" dirty="0"/>
          </a:p>
          <a:p>
            <a:r>
              <a:rPr lang="en-GB" dirty="0"/>
              <a:t>The definition</a:t>
            </a:r>
            <a:r>
              <a:rPr lang="en-GB" baseline="0" dirty="0"/>
              <a:t> of the experience-driven procedural content generation framework. </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43</a:t>
            </a:fld>
            <a:endParaRPr lang="da-DK"/>
          </a:p>
        </p:txBody>
      </p:sp>
    </p:spTree>
    <p:extLst>
      <p:ext uri="{BB962C8B-B14F-4D97-AF65-F5344CB8AC3E}">
        <p14:creationId xmlns:p14="http://schemas.microsoft.com/office/powerpoint/2010/main" val="3277109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None/>
            </a:pPr>
            <a:r>
              <a:rPr lang="en-GB" sz="1200" dirty="0"/>
              <a:t>This is a</a:t>
            </a:r>
            <a:r>
              <a:rPr lang="en-GB" sz="1200" baseline="0" dirty="0"/>
              <a:t>n illustration of the </a:t>
            </a:r>
            <a:r>
              <a:rPr lang="en-GB" sz="1200" i="1" baseline="0" dirty="0"/>
              <a:t>affective loop</a:t>
            </a:r>
            <a:r>
              <a:rPr lang="en-GB" sz="1200" baseline="0" dirty="0"/>
              <a:t> as applied to games. The 3 core phases include: emotion elicitation, emotion detection and emotion expressions. Here are some reasons why games offer the best possible realization of the affective loop. </a:t>
            </a:r>
            <a:endParaRPr lang="en-GB" sz="1200" dirty="0"/>
          </a:p>
          <a:p>
            <a:pPr marL="171450" indent="-171450">
              <a:lnSpc>
                <a:spcPct val="90000"/>
              </a:lnSpc>
              <a:buFontTx/>
              <a:buChar char="-"/>
            </a:pPr>
            <a:r>
              <a:rPr lang="en-GB" sz="1200" dirty="0"/>
              <a:t>Emotion elicitation: games offer brilliant contextual building blocks for eliciting emotion</a:t>
            </a:r>
            <a:r>
              <a:rPr lang="en-GB" sz="1200" baseline="0" dirty="0"/>
              <a:t> as stimuli are variant and come from different sources such as images, sounds, stories etc.</a:t>
            </a:r>
          </a:p>
          <a:p>
            <a:pPr marL="171450" indent="-171450">
              <a:lnSpc>
                <a:spcPct val="90000"/>
              </a:lnSpc>
              <a:buFontTx/>
              <a:buChar char="-"/>
            </a:pPr>
            <a:r>
              <a:rPr lang="en-GB" sz="1200" dirty="0"/>
              <a:t>Emotion Detection: users</a:t>
            </a:r>
            <a:r>
              <a:rPr lang="en-GB" sz="1200" baseline="0" dirty="0"/>
              <a:t> of games (players)</a:t>
            </a:r>
            <a:r>
              <a:rPr lang="en-GB" sz="1200" dirty="0"/>
              <a:t> are generally more that willing to provide more input of multimodal nature (via sensors) as long as that would lead</a:t>
            </a:r>
            <a:r>
              <a:rPr lang="en-GB" sz="1200" baseline="0" dirty="0"/>
              <a:t> </a:t>
            </a:r>
            <a:r>
              <a:rPr lang="en-GB" sz="1200" dirty="0"/>
              <a:t>to enhanced experience. In a sense, players are the best possible users for affective computing and multimodal interaction studies</a:t>
            </a:r>
          </a:p>
          <a:p>
            <a:pPr marL="171450" indent="-171450">
              <a:lnSpc>
                <a:spcPct val="90000"/>
              </a:lnSpc>
              <a:buFontTx/>
              <a:buChar char="-"/>
            </a:pPr>
            <a:r>
              <a:rPr lang="en-GB" sz="1200" dirty="0"/>
              <a:t>Emotion Adaptation: </a:t>
            </a:r>
          </a:p>
          <a:p>
            <a:pPr marL="628650" lvl="1" indent="-171450">
              <a:lnSpc>
                <a:spcPct val="90000"/>
              </a:lnSpc>
              <a:buFontTx/>
              <a:buChar char="-"/>
            </a:pPr>
            <a:r>
              <a:rPr lang="en-GB" sz="1200" dirty="0"/>
              <a:t>Users voluntarily go through a spectrum</a:t>
            </a:r>
            <a:r>
              <a:rPr lang="en-GB" sz="1200" baseline="0" dirty="0"/>
              <a:t> of </a:t>
            </a:r>
            <a:r>
              <a:rPr lang="en-GB" sz="1200" dirty="0"/>
              <a:t>experiences during</a:t>
            </a:r>
            <a:r>
              <a:rPr lang="en-GB" sz="1200" baseline="0" dirty="0"/>
              <a:t> play: these vary from the very positive to the very negative ones</a:t>
            </a:r>
            <a:r>
              <a:rPr lang="en-GB" sz="1200" dirty="0"/>
              <a:t> </a:t>
            </a:r>
          </a:p>
          <a:p>
            <a:pPr marL="628650" lvl="1" indent="-171450">
              <a:lnSpc>
                <a:spcPct val="90000"/>
              </a:lnSpc>
              <a:buFontTx/>
              <a:buChar char="-"/>
            </a:pPr>
            <a:r>
              <a:rPr lang="en-GB" sz="1200" dirty="0"/>
              <a:t>Affective experiences in games are </a:t>
            </a:r>
            <a:r>
              <a:rPr lang="en-GB" sz="1200" b="1" dirty="0"/>
              <a:t>affected</a:t>
            </a:r>
            <a:r>
              <a:rPr lang="en-GB" sz="1200" dirty="0"/>
              <a:t> by players!</a:t>
            </a:r>
            <a:r>
              <a:rPr lang="en-GB" sz="1200" baseline="0" dirty="0"/>
              <a:t> As a result </a:t>
            </a:r>
            <a:r>
              <a:rPr lang="en-GB" sz="1200" dirty="0"/>
              <a:t>a player is used</a:t>
            </a:r>
            <a:r>
              <a:rPr lang="en-GB" sz="1200" baseline="0" dirty="0"/>
              <a:t> to and largely </a:t>
            </a:r>
            <a:r>
              <a:rPr lang="en-GB" sz="1200" b="1" dirty="0"/>
              <a:t>open</a:t>
            </a:r>
            <a:r>
              <a:rPr lang="en-GB" sz="1200" dirty="0"/>
              <a:t> to affect-based adaptation! </a:t>
            </a:r>
          </a:p>
          <a:p>
            <a:pPr marL="457200" lvl="1" indent="0">
              <a:lnSpc>
                <a:spcPct val="90000"/>
              </a:lnSpc>
              <a:buFontTx/>
              <a:buNone/>
            </a:pPr>
            <a:endParaRPr lang="en-GB" sz="1200" dirty="0"/>
          </a:p>
          <a:p>
            <a:pPr marL="457200" lvl="1" indent="0">
              <a:lnSpc>
                <a:spcPct val="90000"/>
              </a:lnSpc>
              <a:buFontTx/>
              <a:buNone/>
            </a:pPr>
            <a:endParaRPr lang="en-GB" sz="1200" dirty="0"/>
          </a:p>
          <a:p>
            <a:pPr marL="457200" lvl="1" indent="0">
              <a:lnSpc>
                <a:spcPct val="90000"/>
              </a:lnSpc>
              <a:buFontTx/>
              <a:buNone/>
            </a:pPr>
            <a:r>
              <a:rPr lang="en-GB" sz="1200" dirty="0"/>
              <a:t>EDPCG</a:t>
            </a:r>
            <a:r>
              <a:rPr lang="en-GB" sz="1200" baseline="0" dirty="0"/>
              <a:t> realises the game affective loop by offering content that is “appropriate” (based on experience heuristics) for players. EDPCG is a content-based formalization of the game affective loop.</a:t>
            </a:r>
            <a:endParaRPr lang="en-GB" sz="1200" dirty="0"/>
          </a:p>
          <a:p>
            <a:pPr marL="457200" lvl="1" indent="0">
              <a:lnSpc>
                <a:spcPct val="90000"/>
              </a:lnSpc>
              <a:buFontTx/>
              <a:buNone/>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solidFill>
                  <a:prstClr val="black"/>
                </a:solidFill>
              </a:rPr>
              <a:pPr>
                <a:defRPr/>
              </a:pPr>
              <a:t>44</a:t>
            </a:fld>
            <a:endParaRPr lang="da-DK">
              <a:solidFill>
                <a:prstClr val="black"/>
              </a:solidFill>
            </a:endParaRPr>
          </a:p>
        </p:txBody>
      </p:sp>
    </p:spTree>
    <p:extLst>
      <p:ext uri="{BB962C8B-B14F-4D97-AF65-F5344CB8AC3E}">
        <p14:creationId xmlns:p14="http://schemas.microsoft.com/office/powerpoint/2010/main" val="204273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As</a:t>
            </a:r>
            <a:r>
              <a:rPr lang="en-GB" baseline="0" dirty="0"/>
              <a:t> EDPCG entails and considers experiences of players we first need to define what “player experience” is.</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solidFill>
                  <a:prstClr val="black"/>
                </a:solidFill>
              </a:rPr>
              <a:pPr>
                <a:defRPr/>
              </a:pPr>
              <a:t>45</a:t>
            </a:fld>
            <a:endParaRPr lang="da-DK">
              <a:solidFill>
                <a:prstClr val="black"/>
              </a:solidFill>
            </a:endParaRPr>
          </a:p>
        </p:txBody>
      </p:sp>
    </p:spTree>
    <p:extLst>
      <p:ext uri="{BB962C8B-B14F-4D97-AF65-F5344CB8AC3E}">
        <p14:creationId xmlns:p14="http://schemas.microsoft.com/office/powerpoint/2010/main" val="3886096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baseline="0" dirty="0">
                <a:solidFill>
                  <a:schemeClr val="tx1"/>
                </a:solidFill>
                <a:latin typeface="+mn-lt"/>
                <a:ea typeface="ＭＳ Ｐゴシック" charset="-128"/>
                <a:cs typeface="ＭＳ Ｐゴシック" charset="-128"/>
              </a:rPr>
              <a:t>T</a:t>
            </a:r>
            <a:r>
              <a:rPr lang="en-GB" dirty="0"/>
              <a:t>he framework comprises</a:t>
            </a:r>
            <a:r>
              <a:rPr lang="en-GB" baseline="0" dirty="0"/>
              <a:t> of four key components which will look in further detail. </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solidFill>
                  <a:prstClr val="black"/>
                </a:solidFill>
              </a:rPr>
              <a:pPr>
                <a:defRPr/>
              </a:pPr>
              <a:t>46</a:t>
            </a:fld>
            <a:endParaRPr lang="da-DK">
              <a:solidFill>
                <a:prstClr val="black"/>
              </a:solidFill>
            </a:endParaRPr>
          </a:p>
        </p:txBody>
      </p:sp>
    </p:spTree>
    <p:extLst>
      <p:ext uri="{BB962C8B-B14F-4D97-AF65-F5344CB8AC3E}">
        <p14:creationId xmlns:p14="http://schemas.microsoft.com/office/powerpoint/2010/main" val="3036270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baseline="0" dirty="0">
                <a:solidFill>
                  <a:schemeClr val="tx1"/>
                </a:solidFill>
                <a:latin typeface="+mn-lt"/>
                <a:ea typeface="ＭＳ Ｐゴシック" charset="-128"/>
                <a:cs typeface="ＭＳ Ｐゴシック" charset="-128"/>
              </a:rPr>
              <a:t>Since games are composed by game content that, when played by a particular player, elicits experience patterns, one needs to assess the quality of the content generated (linked to the experience of the player), search through the available content, and generate content that optimizes the experience for the player.</a:t>
            </a:r>
          </a:p>
          <a:p>
            <a:endParaRPr lang="en-GB" sz="1200" b="0" i="0" u="none" strike="noStrike" kern="1200" baseline="0" dirty="0">
              <a:solidFill>
                <a:schemeClr val="tx1"/>
              </a:solidFill>
              <a:latin typeface="+mn-lt"/>
              <a:ea typeface="ＭＳ Ｐゴシック" charset="-128"/>
            </a:endParaRP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solidFill>
                  <a:prstClr val="black"/>
                </a:solidFill>
              </a:rPr>
              <a:pPr>
                <a:defRPr/>
              </a:pPr>
              <a:t>47</a:t>
            </a:fld>
            <a:endParaRPr lang="da-DK">
              <a:solidFill>
                <a:prstClr val="black"/>
              </a:solidFill>
            </a:endParaRPr>
          </a:p>
        </p:txBody>
      </p:sp>
    </p:spTree>
    <p:extLst>
      <p:ext uri="{BB962C8B-B14F-4D97-AF65-F5344CB8AC3E}">
        <p14:creationId xmlns:p14="http://schemas.microsoft.com/office/powerpoint/2010/main" val="1271770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Player experience </a:t>
            </a:r>
            <a:r>
              <a:rPr lang="en-GB" sz="1200" b="0" i="0" u="none" strike="noStrike" kern="1200" baseline="0" dirty="0" err="1">
                <a:solidFill>
                  <a:schemeClr val="tx1"/>
                </a:solidFill>
                <a:latin typeface="+mn-lt"/>
                <a:ea typeface="ＭＳ Ｐゴシック" charset="-128"/>
                <a:cs typeface="ＭＳ Ｐゴシック" charset="-128"/>
              </a:rPr>
              <a:t>modeling</a:t>
            </a:r>
            <a:r>
              <a:rPr lang="en-GB" sz="1200" b="0" i="0" u="none" strike="noStrike" kern="1200" baseline="0" dirty="0">
                <a:solidFill>
                  <a:schemeClr val="tx1"/>
                </a:solidFill>
                <a:latin typeface="+mn-lt"/>
                <a:ea typeface="ＭＳ Ｐゴシック" charset="-128"/>
                <a:cs typeface="ＭＳ Ｐゴシック" charset="-128"/>
              </a:rPr>
              <a:t>: player experience is </a:t>
            </a:r>
            <a:r>
              <a:rPr lang="en-GB" sz="1200" b="0" i="0" u="none" strike="noStrike" kern="1200" baseline="0" dirty="0" err="1">
                <a:solidFill>
                  <a:schemeClr val="tx1"/>
                </a:solidFill>
                <a:latin typeface="+mn-lt"/>
                <a:ea typeface="ＭＳ Ｐゴシック" charset="-128"/>
                <a:cs typeface="ＭＳ Ｐゴシック" charset="-128"/>
              </a:rPr>
              <a:t>modeled</a:t>
            </a:r>
            <a:r>
              <a:rPr lang="en-GB" sz="1200" b="0" i="0" u="none" strike="noStrike" kern="1200" baseline="0" dirty="0">
                <a:solidFill>
                  <a:schemeClr val="tx1"/>
                </a:solidFill>
                <a:latin typeface="+mn-lt"/>
                <a:ea typeface="ＭＳ Ｐゴシック" charset="-128"/>
                <a:cs typeface="ＭＳ Ｐゴシック" charset="-128"/>
              </a:rPr>
              <a:t> as a function of game content and player.</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48</a:t>
            </a:fld>
            <a:endParaRPr lang="da-DK"/>
          </a:p>
        </p:txBody>
      </p:sp>
    </p:spTree>
    <p:extLst>
      <p:ext uri="{BB962C8B-B14F-4D97-AF65-F5344CB8AC3E}">
        <p14:creationId xmlns:p14="http://schemas.microsoft.com/office/powerpoint/2010/main" val="2247802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49</a:t>
            </a:fld>
            <a:endParaRPr lang="da-DK"/>
          </a:p>
        </p:txBody>
      </p:sp>
    </p:spTree>
    <p:extLst>
      <p:ext uri="{BB962C8B-B14F-4D97-AF65-F5344CB8AC3E}">
        <p14:creationId xmlns:p14="http://schemas.microsoft.com/office/powerpoint/2010/main" val="281128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a:t>See more details at “</a:t>
            </a:r>
            <a:r>
              <a:rPr lang="en-GB" baseline="0" dirty="0" err="1"/>
              <a:t>Yannakakis</a:t>
            </a:r>
            <a:r>
              <a:rPr lang="en-GB" baseline="0" dirty="0"/>
              <a:t>, G. N., &amp; </a:t>
            </a:r>
            <a:r>
              <a:rPr lang="en-GB" baseline="0" dirty="0" err="1"/>
              <a:t>Togelius</a:t>
            </a:r>
            <a:r>
              <a:rPr lang="en-GB" baseline="0" dirty="0"/>
              <a:t>, J. (2011). Experience-driven procedural content generation. Affective Computing, IEEE Transactions on, 2(3), 147-161.”</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50</a:t>
            </a:fld>
            <a:endParaRPr lang="da-DK"/>
          </a:p>
        </p:txBody>
      </p:sp>
    </p:spTree>
    <p:extLst>
      <p:ext uri="{BB962C8B-B14F-4D97-AF65-F5344CB8AC3E}">
        <p14:creationId xmlns:p14="http://schemas.microsoft.com/office/powerpoint/2010/main" val="152478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Content quality: the quality of the generated content is assessed and linked to the </a:t>
            </a:r>
            <a:r>
              <a:rPr lang="en-GB" sz="1200" b="0" i="0" u="none" strike="noStrike" kern="1200" baseline="0" dirty="0" err="1">
                <a:solidFill>
                  <a:schemeClr val="tx1"/>
                </a:solidFill>
                <a:latin typeface="+mn-lt"/>
                <a:ea typeface="ＭＳ Ｐゴシック" charset="-128"/>
                <a:cs typeface="ＭＳ Ｐゴシック" charset="-128"/>
              </a:rPr>
              <a:t>modeled</a:t>
            </a:r>
            <a:r>
              <a:rPr lang="en-GB" sz="1200" b="0" i="0" u="none" strike="noStrike" kern="1200" baseline="0" dirty="0">
                <a:solidFill>
                  <a:schemeClr val="tx1"/>
                </a:solidFill>
                <a:latin typeface="+mn-lt"/>
                <a:ea typeface="ＭＳ Ｐゴシック" charset="-128"/>
                <a:cs typeface="ＭＳ Ｐゴシック" charset="-128"/>
              </a:rPr>
              <a:t> experience</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51</a:t>
            </a:fld>
            <a:endParaRPr lang="da-DK"/>
          </a:p>
        </p:txBody>
      </p:sp>
    </p:spTree>
    <p:extLst>
      <p:ext uri="{BB962C8B-B14F-4D97-AF65-F5344CB8AC3E}">
        <p14:creationId xmlns:p14="http://schemas.microsoft.com/office/powerpoint/2010/main" val="186388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overview of the slide-</a:t>
            </a:r>
            <a:r>
              <a:rPr lang="en-GB" baseline="0" dirty="0"/>
              <a:t>deck</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a:t>
            </a:fld>
            <a:endParaRPr lang="da-DK"/>
          </a:p>
        </p:txBody>
      </p:sp>
    </p:spTree>
    <p:extLst>
      <p:ext uri="{BB962C8B-B14F-4D97-AF65-F5344CB8AC3E}">
        <p14:creationId xmlns:p14="http://schemas.microsoft.com/office/powerpoint/2010/main" val="2947024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buFontTx/>
              <a:buChar char="•"/>
            </a:pPr>
            <a:r>
              <a:rPr lang="en-US" sz="2400" b="1" dirty="0">
                <a:latin typeface="Arial" charset="0"/>
                <a:cs typeface="Arial" charset="0"/>
              </a:rPr>
              <a:t>Directly</a:t>
            </a:r>
            <a:r>
              <a:rPr lang="en-US" sz="2400" b="1" baseline="0" dirty="0">
                <a:latin typeface="Arial" charset="0"/>
                <a:cs typeface="Arial" charset="0"/>
              </a:rPr>
              <a:t> (</a:t>
            </a:r>
            <a:r>
              <a:rPr lang="en-US" sz="2400" dirty="0">
                <a:latin typeface="Arial" charset="0"/>
                <a:cs typeface="Arial" charset="0"/>
              </a:rPr>
              <a:t>A direct mapping between content and quality; e.g. number of jumps in a platform game)</a:t>
            </a:r>
          </a:p>
          <a:p>
            <a:pPr lvl="1">
              <a:buFontTx/>
              <a:buChar char="–"/>
            </a:pPr>
            <a:r>
              <a:rPr lang="en-US" sz="2400" b="1" kern="1200" dirty="0">
                <a:solidFill>
                  <a:schemeClr val="tx1"/>
                </a:solidFill>
                <a:latin typeface="+mn-lt"/>
                <a:ea typeface="MS PGothic" pitchFamily="34" charset="-128"/>
                <a:cs typeface="Arial" charset="0"/>
              </a:rPr>
              <a:t>Theory-driven</a:t>
            </a:r>
            <a:r>
              <a:rPr lang="en-US" sz="2400" kern="1200" dirty="0">
                <a:solidFill>
                  <a:schemeClr val="tx1"/>
                </a:solidFill>
                <a:latin typeface="+mn-lt"/>
                <a:ea typeface="MS PGothic" pitchFamily="34" charset="-128"/>
                <a:cs typeface="Arial" charset="0"/>
              </a:rPr>
              <a:t>: evaluation function is based on a theoretical model – e.g. </a:t>
            </a:r>
            <a:r>
              <a:rPr lang="en-US" sz="2400" kern="1200" dirty="0" err="1">
                <a:solidFill>
                  <a:schemeClr val="tx1"/>
                </a:solidFill>
                <a:latin typeface="+mn-lt"/>
                <a:ea typeface="MS PGothic" pitchFamily="34" charset="-128"/>
                <a:cs typeface="Arial" charset="0"/>
              </a:rPr>
              <a:t>Koster’s</a:t>
            </a:r>
            <a:r>
              <a:rPr lang="en-US" sz="2400" kern="1200" dirty="0">
                <a:solidFill>
                  <a:schemeClr val="tx1"/>
                </a:solidFill>
                <a:latin typeface="+mn-lt"/>
                <a:ea typeface="MS PGothic" pitchFamily="34" charset="-128"/>
                <a:cs typeface="Arial" charset="0"/>
              </a:rPr>
              <a:t> theory of fun)</a:t>
            </a:r>
          </a:p>
          <a:p>
            <a:pPr lvl="1">
              <a:buFontTx/>
              <a:buChar char="–"/>
            </a:pPr>
            <a:r>
              <a:rPr lang="en-US" sz="2400" b="1" kern="1200" dirty="0">
                <a:solidFill>
                  <a:schemeClr val="tx1"/>
                </a:solidFill>
                <a:latin typeface="+mn-lt"/>
                <a:ea typeface="MS PGothic" pitchFamily="34" charset="-128"/>
                <a:cs typeface="Arial" charset="0"/>
              </a:rPr>
              <a:t>Data-driven</a:t>
            </a:r>
            <a:r>
              <a:rPr lang="en-US" sz="2400" kern="1200" dirty="0">
                <a:solidFill>
                  <a:schemeClr val="tx1"/>
                </a:solidFill>
                <a:latin typeface="+mn-lt"/>
                <a:ea typeface="MS PGothic" pitchFamily="34" charset="-128"/>
                <a:cs typeface="Arial" charset="0"/>
              </a:rPr>
              <a:t>: evaluation function is derived via gameplay (or other modalities of) data</a:t>
            </a:r>
            <a:endParaRPr lang="en-US" sz="2400" dirty="0">
              <a:latin typeface="Arial" charset="0"/>
              <a:cs typeface="Arial" charset="0"/>
            </a:endParaRPr>
          </a:p>
          <a:p>
            <a:pPr>
              <a:buFontTx/>
              <a:buChar char="•"/>
            </a:pPr>
            <a:r>
              <a:rPr lang="en-US" sz="2400" b="1" dirty="0">
                <a:latin typeface="Arial" charset="0"/>
                <a:cs typeface="Arial" charset="0"/>
              </a:rPr>
              <a:t>Simulation-based</a:t>
            </a:r>
            <a:r>
              <a:rPr lang="en-US" sz="2400" b="1" baseline="0" dirty="0">
                <a:latin typeface="Arial" charset="0"/>
                <a:cs typeface="Arial" charset="0"/>
              </a:rPr>
              <a:t> (</a:t>
            </a:r>
            <a:r>
              <a:rPr lang="en-US" sz="2400" dirty="0">
                <a:latin typeface="Arial" charset="0"/>
                <a:cs typeface="Arial" charset="0"/>
              </a:rPr>
              <a:t>An AI (maybe a human imitator) plays the game for a while and content is evaluated)</a:t>
            </a:r>
          </a:p>
          <a:p>
            <a:pPr lvl="1">
              <a:buFontTx/>
              <a:buChar char="–"/>
            </a:pPr>
            <a:r>
              <a:rPr lang="en-US" sz="2200" b="1" kern="1200" dirty="0">
                <a:solidFill>
                  <a:schemeClr val="tx1"/>
                </a:solidFill>
                <a:latin typeface="+mn-lt"/>
                <a:ea typeface="MS PGothic" pitchFamily="34" charset="-128"/>
                <a:cs typeface="Arial" charset="0"/>
              </a:rPr>
              <a:t>Static</a:t>
            </a:r>
            <a:r>
              <a:rPr lang="en-US" sz="2200" kern="1200" dirty="0">
                <a:solidFill>
                  <a:schemeClr val="tx1"/>
                </a:solidFill>
                <a:latin typeface="+mn-lt"/>
                <a:ea typeface="MS PGothic" pitchFamily="34" charset="-128"/>
                <a:cs typeface="Arial" charset="0"/>
              </a:rPr>
              <a:t>: evaluation function does not change over time</a:t>
            </a:r>
          </a:p>
          <a:p>
            <a:pPr lvl="1">
              <a:buFontTx/>
              <a:buChar char="–"/>
            </a:pPr>
            <a:r>
              <a:rPr lang="en-US" sz="2200" b="1" kern="1200" dirty="0">
                <a:solidFill>
                  <a:schemeClr val="tx1"/>
                </a:solidFill>
                <a:latin typeface="+mn-lt"/>
                <a:ea typeface="MS PGothic" pitchFamily="34" charset="-128"/>
                <a:cs typeface="Arial" charset="0"/>
              </a:rPr>
              <a:t>Dynamic</a:t>
            </a:r>
            <a:r>
              <a:rPr lang="en-US" sz="2200" kern="1200" dirty="0">
                <a:solidFill>
                  <a:schemeClr val="tx1"/>
                </a:solidFill>
                <a:latin typeface="+mn-lt"/>
                <a:ea typeface="MS PGothic" pitchFamily="34" charset="-128"/>
                <a:cs typeface="Arial" charset="0"/>
              </a:rPr>
              <a:t>: evaluation function is affected as time goes by</a:t>
            </a:r>
            <a:endParaRPr lang="en-US" sz="2400" dirty="0">
              <a:latin typeface="Arial" charset="0"/>
              <a:cs typeface="Arial" charset="0"/>
            </a:endParaRPr>
          </a:p>
          <a:p>
            <a:pPr>
              <a:buFontTx/>
              <a:buChar char="•"/>
            </a:pPr>
            <a:r>
              <a:rPr lang="en-US" sz="2400" b="1" dirty="0">
                <a:latin typeface="Arial" charset="0"/>
                <a:cs typeface="Arial" charset="0"/>
              </a:rPr>
              <a:t>Interactively</a:t>
            </a:r>
            <a:r>
              <a:rPr lang="en-US" sz="2400" b="1" baseline="0" dirty="0">
                <a:latin typeface="Arial" charset="0"/>
                <a:cs typeface="Arial" charset="0"/>
              </a:rPr>
              <a:t> (</a:t>
            </a:r>
            <a:r>
              <a:rPr lang="en-US" sz="2400" dirty="0">
                <a:latin typeface="Arial" charset="0"/>
                <a:cs typeface="Arial" charset="0"/>
              </a:rPr>
              <a:t>Real-time evaluation via a player (or players))</a:t>
            </a:r>
          </a:p>
          <a:p>
            <a:pPr lvl="1">
              <a:buFontTx/>
              <a:buChar char="–"/>
            </a:pPr>
            <a:r>
              <a:rPr lang="en-US" sz="2200" b="1" kern="1200" dirty="0">
                <a:solidFill>
                  <a:schemeClr val="tx1"/>
                </a:solidFill>
                <a:latin typeface="+mn-lt"/>
                <a:ea typeface="MS PGothic" pitchFamily="34" charset="-128"/>
                <a:cs typeface="Arial" charset="0"/>
              </a:rPr>
              <a:t>Implicit</a:t>
            </a:r>
            <a:r>
              <a:rPr lang="en-US" sz="2200" kern="1200" dirty="0">
                <a:solidFill>
                  <a:schemeClr val="tx1"/>
                </a:solidFill>
                <a:latin typeface="+mn-lt"/>
                <a:ea typeface="MS PGothic" pitchFamily="34" charset="-128"/>
                <a:cs typeface="Arial" charset="0"/>
              </a:rPr>
              <a:t>: game behavior gives value to content (e.g. preference over a weapon) </a:t>
            </a:r>
          </a:p>
          <a:p>
            <a:pPr lvl="1">
              <a:buFontTx/>
              <a:buChar char="–"/>
            </a:pPr>
            <a:r>
              <a:rPr lang="en-US" sz="2200" b="1" kern="1200" dirty="0">
                <a:solidFill>
                  <a:schemeClr val="tx1"/>
                </a:solidFill>
                <a:latin typeface="+mn-lt"/>
                <a:ea typeface="MS PGothic" pitchFamily="34" charset="-128"/>
                <a:cs typeface="Arial" charset="0"/>
              </a:rPr>
              <a:t>Explicit</a:t>
            </a:r>
            <a:r>
              <a:rPr lang="en-US" sz="2200" kern="1200" dirty="0">
                <a:solidFill>
                  <a:schemeClr val="tx1"/>
                </a:solidFill>
                <a:latin typeface="+mn-lt"/>
                <a:ea typeface="MS PGothic" pitchFamily="34" charset="-128"/>
                <a:cs typeface="Arial" charset="0"/>
              </a:rPr>
              <a:t>: ask players to score content</a:t>
            </a:r>
          </a:p>
          <a:p>
            <a:pPr>
              <a:buFontTx/>
              <a:buNone/>
            </a:pPr>
            <a:endParaRPr lang="en-US" sz="2400" dirty="0">
              <a:latin typeface="Arial" charset="0"/>
              <a:cs typeface="Arial" charset="0"/>
            </a:endParaRPr>
          </a:p>
          <a:p>
            <a:pPr marL="0" marR="0" lvl="1" indent="0" algn="l" defTabSz="457200" rtl="0" eaLnBrk="0" fontAlgn="base" latinLnBrk="0" hangingPunct="0">
              <a:lnSpc>
                <a:spcPct val="100000"/>
              </a:lnSpc>
              <a:spcBef>
                <a:spcPct val="30000"/>
              </a:spcBef>
              <a:spcAft>
                <a:spcPct val="0"/>
              </a:spcAft>
              <a:buClrTx/>
              <a:buSzTx/>
              <a:buFontTx/>
              <a:buNone/>
              <a:tabLst/>
              <a:defRPr/>
            </a:pPr>
            <a:r>
              <a:rPr lang="en-GB" sz="2400" baseline="0" dirty="0"/>
              <a:t>See more details at “</a:t>
            </a:r>
            <a:r>
              <a:rPr lang="en-GB" sz="2400" baseline="0" dirty="0" err="1"/>
              <a:t>Yannakakis</a:t>
            </a:r>
            <a:r>
              <a:rPr lang="en-GB" sz="2400" baseline="0" dirty="0"/>
              <a:t>, G. N., &amp; </a:t>
            </a:r>
            <a:r>
              <a:rPr lang="en-GB" sz="2400" baseline="0" dirty="0" err="1"/>
              <a:t>Togelius</a:t>
            </a:r>
            <a:r>
              <a:rPr lang="en-GB" sz="2400" baseline="0" dirty="0"/>
              <a:t>, J. (2011). Experience-driven procedural content generation. Affective Computing, IEEE Transactions on, 2(3), 147-161.”</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solidFill>
                  <a:prstClr val="black"/>
                </a:solidFill>
              </a:rPr>
              <a:pPr>
                <a:defRPr/>
              </a:pPr>
              <a:t>52</a:t>
            </a:fld>
            <a:endParaRPr lang="da-DK">
              <a:solidFill>
                <a:prstClr val="black"/>
              </a:solidFill>
            </a:endParaRPr>
          </a:p>
        </p:txBody>
      </p:sp>
    </p:spTree>
    <p:extLst>
      <p:ext uri="{BB962C8B-B14F-4D97-AF65-F5344CB8AC3E}">
        <p14:creationId xmlns:p14="http://schemas.microsoft.com/office/powerpoint/2010/main" val="1048904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53</a:t>
            </a:fld>
            <a:endParaRPr lang="da-DK"/>
          </a:p>
        </p:txBody>
      </p:sp>
    </p:spTree>
    <p:extLst>
      <p:ext uri="{BB962C8B-B14F-4D97-AF65-F5344CB8AC3E}">
        <p14:creationId xmlns:p14="http://schemas.microsoft.com/office/powerpoint/2010/main" val="37152090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Content representation: content is represented accordingly to maximize search efficacy and robustness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54</a:t>
            </a:fld>
            <a:endParaRPr lang="da-DK"/>
          </a:p>
        </p:txBody>
      </p:sp>
    </p:spTree>
    <p:extLst>
      <p:ext uri="{BB962C8B-B14F-4D97-AF65-F5344CB8AC3E}">
        <p14:creationId xmlns:p14="http://schemas.microsoft.com/office/powerpoint/2010/main" val="15231867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Here is an example of the different</a:t>
            </a:r>
            <a:r>
              <a:rPr lang="en-GB" sz="1200" baseline="0" dirty="0"/>
              <a:t> ways we could represent an apartment: all the way from very direct to very indirect approaches</a:t>
            </a:r>
          </a:p>
          <a:p>
            <a:endParaRPr lang="en-GB" sz="1200" baseline="0" dirty="0"/>
          </a:p>
          <a:p>
            <a:r>
              <a:rPr lang="en-GB" sz="1200" baseline="0" dirty="0"/>
              <a:t>In particular, the two ends of the content representation spectrum:</a:t>
            </a:r>
          </a:p>
          <a:p>
            <a:pPr marL="171450" indent="-171450">
              <a:buFontTx/>
              <a:buChar char="-"/>
            </a:pPr>
            <a:r>
              <a:rPr lang="en-GB" sz="1200" baseline="0" dirty="0"/>
              <a:t>Grid: costly but ultimate levels of control over the generated content </a:t>
            </a:r>
          </a:p>
          <a:p>
            <a:pPr marL="171450" indent="-171450">
              <a:buFontTx/>
              <a:buChar char="-"/>
            </a:pPr>
            <a:r>
              <a:rPr lang="en-GB" sz="1200" baseline="0" dirty="0"/>
              <a:t>Random seed: minimum cost but minimum control too</a:t>
            </a:r>
          </a:p>
          <a:p>
            <a:pPr marL="171450" indent="-171450">
              <a:buFontTx/>
              <a:buChar char="-"/>
            </a:pPr>
            <a:endParaRPr lang="en-GB" sz="1200" baseline="0" dirty="0"/>
          </a:p>
          <a:p>
            <a:pPr marL="0" indent="0">
              <a:buFontTx/>
              <a:buNone/>
            </a:pPr>
            <a:endParaRPr lang="en-GB" sz="1200" baseline="0" dirty="0"/>
          </a:p>
          <a:p>
            <a:pPr marL="0" marR="0" lvl="1" indent="0" algn="l" defTabSz="457200" rtl="0" eaLnBrk="0" fontAlgn="base" latinLnBrk="0" hangingPunct="0">
              <a:lnSpc>
                <a:spcPct val="100000"/>
              </a:lnSpc>
              <a:spcBef>
                <a:spcPct val="30000"/>
              </a:spcBef>
              <a:spcAft>
                <a:spcPct val="0"/>
              </a:spcAft>
              <a:buClrTx/>
              <a:buSzTx/>
              <a:buFontTx/>
              <a:buNone/>
              <a:tabLst/>
              <a:defRPr/>
            </a:pPr>
            <a:r>
              <a:rPr lang="en-GB" sz="1200" baseline="0" dirty="0"/>
              <a:t>See more details at “</a:t>
            </a:r>
            <a:r>
              <a:rPr lang="en-GB" sz="1200" baseline="0" dirty="0" err="1"/>
              <a:t>Yannakakis</a:t>
            </a:r>
            <a:r>
              <a:rPr lang="en-GB" sz="1200" baseline="0" dirty="0"/>
              <a:t>, G. N., &amp; </a:t>
            </a:r>
            <a:r>
              <a:rPr lang="en-GB" sz="1200" baseline="0" dirty="0" err="1"/>
              <a:t>Togelius</a:t>
            </a:r>
            <a:r>
              <a:rPr lang="en-GB" sz="1200" baseline="0" dirty="0"/>
              <a:t>, J. (2011). Experience-driven procedural content generation. Affective Computing, IEEE Transactions on, 2(3), 147-161.”</a:t>
            </a:r>
          </a:p>
          <a:p>
            <a:pPr marL="0" indent="0">
              <a:buFontTx/>
              <a:buNone/>
            </a:pPr>
            <a:endParaRPr lang="en-GB" sz="1200"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55</a:t>
            </a:fld>
            <a:endParaRPr lang="da-DK"/>
          </a:p>
        </p:txBody>
      </p:sp>
    </p:spTree>
    <p:extLst>
      <p:ext uri="{BB962C8B-B14F-4D97-AF65-F5344CB8AC3E}">
        <p14:creationId xmlns:p14="http://schemas.microsoft.com/office/powerpoint/2010/main" val="194037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56</a:t>
            </a:fld>
            <a:endParaRPr lang="da-DK"/>
          </a:p>
        </p:txBody>
      </p:sp>
    </p:spTree>
    <p:extLst>
      <p:ext uri="{BB962C8B-B14F-4D97-AF65-F5344CB8AC3E}">
        <p14:creationId xmlns:p14="http://schemas.microsoft.com/office/powerpoint/2010/main" val="254239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Content generator: the generator searches through the generative space for content that optimizes the experience for the player according to the acquired model.</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57</a:t>
            </a:fld>
            <a:endParaRPr lang="da-DK"/>
          </a:p>
        </p:txBody>
      </p:sp>
    </p:spTree>
    <p:extLst>
      <p:ext uri="{BB962C8B-B14F-4D97-AF65-F5344CB8AC3E}">
        <p14:creationId xmlns:p14="http://schemas.microsoft.com/office/powerpoint/2010/main" val="2421105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Theoretically EDPCG maintains</a:t>
            </a:r>
            <a:r>
              <a:rPr lang="en-GB" sz="1200" baseline="0" dirty="0"/>
              <a:t> a mapping between experience (e.g. frustration in the graph), content (e.g. a map in the example graph) and manifestations of player behaviour (e.g. Georgios in the graph). Given that such a mapping exists any optimization method would be able to alter content parameters in order to optimize particular experiences for particular players, thereby personalising the interaction via content generation. </a:t>
            </a:r>
            <a:endParaRPr lang="en-GB" sz="1200" dirty="0"/>
          </a:p>
          <a:p>
            <a:endParaRPr lang="en-GB" sz="1200" dirty="0"/>
          </a:p>
          <a:p>
            <a:pPr marL="0" marR="0" lvl="1" indent="0" algn="l" defTabSz="457200" rtl="0" eaLnBrk="0" fontAlgn="base" latinLnBrk="0" hangingPunct="0">
              <a:lnSpc>
                <a:spcPct val="100000"/>
              </a:lnSpc>
              <a:spcBef>
                <a:spcPct val="30000"/>
              </a:spcBef>
              <a:spcAft>
                <a:spcPct val="0"/>
              </a:spcAft>
              <a:buClrTx/>
              <a:buSzTx/>
              <a:buFontTx/>
              <a:buNone/>
              <a:tabLst/>
              <a:defRPr/>
            </a:pPr>
            <a:r>
              <a:rPr lang="en-GB" sz="1200" baseline="0" dirty="0"/>
              <a:t>See more details at “</a:t>
            </a:r>
            <a:r>
              <a:rPr lang="en-GB" sz="1200" baseline="0" dirty="0" err="1"/>
              <a:t>Yannakakis</a:t>
            </a:r>
            <a:r>
              <a:rPr lang="en-GB" sz="1200" baseline="0" dirty="0"/>
              <a:t>, G. N., &amp; </a:t>
            </a:r>
            <a:r>
              <a:rPr lang="en-GB" sz="1200" baseline="0" dirty="0" err="1"/>
              <a:t>Togelius</a:t>
            </a:r>
            <a:r>
              <a:rPr lang="en-GB" sz="1200" baseline="0" dirty="0"/>
              <a:t>, J. (2011). Experience-driven procedural content generation. Affective Computing, IEEE Transactions on, 2(3), 147-161.”</a:t>
            </a:r>
          </a:p>
          <a:p>
            <a:endParaRPr lang="en-GB" sz="1200"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58</a:t>
            </a:fld>
            <a:endParaRPr lang="da-DK"/>
          </a:p>
        </p:txBody>
      </p:sp>
    </p:spTree>
    <p:extLst>
      <p:ext uri="{BB962C8B-B14F-4D97-AF65-F5344CB8AC3E}">
        <p14:creationId xmlns:p14="http://schemas.microsoft.com/office/powerpoint/2010/main" val="1419725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more details see </a:t>
            </a:r>
            <a:endParaRPr lang="en-GB" baseline="0" dirty="0"/>
          </a:p>
          <a:p>
            <a:endParaRPr lang="en-GB"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a:solidFill>
                  <a:prstClr val="black"/>
                </a:solidFill>
                <a:latin typeface="+mn-lt"/>
                <a:ea typeface="MS PGothic" pitchFamily="34" charset="-128"/>
              </a:rPr>
              <a:t>Shaker, N., </a:t>
            </a:r>
            <a:r>
              <a:rPr lang="en-GB" sz="1200" dirty="0" err="1">
                <a:solidFill>
                  <a:prstClr val="black"/>
                </a:solidFill>
                <a:latin typeface="+mn-lt"/>
                <a:ea typeface="MS PGothic" pitchFamily="34" charset="-128"/>
              </a:rPr>
              <a:t>Yannakakis</a:t>
            </a:r>
            <a:r>
              <a:rPr lang="en-GB" sz="1200" dirty="0">
                <a:solidFill>
                  <a:prstClr val="black"/>
                </a:solidFill>
                <a:latin typeface="+mn-lt"/>
                <a:ea typeface="MS PGothic" pitchFamily="34" charset="-128"/>
              </a:rPr>
              <a:t>, G. N., &amp; </a:t>
            </a:r>
            <a:r>
              <a:rPr lang="en-GB" sz="1200" dirty="0" err="1">
                <a:solidFill>
                  <a:prstClr val="black"/>
                </a:solidFill>
                <a:latin typeface="+mn-lt"/>
                <a:ea typeface="MS PGothic" pitchFamily="34" charset="-128"/>
              </a:rPr>
              <a:t>Togelius</a:t>
            </a:r>
            <a:r>
              <a:rPr lang="en-GB" sz="1200" dirty="0">
                <a:solidFill>
                  <a:prstClr val="black"/>
                </a:solidFill>
                <a:latin typeface="+mn-lt"/>
                <a:ea typeface="MS PGothic" pitchFamily="34" charset="-128"/>
              </a:rPr>
              <a:t>, J. (2010, October). Towards Automatic Personalized Content Generation for Platform Games. In </a:t>
            </a:r>
            <a:r>
              <a:rPr lang="en-GB" sz="1200" i="1" dirty="0">
                <a:solidFill>
                  <a:prstClr val="black"/>
                </a:solidFill>
                <a:latin typeface="+mn-lt"/>
                <a:ea typeface="MS PGothic" pitchFamily="34" charset="-128"/>
              </a:rPr>
              <a:t>AIIDE</a:t>
            </a:r>
            <a:r>
              <a:rPr lang="en-GB" sz="1200" dirty="0">
                <a:solidFill>
                  <a:prstClr val="black"/>
                </a:solidFill>
                <a:latin typeface="+mn-lt"/>
                <a:ea typeface="MS PGothic" pitchFamily="34" charset="-128"/>
              </a:rPr>
              <a:t>.</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59</a:t>
            </a:fld>
            <a:endParaRPr lang="da-DK"/>
          </a:p>
        </p:txBody>
      </p:sp>
    </p:spTree>
    <p:extLst>
      <p:ext uri="{BB962C8B-B14F-4D97-AF65-F5344CB8AC3E}">
        <p14:creationId xmlns:p14="http://schemas.microsoft.com/office/powerpoint/2010/main" val="4706421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more details see </a:t>
            </a:r>
            <a:endParaRPr lang="en-GB" baseline="0" dirty="0"/>
          </a:p>
          <a:p>
            <a:endParaRPr lang="en-GB"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a:solidFill>
                  <a:prstClr val="black"/>
                </a:solidFill>
                <a:latin typeface="+mn-lt"/>
                <a:ea typeface="MS PGothic" pitchFamily="34" charset="-128"/>
              </a:rPr>
              <a:t>Shaker, N., </a:t>
            </a:r>
            <a:r>
              <a:rPr lang="en-GB" sz="1200" dirty="0" err="1">
                <a:solidFill>
                  <a:prstClr val="black"/>
                </a:solidFill>
                <a:latin typeface="+mn-lt"/>
                <a:ea typeface="MS PGothic" pitchFamily="34" charset="-128"/>
              </a:rPr>
              <a:t>Yannakakis</a:t>
            </a:r>
            <a:r>
              <a:rPr lang="en-GB" sz="1200" dirty="0">
                <a:solidFill>
                  <a:prstClr val="black"/>
                </a:solidFill>
                <a:latin typeface="+mn-lt"/>
                <a:ea typeface="MS PGothic" pitchFamily="34" charset="-128"/>
              </a:rPr>
              <a:t>, G. N., &amp; </a:t>
            </a:r>
            <a:r>
              <a:rPr lang="en-GB" sz="1200" dirty="0" err="1">
                <a:solidFill>
                  <a:prstClr val="black"/>
                </a:solidFill>
                <a:latin typeface="+mn-lt"/>
                <a:ea typeface="MS PGothic" pitchFamily="34" charset="-128"/>
              </a:rPr>
              <a:t>Togelius</a:t>
            </a:r>
            <a:r>
              <a:rPr lang="en-GB" sz="1200" dirty="0">
                <a:solidFill>
                  <a:prstClr val="black"/>
                </a:solidFill>
                <a:latin typeface="+mn-lt"/>
                <a:ea typeface="MS PGothic" pitchFamily="34" charset="-128"/>
              </a:rPr>
              <a:t>, J. (2010, October). Towards Automatic Personalized Content Generation for Platform Games. In </a:t>
            </a:r>
            <a:r>
              <a:rPr lang="en-GB" sz="1200" i="1" dirty="0">
                <a:solidFill>
                  <a:prstClr val="black"/>
                </a:solidFill>
                <a:latin typeface="+mn-lt"/>
                <a:ea typeface="MS PGothic" pitchFamily="34" charset="-128"/>
              </a:rPr>
              <a:t>AIIDE</a:t>
            </a:r>
            <a:r>
              <a:rPr lang="en-GB" sz="1200" dirty="0">
                <a:solidFill>
                  <a:prstClr val="black"/>
                </a:solidFill>
                <a:latin typeface="+mn-lt"/>
                <a:ea typeface="MS PGothic" pitchFamily="34" charset="-128"/>
              </a:rPr>
              <a:t>.</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60</a:t>
            </a:fld>
            <a:endParaRPr lang="da-DK"/>
          </a:p>
        </p:txBody>
      </p:sp>
    </p:spTree>
    <p:extLst>
      <p:ext uri="{BB962C8B-B14F-4D97-AF65-F5344CB8AC3E}">
        <p14:creationId xmlns:p14="http://schemas.microsoft.com/office/powerpoint/2010/main" val="3879397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61</a:t>
            </a:fld>
            <a:endParaRPr lang="da-DK"/>
          </a:p>
        </p:txBody>
      </p:sp>
    </p:spTree>
    <p:extLst>
      <p:ext uri="{BB962C8B-B14F-4D97-AF65-F5344CB8AC3E}">
        <p14:creationId xmlns:p14="http://schemas.microsoft.com/office/powerpoint/2010/main" val="422136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F0361-B1A5-0518-C283-ADE3254A9A42}"/>
            </a:ext>
          </a:extLst>
        </p:cNvPr>
        <p:cNvGrpSpPr/>
        <p:nvPr/>
      </p:nvGrpSpPr>
      <p:grpSpPr>
        <a:xfrm>
          <a:off x="0" y="0"/>
          <a:ext cx="0" cy="0"/>
          <a:chOff x="0" y="0"/>
          <a:chExt cx="0" cy="0"/>
        </a:xfrm>
      </p:grpSpPr>
      <p:sp>
        <p:nvSpPr>
          <p:cNvPr id="485" name="Shape 485">
            <a:extLst>
              <a:ext uri="{FF2B5EF4-FFF2-40B4-BE49-F238E27FC236}">
                <a16:creationId xmlns:a16="http://schemas.microsoft.com/office/drawing/2014/main" id="{B76E2FA2-B4F9-A40C-C390-C3ECCBA6BA93}"/>
              </a:ext>
            </a:extLst>
          </p:cNvPr>
          <p:cNvSpPr>
            <a:spLocks noGrp="1" noRot="1" noChangeAspect="1"/>
          </p:cNvSpPr>
          <p:nvPr>
            <p:ph type="sldImg"/>
          </p:nvPr>
        </p:nvSpPr>
        <p:spPr>
          <a:prstGeom prst="rect">
            <a:avLst/>
          </a:prstGeom>
        </p:spPr>
        <p:txBody>
          <a:bodyPr/>
          <a:lstStyle/>
          <a:p>
            <a:endParaRPr/>
          </a:p>
        </p:txBody>
      </p:sp>
      <p:sp>
        <p:nvSpPr>
          <p:cNvPr id="486" name="Shape 486">
            <a:extLst>
              <a:ext uri="{FF2B5EF4-FFF2-40B4-BE49-F238E27FC236}">
                <a16:creationId xmlns:a16="http://schemas.microsoft.com/office/drawing/2014/main" id="{C73C52B7-B64B-4138-7805-46B11D94C221}"/>
              </a:ext>
            </a:extLst>
          </p:cNvPr>
          <p:cNvSpPr>
            <a:spLocks noGrp="1"/>
          </p:cNvSpPr>
          <p:nvPr>
            <p:ph type="body" sz="quarter" idx="1"/>
          </p:nvPr>
        </p:nvSpPr>
        <p:spPr>
          <a:prstGeom prst="rect">
            <a:avLst/>
          </a:prstGeom>
        </p:spPr>
        <p:txBody>
          <a:bodyPr/>
          <a:lstStyle/>
          <a:p>
            <a:r>
              <a:rPr dirty="0"/>
              <a:t>[see </a:t>
            </a:r>
            <a:r>
              <a:rPr lang="en-GB" dirty="0"/>
              <a:t>Chapter</a:t>
            </a:r>
            <a:r>
              <a:rPr dirty="0"/>
              <a:t> </a:t>
            </a:r>
            <a:r>
              <a:rPr lang="en-GB" dirty="0"/>
              <a:t>8</a:t>
            </a:r>
            <a:r>
              <a:rPr dirty="0"/>
              <a:t> for more details]</a:t>
            </a:r>
          </a:p>
        </p:txBody>
      </p:sp>
    </p:spTree>
    <p:extLst>
      <p:ext uri="{BB962C8B-B14F-4D97-AF65-F5344CB8AC3E}">
        <p14:creationId xmlns:p14="http://schemas.microsoft.com/office/powerpoint/2010/main" val="40813054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Sentient</a:t>
            </a:r>
            <a:r>
              <a:rPr lang="en-GB" baseline="0" dirty="0"/>
              <a:t> World hybridizes artificial (interactive) evolution and gradient search (backpropagation) to generate and recommend content during  a map design process. </a:t>
            </a:r>
            <a:r>
              <a:rPr lang="en-GB" dirty="0"/>
              <a:t>The tool allows the designer to draw a rough terrain sketch, adding extra levels of detail through stochastic and gradient search. Novelty search generates a number of dissimilar artificial neural networks that are trained to approximate a designer’s sketch and provide maps of higher resolution back to the designer. As the procedurally generated maps are presented to the designer (to accept, reject, or edit) the terrain sketches are iteratively refined into complete high resolution maps which may diverge from initial designer concepts. The tool supports designer creativity while conforming to designer intentions, and maintains constant designer control through the map selection and map editing options. Results obtained on a number of test maps show that novelty search is beneficial for introducing divergent content to the designer without reducing the speed of iterative map refinement.</a:t>
            </a:r>
          </a:p>
          <a:p>
            <a:endParaRPr lang="en-GB" dirty="0"/>
          </a:p>
          <a:p>
            <a:r>
              <a:rPr lang="en-GB" dirty="0"/>
              <a:t>For more details please</a:t>
            </a:r>
            <a:r>
              <a:rPr lang="en-GB" baseline="0" dirty="0"/>
              <a:t> refer to the cited paper</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62</a:t>
            </a:fld>
            <a:endParaRPr lang="da-DK"/>
          </a:p>
        </p:txBody>
      </p:sp>
    </p:spTree>
    <p:extLst>
      <p:ext uri="{BB962C8B-B14F-4D97-AF65-F5344CB8AC3E}">
        <p14:creationId xmlns:p14="http://schemas.microsoft.com/office/powerpoint/2010/main" val="11942075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j-lt"/>
              </a:rPr>
              <a:t>This slide introduces the idea</a:t>
            </a:r>
            <a:r>
              <a:rPr lang="en-GB" baseline="0" dirty="0">
                <a:latin typeface="+mj-lt"/>
              </a:rPr>
              <a:t> of constraining novelty search for the purpose of generating both novel and valuable (feasible) content in games. One way to constrain novelty search is to integrate it within a feasible-infeasible 2-population genetic algorithms (FI-2pop GA). Further details about the algorithm can be found in </a:t>
            </a:r>
          </a:p>
          <a:p>
            <a:endParaRPr lang="en-GB" baseline="0" dirty="0">
              <a:latin typeface="+mj-lt"/>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a:latin typeface="+mj-lt"/>
              </a:rPr>
              <a:t>Liapis, </a:t>
            </a:r>
            <a:r>
              <a:rPr lang="en-GB" sz="1200" dirty="0" err="1">
                <a:latin typeface="+mj-lt"/>
              </a:rPr>
              <a:t>Yannakakis</a:t>
            </a:r>
            <a:r>
              <a:rPr lang="en-GB" sz="1200" dirty="0">
                <a:latin typeface="+mj-lt"/>
              </a:rPr>
              <a:t> and </a:t>
            </a:r>
            <a:r>
              <a:rPr lang="en-GB" sz="1200" dirty="0" err="1">
                <a:latin typeface="+mj-lt"/>
              </a:rPr>
              <a:t>Togelius</a:t>
            </a:r>
            <a:r>
              <a:rPr lang="en-GB" sz="1200" dirty="0">
                <a:latin typeface="+mj-lt"/>
              </a:rPr>
              <a:t>, </a:t>
            </a:r>
            <a:r>
              <a:rPr lang="en-GB" sz="1200" b="1" dirty="0">
                <a:latin typeface="+mj-lt"/>
              </a:rPr>
              <a:t>Constrained Novelty Search: A Study on Game Content Generation</a:t>
            </a:r>
            <a:r>
              <a:rPr lang="en-GB" sz="1200" dirty="0">
                <a:latin typeface="+mj-lt"/>
              </a:rPr>
              <a:t>, Evolutionary Computation, 21(1), 2015, pp. 101-129 </a:t>
            </a:r>
            <a:endParaRPr lang="el-GR" sz="1200" dirty="0">
              <a:latin typeface="+mj-lt"/>
            </a:endParaRPr>
          </a:p>
          <a:p>
            <a:endParaRPr lang="en-GB" dirty="0">
              <a:latin typeface="+mj-lt"/>
            </a:endParaRP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63</a:t>
            </a:fld>
            <a:endParaRPr lang="da-DK"/>
          </a:p>
        </p:txBody>
      </p:sp>
    </p:spTree>
    <p:extLst>
      <p:ext uri="{BB962C8B-B14F-4D97-AF65-F5344CB8AC3E}">
        <p14:creationId xmlns:p14="http://schemas.microsoft.com/office/powerpoint/2010/main" val="11258283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graphical representation of how the introduced constrained novelty search algorithms (FINS and FI2NS) operate in a hypothetical feasible-infeasible search space. For more details please refer to the cited paper above.</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64</a:t>
            </a:fld>
            <a:endParaRPr lang="da-DK"/>
          </a:p>
        </p:txBody>
      </p:sp>
    </p:spTree>
    <p:extLst>
      <p:ext uri="{BB962C8B-B14F-4D97-AF65-F5344CB8AC3E}">
        <p14:creationId xmlns:p14="http://schemas.microsoft.com/office/powerpoint/2010/main" val="14008381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Constrained</a:t>
            </a:r>
            <a:r>
              <a:rPr lang="en-GB" baseline="0" dirty="0"/>
              <a:t> Novelty Search is a useful method for mixed-initiative PCG as it generates content that is appropriate for the task (within constraints) and also generates content that is novel thereby pushing the boundaries of the designer’s creativity. The method has been used in the Sentient Sketchbook mixed-initiative tool which is presented here. For more details please refer to the cited paper.</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65</a:t>
            </a:fld>
            <a:endParaRPr lang="da-DK"/>
          </a:p>
        </p:txBody>
      </p:sp>
    </p:spTree>
    <p:extLst>
      <p:ext uri="{BB962C8B-B14F-4D97-AF65-F5344CB8AC3E}">
        <p14:creationId xmlns:p14="http://schemas.microsoft.com/office/powerpoint/2010/main" val="32425672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r>
              <a:rPr dirty="0"/>
              <a:t>For reference: these are the properties of traditional PCG Algorithms we meet primarily at the game industry; and in game AI academia to a lesser degree.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69B55-ECDE-BD7F-C053-C08EB0965926}"/>
            </a:ext>
          </a:extLst>
        </p:cNvPr>
        <p:cNvGrpSpPr/>
        <p:nvPr/>
      </p:nvGrpSpPr>
      <p:grpSpPr>
        <a:xfrm>
          <a:off x="0" y="0"/>
          <a:ext cx="0" cy="0"/>
          <a:chOff x="0" y="0"/>
          <a:chExt cx="0" cy="0"/>
        </a:xfrm>
      </p:grpSpPr>
      <p:sp>
        <p:nvSpPr>
          <p:cNvPr id="485" name="Shape 485">
            <a:extLst>
              <a:ext uri="{FF2B5EF4-FFF2-40B4-BE49-F238E27FC236}">
                <a16:creationId xmlns:a16="http://schemas.microsoft.com/office/drawing/2014/main" id="{2F6F9BC9-1ED3-0EE8-22C0-600B8E430CE4}"/>
              </a:ext>
            </a:extLst>
          </p:cNvPr>
          <p:cNvSpPr>
            <a:spLocks noGrp="1" noRot="1" noChangeAspect="1"/>
          </p:cNvSpPr>
          <p:nvPr>
            <p:ph type="sldImg"/>
          </p:nvPr>
        </p:nvSpPr>
        <p:spPr>
          <a:prstGeom prst="rect">
            <a:avLst/>
          </a:prstGeom>
        </p:spPr>
        <p:txBody>
          <a:bodyPr/>
          <a:lstStyle/>
          <a:p>
            <a:endParaRPr/>
          </a:p>
        </p:txBody>
      </p:sp>
      <p:sp>
        <p:nvSpPr>
          <p:cNvPr id="486" name="Shape 486">
            <a:extLst>
              <a:ext uri="{FF2B5EF4-FFF2-40B4-BE49-F238E27FC236}">
                <a16:creationId xmlns:a16="http://schemas.microsoft.com/office/drawing/2014/main" id="{720E594A-E165-7721-8276-7EDAA801A199}"/>
              </a:ext>
            </a:extLst>
          </p:cNvPr>
          <p:cNvSpPr>
            <a:spLocks noGrp="1"/>
          </p:cNvSpPr>
          <p:nvPr>
            <p:ph type="body" sz="quarter" idx="1"/>
          </p:nvPr>
        </p:nvSpPr>
        <p:spPr>
          <a:prstGeom prst="rect">
            <a:avLst/>
          </a:prstGeom>
        </p:spPr>
        <p:txBody>
          <a:bodyPr/>
          <a:lstStyle/>
          <a:p>
            <a:r>
              <a:rPr dirty="0"/>
              <a:t>[see </a:t>
            </a:r>
            <a:r>
              <a:rPr lang="en-GB" dirty="0"/>
              <a:t>Chapter</a:t>
            </a:r>
            <a:r>
              <a:rPr dirty="0"/>
              <a:t> </a:t>
            </a:r>
            <a:r>
              <a:rPr lang="en-GB" dirty="0"/>
              <a:t>8</a:t>
            </a:r>
            <a:r>
              <a:rPr dirty="0"/>
              <a:t> for more details]</a:t>
            </a:r>
          </a:p>
        </p:txBody>
      </p:sp>
    </p:spTree>
    <p:extLst>
      <p:ext uri="{BB962C8B-B14F-4D97-AF65-F5344CB8AC3E}">
        <p14:creationId xmlns:p14="http://schemas.microsoft.com/office/powerpoint/2010/main" val="40389045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r>
              <a:rPr dirty="0"/>
              <a:t>While many of the PCG methods are commonly thought of as AI methods, others are drawn from graphics, theoretical computer science or even biology. The various methods differ also in what </a:t>
            </a:r>
            <a:r>
              <a:rPr b="1" dirty="0"/>
              <a:t>types of content</a:t>
            </a:r>
            <a:r>
              <a:rPr dirty="0"/>
              <a:t> they are suitable to generate. The slide lists a number of PCG methods that are consider important – let us look at them in more detail starting with cellular automata</a:t>
            </a:r>
          </a:p>
          <a:p>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r>
              <a:rPr dirty="0"/>
              <a:t>[see Section </a:t>
            </a:r>
            <a:r>
              <a:rPr lang="en-GB" dirty="0"/>
              <a:t>8.1</a:t>
            </a:r>
            <a:r>
              <a:rPr dirty="0"/>
              <a:t> for more details]</a:t>
            </a:r>
            <a:endParaRPr lang="en-GB" dirty="0"/>
          </a:p>
          <a:p>
            <a:endParaRPr lang="en-GB" dirty="0"/>
          </a:p>
          <a:p>
            <a:r>
              <a:rPr lang="en-GB" dirty="0"/>
              <a:t>Including</a:t>
            </a:r>
          </a:p>
          <a:p>
            <a:pPr marL="171450" indent="-171450">
              <a:buFont typeface="Arial" panose="020B0604020202020204" pitchFamily="34" charset="0"/>
              <a:buChar char="•"/>
            </a:pPr>
            <a:r>
              <a:rPr lang="en-GB" dirty="0"/>
              <a:t>Grammar-based methods [section 8.1.1]</a:t>
            </a:r>
          </a:p>
          <a:p>
            <a:pPr marL="171450" indent="-171450">
              <a:buFont typeface="Arial" panose="020B0604020202020204" pitchFamily="34" charset="0"/>
              <a:buChar char="•"/>
            </a:pPr>
            <a:r>
              <a:rPr lang="en-GB" dirty="0"/>
              <a:t>Cellular Automata [section 8.1.2]</a:t>
            </a:r>
          </a:p>
          <a:p>
            <a:pPr marL="171450" indent="-171450">
              <a:buFont typeface="Arial" panose="020B0604020202020204" pitchFamily="34" charset="0"/>
              <a:buChar char="•"/>
            </a:pPr>
            <a:r>
              <a:rPr lang="en-GB" dirty="0"/>
              <a:t>Noise and fractals [section 8.1.3]</a:t>
            </a:r>
          </a:p>
          <a:p>
            <a:pPr marL="171450" indent="-171450">
              <a:buFont typeface="Arial" panose="020B0604020202020204" pitchFamily="34" charset="0"/>
              <a:buChar char="•"/>
            </a:pPr>
            <a:r>
              <a:rPr lang="en-GB" dirty="0"/>
              <a:t>Wave Function Collapse [section 8.1.4]</a:t>
            </a:r>
          </a:p>
          <a:p>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ADF11-767E-F849-52A5-C04AA71E8037}"/>
            </a:ext>
          </a:extLst>
        </p:cNvPr>
        <p:cNvGrpSpPr/>
        <p:nvPr/>
      </p:nvGrpSpPr>
      <p:grpSpPr>
        <a:xfrm>
          <a:off x="0" y="0"/>
          <a:ext cx="0" cy="0"/>
          <a:chOff x="0" y="0"/>
          <a:chExt cx="0" cy="0"/>
        </a:xfrm>
      </p:grpSpPr>
      <p:sp>
        <p:nvSpPr>
          <p:cNvPr id="485" name="Shape 485">
            <a:extLst>
              <a:ext uri="{FF2B5EF4-FFF2-40B4-BE49-F238E27FC236}">
                <a16:creationId xmlns:a16="http://schemas.microsoft.com/office/drawing/2014/main" id="{EE6214C7-28CC-C949-1D29-BFB860E905F6}"/>
              </a:ext>
            </a:extLst>
          </p:cNvPr>
          <p:cNvSpPr>
            <a:spLocks noGrp="1" noRot="1" noChangeAspect="1"/>
          </p:cNvSpPr>
          <p:nvPr>
            <p:ph type="sldImg"/>
          </p:nvPr>
        </p:nvSpPr>
        <p:spPr>
          <a:prstGeom prst="rect">
            <a:avLst/>
          </a:prstGeom>
        </p:spPr>
        <p:txBody>
          <a:bodyPr/>
          <a:lstStyle/>
          <a:p>
            <a:endParaRPr/>
          </a:p>
        </p:txBody>
      </p:sp>
      <p:sp>
        <p:nvSpPr>
          <p:cNvPr id="486" name="Shape 486">
            <a:extLst>
              <a:ext uri="{FF2B5EF4-FFF2-40B4-BE49-F238E27FC236}">
                <a16:creationId xmlns:a16="http://schemas.microsoft.com/office/drawing/2014/main" id="{EF51D7DE-3530-8085-B0FE-8A40FA2B2A3B}"/>
              </a:ext>
            </a:extLst>
          </p:cNvPr>
          <p:cNvSpPr>
            <a:spLocks noGrp="1"/>
          </p:cNvSpPr>
          <p:nvPr>
            <p:ph type="body" sz="quarter" idx="1"/>
          </p:nvPr>
        </p:nvSpPr>
        <p:spPr>
          <a:prstGeom prst="rect">
            <a:avLst/>
          </a:prstGeom>
        </p:spPr>
        <p:txBody>
          <a:bodyPr/>
          <a:lstStyle/>
          <a:p>
            <a:r>
              <a:rPr dirty="0"/>
              <a:t>[see Section </a:t>
            </a:r>
            <a:r>
              <a:rPr lang="en-GB" dirty="0"/>
              <a:t>8.1.1</a:t>
            </a:r>
            <a:r>
              <a:rPr dirty="0"/>
              <a:t> for more details]</a:t>
            </a:r>
          </a:p>
        </p:txBody>
      </p:sp>
    </p:spTree>
    <p:extLst>
      <p:ext uri="{BB962C8B-B14F-4D97-AF65-F5344CB8AC3E}">
        <p14:creationId xmlns:p14="http://schemas.microsoft.com/office/powerpoint/2010/main" val="39222447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Section 8.1.1 for more details]</a:t>
            </a:r>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71</a:t>
            </a:fld>
            <a:endParaRPr lang="da-DK"/>
          </a:p>
        </p:txBody>
      </p:sp>
    </p:spTree>
    <p:extLst>
      <p:ext uri="{BB962C8B-B14F-4D97-AF65-F5344CB8AC3E}">
        <p14:creationId xmlns:p14="http://schemas.microsoft.com/office/powerpoint/2010/main" val="1733667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Simply put, PCG refers to methods for generating game content either autonomously or with only limited human input. </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a:t>
            </a:fld>
            <a:endParaRPr lang="da-DK"/>
          </a:p>
        </p:txBody>
      </p:sp>
    </p:spTree>
    <p:extLst>
      <p:ext uri="{BB962C8B-B14F-4D97-AF65-F5344CB8AC3E}">
        <p14:creationId xmlns:p14="http://schemas.microsoft.com/office/powerpoint/2010/main" val="40764973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72</a:t>
            </a:fld>
            <a:endParaRPr lang="da-DK"/>
          </a:p>
        </p:txBody>
      </p:sp>
    </p:spTree>
    <p:extLst>
      <p:ext uri="{BB962C8B-B14F-4D97-AF65-F5344CB8AC3E}">
        <p14:creationId xmlns:p14="http://schemas.microsoft.com/office/powerpoint/2010/main" val="24140623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74</a:t>
            </a:fld>
            <a:endParaRPr lang="da-DK"/>
          </a:p>
        </p:txBody>
      </p:sp>
    </p:spTree>
    <p:extLst>
      <p:ext uri="{BB962C8B-B14F-4D97-AF65-F5344CB8AC3E}">
        <p14:creationId xmlns:p14="http://schemas.microsoft.com/office/powerpoint/2010/main" val="39136779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75</a:t>
            </a:fld>
            <a:endParaRPr lang="da-DK"/>
          </a:p>
        </p:txBody>
      </p:sp>
    </p:spTree>
    <p:extLst>
      <p:ext uri="{BB962C8B-B14F-4D97-AF65-F5344CB8AC3E}">
        <p14:creationId xmlns:p14="http://schemas.microsoft.com/office/powerpoint/2010/main" val="16755792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76</a:t>
            </a:fld>
            <a:endParaRPr lang="da-DK"/>
          </a:p>
        </p:txBody>
      </p:sp>
    </p:spTree>
    <p:extLst>
      <p:ext uri="{BB962C8B-B14F-4D97-AF65-F5344CB8AC3E}">
        <p14:creationId xmlns:p14="http://schemas.microsoft.com/office/powerpoint/2010/main" val="18827806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77</a:t>
            </a:fld>
            <a:endParaRPr lang="da-DK"/>
          </a:p>
        </p:txBody>
      </p:sp>
    </p:spTree>
    <p:extLst>
      <p:ext uri="{BB962C8B-B14F-4D97-AF65-F5344CB8AC3E}">
        <p14:creationId xmlns:p14="http://schemas.microsoft.com/office/powerpoint/2010/main" val="27272938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78</a:t>
            </a:fld>
            <a:endParaRPr lang="da-DK"/>
          </a:p>
        </p:txBody>
      </p:sp>
    </p:spTree>
    <p:extLst>
      <p:ext uri="{BB962C8B-B14F-4D97-AF65-F5344CB8AC3E}">
        <p14:creationId xmlns:p14="http://schemas.microsoft.com/office/powerpoint/2010/main" val="6187132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79</a:t>
            </a:fld>
            <a:endParaRPr lang="da-DK"/>
          </a:p>
        </p:txBody>
      </p:sp>
    </p:spTree>
    <p:extLst>
      <p:ext uri="{BB962C8B-B14F-4D97-AF65-F5344CB8AC3E}">
        <p14:creationId xmlns:p14="http://schemas.microsoft.com/office/powerpoint/2010/main" val="13401962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80</a:t>
            </a:fld>
            <a:endParaRPr lang="da-DK"/>
          </a:p>
        </p:txBody>
      </p:sp>
    </p:spTree>
    <p:extLst>
      <p:ext uri="{BB962C8B-B14F-4D97-AF65-F5344CB8AC3E}">
        <p14:creationId xmlns:p14="http://schemas.microsoft.com/office/powerpoint/2010/main" val="15381213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81</a:t>
            </a:fld>
            <a:endParaRPr lang="da-DK"/>
          </a:p>
        </p:txBody>
      </p:sp>
    </p:spTree>
    <p:extLst>
      <p:ext uri="{BB962C8B-B14F-4D97-AF65-F5344CB8AC3E}">
        <p14:creationId xmlns:p14="http://schemas.microsoft.com/office/powerpoint/2010/main" val="12155015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82</a:t>
            </a:fld>
            <a:endParaRPr lang="da-DK"/>
          </a:p>
        </p:txBody>
      </p:sp>
    </p:spTree>
    <p:extLst>
      <p:ext uri="{BB962C8B-B14F-4D97-AF65-F5344CB8AC3E}">
        <p14:creationId xmlns:p14="http://schemas.microsoft.com/office/powerpoint/2010/main" val="42084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Game content is that which is contained in a game: levels, maps, game rules, textures, stories, items, quests, music, weapons, vehicles, characters, etc.</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a:t>
            </a:fld>
            <a:endParaRPr lang="da-DK"/>
          </a:p>
        </p:txBody>
      </p:sp>
    </p:spTree>
    <p:extLst>
      <p:ext uri="{BB962C8B-B14F-4D97-AF65-F5344CB8AC3E}">
        <p14:creationId xmlns:p14="http://schemas.microsoft.com/office/powerpoint/2010/main" val="34711840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83</a:t>
            </a:fld>
            <a:endParaRPr lang="da-DK"/>
          </a:p>
        </p:txBody>
      </p:sp>
    </p:spTree>
    <p:extLst>
      <p:ext uri="{BB962C8B-B14F-4D97-AF65-F5344CB8AC3E}">
        <p14:creationId xmlns:p14="http://schemas.microsoft.com/office/powerpoint/2010/main" val="9844622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84</a:t>
            </a:fld>
            <a:endParaRPr lang="da-DK"/>
          </a:p>
        </p:txBody>
      </p:sp>
    </p:spTree>
    <p:extLst>
      <p:ext uri="{BB962C8B-B14F-4D97-AF65-F5344CB8AC3E}">
        <p14:creationId xmlns:p14="http://schemas.microsoft.com/office/powerpoint/2010/main" val="39858751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85</a:t>
            </a:fld>
            <a:endParaRPr lang="da-DK"/>
          </a:p>
        </p:txBody>
      </p:sp>
    </p:spTree>
    <p:extLst>
      <p:ext uri="{BB962C8B-B14F-4D97-AF65-F5344CB8AC3E}">
        <p14:creationId xmlns:p14="http://schemas.microsoft.com/office/powerpoint/2010/main" val="14330132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86</a:t>
            </a:fld>
            <a:endParaRPr lang="da-DK"/>
          </a:p>
        </p:txBody>
      </p:sp>
    </p:spTree>
    <p:extLst>
      <p:ext uri="{BB962C8B-B14F-4D97-AF65-F5344CB8AC3E}">
        <p14:creationId xmlns:p14="http://schemas.microsoft.com/office/powerpoint/2010/main" val="10842090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87</a:t>
            </a:fld>
            <a:endParaRPr lang="da-DK"/>
          </a:p>
        </p:txBody>
      </p:sp>
    </p:spTree>
    <p:extLst>
      <p:ext uri="{BB962C8B-B14F-4D97-AF65-F5344CB8AC3E}">
        <p14:creationId xmlns:p14="http://schemas.microsoft.com/office/powerpoint/2010/main" val="24568736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88</a:t>
            </a:fld>
            <a:endParaRPr lang="da-DK"/>
          </a:p>
        </p:txBody>
      </p:sp>
    </p:spTree>
    <p:extLst>
      <p:ext uri="{BB962C8B-B14F-4D97-AF65-F5344CB8AC3E}">
        <p14:creationId xmlns:p14="http://schemas.microsoft.com/office/powerpoint/2010/main" val="25669954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89</a:t>
            </a:fld>
            <a:endParaRPr lang="da-DK"/>
          </a:p>
        </p:txBody>
      </p:sp>
    </p:spTree>
    <p:extLst>
      <p:ext uri="{BB962C8B-B14F-4D97-AF65-F5344CB8AC3E}">
        <p14:creationId xmlns:p14="http://schemas.microsoft.com/office/powerpoint/2010/main" val="36521419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90</a:t>
            </a:fld>
            <a:endParaRPr lang="da-DK"/>
          </a:p>
        </p:txBody>
      </p:sp>
    </p:spTree>
    <p:extLst>
      <p:ext uri="{BB962C8B-B14F-4D97-AF65-F5344CB8AC3E}">
        <p14:creationId xmlns:p14="http://schemas.microsoft.com/office/powerpoint/2010/main" val="6456915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8.1.2</a:t>
            </a:r>
            <a:r>
              <a:rPr lang="en-US" cap="none" dirty="0"/>
              <a:t> for more details]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91</a:t>
            </a:fld>
            <a:endParaRPr lang="da-DK"/>
          </a:p>
        </p:txBody>
      </p:sp>
    </p:spTree>
    <p:extLst>
      <p:ext uri="{BB962C8B-B14F-4D97-AF65-F5344CB8AC3E}">
        <p14:creationId xmlns:p14="http://schemas.microsoft.com/office/powerpoint/2010/main" val="5263101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cap="none" dirty="0"/>
              <a:t>[see Section</a:t>
            </a:r>
            <a:r>
              <a:rPr lang="en-US" cap="none" baseline="0" dirty="0"/>
              <a:t> 8.1.2</a:t>
            </a:r>
            <a:r>
              <a:rPr lang="en-US" cap="none" dirty="0"/>
              <a:t> for more details]</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92</a:t>
            </a:fld>
            <a:endParaRPr lang="da-DK"/>
          </a:p>
        </p:txBody>
      </p:sp>
    </p:spTree>
    <p:extLst>
      <p:ext uri="{BB962C8B-B14F-4D97-AF65-F5344CB8AC3E}">
        <p14:creationId xmlns:p14="http://schemas.microsoft.com/office/powerpoint/2010/main" val="416223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cap="none" dirty="0"/>
              <a:t>[see introduction of Chapter 7 for more details]</a:t>
            </a:r>
          </a:p>
          <a:p>
            <a:endParaRPr lang="en-US" cap="none" dirty="0"/>
          </a:p>
          <a:p>
            <a:r>
              <a:rPr lang="en-GB" sz="1200" b="0" i="0" u="none" strike="noStrike" kern="1200" baseline="0" dirty="0">
                <a:solidFill>
                  <a:schemeClr val="tx1"/>
                </a:solidFill>
                <a:latin typeface="+mn-lt"/>
                <a:ea typeface="ＭＳ Ｐゴシック" charset="-128"/>
                <a:cs typeface="ＭＳ Ｐゴシック" charset="-128"/>
              </a:rPr>
              <a:t>Procedural content generation (PCG) is an area of game AI that has seen an explosive growth of interest.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Games that incorporate some procedurally generated content have existed since the early 1980s. Some Examples: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Dungeon crawler </a:t>
            </a:r>
            <a:r>
              <a:rPr lang="en-GB" sz="1200" b="0" i="1" u="none" strike="noStrike" kern="1200" baseline="0" dirty="0">
                <a:solidFill>
                  <a:schemeClr val="tx1"/>
                </a:solidFill>
                <a:latin typeface="+mn-lt"/>
                <a:ea typeface="ＭＳ Ｐゴシック" charset="-128"/>
                <a:cs typeface="ＭＳ Ｐゴシック" charset="-128"/>
              </a:rPr>
              <a:t>Rogue</a:t>
            </a:r>
            <a:r>
              <a:rPr lang="en-GB" sz="1200" b="0" i="0" u="none" strike="noStrike" kern="1200" baseline="0" dirty="0">
                <a:solidFill>
                  <a:schemeClr val="tx1"/>
                </a:solidFill>
                <a:latin typeface="+mn-lt"/>
                <a:ea typeface="ＭＳ Ｐゴシック" charset="-128"/>
                <a:cs typeface="ＭＳ Ｐゴシック" charset="-128"/>
              </a:rPr>
              <a:t> (1980) – level generation [top right]</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Space trading simulator </a:t>
            </a:r>
            <a:r>
              <a:rPr lang="en-GB" sz="1200" b="0" i="1" u="none" strike="noStrike" kern="1200" baseline="0" dirty="0">
                <a:solidFill>
                  <a:schemeClr val="tx1"/>
                </a:solidFill>
                <a:latin typeface="+mn-lt"/>
                <a:ea typeface="ＭＳ Ｐゴシック" charset="-128"/>
                <a:cs typeface="ＭＳ Ｐゴシック" charset="-128"/>
              </a:rPr>
              <a:t>Elite</a:t>
            </a:r>
            <a:r>
              <a:rPr lang="en-GB" sz="1200" b="0" i="0" u="none" strike="noStrike" kern="1200" baseline="0" dirty="0">
                <a:solidFill>
                  <a:schemeClr val="tx1"/>
                </a:solidFill>
                <a:latin typeface="+mn-lt"/>
                <a:ea typeface="ＭＳ Ｐゴシック" charset="-128"/>
                <a:cs typeface="ＭＳ Ｐゴシック" charset="-128"/>
              </a:rPr>
              <a:t> (1984) [top left image]</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1" dirty="0"/>
              <a:t>.</a:t>
            </a:r>
            <a:r>
              <a:rPr lang="en-GB" i="1" dirty="0" err="1"/>
              <a:t>kkrieger</a:t>
            </a:r>
            <a:r>
              <a:rPr lang="en-GB" baseline="0" dirty="0"/>
              <a:t> </a:t>
            </a:r>
            <a:r>
              <a:rPr lang="en-GB" dirty="0"/>
              <a:t>is a FPS made</a:t>
            </a:r>
            <a:r>
              <a:rPr lang="en-GB" baseline="0" dirty="0"/>
              <a:t> entirely with </a:t>
            </a:r>
            <a:r>
              <a:rPr lang="en-GB" dirty="0"/>
              <a:t>96 kb of memory [top right image]</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1" dirty="0" err="1"/>
              <a:t>SpeeTree</a:t>
            </a:r>
            <a:r>
              <a:rPr lang="en-GB" dirty="0"/>
              <a:t> (bottom right):</a:t>
            </a:r>
            <a:r>
              <a:rPr lang="en-GB" baseline="0" dirty="0"/>
              <a:t> vegetation and tree generation software/dev tool</a:t>
            </a:r>
            <a:endParaRPr lang="en-GB" dirty="0"/>
          </a:p>
          <a:p>
            <a:pPr marL="171450" indent="-171450">
              <a:buFont typeface="Arial" panose="020B0604020202020204" pitchFamily="34" charset="0"/>
              <a:buChar char="•"/>
            </a:pPr>
            <a:r>
              <a:rPr lang="en-GB" sz="1200" b="0" i="1" u="none" strike="noStrike" kern="1200" baseline="0" dirty="0">
                <a:solidFill>
                  <a:schemeClr val="tx1"/>
                </a:solidFill>
                <a:latin typeface="+mn-lt"/>
                <a:ea typeface="ＭＳ Ｐゴシック" charset="-128"/>
                <a:cs typeface="ＭＳ Ｐゴシック" charset="-128"/>
              </a:rPr>
              <a:t>Minecraft</a:t>
            </a:r>
            <a:r>
              <a:rPr lang="en-GB" sz="1200" b="0" i="0" u="none" strike="noStrike" kern="1200" baseline="0" dirty="0">
                <a:solidFill>
                  <a:schemeClr val="tx1"/>
                </a:solidFill>
                <a:latin typeface="+mn-lt"/>
                <a:ea typeface="ＭＳ Ｐゴシック" charset="-128"/>
                <a:cs typeface="ＭＳ Ｐゴシック" charset="-128"/>
              </a:rPr>
              <a:t> – pseudo-random level generation [top middle]</a:t>
            </a:r>
          </a:p>
          <a:p>
            <a:pPr marL="171450" indent="-171450">
              <a:buFont typeface="Arial" panose="020B0604020202020204" pitchFamily="34" charset="0"/>
              <a:buChar char="•"/>
            </a:pPr>
            <a:r>
              <a:rPr lang="en-GB" sz="1200" b="0" i="0" u="none" strike="noStrike" kern="1200" baseline="0" dirty="0" err="1">
                <a:solidFill>
                  <a:schemeClr val="tx1"/>
                </a:solidFill>
                <a:latin typeface="+mn-lt"/>
                <a:ea typeface="ＭＳ Ｐゴシック" charset="-128"/>
                <a:cs typeface="ＭＳ Ｐゴシック" charset="-128"/>
              </a:rPr>
              <a:t>Spelunky</a:t>
            </a:r>
            <a:r>
              <a:rPr lang="en-GB" sz="1200" b="0" i="0" u="none" strike="noStrike" kern="1200" baseline="0" dirty="0">
                <a:solidFill>
                  <a:schemeClr val="tx1"/>
                </a:solidFill>
                <a:latin typeface="+mn-lt"/>
                <a:ea typeface="ＭＳ Ｐゴシック" charset="-128"/>
                <a:cs typeface="ＭＳ Ｐゴシック" charset="-128"/>
              </a:rPr>
              <a:t> -  level generation [bottom middle]</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Civilization – level generation [bottom left]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Borderlands – weapon generation [middle left]</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ＭＳ Ｐゴシック" charset="-128"/>
              <a:cs typeface="ＭＳ Ｐゴシック" charset="-128"/>
            </a:endParaRPr>
          </a:p>
          <a:p>
            <a:r>
              <a:rPr lang="en-US" cap="none" dirty="0"/>
              <a:t>Hundreds of commercial games feature PCG by now… e.g.</a:t>
            </a:r>
            <a:r>
              <a:rPr lang="en-US" cap="none" baseline="0" dirty="0"/>
              <a:t> a</a:t>
            </a:r>
            <a:r>
              <a:rPr lang="en-US" cap="none" dirty="0"/>
              <a:t>ccording to </a:t>
            </a:r>
            <a:r>
              <a:rPr lang="en-US" cap="none" dirty="0" err="1"/>
              <a:t>pcg.wikidot</a:t>
            </a:r>
            <a:endParaRPr lang="en-US" cap="none"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solidFill>
                  <a:prstClr val="black"/>
                </a:solidFill>
              </a:rPr>
              <a:pPr>
                <a:defRPr/>
              </a:pPr>
              <a:t>9</a:t>
            </a:fld>
            <a:endParaRPr lang="da-DK">
              <a:solidFill>
                <a:prstClr val="black"/>
              </a:solidFill>
            </a:endParaRPr>
          </a:p>
        </p:txBody>
      </p:sp>
    </p:spTree>
    <p:extLst>
      <p:ext uri="{BB962C8B-B14F-4D97-AF65-F5344CB8AC3E}">
        <p14:creationId xmlns:p14="http://schemas.microsoft.com/office/powerpoint/2010/main" val="1569531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93</a:t>
            </a:fld>
            <a:endParaRPr lang="da-DK"/>
          </a:p>
        </p:txBody>
      </p:sp>
    </p:spTree>
    <p:extLst>
      <p:ext uri="{BB962C8B-B14F-4D97-AF65-F5344CB8AC3E}">
        <p14:creationId xmlns:p14="http://schemas.microsoft.com/office/powerpoint/2010/main" val="5592524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94</a:t>
            </a:fld>
            <a:endParaRPr lang="da-DK"/>
          </a:p>
        </p:txBody>
      </p:sp>
    </p:spTree>
    <p:extLst>
      <p:ext uri="{BB962C8B-B14F-4D97-AF65-F5344CB8AC3E}">
        <p14:creationId xmlns:p14="http://schemas.microsoft.com/office/powerpoint/2010/main" val="37694831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95</a:t>
            </a:fld>
            <a:endParaRPr lang="da-DK"/>
          </a:p>
        </p:txBody>
      </p:sp>
    </p:spTree>
    <p:extLst>
      <p:ext uri="{BB962C8B-B14F-4D97-AF65-F5344CB8AC3E}">
        <p14:creationId xmlns:p14="http://schemas.microsoft.com/office/powerpoint/2010/main" val="17915674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96</a:t>
            </a:fld>
            <a:endParaRPr lang="da-DK"/>
          </a:p>
        </p:txBody>
      </p:sp>
    </p:spTree>
    <p:extLst>
      <p:ext uri="{BB962C8B-B14F-4D97-AF65-F5344CB8AC3E}">
        <p14:creationId xmlns:p14="http://schemas.microsoft.com/office/powerpoint/2010/main" val="19036140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97</a:t>
            </a:fld>
            <a:endParaRPr lang="da-DK"/>
          </a:p>
        </p:txBody>
      </p:sp>
    </p:spTree>
    <p:extLst>
      <p:ext uri="{BB962C8B-B14F-4D97-AF65-F5344CB8AC3E}">
        <p14:creationId xmlns:p14="http://schemas.microsoft.com/office/powerpoint/2010/main" val="36996835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98</a:t>
            </a:fld>
            <a:endParaRPr lang="da-DK"/>
          </a:p>
        </p:txBody>
      </p:sp>
    </p:spTree>
    <p:extLst>
      <p:ext uri="{BB962C8B-B14F-4D97-AF65-F5344CB8AC3E}">
        <p14:creationId xmlns:p14="http://schemas.microsoft.com/office/powerpoint/2010/main" val="20554759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99</a:t>
            </a:fld>
            <a:endParaRPr lang="da-DK"/>
          </a:p>
        </p:txBody>
      </p:sp>
    </p:spTree>
    <p:extLst>
      <p:ext uri="{BB962C8B-B14F-4D97-AF65-F5344CB8AC3E}">
        <p14:creationId xmlns:p14="http://schemas.microsoft.com/office/powerpoint/2010/main" val="40909211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100</a:t>
            </a:fld>
            <a:endParaRPr lang="da-DK"/>
          </a:p>
        </p:txBody>
      </p:sp>
    </p:spTree>
    <p:extLst>
      <p:ext uri="{BB962C8B-B14F-4D97-AF65-F5344CB8AC3E}">
        <p14:creationId xmlns:p14="http://schemas.microsoft.com/office/powerpoint/2010/main" val="7211544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101</a:t>
            </a:fld>
            <a:endParaRPr lang="da-DK"/>
          </a:p>
        </p:txBody>
      </p:sp>
    </p:spTree>
    <p:extLst>
      <p:ext uri="{BB962C8B-B14F-4D97-AF65-F5344CB8AC3E}">
        <p14:creationId xmlns:p14="http://schemas.microsoft.com/office/powerpoint/2010/main" val="14710701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102</a:t>
            </a:fld>
            <a:endParaRPr lang="da-DK"/>
          </a:p>
        </p:txBody>
      </p:sp>
    </p:spTree>
    <p:extLst>
      <p:ext uri="{BB962C8B-B14F-4D97-AF65-F5344CB8AC3E}">
        <p14:creationId xmlns:p14="http://schemas.microsoft.com/office/powerpoint/2010/main" val="3967668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3"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0" bIns="72000"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da-DK" sz="3200">
                <a:solidFill>
                  <a:schemeClr val="bg1"/>
                </a:solidFill>
                <a:latin typeface="Calibri" pitchFamily="34" charset="0"/>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a:xfrm>
            <a:off x="3843338" y="5172075"/>
            <a:ext cx="1543050" cy="257175"/>
          </a:xfrm>
          <a:prstGeom prst="rect">
            <a:avLst/>
          </a:prstGeom>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2039464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3"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0" bIns="72000"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defRPr/>
            </a:pPr>
            <a:r>
              <a:rPr lang="da-DK" sz="3200">
                <a:solidFill>
                  <a:prstClr val="white"/>
                </a:solidFill>
                <a:latin typeface="Calibri" pitchFamily="34" charset="0"/>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a:xfrm>
            <a:off x="3843338" y="5172075"/>
            <a:ext cx="1543050" cy="257175"/>
          </a:xfrm>
          <a:prstGeom prst="rect">
            <a:avLst/>
          </a:prstGeom>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22553555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7989450"/>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4196199"/>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4110038" y="1312333"/>
            <a:ext cx="5229225" cy="3873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2" y="1312333"/>
            <a:ext cx="3833813" cy="3873500"/>
          </a:xfrm>
          <a:prstGeom prst="rect">
            <a:avLst/>
          </a:prstGeom>
        </p:spPr>
        <p:txBody>
          <a:bodyPr/>
          <a:lstStyle>
            <a:lvl1pPr marL="209550" indent="-209550">
              <a:spcBef>
                <a:spcPts val="1688"/>
              </a:spcBef>
              <a:defRPr sz="1425"/>
            </a:lvl1pPr>
            <a:lvl2pPr marL="419100" indent="-209550">
              <a:spcBef>
                <a:spcPts val="1688"/>
              </a:spcBef>
              <a:defRPr sz="1425"/>
            </a:lvl2pPr>
            <a:lvl3pPr marL="628650" indent="-209550">
              <a:spcBef>
                <a:spcPts val="1688"/>
              </a:spcBef>
              <a:defRPr sz="1425"/>
            </a:lvl3pPr>
            <a:lvl4pPr marL="838200" indent="-209550">
              <a:spcBef>
                <a:spcPts val="1688"/>
              </a:spcBef>
              <a:defRPr sz="1425"/>
            </a:lvl4pPr>
            <a:lvl5pPr marL="1047750" indent="-209550">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255880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3" y="740834"/>
            <a:ext cx="7877175" cy="4233333"/>
          </a:xfrm>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999945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5737622" y="2936875"/>
            <a:ext cx="3121819" cy="2312458"/>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5910262" y="359833"/>
            <a:ext cx="2776538" cy="3085042"/>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371475" y="470958"/>
            <a:ext cx="6450806" cy="4778375"/>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8395789"/>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5350" y="3730625"/>
            <a:ext cx="7358063" cy="287258"/>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22"/>
          </p:nvPr>
        </p:nvSpPr>
        <p:spPr>
          <a:xfrm>
            <a:off x="895350" y="2514247"/>
            <a:ext cx="7358063" cy="379591"/>
          </a:xfrm>
          <a:prstGeom prst="rect">
            <a:avLst/>
          </a:prstGeom>
        </p:spPr>
        <p:txBody>
          <a:bodyPr>
            <a:spAutoFit/>
          </a:bodyPr>
          <a:lstStyle>
            <a:lvl1pPr marL="0" indent="0" algn="ctr">
              <a:spcBef>
                <a:spcPts val="0"/>
              </a:spcBef>
              <a:buSzTx/>
              <a:buNone/>
              <a:defRPr sz="1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012217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19050" y="-529167"/>
            <a:ext cx="9182100" cy="6801556"/>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0146083"/>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3208526"/>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645295" y="148828"/>
            <a:ext cx="5853410" cy="1265040"/>
          </a:xfrm>
          <a:prstGeom prst="rect">
            <a:avLst/>
          </a:prstGeom>
        </p:spPr>
        <p:txBody>
          <a:bodyPr lIns="71437" tIns="71437" rIns="71437" bIns="71437"/>
          <a:lstStyle>
            <a:lvl1pPr defTabSz="308074"/>
          </a:lstStyle>
          <a:p>
            <a:r>
              <a:t>Title Text</a:t>
            </a:r>
          </a:p>
        </p:txBody>
      </p:sp>
      <p:sp>
        <p:nvSpPr>
          <p:cNvPr id="118" name="Body Level One…"/>
          <p:cNvSpPr txBox="1">
            <a:spLocks noGrp="1"/>
          </p:cNvSpPr>
          <p:nvPr>
            <p:ph type="body" idx="1"/>
          </p:nvPr>
        </p:nvSpPr>
        <p:spPr>
          <a:xfrm>
            <a:off x="1645295" y="1518047"/>
            <a:ext cx="5853410" cy="3683497"/>
          </a:xfrm>
          <a:prstGeom prst="rect">
            <a:avLst/>
          </a:prstGeom>
        </p:spPr>
        <p:txBody>
          <a:bodyPr lIns="71437" tIns="71437" rIns="71437" bIns="71437"/>
          <a:lstStyle>
            <a:lvl1pPr marL="229195" indent="-229195" defTabSz="308074">
              <a:buSzPct val="145000"/>
              <a:defRPr sz="1650"/>
            </a:lvl1pPr>
            <a:lvl2pPr marL="395883" indent="-229195" defTabSz="308074">
              <a:buSzPct val="145000"/>
              <a:defRPr sz="1650"/>
            </a:lvl2pPr>
            <a:lvl3pPr marL="562570" indent="-229195" defTabSz="308074">
              <a:buSzPct val="145000"/>
              <a:defRPr sz="1650"/>
            </a:lvl3pPr>
            <a:lvl4pPr marL="729258" indent="-229195" defTabSz="308074">
              <a:buSzPct val="145000"/>
              <a:defRPr sz="1650"/>
            </a:lvl4pPr>
            <a:lvl5pPr marL="895945" indent="-229195" defTabSz="308074">
              <a:buSzPct val="145000"/>
              <a:defRPr sz="165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482789" y="5447109"/>
            <a:ext cx="277319" cy="271227"/>
          </a:xfrm>
          <a:prstGeom prst="rect">
            <a:avLst/>
          </a:prstGeom>
        </p:spPr>
        <p:txBody>
          <a:bodyPr lIns="71437" tIns="71437" rIns="71437" bIns="71437"/>
          <a:lstStyle>
            <a:lvl1pPr defTabSz="308074">
              <a:defRPr sz="825"/>
            </a:lvl1pPr>
          </a:lstStyle>
          <a:p>
            <a:fld id="{86CB4B4D-7CA3-9044-876B-883B54F8677D}" type="slidenum">
              <a:t>‹#›</a:t>
            </a:fld>
            <a:endParaRPr/>
          </a:p>
        </p:txBody>
      </p:sp>
    </p:spTree>
    <p:extLst>
      <p:ext uri="{BB962C8B-B14F-4D97-AF65-F5344CB8AC3E}">
        <p14:creationId xmlns:p14="http://schemas.microsoft.com/office/powerpoint/2010/main" val="393545060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_Title - Center">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812727" y="1890117"/>
            <a:ext cx="5518547" cy="1934766"/>
          </a:xfrm>
          <a:prstGeom prst="rect">
            <a:avLst/>
          </a:prstGeom>
        </p:spPr>
        <p:txBody>
          <a:bodyPr lIns="71437" tIns="71437" rIns="71437" bIns="71437"/>
          <a:lstStyle>
            <a:lvl1pPr defTabSz="308074"/>
          </a:lstStyle>
          <a:p>
            <a:r>
              <a:t>Title Text</a:t>
            </a:r>
          </a:p>
        </p:txBody>
      </p:sp>
      <p:sp>
        <p:nvSpPr>
          <p:cNvPr id="127" name="Slide Number"/>
          <p:cNvSpPr txBox="1">
            <a:spLocks noGrp="1"/>
          </p:cNvSpPr>
          <p:nvPr>
            <p:ph type="sldNum" sz="quarter" idx="2"/>
          </p:nvPr>
        </p:nvSpPr>
        <p:spPr>
          <a:xfrm>
            <a:off x="4482789" y="5447109"/>
            <a:ext cx="277319" cy="271227"/>
          </a:xfrm>
          <a:prstGeom prst="rect">
            <a:avLst/>
          </a:prstGeom>
        </p:spPr>
        <p:txBody>
          <a:bodyPr lIns="71437" tIns="71437" rIns="71437" bIns="71437"/>
          <a:lstStyle>
            <a:lvl1pPr defTabSz="308074">
              <a:defRPr sz="825"/>
            </a:lvl1pPr>
          </a:lstStyle>
          <a:p>
            <a:fld id="{86CB4B4D-7CA3-9044-876B-883B54F8677D}" type="slidenum">
              <a:t>‹#›</a:t>
            </a:fld>
            <a:endParaRPr/>
          </a:p>
        </p:txBody>
      </p:sp>
    </p:spTree>
    <p:extLst>
      <p:ext uri="{BB962C8B-B14F-4D97-AF65-F5344CB8AC3E}">
        <p14:creationId xmlns:p14="http://schemas.microsoft.com/office/powerpoint/2010/main" val="227720954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3"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p:spPr>
        <p:txBody>
          <a:bodyPr/>
          <a:lstStyle/>
          <a:p>
            <a:pPr lvl="1"/>
            <a:endParaRPr lang="da-DK" dirty="0"/>
          </a:p>
        </p:txBody>
      </p:sp>
      <p:sp>
        <p:nvSpPr>
          <p:cNvPr id="5" name="Pladsholder til sidefod 13"/>
          <p:cNvSpPr>
            <a:spLocks noGrp="1"/>
          </p:cNvSpPr>
          <p:nvPr userDrawn="1">
            <p:ph type="ftr" sz="quarter" idx="11"/>
          </p:nvPr>
        </p:nvSpPr>
        <p:spPr>
          <a:xfrm>
            <a:off x="3843338" y="5172075"/>
            <a:ext cx="1543050" cy="257175"/>
          </a:xfrm>
          <a:prstGeom prst="rect">
            <a:avLst/>
          </a:prstGeom>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41935787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645295" y="260449"/>
            <a:ext cx="5853410" cy="126503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r>
              <a:t>Title Text</a:t>
            </a:r>
          </a:p>
        </p:txBody>
      </p:sp>
      <p:sp>
        <p:nvSpPr>
          <p:cNvPr id="135" name="Body Level One…"/>
          <p:cNvSpPr txBox="1">
            <a:spLocks noGrp="1"/>
          </p:cNvSpPr>
          <p:nvPr>
            <p:ph type="body" idx="1"/>
          </p:nvPr>
        </p:nvSpPr>
        <p:spPr>
          <a:xfrm>
            <a:off x="1645295" y="1525488"/>
            <a:ext cx="5853410" cy="3683497"/>
          </a:xfrm>
          <a:prstGeom prst="rect">
            <a:avLst/>
          </a:prstGeom>
        </p:spPr>
        <p:txBody>
          <a:bodyPr lIns="71437" tIns="71437" rIns="71437" bIns="71437"/>
          <a:lstStyle>
            <a:lvl1pPr marL="231510" indent="-231510" defTabSz="308074">
              <a:buSzPct val="75000"/>
              <a:defRPr sz="1875">
                <a:latin typeface="Helvetica Light"/>
                <a:ea typeface="Helvetica Light"/>
                <a:cs typeface="Helvetica Light"/>
                <a:sym typeface="Helvetica Light"/>
              </a:defRPr>
            </a:lvl1pPr>
            <a:lvl2pPr marL="398198" indent="-231510" defTabSz="308074">
              <a:buSzPct val="75000"/>
              <a:defRPr sz="1875">
                <a:latin typeface="Helvetica Light"/>
                <a:ea typeface="Helvetica Light"/>
                <a:cs typeface="Helvetica Light"/>
                <a:sym typeface="Helvetica Light"/>
              </a:defRPr>
            </a:lvl2pPr>
            <a:lvl3pPr marL="564885" indent="-231510" defTabSz="308074">
              <a:buSzPct val="75000"/>
              <a:defRPr sz="1875">
                <a:latin typeface="Helvetica Light"/>
                <a:ea typeface="Helvetica Light"/>
                <a:cs typeface="Helvetica Light"/>
                <a:sym typeface="Helvetica Light"/>
              </a:defRPr>
            </a:lvl3pPr>
            <a:lvl4pPr marL="731573" indent="-231510" defTabSz="308074">
              <a:buSzPct val="75000"/>
              <a:defRPr sz="1875">
                <a:latin typeface="Helvetica Light"/>
                <a:ea typeface="Helvetica Light"/>
                <a:cs typeface="Helvetica Light"/>
                <a:sym typeface="Helvetica Light"/>
              </a:defRPr>
            </a:lvl4pPr>
            <a:lvl5pPr marL="898260" indent="-231510" defTabSz="308074">
              <a:buSzPct val="75000"/>
              <a:defRPr sz="1875">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4475931" y="5421064"/>
            <a:ext cx="288540" cy="28276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5803068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2376971" y="825996"/>
            <a:ext cx="4390058" cy="948780"/>
          </a:xfrm>
          <a:prstGeom prst="rect">
            <a:avLst/>
          </a:prstGeom>
        </p:spPr>
        <p:txBody>
          <a:bodyPr lIns="53578" tIns="53578" rIns="53578" bIns="53578"/>
          <a:lstStyle>
            <a:lvl1pPr defTabSz="308074">
              <a:defRPr sz="4050"/>
            </a:lvl1pPr>
          </a:lstStyle>
          <a:p>
            <a:r>
              <a:t>Title Text</a:t>
            </a:r>
          </a:p>
        </p:txBody>
      </p:sp>
      <p:sp>
        <p:nvSpPr>
          <p:cNvPr id="144" name="Body Level One…"/>
          <p:cNvSpPr txBox="1">
            <a:spLocks noGrp="1"/>
          </p:cNvSpPr>
          <p:nvPr>
            <p:ph type="body" sz="half" idx="1"/>
          </p:nvPr>
        </p:nvSpPr>
        <p:spPr>
          <a:xfrm>
            <a:off x="2376971" y="1852910"/>
            <a:ext cx="4390058" cy="2762623"/>
          </a:xfrm>
          <a:prstGeom prst="rect">
            <a:avLst/>
          </a:prstGeom>
        </p:spPr>
        <p:txBody>
          <a:bodyPr lIns="53578" tIns="53578" rIns="53578" bIns="53578"/>
          <a:lstStyle>
            <a:lvl1pPr marL="218777" indent="-218777" defTabSz="308074">
              <a:buSzPct val="145000"/>
              <a:defRPr sz="1575"/>
            </a:lvl1pPr>
            <a:lvl2pPr marL="385465" indent="-218777" defTabSz="308074">
              <a:buSzPct val="145000"/>
              <a:defRPr sz="1575"/>
            </a:lvl2pPr>
            <a:lvl3pPr marL="552152" indent="-218777" defTabSz="308074">
              <a:buSzPct val="145000"/>
              <a:defRPr sz="1575"/>
            </a:lvl3pPr>
            <a:lvl4pPr marL="718840" indent="-218777" defTabSz="308074">
              <a:buSzPct val="145000"/>
              <a:defRPr sz="1575"/>
            </a:lvl4pPr>
            <a:lvl5pPr marL="885527" indent="-218777" defTabSz="308074">
              <a:buSzPct val="145000"/>
              <a:defRPr sz="1575"/>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4500524" y="4799707"/>
            <a:ext cx="217207" cy="212077"/>
          </a:xfrm>
          <a:prstGeom prst="rect">
            <a:avLst/>
          </a:prstGeom>
        </p:spPr>
        <p:txBody>
          <a:bodyPr lIns="53578" tIns="53578" rIns="53578" bIns="53578"/>
          <a:lstStyle>
            <a:lvl1pPr defTabSz="308074">
              <a:defRPr sz="675"/>
            </a:lvl1pPr>
          </a:lstStyle>
          <a:p>
            <a:fld id="{86CB4B4D-7CA3-9044-876B-883B54F8677D}" type="slidenum">
              <a:t>‹#›</a:t>
            </a:fld>
            <a:endParaRPr/>
          </a:p>
        </p:txBody>
      </p:sp>
    </p:spTree>
    <p:extLst>
      <p:ext uri="{BB962C8B-B14F-4D97-AF65-F5344CB8AC3E}">
        <p14:creationId xmlns:p14="http://schemas.microsoft.com/office/powerpoint/2010/main" val="429271859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1376781" y="1334854"/>
            <a:ext cx="6390450" cy="1710500"/>
          </a:xfrm>
          <a:prstGeom prst="rect">
            <a:avLst/>
          </a:prstGeom>
        </p:spPr>
        <p:txBody>
          <a:bodyPr lIns="182850" tIns="182850" rIns="182850" bIns="182850" anchor="b"/>
          <a:lstStyle>
            <a:lvl1pPr defTabSz="914400">
              <a:defRPr sz="5100">
                <a:latin typeface="Arial"/>
                <a:ea typeface="Arial"/>
                <a:cs typeface="Arial"/>
                <a:sym typeface="Arial"/>
              </a:defRPr>
            </a:lvl1pPr>
          </a:lstStyle>
          <a:p>
            <a:r>
              <a:t>Title Text</a:t>
            </a:r>
          </a:p>
        </p:txBody>
      </p:sp>
      <p:sp>
        <p:nvSpPr>
          <p:cNvPr id="153" name="Body Level One…"/>
          <p:cNvSpPr txBox="1">
            <a:spLocks noGrp="1"/>
          </p:cNvSpPr>
          <p:nvPr>
            <p:ph type="body" sz="quarter" idx="1"/>
          </p:nvPr>
        </p:nvSpPr>
        <p:spPr>
          <a:xfrm>
            <a:off x="1376775" y="3076145"/>
            <a:ext cx="6390450" cy="660501"/>
          </a:xfrm>
          <a:prstGeom prst="rect">
            <a:avLst/>
          </a:prstGeom>
        </p:spPr>
        <p:txBody>
          <a:bodyPr lIns="182850" tIns="182850" rIns="182850" bIns="182850" anchor="t"/>
          <a:lstStyle>
            <a:lvl1pPr marL="342900" indent="-300038" algn="ctr" defTabSz="914400">
              <a:spcBef>
                <a:spcPts val="0"/>
              </a:spcBef>
              <a:buSzTx/>
              <a:buNone/>
              <a:defRPr sz="2700">
                <a:solidFill>
                  <a:srgbClr val="595959"/>
                </a:solidFill>
                <a:latin typeface="Arial"/>
                <a:ea typeface="Arial"/>
                <a:cs typeface="Arial"/>
                <a:sym typeface="Arial"/>
              </a:defRPr>
            </a:lvl1pPr>
            <a:lvl2pPr marL="342900" indent="-119063" algn="ctr" defTabSz="914400">
              <a:spcBef>
                <a:spcPts val="0"/>
              </a:spcBef>
              <a:buSzTx/>
              <a:buNone/>
              <a:defRPr sz="2700">
                <a:solidFill>
                  <a:srgbClr val="595959"/>
                </a:solidFill>
                <a:latin typeface="Arial"/>
                <a:ea typeface="Arial"/>
                <a:cs typeface="Arial"/>
                <a:sym typeface="Arial"/>
              </a:defRPr>
            </a:lvl2pPr>
            <a:lvl3pPr marL="342900" indent="52388" algn="ctr" defTabSz="914400">
              <a:spcBef>
                <a:spcPts val="0"/>
              </a:spcBef>
              <a:buSzTx/>
              <a:buNone/>
              <a:defRPr sz="2700">
                <a:solidFill>
                  <a:srgbClr val="595959"/>
                </a:solidFill>
                <a:latin typeface="Arial"/>
                <a:ea typeface="Arial"/>
                <a:cs typeface="Arial"/>
                <a:sym typeface="Arial"/>
              </a:defRPr>
            </a:lvl3pPr>
            <a:lvl4pPr marL="342900" indent="223838" algn="ctr" defTabSz="914400">
              <a:spcBef>
                <a:spcPts val="0"/>
              </a:spcBef>
              <a:buSzTx/>
              <a:buNone/>
              <a:defRPr sz="2700">
                <a:solidFill>
                  <a:srgbClr val="595959"/>
                </a:solidFill>
                <a:latin typeface="Arial"/>
                <a:ea typeface="Arial"/>
                <a:cs typeface="Arial"/>
                <a:sym typeface="Arial"/>
              </a:defRPr>
            </a:lvl4pPr>
            <a:lvl5pPr marL="342900" indent="395288" algn="ctr" defTabSz="914400">
              <a:spcBef>
                <a:spcPts val="0"/>
              </a:spcBef>
              <a:buSzTx/>
              <a:buNone/>
              <a:defRPr sz="27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7639832" y="4616196"/>
            <a:ext cx="269037" cy="296387"/>
          </a:xfrm>
          <a:prstGeom prst="rect">
            <a:avLst/>
          </a:prstGeom>
        </p:spPr>
        <p:txBody>
          <a:bodyPr lIns="182850" tIns="182850" rIns="182850" bIns="182850" anchor="ctr">
            <a:normAutofit/>
          </a:bodyPr>
          <a:lstStyle>
            <a:lvl1pPr algn="r" defTabSz="914400">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29595519"/>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1645295" y="260449"/>
            <a:ext cx="5853410" cy="126503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r>
              <a:t>Title Text</a:t>
            </a:r>
          </a:p>
        </p:txBody>
      </p:sp>
      <p:sp>
        <p:nvSpPr>
          <p:cNvPr id="162" name="Body Level One…"/>
          <p:cNvSpPr txBox="1">
            <a:spLocks noGrp="1"/>
          </p:cNvSpPr>
          <p:nvPr>
            <p:ph type="body" idx="1"/>
          </p:nvPr>
        </p:nvSpPr>
        <p:spPr>
          <a:xfrm>
            <a:off x="1645295" y="1525488"/>
            <a:ext cx="5853410" cy="3683497"/>
          </a:xfrm>
          <a:prstGeom prst="rect">
            <a:avLst/>
          </a:prstGeom>
        </p:spPr>
        <p:txBody>
          <a:bodyPr lIns="71437" tIns="71437" rIns="71437" bIns="71437"/>
          <a:lstStyle>
            <a:lvl1pPr marL="231510" indent="-231510" defTabSz="308074">
              <a:buSzPct val="75000"/>
              <a:defRPr sz="1875">
                <a:latin typeface="Helvetica Light"/>
                <a:ea typeface="Helvetica Light"/>
                <a:cs typeface="Helvetica Light"/>
                <a:sym typeface="Helvetica Light"/>
              </a:defRPr>
            </a:lvl1pPr>
            <a:lvl2pPr marL="398198" indent="-231510" defTabSz="308074">
              <a:buSzPct val="75000"/>
              <a:defRPr sz="1875">
                <a:latin typeface="Helvetica Light"/>
                <a:ea typeface="Helvetica Light"/>
                <a:cs typeface="Helvetica Light"/>
                <a:sym typeface="Helvetica Light"/>
              </a:defRPr>
            </a:lvl2pPr>
            <a:lvl3pPr marL="564885" indent="-231510" defTabSz="308074">
              <a:buSzPct val="75000"/>
              <a:defRPr sz="1875">
                <a:latin typeface="Helvetica Light"/>
                <a:ea typeface="Helvetica Light"/>
                <a:cs typeface="Helvetica Light"/>
                <a:sym typeface="Helvetica Light"/>
              </a:defRPr>
            </a:lvl3pPr>
            <a:lvl4pPr marL="731573" indent="-231510" defTabSz="308074">
              <a:buSzPct val="75000"/>
              <a:defRPr sz="1875">
                <a:latin typeface="Helvetica Light"/>
                <a:ea typeface="Helvetica Light"/>
                <a:cs typeface="Helvetica Light"/>
                <a:sym typeface="Helvetica Light"/>
              </a:defRPr>
            </a:lvl4pPr>
            <a:lvl5pPr marL="898260" indent="-231510" defTabSz="308074">
              <a:buSzPct val="75000"/>
              <a:defRPr sz="1875">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4475931" y="5421064"/>
            <a:ext cx="288540" cy="28276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883025706"/>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1376775" y="1085229"/>
            <a:ext cx="6390450" cy="477250"/>
          </a:xfrm>
          <a:prstGeom prst="rect">
            <a:avLst/>
          </a:prstGeom>
        </p:spPr>
        <p:txBody>
          <a:bodyPr lIns="182850" tIns="182850" rIns="182850" bIns="182850" anchor="t"/>
          <a:lstStyle>
            <a:lvl1pPr algn="l" defTabSz="914400">
              <a:defRPr sz="2700">
                <a:latin typeface="Arial"/>
                <a:ea typeface="Arial"/>
                <a:cs typeface="Arial"/>
                <a:sym typeface="Arial"/>
              </a:defRPr>
            </a:lvl1pPr>
          </a:lstStyle>
          <a:p>
            <a:r>
              <a:t>Title Text</a:t>
            </a:r>
          </a:p>
        </p:txBody>
      </p:sp>
      <p:sp>
        <p:nvSpPr>
          <p:cNvPr id="171" name="Body Level One…"/>
          <p:cNvSpPr txBox="1">
            <a:spLocks noGrp="1"/>
          </p:cNvSpPr>
          <p:nvPr>
            <p:ph type="body" sz="half" idx="1"/>
          </p:nvPr>
        </p:nvSpPr>
        <p:spPr>
          <a:xfrm>
            <a:off x="1376775" y="1674770"/>
            <a:ext cx="6390450" cy="2847001"/>
          </a:xfrm>
          <a:prstGeom prst="rect">
            <a:avLst/>
          </a:prstGeom>
        </p:spPr>
        <p:txBody>
          <a:bodyPr lIns="182850" tIns="182850" rIns="182850" bIns="182850" anchor="t"/>
          <a:lstStyle>
            <a:lvl1pPr marL="371475" indent="-328613"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1pPr>
            <a:lvl2pPr marL="61504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2pPr>
            <a:lvl3pPr marL="78649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3pPr>
            <a:lvl4pPr marL="95794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4pPr>
            <a:lvl5pPr marL="112939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7639832" y="4616196"/>
            <a:ext cx="269037" cy="296387"/>
          </a:xfrm>
          <a:prstGeom prst="rect">
            <a:avLst/>
          </a:prstGeom>
        </p:spPr>
        <p:txBody>
          <a:bodyPr lIns="182850" tIns="182850" rIns="182850" bIns="182850" anchor="ctr">
            <a:normAutofit/>
          </a:bodyPr>
          <a:lstStyle>
            <a:lvl1pPr algn="r" defTabSz="914400">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75937590"/>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TITLE_AND_BODY">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311700" y="494472"/>
            <a:ext cx="8520601" cy="636334"/>
          </a:xfrm>
          <a:prstGeom prst="rect">
            <a:avLst/>
          </a:prstGeom>
        </p:spPr>
        <p:txBody>
          <a:bodyPr lIns="243799" tIns="243799" rIns="243799" bIns="243799" anchor="t"/>
          <a:lstStyle>
            <a:lvl1pPr algn="l" defTabSz="914400">
              <a:defRPr sz="2775">
                <a:latin typeface="Arial"/>
                <a:ea typeface="Arial"/>
                <a:cs typeface="Arial"/>
                <a:sym typeface="Arial"/>
              </a:defRPr>
            </a:lvl1pPr>
          </a:lstStyle>
          <a:p>
            <a:r>
              <a:t>Title Text</a:t>
            </a:r>
          </a:p>
        </p:txBody>
      </p:sp>
      <p:sp>
        <p:nvSpPr>
          <p:cNvPr id="180" name="Body Level One…"/>
          <p:cNvSpPr txBox="1">
            <a:spLocks noGrp="1"/>
          </p:cNvSpPr>
          <p:nvPr>
            <p:ph type="body" idx="1"/>
          </p:nvPr>
        </p:nvSpPr>
        <p:spPr>
          <a:xfrm>
            <a:off x="311700" y="1280528"/>
            <a:ext cx="8520601" cy="3796000"/>
          </a:xfrm>
          <a:prstGeom prst="rect">
            <a:avLst/>
          </a:prstGeom>
        </p:spPr>
        <p:txBody>
          <a:bodyPr lIns="243799" tIns="243799" rIns="243799" bIns="243799" anchor="t"/>
          <a:lstStyle>
            <a:lvl1pPr marL="385763" indent="-342900"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1pPr>
            <a:lvl2pPr marL="63205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2pPr>
            <a:lvl3pPr marL="80350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3pPr>
            <a:lvl4pPr marL="97495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4pPr>
            <a:lvl5pPr marL="114640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8695814" y="5218665"/>
            <a:ext cx="325344" cy="362708"/>
          </a:xfrm>
          <a:prstGeom prst="rect">
            <a:avLst/>
          </a:prstGeom>
        </p:spPr>
        <p:txBody>
          <a:bodyPr lIns="243799" tIns="243799" rIns="243799" bIns="243799" anchor="ctr">
            <a:normAutofit/>
          </a:bodyPr>
          <a:lstStyle>
            <a:lvl1pPr algn="r" defTabSz="914400">
              <a:defRPr sz="975">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7751416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1" y="5126041"/>
            <a:ext cx="271938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822952" rtl="0" eaLnBrk="1" fontAlgn="base" latinLnBrk="0" hangingPunct="1">
              <a:lnSpc>
                <a:spcPct val="100000"/>
              </a:lnSpc>
              <a:spcBef>
                <a:spcPct val="0"/>
              </a:spcBef>
              <a:spcAft>
                <a:spcPct val="0"/>
              </a:spcAft>
              <a:buClrTx/>
              <a:buSzTx/>
              <a:buFontTx/>
              <a:buNone/>
              <a:tabLst/>
              <a:defRPr/>
            </a:pPr>
            <a:endParaRPr kumimoji="0" lang="en-GB"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6"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27424805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767250" y="2389834"/>
            <a:ext cx="5658000" cy="935333"/>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7D3AAE"/>
              </a:buClr>
              <a:buSzPts val="3600"/>
              <a:buNone/>
              <a:defRPr sz="3600">
                <a:solidFill>
                  <a:srgbClr val="7D3AAE"/>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pt-PT" smtClean="0">
                <a:solidFill>
                  <a:srgbClr val="595959"/>
                </a:solidFill>
                <a:cs typeface="Arial"/>
                <a:sym typeface="Arial"/>
              </a:rPr>
              <a:pPr defTabSz="914378">
                <a:buClr>
                  <a:srgbClr val="000000"/>
                </a:buClr>
              </a:pPr>
              <a:t>‹#›</a:t>
            </a:fld>
            <a:endParaRPr lang="pt-PT">
              <a:solidFill>
                <a:srgbClr val="595959"/>
              </a:solidFill>
              <a:cs typeface="Arial"/>
              <a:sym typeface="Arial"/>
            </a:endParaRPr>
          </a:p>
        </p:txBody>
      </p:sp>
    </p:spTree>
    <p:extLst>
      <p:ext uri="{BB962C8B-B14F-4D97-AF65-F5344CB8AC3E}">
        <p14:creationId xmlns:p14="http://schemas.microsoft.com/office/powerpoint/2010/main" val="36170801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87901" y="494473"/>
            <a:ext cx="7501340" cy="636333"/>
          </a:xfrm>
          <a:prstGeom prst="rect">
            <a:avLst/>
          </a:prstGeom>
        </p:spPr>
        <p:txBody>
          <a:bodyPr spcFirstLastPara="1" wrap="square" lIns="91425" tIns="91425" rIns="91425" bIns="91425" anchor="t" anchorCtr="0">
            <a:normAutofit/>
          </a:bodyPr>
          <a:lstStyle>
            <a:lvl1pPr lvl="0">
              <a:spcBef>
                <a:spcPts val="0"/>
              </a:spcBef>
              <a:spcAft>
                <a:spcPts val="0"/>
              </a:spcAft>
              <a:buClr>
                <a:srgbClr val="4D4D4D"/>
              </a:buClr>
              <a:buSzPts val="2500"/>
              <a:buNone/>
              <a:defRPr sz="2500" b="1">
                <a:solidFill>
                  <a:srgbClr val="4D4D4D"/>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280528"/>
            <a:ext cx="8520600" cy="3796000"/>
          </a:xfrm>
          <a:prstGeom prst="rect">
            <a:avLst/>
          </a:prstGeom>
        </p:spPr>
        <p:txBody>
          <a:bodyPr spcFirstLastPara="1" wrap="square" lIns="91425" tIns="91425" rIns="91425" bIns="91425" anchor="t" anchorCtr="0">
            <a:normAutofit/>
          </a:bodyPr>
          <a:lstStyle>
            <a:lvl1pPr marL="457189" lvl="0" indent="-355591">
              <a:spcBef>
                <a:spcPts val="0"/>
              </a:spcBef>
              <a:spcAft>
                <a:spcPts val="0"/>
              </a:spcAft>
              <a:buClr>
                <a:srgbClr val="7D3AAE"/>
              </a:buClr>
              <a:buSzPts val="2000"/>
              <a:buChar char="●"/>
              <a:defRPr sz="2000"/>
            </a:lvl1pPr>
            <a:lvl2pPr marL="914378" lvl="1" indent="-355591">
              <a:spcBef>
                <a:spcPts val="0"/>
              </a:spcBef>
              <a:spcAft>
                <a:spcPts val="0"/>
              </a:spcAft>
              <a:buClr>
                <a:srgbClr val="7D3AAE"/>
              </a:buClr>
              <a:buSzPts val="2000"/>
              <a:buChar char="○"/>
              <a:defRPr sz="2000"/>
            </a:lvl2pPr>
            <a:lvl3pPr marL="1371566" lvl="2" indent="-355591">
              <a:spcBef>
                <a:spcPts val="0"/>
              </a:spcBef>
              <a:spcAft>
                <a:spcPts val="0"/>
              </a:spcAft>
              <a:buClr>
                <a:srgbClr val="7D3AAE"/>
              </a:buClr>
              <a:buSzPts val="2000"/>
              <a:buChar char="■"/>
              <a:defRPr sz="2000"/>
            </a:lvl3pPr>
            <a:lvl4pPr marL="1828754" lvl="3" indent="-355591">
              <a:spcBef>
                <a:spcPts val="0"/>
              </a:spcBef>
              <a:spcAft>
                <a:spcPts val="0"/>
              </a:spcAft>
              <a:buClr>
                <a:srgbClr val="7D3AAE"/>
              </a:buClr>
              <a:buSzPts val="2000"/>
              <a:buChar char="●"/>
              <a:defRPr sz="2000"/>
            </a:lvl4pPr>
            <a:lvl5pPr marL="2285943" lvl="4" indent="-355591">
              <a:spcBef>
                <a:spcPts val="0"/>
              </a:spcBef>
              <a:spcAft>
                <a:spcPts val="0"/>
              </a:spcAft>
              <a:buClr>
                <a:srgbClr val="7D3AAE"/>
              </a:buClr>
              <a:buSzPts val="2000"/>
              <a:buChar char="○"/>
              <a:defRPr sz="2000"/>
            </a:lvl5pPr>
            <a:lvl6pPr marL="2743132" lvl="5" indent="-355591">
              <a:spcBef>
                <a:spcPts val="0"/>
              </a:spcBef>
              <a:spcAft>
                <a:spcPts val="0"/>
              </a:spcAft>
              <a:buClr>
                <a:srgbClr val="7D3AAE"/>
              </a:buClr>
              <a:buSzPts val="2000"/>
              <a:buChar char="■"/>
              <a:defRPr sz="2000"/>
            </a:lvl6pPr>
            <a:lvl7pPr marL="3200320" lvl="6" indent="-355591">
              <a:spcBef>
                <a:spcPts val="0"/>
              </a:spcBef>
              <a:spcAft>
                <a:spcPts val="0"/>
              </a:spcAft>
              <a:buClr>
                <a:srgbClr val="7D3AAE"/>
              </a:buClr>
              <a:buSzPts val="2000"/>
              <a:buChar char="●"/>
              <a:defRPr sz="2000"/>
            </a:lvl7pPr>
            <a:lvl8pPr marL="3657509" lvl="7" indent="-355591">
              <a:spcBef>
                <a:spcPts val="0"/>
              </a:spcBef>
              <a:spcAft>
                <a:spcPts val="0"/>
              </a:spcAft>
              <a:buClr>
                <a:srgbClr val="7D3AAE"/>
              </a:buClr>
              <a:buSzPts val="2000"/>
              <a:buChar char="○"/>
              <a:defRPr sz="2000"/>
            </a:lvl8pPr>
            <a:lvl9pPr marL="4114697" lvl="8" indent="-355591">
              <a:spcBef>
                <a:spcPts val="0"/>
              </a:spcBef>
              <a:spcAft>
                <a:spcPts val="0"/>
              </a:spcAft>
              <a:buClr>
                <a:srgbClr val="7D3AAE"/>
              </a:buClr>
              <a:buSzPts val="2000"/>
              <a:buChar char="■"/>
              <a:defRPr sz="2000"/>
            </a:lvl9pPr>
          </a:lstStyle>
          <a:p>
            <a:endParaRPr/>
          </a:p>
        </p:txBody>
      </p:sp>
      <p:sp>
        <p:nvSpPr>
          <p:cNvPr id="19" name="Google Shape;19;p4"/>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pt-PT" smtClean="0">
                <a:solidFill>
                  <a:srgbClr val="595959"/>
                </a:solidFill>
                <a:cs typeface="Arial"/>
                <a:sym typeface="Arial"/>
              </a:rPr>
              <a:pPr defTabSz="914378">
                <a:buClr>
                  <a:srgbClr val="000000"/>
                </a:buClr>
              </a:pPr>
              <a:t>‹#›</a:t>
            </a:fld>
            <a:endParaRPr lang="pt-PT">
              <a:solidFill>
                <a:srgbClr val="595959"/>
              </a:solidFill>
              <a:cs typeface="Arial"/>
              <a:sym typeface="Arial"/>
            </a:endParaRPr>
          </a:p>
        </p:txBody>
      </p:sp>
      <p:sp>
        <p:nvSpPr>
          <p:cNvPr id="2" name="Rectangle 1"/>
          <p:cNvSpPr/>
          <p:nvPr userDrawn="1"/>
        </p:nvSpPr>
        <p:spPr>
          <a:xfrm>
            <a:off x="8107680" y="310445"/>
            <a:ext cx="782320" cy="65475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23783698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494473"/>
            <a:ext cx="8520600" cy="636333"/>
          </a:xfrm>
          <a:prstGeom prst="rect">
            <a:avLst/>
          </a:prstGeom>
        </p:spPr>
        <p:txBody>
          <a:bodyPr spcFirstLastPara="1" wrap="square" lIns="91425" tIns="91425" rIns="91425" bIns="91425" anchor="t" anchorCtr="0">
            <a:normAutofit/>
          </a:bodyPr>
          <a:lstStyle>
            <a:lvl1pPr lvl="0">
              <a:spcBef>
                <a:spcPts val="0"/>
              </a:spcBef>
              <a:spcAft>
                <a:spcPts val="0"/>
              </a:spcAft>
              <a:buClr>
                <a:srgbClr val="4D4D4D"/>
              </a:buClr>
              <a:buSzPts val="2800"/>
              <a:buNone/>
              <a:defRPr b="1">
                <a:solidFill>
                  <a:srgbClr val="4D4D4D"/>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7"/>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pt-PT" smtClean="0">
                <a:solidFill>
                  <a:srgbClr val="595959"/>
                </a:solidFill>
                <a:cs typeface="Arial"/>
                <a:sym typeface="Arial"/>
              </a:rPr>
              <a:pPr defTabSz="914378">
                <a:buClr>
                  <a:srgbClr val="000000"/>
                </a:buClr>
              </a:pPr>
              <a:t>‹#›</a:t>
            </a:fld>
            <a:endParaRPr lang="pt-PT">
              <a:solidFill>
                <a:srgbClr val="595959"/>
              </a:solidFill>
              <a:cs typeface="Arial"/>
              <a:sym typeface="Arial"/>
            </a:endParaRPr>
          </a:p>
        </p:txBody>
      </p:sp>
    </p:spTree>
    <p:extLst>
      <p:ext uri="{BB962C8B-B14F-4D97-AF65-F5344CB8AC3E}">
        <p14:creationId xmlns:p14="http://schemas.microsoft.com/office/powerpoint/2010/main" val="682135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11138"/>
            <a:ext cx="8732837" cy="5310187"/>
          </a:xfrm>
          <a:prstGeom prst="rect">
            <a:avLst/>
          </a:prstGeom>
          <a:solidFill>
            <a:srgbClr val="F0C90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solidFill>
                <a:prstClr val="black"/>
              </a:solidFill>
              <a:latin typeface="Calibri" pitchFamily="34" charset="0"/>
              <a:ea typeface="MS PGothic" pitchFamily="34" charset="-128"/>
            </a:endParaRPr>
          </a:p>
        </p:txBody>
      </p:sp>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solidFill>
                <a:prstClr val="black"/>
              </a:solidFill>
            </a:endParaRP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2477874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43700" y="617333"/>
            <a:ext cx="4317300" cy="839667"/>
          </a:xfrm>
          <a:prstGeom prst="rect">
            <a:avLst/>
          </a:prstGeom>
        </p:spPr>
        <p:txBody>
          <a:bodyPr spcFirstLastPara="1" wrap="square" lIns="91425" tIns="91425" rIns="91425" bIns="91425" anchor="b" anchorCtr="0">
            <a:normAutofit/>
          </a:bodyPr>
          <a:lstStyle>
            <a:lvl1pPr lvl="0">
              <a:spcBef>
                <a:spcPts val="0"/>
              </a:spcBef>
              <a:spcAft>
                <a:spcPts val="0"/>
              </a:spcAft>
              <a:buClr>
                <a:srgbClr val="4D4D4D"/>
              </a:buClr>
              <a:buSzPts val="2500"/>
              <a:buNone/>
              <a:defRPr sz="2500" b="1">
                <a:solidFill>
                  <a:srgbClr val="4D4D4D"/>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8"/>
          <p:cNvSpPr txBox="1">
            <a:spLocks noGrp="1"/>
          </p:cNvSpPr>
          <p:nvPr>
            <p:ph type="body" idx="1"/>
          </p:nvPr>
        </p:nvSpPr>
        <p:spPr>
          <a:xfrm>
            <a:off x="311700" y="1544000"/>
            <a:ext cx="4449300" cy="3532667"/>
          </a:xfrm>
          <a:prstGeom prst="rect">
            <a:avLst/>
          </a:prstGeom>
        </p:spPr>
        <p:txBody>
          <a:bodyPr spcFirstLastPara="1" wrap="square" lIns="91425" tIns="91425" rIns="91425" bIns="91425" anchor="t" anchorCtr="0">
            <a:normAutofit/>
          </a:bodyPr>
          <a:lstStyle>
            <a:lvl1pPr marL="457189" lvl="0" indent="-355591">
              <a:spcBef>
                <a:spcPts val="0"/>
              </a:spcBef>
              <a:spcAft>
                <a:spcPts val="0"/>
              </a:spcAft>
              <a:buSzPts val="2000"/>
              <a:buChar char="●"/>
              <a:defRPr sz="2000"/>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endParaRPr/>
          </a:p>
        </p:txBody>
      </p:sp>
      <p:sp>
        <p:nvSpPr>
          <p:cNvPr id="35" name="Google Shape;35;p8"/>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pt-PT" smtClean="0">
                <a:solidFill>
                  <a:srgbClr val="595959"/>
                </a:solidFill>
                <a:cs typeface="Arial"/>
                <a:sym typeface="Arial"/>
              </a:rPr>
              <a:pPr defTabSz="914378">
                <a:buClr>
                  <a:srgbClr val="000000"/>
                </a:buClr>
              </a:pPr>
              <a:t>‹#›</a:t>
            </a:fld>
            <a:endParaRPr lang="pt-PT">
              <a:solidFill>
                <a:srgbClr val="595959"/>
              </a:solidFill>
              <a:cs typeface="Arial"/>
              <a:sym typeface="Arial"/>
            </a:endParaRPr>
          </a:p>
        </p:txBody>
      </p:sp>
    </p:spTree>
    <p:extLst>
      <p:ext uri="{BB962C8B-B14F-4D97-AF65-F5344CB8AC3E}">
        <p14:creationId xmlns:p14="http://schemas.microsoft.com/office/powerpoint/2010/main" val="1125507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0"/>
          <p:cNvSpPr/>
          <p:nvPr/>
        </p:nvSpPr>
        <p:spPr>
          <a:xfrm>
            <a:off x="4572000" y="-139"/>
            <a:ext cx="4572000" cy="571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10"/>
          <p:cNvSpPr txBox="1">
            <a:spLocks noGrp="1"/>
          </p:cNvSpPr>
          <p:nvPr>
            <p:ph type="title"/>
          </p:nvPr>
        </p:nvSpPr>
        <p:spPr>
          <a:xfrm>
            <a:off x="265500" y="1370194"/>
            <a:ext cx="4045200" cy="16470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4D4D4D"/>
              </a:buClr>
              <a:buSzPts val="4000"/>
              <a:buNone/>
              <a:defRPr sz="4000">
                <a:solidFill>
                  <a:srgbClr val="4D4D4D"/>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10"/>
          <p:cNvSpPr txBox="1">
            <a:spLocks noGrp="1"/>
          </p:cNvSpPr>
          <p:nvPr>
            <p:ph type="subTitle" idx="1"/>
          </p:nvPr>
        </p:nvSpPr>
        <p:spPr>
          <a:xfrm>
            <a:off x="265500" y="3114528"/>
            <a:ext cx="4045200" cy="1372333"/>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10"/>
          <p:cNvSpPr txBox="1">
            <a:spLocks noGrp="1"/>
          </p:cNvSpPr>
          <p:nvPr>
            <p:ph type="body" idx="2"/>
          </p:nvPr>
        </p:nvSpPr>
        <p:spPr>
          <a:xfrm>
            <a:off x="4939500" y="804527"/>
            <a:ext cx="3837000" cy="4105667"/>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4" name="Google Shape;44;p10"/>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pt-PT" smtClean="0">
                <a:solidFill>
                  <a:srgbClr val="595959"/>
                </a:solidFill>
                <a:cs typeface="Arial"/>
                <a:sym typeface="Arial"/>
              </a:rPr>
              <a:pPr defTabSz="914378">
                <a:buClr>
                  <a:srgbClr val="000000"/>
                </a:buClr>
              </a:pPr>
              <a:t>‹#›</a:t>
            </a:fld>
            <a:endParaRPr lang="pt-PT">
              <a:solidFill>
                <a:srgbClr val="595959"/>
              </a:solidFill>
              <a:cs typeface="Arial"/>
              <a:sym typeface="Arial"/>
            </a:endParaRPr>
          </a:p>
        </p:txBody>
      </p:sp>
    </p:spTree>
    <p:extLst>
      <p:ext uri="{BB962C8B-B14F-4D97-AF65-F5344CB8AC3E}">
        <p14:creationId xmlns:p14="http://schemas.microsoft.com/office/powerpoint/2010/main" val="28274951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1"/>
          <p:cNvSpPr txBox="1">
            <a:spLocks noGrp="1"/>
          </p:cNvSpPr>
          <p:nvPr>
            <p:ph type="body" idx="1"/>
          </p:nvPr>
        </p:nvSpPr>
        <p:spPr>
          <a:xfrm>
            <a:off x="311700" y="4700639"/>
            <a:ext cx="5998800" cy="672333"/>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Clr>
                <a:srgbClr val="FFFFFF"/>
              </a:buClr>
              <a:buSzPts val="1800"/>
              <a:buNone/>
              <a:defRPr>
                <a:solidFill>
                  <a:srgbClr val="FFFFFF"/>
                </a:solidFill>
              </a:defRPr>
            </a:lvl1pPr>
          </a:lstStyle>
          <a:p>
            <a:endParaRPr/>
          </a:p>
        </p:txBody>
      </p:sp>
      <p:sp>
        <p:nvSpPr>
          <p:cNvPr id="47" name="Google Shape;47;p11"/>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pt-PT" smtClean="0">
                <a:solidFill>
                  <a:srgbClr val="595959"/>
                </a:solidFill>
                <a:cs typeface="Arial"/>
                <a:sym typeface="Arial"/>
              </a:rPr>
              <a:pPr defTabSz="914378">
                <a:buClr>
                  <a:srgbClr val="000000"/>
                </a:buClr>
              </a:pPr>
              <a:t>‹#›</a:t>
            </a:fld>
            <a:endParaRPr lang="pt-PT">
              <a:solidFill>
                <a:srgbClr val="595959"/>
              </a:solidFill>
              <a:cs typeface="Arial"/>
              <a:sym typeface="Arial"/>
            </a:endParaRPr>
          </a:p>
        </p:txBody>
      </p:sp>
    </p:spTree>
    <p:extLst>
      <p:ext uri="{BB962C8B-B14F-4D97-AF65-F5344CB8AC3E}">
        <p14:creationId xmlns:p14="http://schemas.microsoft.com/office/powerpoint/2010/main" val="35152609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0" y="5126039"/>
            <a:ext cx="271938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822940" rtl="0" eaLnBrk="1" fontAlgn="auto" latinLnBrk="0" hangingPunct="1">
              <a:lnSpc>
                <a:spcPct val="100000"/>
              </a:lnSpc>
              <a:spcBef>
                <a:spcPts val="0"/>
              </a:spcBef>
              <a:spcAft>
                <a:spcPts val="0"/>
              </a:spcAft>
              <a:buClr>
                <a:srgbClr val="000000"/>
              </a:buClr>
              <a:buSzTx/>
              <a:buFont typeface="Arial"/>
              <a:buNone/>
              <a:tabLst/>
              <a:defRPr/>
            </a:pPr>
            <a:endParaRPr kumimoji="0" lang="en-GB" sz="2160" b="0" i="0" u="none" strike="noStrike" kern="0" cap="none" spc="0" normalizeH="0" baseline="0" noProof="0">
              <a:ln>
                <a:noFill/>
              </a:ln>
              <a:solidFill>
                <a:srgbClr val="000000"/>
              </a:solidFill>
              <a:effectLst/>
              <a:uLnTx/>
              <a:uFillTx/>
              <a:latin typeface="Arial" charset="0"/>
              <a:ea typeface="ＭＳ Ｐゴシック" pitchFamily="34" charset="-128"/>
              <a:cs typeface="Arial"/>
              <a:sym typeface="Arial"/>
            </a:endParaRPr>
          </a:p>
        </p:txBody>
      </p:sp>
      <p:sp>
        <p:nvSpPr>
          <p:cNvPr id="3" name="Pladsholder til indhold 2"/>
          <p:cNvSpPr>
            <a:spLocks noGrp="1"/>
          </p:cNvSpPr>
          <p:nvPr>
            <p:ph idx="1"/>
          </p:nvPr>
        </p:nvSpPr>
        <p:spPr>
          <a:xfrm>
            <a:off x="1008065"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1"/>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5" y="928688"/>
            <a:ext cx="7927975" cy="627063"/>
          </a:xfrm>
        </p:spPr>
        <p:txBody>
          <a:bodyPr/>
          <a:lstStyle/>
          <a:p>
            <a:r>
              <a:rPr lang="da-DK" dirty="0"/>
              <a:t>Klik for at redigere i masteren</a:t>
            </a:r>
          </a:p>
        </p:txBody>
      </p:sp>
    </p:spTree>
    <p:extLst>
      <p:ext uri="{BB962C8B-B14F-4D97-AF65-F5344CB8AC3E}">
        <p14:creationId xmlns:p14="http://schemas.microsoft.com/office/powerpoint/2010/main" val="24827204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424556"/>
            <a:ext cx="7886880" cy="2377449"/>
          </a:xfrm>
        </p:spPr>
        <p:txBody>
          <a:bodyPr anchor="b"/>
          <a:lstStyle>
            <a:lvl1pPr>
              <a:defRPr sz="4082"/>
            </a:lvl1pPr>
          </a:lstStyle>
          <a:p>
            <a:r>
              <a:rPr lang="en-US"/>
              <a:t>Click to edit Master title style</a:t>
            </a:r>
            <a:endParaRPr lang="en-GB"/>
          </a:p>
        </p:txBody>
      </p:sp>
      <p:sp>
        <p:nvSpPr>
          <p:cNvPr id="3" name="Text Placeholder 2"/>
          <p:cNvSpPr>
            <a:spLocks noGrp="1"/>
          </p:cNvSpPr>
          <p:nvPr>
            <p:ph type="body" idx="1"/>
          </p:nvPr>
        </p:nvSpPr>
        <p:spPr>
          <a:xfrm>
            <a:off x="623521" y="3824809"/>
            <a:ext cx="7886880" cy="1249331"/>
          </a:xfrm>
        </p:spPr>
        <p:txBody>
          <a:bodyPr/>
          <a:lstStyle>
            <a:lvl1pPr marL="0" indent="0">
              <a:buNone/>
              <a:defRPr sz="1633"/>
            </a:lvl1pPr>
            <a:lvl2pPr marL="311069" indent="0">
              <a:buNone/>
              <a:defRPr sz="1361"/>
            </a:lvl2pPr>
            <a:lvl3pPr marL="622136" indent="0">
              <a:buNone/>
              <a:defRPr sz="1225"/>
            </a:lvl3pPr>
            <a:lvl4pPr marL="933205" indent="0">
              <a:buNone/>
              <a:defRPr sz="1089"/>
            </a:lvl4pPr>
            <a:lvl5pPr marL="1244272" indent="0">
              <a:buNone/>
              <a:defRPr sz="1089"/>
            </a:lvl5pPr>
            <a:lvl6pPr marL="1555340" indent="0">
              <a:buNone/>
              <a:defRPr sz="1089"/>
            </a:lvl6pPr>
            <a:lvl7pPr marL="1866408" indent="0">
              <a:buNone/>
              <a:defRPr sz="1089"/>
            </a:lvl7pPr>
            <a:lvl8pPr marL="2177476" indent="0">
              <a:buNone/>
              <a:defRPr sz="1089"/>
            </a:lvl8pPr>
            <a:lvl9pPr marL="2488545" indent="0">
              <a:buNone/>
              <a:defRPr sz="1089"/>
            </a:lvl9pPr>
          </a:lstStyle>
          <a:p>
            <a:pPr lvl="0"/>
            <a:r>
              <a:rPr lang="en-US"/>
              <a:t>Click to edit Master text styles</a:t>
            </a:r>
          </a:p>
        </p:txBody>
      </p:sp>
      <p:sp>
        <p:nvSpPr>
          <p:cNvPr id="4" name="Date Placeholder 3"/>
          <p:cNvSpPr>
            <a:spLocks noGrp="1"/>
          </p:cNvSpPr>
          <p:nvPr>
            <p:ph type="dt" idx="10"/>
          </p:nvPr>
        </p:nvSpPr>
        <p:spPr>
          <a:xfrm>
            <a:off x="456481" y="5206147"/>
            <a:ext cx="2128320" cy="392443"/>
          </a:xfrm>
          <a:prstGeom prst="rect">
            <a:avLst/>
          </a:prstGeom>
        </p:spPr>
        <p:txBody>
          <a:bodyPr/>
          <a:lstStyle>
            <a:lvl1pPr>
              <a:defRPr/>
            </a:lvl1pPr>
          </a:lstStyle>
          <a:p>
            <a:pPr defTabSz="914378">
              <a:buClr>
                <a:srgbClr val="000000"/>
              </a:buClr>
            </a:pPr>
            <a:endParaRPr lang="en-US" altLang="en-US" sz="1400">
              <a:cs typeface="Arial"/>
              <a:sym typeface="Arial"/>
            </a:endParaRPr>
          </a:p>
        </p:txBody>
      </p:sp>
      <p:sp>
        <p:nvSpPr>
          <p:cNvPr id="5" name="Footer Placeholder 4"/>
          <p:cNvSpPr>
            <a:spLocks noGrp="1"/>
          </p:cNvSpPr>
          <p:nvPr>
            <p:ph type="ftr" idx="11"/>
          </p:nvPr>
        </p:nvSpPr>
        <p:spPr/>
        <p:txBody>
          <a:bodyPr/>
          <a:lstStyle>
            <a:lvl1pPr>
              <a:defRPr/>
            </a:lvl1pPr>
          </a:lstStyle>
          <a:p>
            <a:pPr defTabSz="914378">
              <a:buClr>
                <a:srgbClr val="000000"/>
              </a:buClr>
            </a:pPr>
            <a:endParaRPr lang="en-US" altLang="en-US" sz="1400">
              <a:cs typeface="Arial"/>
              <a:sym typeface="Arial"/>
            </a:endParaRPr>
          </a:p>
        </p:txBody>
      </p:sp>
      <p:sp>
        <p:nvSpPr>
          <p:cNvPr id="6" name="Slide Number Placeholder 5"/>
          <p:cNvSpPr>
            <a:spLocks noGrp="1"/>
          </p:cNvSpPr>
          <p:nvPr>
            <p:ph type="sldNum" idx="12"/>
          </p:nvPr>
        </p:nvSpPr>
        <p:spPr>
          <a:xfrm>
            <a:off x="6556321" y="5206147"/>
            <a:ext cx="2128320" cy="392443"/>
          </a:xfrm>
          <a:prstGeom prst="rect">
            <a:avLst/>
          </a:prstGeom>
        </p:spPr>
        <p:txBody>
          <a:bodyPr/>
          <a:lstStyle>
            <a:lvl1pPr>
              <a:defRPr/>
            </a:lvl1pPr>
          </a:lstStyle>
          <a:p>
            <a:pPr defTabSz="914378">
              <a:buClr>
                <a:srgbClr val="000000"/>
              </a:buClr>
            </a:pPr>
            <a:fld id="{750EC9CD-913F-46ED-BAD7-D40ADF0C2F01}" type="slidenum">
              <a:rPr lang="en-US" altLang="en-US" smtClean="0">
                <a:solidFill>
                  <a:srgbClr val="595959"/>
                </a:solidFill>
                <a:cs typeface="Arial"/>
                <a:sym typeface="Arial"/>
              </a:rPr>
              <a:pPr defTabSz="914378">
                <a:buClr>
                  <a:srgbClr val="000000"/>
                </a:buClr>
              </a:pPr>
              <a:t>‹#›</a:t>
            </a:fld>
            <a:endParaRPr lang="en-US" altLang="en-US">
              <a:solidFill>
                <a:srgbClr val="595959"/>
              </a:solidFill>
              <a:cs typeface="Arial"/>
              <a:sym typeface="Arial"/>
            </a:endParaRPr>
          </a:p>
        </p:txBody>
      </p:sp>
    </p:spTree>
    <p:extLst>
      <p:ext uri="{BB962C8B-B14F-4D97-AF65-F5344CB8AC3E}">
        <p14:creationId xmlns:p14="http://schemas.microsoft.com/office/powerpoint/2010/main" val="1208694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32CE-D748-D8CD-B95D-6FB05A0143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94E8-5050-198A-3B48-17212316A1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4BE13-066C-D1DE-4B6D-90B0A8229E1C}"/>
              </a:ext>
            </a:extLst>
          </p:cNvPr>
          <p:cNvSpPr>
            <a:spLocks noGrp="1"/>
          </p:cNvSpPr>
          <p:nvPr>
            <p:ph type="dt" sz="half" idx="10"/>
          </p:nvPr>
        </p:nvSpPr>
        <p:spPr/>
        <p:txBody>
          <a:bodyPr/>
          <a:lstStyle/>
          <a:p>
            <a:fld id="{4E9E734C-4881-4CF5-BEDA-8135442A8C0E}" type="datetimeFigureOut">
              <a:rPr lang="en-US" smtClean="0"/>
              <a:t>8/12/2025</a:t>
            </a:fld>
            <a:endParaRPr lang="en-US"/>
          </a:p>
        </p:txBody>
      </p:sp>
      <p:sp>
        <p:nvSpPr>
          <p:cNvPr id="5" name="Footer Placeholder 4">
            <a:extLst>
              <a:ext uri="{FF2B5EF4-FFF2-40B4-BE49-F238E27FC236}">
                <a16:creationId xmlns:a16="http://schemas.microsoft.com/office/drawing/2014/main" id="{0CA6F2B0-B805-BA6B-6433-339A48D8F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93694-A182-BD26-4351-93066D1871D5}"/>
              </a:ext>
            </a:extLst>
          </p:cNvPr>
          <p:cNvSpPr>
            <a:spLocks noGrp="1"/>
          </p:cNvSpPr>
          <p:nvPr>
            <p:ph type="sldNum" sz="quarter" idx="12"/>
          </p:nvPr>
        </p:nvSpPr>
        <p:spPr/>
        <p:txBody>
          <a:bodyPr/>
          <a:lstStyle/>
          <a:p>
            <a:fld id="{BCE0A1C8-66BC-47A0-967E-DF645F7F680E}" type="slidenum">
              <a:rPr lang="en-US" smtClean="0"/>
              <a:t>‹#›</a:t>
            </a:fld>
            <a:endParaRPr lang="en-US"/>
          </a:p>
        </p:txBody>
      </p:sp>
    </p:spTree>
    <p:extLst>
      <p:ext uri="{BB962C8B-B14F-4D97-AF65-F5344CB8AC3E}">
        <p14:creationId xmlns:p14="http://schemas.microsoft.com/office/powerpoint/2010/main" val="2371396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7"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74960" tIns="0" bIns="58320"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370328" rtl="0" eaLnBrk="1" fontAlgn="base" latinLnBrk="0" hangingPunct="1">
              <a:lnSpc>
                <a:spcPct val="100000"/>
              </a:lnSpc>
              <a:spcBef>
                <a:spcPct val="0"/>
              </a:spcBef>
              <a:spcAft>
                <a:spcPct val="0"/>
              </a:spcAft>
              <a:buClrTx/>
              <a:buSzTx/>
              <a:buFontTx/>
              <a:buNone/>
              <a:tabLst/>
              <a:defRPr/>
            </a:pPr>
            <a:r>
              <a:rPr kumimoji="0" lang="da-DK" sz="2592" b="0" i="0" u="none" strike="noStrike" kern="1200" cap="none" spc="0" normalizeH="0" baseline="0" noProof="0">
                <a:ln>
                  <a:noFill/>
                </a:ln>
                <a:solidFill>
                  <a:prstClr val="white"/>
                </a:solidFill>
                <a:effectLst/>
                <a:uLnTx/>
                <a:uFillTx/>
                <a:latin typeface="Calibri" pitchFamily="34" charset="0"/>
                <a:ea typeface="ＭＳ Ｐゴシック" pitchFamily="34" charset="-128"/>
                <a:cs typeface="+mn-cs"/>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370328" indent="0" algn="ctr">
              <a:buNone/>
              <a:defRPr>
                <a:solidFill>
                  <a:schemeClr val="tx1">
                    <a:tint val="75000"/>
                  </a:schemeClr>
                </a:solidFill>
              </a:defRPr>
            </a:lvl2pPr>
            <a:lvl3pPr marL="740657" indent="0" algn="ctr">
              <a:buNone/>
              <a:defRPr>
                <a:solidFill>
                  <a:schemeClr val="tx1">
                    <a:tint val="75000"/>
                  </a:schemeClr>
                </a:solidFill>
              </a:defRPr>
            </a:lvl3pPr>
            <a:lvl4pPr marL="1110986" indent="0" algn="ctr">
              <a:buNone/>
              <a:defRPr>
                <a:solidFill>
                  <a:schemeClr val="tx1">
                    <a:tint val="75000"/>
                  </a:schemeClr>
                </a:solidFill>
              </a:defRPr>
            </a:lvl4pPr>
            <a:lvl5pPr marL="1481314" indent="0" algn="ctr">
              <a:buNone/>
              <a:defRPr>
                <a:solidFill>
                  <a:schemeClr val="tx1">
                    <a:tint val="75000"/>
                  </a:schemeClr>
                </a:solidFill>
              </a:defRPr>
            </a:lvl5pPr>
            <a:lvl6pPr marL="1851642" indent="0" algn="ctr">
              <a:buNone/>
              <a:defRPr>
                <a:solidFill>
                  <a:schemeClr val="tx1">
                    <a:tint val="75000"/>
                  </a:schemeClr>
                </a:solidFill>
              </a:defRPr>
            </a:lvl6pPr>
            <a:lvl7pPr marL="2221970" indent="0" algn="ctr">
              <a:buNone/>
              <a:defRPr>
                <a:solidFill>
                  <a:schemeClr val="tx1">
                    <a:tint val="75000"/>
                  </a:schemeClr>
                </a:solidFill>
              </a:defRPr>
            </a:lvl7pPr>
            <a:lvl8pPr marL="2592298" indent="0" algn="ctr">
              <a:buNone/>
              <a:defRPr>
                <a:solidFill>
                  <a:schemeClr val="tx1">
                    <a:tint val="75000"/>
                  </a:schemeClr>
                </a:solidFill>
              </a:defRPr>
            </a:lvl8pPr>
            <a:lvl9pPr marL="2962626"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24287491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7"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1512331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2" y="5126042"/>
            <a:ext cx="2719387" cy="39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740657" rtl="0" eaLnBrk="1" fontAlgn="base" latinLnBrk="0" hangingPunct="1">
              <a:lnSpc>
                <a:spcPct val="100000"/>
              </a:lnSpc>
              <a:spcBef>
                <a:spcPct val="0"/>
              </a:spcBef>
              <a:spcAft>
                <a:spcPct val="0"/>
              </a:spcAft>
              <a:buClrTx/>
              <a:buSzTx/>
              <a:buFontTx/>
              <a:buNone/>
              <a:tabLst/>
              <a:defRPr/>
            </a:pPr>
            <a:endParaRPr kumimoji="0" lang="en-GB" sz="1944"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7"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40498422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91"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1649" tIns="20825" rIns="41649" bIns="20825"/>
          <a:lstStyle/>
          <a:p>
            <a:pPr marL="0" marR="0" lvl="0" indent="0" algn="l" defTabSz="370328" rtl="0" eaLnBrk="1" fontAlgn="base" latinLnBrk="0" hangingPunct="1">
              <a:lnSpc>
                <a:spcPct val="100000"/>
              </a:lnSpc>
              <a:spcBef>
                <a:spcPct val="0"/>
              </a:spcBef>
              <a:spcAft>
                <a:spcPct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nvGrpSpPr>
          <p:cNvPr id="6" name="Grupper 6"/>
          <p:cNvGrpSpPr>
            <a:grpSpLocks/>
          </p:cNvGrpSpPr>
          <p:nvPr userDrawn="1"/>
        </p:nvGrpSpPr>
        <p:grpSpPr bwMode="auto">
          <a:xfrm>
            <a:off x="5556254"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370328" rtl="0" eaLnBrk="1" fontAlgn="base" latinLnBrk="0" hangingPunct="1">
                <a:lnSpc>
                  <a:spcPct val="100000"/>
                </a:lnSpc>
                <a:spcBef>
                  <a:spcPct val="0"/>
                </a:spcBef>
                <a:spcAft>
                  <a:spcPct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Text Box 9"/>
            <p:cNvSpPr txBox="1">
              <a:spLocks noChangeArrowheads="1"/>
            </p:cNvSpPr>
            <p:nvPr/>
          </p:nvSpPr>
          <p:spPr bwMode="auto">
            <a:xfrm>
              <a:off x="5643563" y="5125952"/>
              <a:ext cx="3214687" cy="23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370328" rtl="0" eaLnBrk="1" fontAlgn="base" latinLnBrk="0" hangingPunct="1">
                <a:lnSpc>
                  <a:spcPct val="100000"/>
                </a:lnSpc>
                <a:spcBef>
                  <a:spcPct val="0"/>
                </a:spcBef>
                <a:spcAft>
                  <a:spcPct val="0"/>
                </a:spcAft>
                <a:buClrTx/>
                <a:buSzTx/>
                <a:buFontTx/>
                <a:buNone/>
                <a:tabLst/>
                <a:defRPr/>
              </a:pPr>
              <a:r>
                <a:rPr kumimoji="0" lang="en-US" altLang="ja-JP" sz="1539"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rPr>
                <a:t>IT UNIVERSITY OF COPENHAGEN  </a:t>
              </a:r>
            </a:p>
          </p:txBody>
        </p:sp>
      </p:grpSp>
      <p:sp>
        <p:nvSpPr>
          <p:cNvPr id="3" name="Pladsholder til indhold 2"/>
          <p:cNvSpPr>
            <a:spLocks noGrp="1"/>
          </p:cNvSpPr>
          <p:nvPr>
            <p:ph idx="1"/>
          </p:nvPr>
        </p:nvSpPr>
        <p:spPr>
          <a:xfrm>
            <a:off x="1008064"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7"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solidFill>
                  <a:schemeClr val="bg1"/>
                </a:solidFill>
              </a:defRPr>
            </a:lvl1pPr>
          </a:lstStyle>
          <a:p>
            <a:pPr>
              <a:defRPr/>
            </a:pPr>
            <a:r>
              <a:rPr lang="da-DK" altLang="ja-JP">
                <a:solidFill>
                  <a:prstClr val="white"/>
                </a:solidFill>
              </a:rPr>
              <a:t>www.itu.dk</a:t>
            </a:r>
            <a:endParaRPr lang="en-US" altLang="ja-JP">
              <a:solidFill>
                <a:prstClr val="white"/>
              </a:solidFill>
            </a:endParaRPr>
          </a:p>
        </p:txBody>
      </p:sp>
    </p:spTree>
    <p:extLst>
      <p:ext uri="{BB962C8B-B14F-4D97-AF65-F5344CB8AC3E}">
        <p14:creationId xmlns:p14="http://schemas.microsoft.com/office/powerpoint/2010/main" val="259405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solidFill>
                <a:prstClr val="black"/>
              </a:solidFill>
              <a:latin typeface="Calibri" pitchFamily="34" charset="0"/>
              <a:ea typeface="MS PGothic" pitchFamily="34" charset="-128"/>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solidFill>
                  <a:prstClr val="black"/>
                </a:solidFill>
                <a:latin typeface="Calibri" pitchFamily="34" charset="0"/>
                <a:ea typeface="MS PGothic" pitchFamily="34" charset="-128"/>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5"/>
            <a:ext cx="1543050" cy="257175"/>
          </a:xfrm>
          <a:prstGeom prst="rect">
            <a:avLst/>
          </a:prstGeom>
        </p:spPr>
        <p:txBody>
          <a:bodyPr/>
          <a:lstStyle>
            <a:lvl1pPr>
              <a:defRPr>
                <a:solidFill>
                  <a:schemeClr val="bg1"/>
                </a:solidFill>
              </a:defRPr>
            </a:lvl1pPr>
          </a:lstStyle>
          <a:p>
            <a:pPr>
              <a:defRPr/>
            </a:pPr>
            <a:r>
              <a:rPr lang="da-DK" altLang="ja-JP">
                <a:solidFill>
                  <a:prstClr val="white"/>
                </a:solidFill>
              </a:rPr>
              <a:t>www.itu.dk</a:t>
            </a:r>
            <a:endParaRPr lang="en-US" altLang="ja-JP">
              <a:solidFill>
                <a:prstClr val="white"/>
              </a:solidFill>
            </a:endParaRPr>
          </a:p>
        </p:txBody>
      </p:sp>
    </p:spTree>
    <p:extLst>
      <p:ext uri="{BB962C8B-B14F-4D97-AF65-F5344CB8AC3E}">
        <p14:creationId xmlns:p14="http://schemas.microsoft.com/office/powerpoint/2010/main" val="3497130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91"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1649" tIns="20825" rIns="41649" bIns="20825"/>
          <a:lstStyle/>
          <a:p>
            <a:pPr marL="0" marR="0" lvl="0" indent="0" algn="l" defTabSz="370328" rtl="0" eaLnBrk="1" fontAlgn="base" latinLnBrk="0" hangingPunct="1">
              <a:lnSpc>
                <a:spcPct val="100000"/>
              </a:lnSpc>
              <a:spcBef>
                <a:spcPct val="0"/>
              </a:spcBef>
              <a:spcAft>
                <a:spcPct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nvGrpSpPr>
          <p:cNvPr id="6" name="Grupper 6"/>
          <p:cNvGrpSpPr>
            <a:grpSpLocks/>
          </p:cNvGrpSpPr>
          <p:nvPr userDrawn="1"/>
        </p:nvGrpSpPr>
        <p:grpSpPr bwMode="auto">
          <a:xfrm>
            <a:off x="5556254"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370328" rtl="0" eaLnBrk="1" fontAlgn="base" latinLnBrk="0" hangingPunct="1">
                <a:lnSpc>
                  <a:spcPct val="100000"/>
                </a:lnSpc>
                <a:spcBef>
                  <a:spcPct val="0"/>
                </a:spcBef>
                <a:spcAft>
                  <a:spcPct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Text Box 9"/>
            <p:cNvSpPr txBox="1">
              <a:spLocks noChangeArrowheads="1"/>
            </p:cNvSpPr>
            <p:nvPr/>
          </p:nvSpPr>
          <p:spPr bwMode="auto">
            <a:xfrm>
              <a:off x="5643563" y="5125952"/>
              <a:ext cx="3214687" cy="23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370328" rtl="0" eaLnBrk="1" fontAlgn="base" latinLnBrk="0" hangingPunct="1">
                <a:lnSpc>
                  <a:spcPct val="100000"/>
                </a:lnSpc>
                <a:spcBef>
                  <a:spcPct val="0"/>
                </a:spcBef>
                <a:spcAft>
                  <a:spcPct val="0"/>
                </a:spcAft>
                <a:buClrTx/>
                <a:buSzTx/>
                <a:buFontTx/>
                <a:buNone/>
                <a:tabLst/>
                <a:defRPr/>
              </a:pPr>
              <a:r>
                <a:rPr kumimoji="0" lang="en-US" altLang="ja-JP" sz="1539"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rPr>
                <a:t>IT UNIVERSITY OF COPENHAGEN  </a:t>
              </a:r>
            </a:p>
          </p:txBody>
        </p:sp>
      </p:gr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7"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3400218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91"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1649" tIns="20825" rIns="41649" bIns="20825"/>
          <a:lstStyle/>
          <a:p>
            <a:pPr marL="0" marR="0" lvl="0" indent="0" algn="l" defTabSz="370328" rtl="0" eaLnBrk="1" fontAlgn="base" latinLnBrk="0" hangingPunct="1">
              <a:lnSpc>
                <a:spcPct val="100000"/>
              </a:lnSpc>
              <a:spcBef>
                <a:spcPct val="0"/>
              </a:spcBef>
              <a:spcAft>
                <a:spcPct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nvGrpSpPr>
          <p:cNvPr id="6" name="Grupper 6"/>
          <p:cNvGrpSpPr>
            <a:grpSpLocks/>
          </p:cNvGrpSpPr>
          <p:nvPr userDrawn="1"/>
        </p:nvGrpSpPr>
        <p:grpSpPr bwMode="auto">
          <a:xfrm>
            <a:off x="5556254"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370328" rtl="0" eaLnBrk="1" fontAlgn="base" latinLnBrk="0" hangingPunct="1">
                <a:lnSpc>
                  <a:spcPct val="100000"/>
                </a:lnSpc>
                <a:spcBef>
                  <a:spcPct val="0"/>
                </a:spcBef>
                <a:spcAft>
                  <a:spcPct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Text Box 9"/>
            <p:cNvSpPr txBox="1">
              <a:spLocks noChangeArrowheads="1"/>
            </p:cNvSpPr>
            <p:nvPr/>
          </p:nvSpPr>
          <p:spPr bwMode="auto">
            <a:xfrm>
              <a:off x="5643563" y="5125952"/>
              <a:ext cx="3214687" cy="23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370328" rtl="0" eaLnBrk="1" fontAlgn="base" latinLnBrk="0" hangingPunct="1">
                <a:lnSpc>
                  <a:spcPct val="100000"/>
                </a:lnSpc>
                <a:spcBef>
                  <a:spcPct val="0"/>
                </a:spcBef>
                <a:spcAft>
                  <a:spcPct val="0"/>
                </a:spcAft>
                <a:buClrTx/>
                <a:buSzTx/>
                <a:buFontTx/>
                <a:buNone/>
                <a:tabLst/>
                <a:defRPr/>
              </a:pPr>
              <a:r>
                <a:rPr kumimoji="0" lang="en-US" altLang="ja-JP" sz="1539"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rPr>
                <a:t>IT UNIVERSITY OF COPENHAGEN  </a:t>
              </a:r>
            </a:p>
          </p:txBody>
        </p:sp>
      </p:gr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7"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27848798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25168943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456481" y="5206147"/>
            <a:ext cx="2128320" cy="392442"/>
          </a:xfrm>
          <a:prstGeom prst="rect">
            <a:avLst/>
          </a:prstGeom>
        </p:spPr>
        <p:txBody>
          <a:bodyPr/>
          <a:lstStyle>
            <a:lvl1pPr>
              <a:defRPr/>
            </a:lvl1pPr>
          </a:lstStyle>
          <a:p>
            <a:pPr>
              <a:defRPr/>
            </a:pPr>
            <a:endParaRPr lang="en-US" altLang="en-US">
              <a:solidFill>
                <a:prstClr val="black"/>
              </a:solidFill>
            </a:endParaRPr>
          </a:p>
        </p:txBody>
      </p:sp>
      <p:sp>
        <p:nvSpPr>
          <p:cNvPr id="3" name="Footer Placeholder 2"/>
          <p:cNvSpPr>
            <a:spLocks noGrp="1"/>
          </p:cNvSpPr>
          <p:nvPr>
            <p:ph type="ftr" idx="11"/>
          </p:nvPr>
        </p:nvSpPr>
        <p:spPr/>
        <p:txBody>
          <a:bodyPr/>
          <a:lstStyle>
            <a:lvl1pPr>
              <a:defRPr/>
            </a:lvl1pPr>
          </a:lstStyle>
          <a:p>
            <a:pPr>
              <a:defRPr/>
            </a:pPr>
            <a:endParaRPr lang="en-US" altLang="en-US">
              <a:solidFill>
                <a:prstClr val="black"/>
              </a:solidFill>
            </a:endParaRPr>
          </a:p>
        </p:txBody>
      </p:sp>
      <p:sp>
        <p:nvSpPr>
          <p:cNvPr id="4" name="Slide Number Placeholder 3"/>
          <p:cNvSpPr>
            <a:spLocks noGrp="1"/>
          </p:cNvSpPr>
          <p:nvPr>
            <p:ph type="sldNum" idx="12"/>
          </p:nvPr>
        </p:nvSpPr>
        <p:spPr>
          <a:xfrm>
            <a:off x="6556321" y="5206147"/>
            <a:ext cx="2128320" cy="392442"/>
          </a:xfrm>
          <a:prstGeom prst="rect">
            <a:avLst/>
          </a:prstGeom>
        </p:spPr>
        <p:txBody>
          <a:bodyPr/>
          <a:lstStyle>
            <a:lvl1pPr>
              <a:defRPr/>
            </a:lvl1pPr>
          </a:lstStyle>
          <a:p>
            <a:pPr>
              <a:defRPr/>
            </a:pPr>
            <a:fld id="{B4608A69-7461-444A-A371-76C062866EDD}" type="slidenum">
              <a:rPr lang="en-US" altLang="en-US" smtClean="0">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195383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424557"/>
            <a:ext cx="7886880" cy="2377449"/>
          </a:xfrm>
        </p:spPr>
        <p:txBody>
          <a:bodyPr anchor="b"/>
          <a:lstStyle>
            <a:lvl1pPr>
              <a:defRPr sz="3674"/>
            </a:lvl1pPr>
          </a:lstStyle>
          <a:p>
            <a:r>
              <a:rPr lang="en-US"/>
              <a:t>Click to edit Master title style</a:t>
            </a:r>
            <a:endParaRPr lang="en-GB"/>
          </a:p>
        </p:txBody>
      </p:sp>
      <p:sp>
        <p:nvSpPr>
          <p:cNvPr id="3" name="Text Placeholder 2"/>
          <p:cNvSpPr>
            <a:spLocks noGrp="1"/>
          </p:cNvSpPr>
          <p:nvPr>
            <p:ph type="body" idx="1"/>
          </p:nvPr>
        </p:nvSpPr>
        <p:spPr>
          <a:xfrm>
            <a:off x="623521" y="3824809"/>
            <a:ext cx="7886880" cy="1249331"/>
          </a:xfrm>
        </p:spPr>
        <p:txBody>
          <a:bodyPr/>
          <a:lstStyle>
            <a:lvl1pPr marL="0" indent="0">
              <a:buNone/>
              <a:defRPr sz="1470"/>
            </a:lvl1pPr>
            <a:lvl2pPr marL="279968" indent="0">
              <a:buNone/>
              <a:defRPr sz="1225"/>
            </a:lvl2pPr>
            <a:lvl3pPr marL="559936" indent="0">
              <a:buNone/>
              <a:defRPr sz="1103"/>
            </a:lvl3pPr>
            <a:lvl4pPr marL="839906" indent="0">
              <a:buNone/>
              <a:defRPr sz="980"/>
            </a:lvl4pPr>
            <a:lvl5pPr marL="1119873" indent="0">
              <a:buNone/>
              <a:defRPr sz="980"/>
            </a:lvl5pPr>
            <a:lvl6pPr marL="1399841" indent="0">
              <a:buNone/>
              <a:defRPr sz="980"/>
            </a:lvl6pPr>
            <a:lvl7pPr marL="1679810" indent="0">
              <a:buNone/>
              <a:defRPr sz="980"/>
            </a:lvl7pPr>
            <a:lvl8pPr marL="1959777" indent="0">
              <a:buNone/>
              <a:defRPr sz="980"/>
            </a:lvl8pPr>
            <a:lvl9pPr marL="2239746" indent="0">
              <a:buNone/>
              <a:defRPr sz="980"/>
            </a:lvl9pPr>
          </a:lstStyle>
          <a:p>
            <a:pPr lvl="0"/>
            <a:r>
              <a:rPr lang="en-US"/>
              <a:t>Click to edit Master text styles</a:t>
            </a:r>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pPr>
              <a:defRPr/>
            </a:pPr>
            <a:endParaRPr lang="en-US" altLang="en-US">
              <a:solidFill>
                <a:prstClr val="black"/>
              </a:solidFill>
            </a:endParaRPr>
          </a:p>
        </p:txBody>
      </p:sp>
      <p:sp>
        <p:nvSpPr>
          <p:cNvPr id="5" name="Footer Placeholder 4"/>
          <p:cNvSpPr>
            <a:spLocks noGrp="1"/>
          </p:cNvSpPr>
          <p:nvPr>
            <p:ph type="ftr" idx="11"/>
          </p:nvPr>
        </p:nvSpPr>
        <p:spPr/>
        <p:txBody>
          <a:bodyPr/>
          <a:lstStyle>
            <a:lvl1pPr>
              <a:defRPr/>
            </a:lvl1pPr>
          </a:lstStyle>
          <a:p>
            <a:pPr>
              <a:defRPr/>
            </a:pPr>
            <a:endParaRPr lang="en-US" altLang="en-US">
              <a:solidFill>
                <a:prstClr val="black"/>
              </a:solidFill>
            </a:endParaRPr>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pPr>
              <a:defRPr/>
            </a:pPr>
            <a:fld id="{750EC9CD-913F-46ED-BAD7-D40ADF0C2F01}" type="slidenum">
              <a:rPr lang="en-US" altLang="en-US" smtClean="0">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54723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grpSp>
        <p:nvGrpSpPr>
          <p:cNvPr id="13" name="Pladsholder til titel 1"/>
          <p:cNvGrpSpPr/>
          <p:nvPr/>
        </p:nvGrpSpPr>
        <p:grpSpPr>
          <a:xfrm>
            <a:off x="1008062" y="928687"/>
            <a:ext cx="7927976" cy="627063"/>
            <a:chOff x="0" y="0"/>
            <a:chExt cx="7927975" cy="627062"/>
          </a:xfrm>
        </p:grpSpPr>
        <p:sp>
          <p:nvSpPr>
            <p:cNvPr id="11" name="Rectangle"/>
            <p:cNvSpPr/>
            <p:nvPr/>
          </p:nvSpPr>
          <p:spPr>
            <a:xfrm>
              <a:off x="0" y="-1"/>
              <a:ext cx="7927975" cy="627064"/>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2" name="KLIK FOR AT REDIGERE I MASTEREN"/>
            <p:cNvSpPr txBox="1"/>
            <p:nvPr/>
          </p:nvSpPr>
          <p:spPr>
            <a:xfrm>
              <a:off x="215999" y="74727"/>
              <a:ext cx="7620536" cy="4056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3200">
                  <a:solidFill>
                    <a:srgbClr val="FFFFFF"/>
                  </a:solidFill>
                </a:defRPr>
              </a:lvl1pPr>
            </a:lstStyle>
            <a:p>
              <a:r>
                <a:t>KLIK FOR AT REDIGERE I MASTEREN</a:t>
              </a:r>
            </a:p>
          </p:txBody>
        </p:sp>
      </p:grpSp>
      <p:sp>
        <p:nvSpPr>
          <p:cNvPr id="14" name="Body Level One…"/>
          <p:cNvSpPr txBox="1">
            <a:spLocks noGrp="1"/>
          </p:cNvSpPr>
          <p:nvPr>
            <p:ph type="body" sz="quarter" idx="1"/>
          </p:nvPr>
        </p:nvSpPr>
        <p:spPr>
          <a:xfrm>
            <a:off x="1008062" y="2324100"/>
            <a:ext cx="6400801" cy="1460500"/>
          </a:xfrm>
          <a:prstGeom prst="rect">
            <a:avLst/>
          </a:prstGeom>
        </p:spPr>
        <p:txBody>
          <a:bodyPr>
            <a:normAutofit/>
          </a:bodyPr>
          <a:lstStyle>
            <a:lvl1pPr marL="0" indent="0">
              <a:defRPr>
                <a:solidFill>
                  <a:srgbClr val="888888"/>
                </a:solidFill>
              </a:defRPr>
            </a:lvl1pPr>
            <a:lvl2pPr marL="0" indent="457200">
              <a:defRPr>
                <a:solidFill>
                  <a:srgbClr val="888888"/>
                </a:solidFill>
              </a:defRPr>
            </a:lvl2pPr>
            <a:lvl3pPr marL="0" indent="914400">
              <a:buSzTx/>
              <a:buNone/>
              <a:defRPr>
                <a:solidFill>
                  <a:srgbClr val="888888"/>
                </a:solidFill>
              </a:defRPr>
            </a:lvl3pPr>
            <a:lvl4pPr marL="0" indent="1371600">
              <a:buSzTx/>
              <a:buNone/>
              <a:defRPr>
                <a:solidFill>
                  <a:srgbClr val="888888"/>
                </a:solidFill>
              </a:defRPr>
            </a:lvl4pPr>
            <a:lvl5pPr marL="0" indent="1828800">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7556595"/>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el og indholdsobjek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5776976"/>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_Titel og indholdsobjekt">
    <p:spTree>
      <p:nvGrpSpPr>
        <p:cNvPr id="1" name=""/>
        <p:cNvGrpSpPr/>
        <p:nvPr/>
      </p:nvGrpSpPr>
      <p:grpSpPr>
        <a:xfrm>
          <a:off x="0" y="0"/>
          <a:ext cx="0" cy="0"/>
          <a:chOff x="0" y="0"/>
          <a:chExt cx="0" cy="0"/>
        </a:xfrm>
      </p:grpSpPr>
      <p:sp>
        <p:nvSpPr>
          <p:cNvPr id="31"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 name="Title Text"/>
          <p:cNvSpPr txBox="1">
            <a:spLocks noGrp="1"/>
          </p:cNvSpPr>
          <p:nvPr>
            <p:ph type="title"/>
          </p:nvPr>
        </p:nvSpPr>
        <p:spPr>
          <a:prstGeom prst="rect">
            <a:avLst/>
          </a:prstGeom>
        </p:spPr>
        <p:txBody>
          <a:bodyP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828614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_Titel og indholdsobjekt 0">
    <p:spTree>
      <p:nvGrpSpPr>
        <p:cNvPr id="1" name=""/>
        <p:cNvGrpSpPr/>
        <p:nvPr/>
      </p:nvGrpSpPr>
      <p:grpSpPr>
        <a:xfrm>
          <a:off x="0" y="0"/>
          <a:ext cx="0" cy="0"/>
          <a:chOff x="0" y="0"/>
          <a:chExt cx="0" cy="0"/>
        </a:xfrm>
      </p:grpSpPr>
      <p:sp>
        <p:nvSpPr>
          <p:cNvPr id="40"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1" name="Title Text"/>
          <p:cNvSpPr txBox="1">
            <a:spLocks noGrp="1"/>
          </p:cNvSpPr>
          <p:nvPr>
            <p:ph type="title"/>
          </p:nvPr>
        </p:nvSpPr>
        <p:spPr>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9573451"/>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2_Titel og indholdsobjekt">
    <p:spTree>
      <p:nvGrpSpPr>
        <p:cNvPr id="1" name=""/>
        <p:cNvGrpSpPr/>
        <p:nvPr/>
      </p:nvGrpSpPr>
      <p:grpSpPr>
        <a:xfrm>
          <a:off x="0" y="0"/>
          <a:ext cx="0" cy="0"/>
          <a:chOff x="0" y="0"/>
          <a:chExt cx="0" cy="0"/>
        </a:xfrm>
      </p:grpSpPr>
      <p:sp>
        <p:nvSpPr>
          <p:cNvPr id="49" name="Rectangle 3"/>
          <p:cNvSpPr/>
          <p:nvPr/>
        </p:nvSpPr>
        <p:spPr>
          <a:xfrm>
            <a:off x="204788" y="200025"/>
            <a:ext cx="8732837" cy="5310188"/>
          </a:xfrm>
          <a:prstGeom prst="rect">
            <a:avLst/>
          </a:prstGeom>
          <a:solidFill>
            <a:srgbClr val="7B408A"/>
          </a:solidFill>
          <a:ln w="12700">
            <a:miter lim="400000"/>
          </a:ln>
        </p:spPr>
        <p:txBody>
          <a:bodyPr lIns="45719" rIns="45719"/>
          <a:lstStyle/>
          <a:p>
            <a:pPr>
              <a:defRPr sz="1800"/>
            </a:pPr>
            <a:endParaRPr/>
          </a:p>
        </p:txBody>
      </p:sp>
      <p:grpSp>
        <p:nvGrpSpPr>
          <p:cNvPr id="52" name="Grupper 6"/>
          <p:cNvGrpSpPr/>
          <p:nvPr/>
        </p:nvGrpSpPr>
        <p:grpSpPr>
          <a:xfrm>
            <a:off x="5556250" y="5053012"/>
            <a:ext cx="3381375" cy="457201"/>
            <a:chOff x="0" y="0"/>
            <a:chExt cx="3381375" cy="457200"/>
          </a:xfrm>
        </p:grpSpPr>
        <p:sp>
          <p:nvSpPr>
            <p:cNvPr id="50"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51"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53"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4" name="Title Text"/>
          <p:cNvSpPr txBox="1">
            <a:spLocks noGrp="1"/>
          </p:cNvSpPr>
          <p:nvPr>
            <p:ph type="title"/>
          </p:nvPr>
        </p:nvSpPr>
        <p:spPr>
          <a:prstGeom prst="rect">
            <a:avLst/>
          </a:prstGeom>
        </p:spPr>
        <p:txBody>
          <a:bodyPr/>
          <a:lstStyle/>
          <a:p>
            <a:r>
              <a:t>Title Text</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309062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solidFill>
                <a:prstClr val="black"/>
              </a:solidFill>
              <a:latin typeface="Calibri" pitchFamily="34" charset="0"/>
              <a:ea typeface="MS PGothic" pitchFamily="34" charset="-128"/>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solidFill>
                  <a:prstClr val="black"/>
                </a:solidFill>
                <a:latin typeface="Calibri" pitchFamily="34" charset="0"/>
                <a:ea typeface="MS PGothic" pitchFamily="34" charset="-128"/>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5"/>
            <a:ext cx="1543050" cy="257175"/>
          </a:xfrm>
          <a:prstGeom prst="rect">
            <a:avLst/>
          </a:prstGeom>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28256291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3_Titel og indholdsobjekt">
    <p:spTree>
      <p:nvGrpSpPr>
        <p:cNvPr id="1" name=""/>
        <p:cNvGrpSpPr/>
        <p:nvPr/>
      </p:nvGrpSpPr>
      <p:grpSpPr>
        <a:xfrm>
          <a:off x="0" y="0"/>
          <a:ext cx="0" cy="0"/>
          <a:chOff x="0" y="0"/>
          <a:chExt cx="0" cy="0"/>
        </a:xfrm>
      </p:grpSpPr>
      <p:sp>
        <p:nvSpPr>
          <p:cNvPr id="62" name="Rectangle 3"/>
          <p:cNvSpPr/>
          <p:nvPr/>
        </p:nvSpPr>
        <p:spPr>
          <a:xfrm>
            <a:off x="204788" y="200025"/>
            <a:ext cx="8732837" cy="5310188"/>
          </a:xfrm>
          <a:prstGeom prst="rect">
            <a:avLst/>
          </a:prstGeom>
          <a:solidFill>
            <a:schemeClr val="accent1"/>
          </a:solidFill>
          <a:ln w="12700">
            <a:miter lim="400000"/>
          </a:ln>
        </p:spPr>
        <p:txBody>
          <a:bodyPr lIns="45719" rIns="45719"/>
          <a:lstStyle/>
          <a:p>
            <a:pPr>
              <a:defRPr sz="1800"/>
            </a:pPr>
            <a:endParaRPr/>
          </a:p>
        </p:txBody>
      </p:sp>
      <p:grpSp>
        <p:nvGrpSpPr>
          <p:cNvPr id="65" name="Grupper 6"/>
          <p:cNvGrpSpPr/>
          <p:nvPr/>
        </p:nvGrpSpPr>
        <p:grpSpPr>
          <a:xfrm>
            <a:off x="5556250" y="5053012"/>
            <a:ext cx="3381375" cy="457201"/>
            <a:chOff x="0" y="0"/>
            <a:chExt cx="3381375" cy="457200"/>
          </a:xfrm>
        </p:grpSpPr>
        <p:sp>
          <p:nvSpPr>
            <p:cNvPr id="63"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64"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66"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7" name="Title Text"/>
          <p:cNvSpPr txBox="1">
            <a:spLocks noGrp="1"/>
          </p:cNvSpPr>
          <p:nvPr>
            <p:ph type="title"/>
          </p:nvPr>
        </p:nvSpPr>
        <p:spPr>
          <a:prstGeom prst="rect">
            <a:avLst/>
          </a:prstGeom>
        </p:spPr>
        <p:txBody>
          <a:bodyPr/>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558353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4_Titel og indholdsobjekt">
    <p:spTree>
      <p:nvGrpSpPr>
        <p:cNvPr id="1" name=""/>
        <p:cNvGrpSpPr/>
        <p:nvPr/>
      </p:nvGrpSpPr>
      <p:grpSpPr>
        <a:xfrm>
          <a:off x="0" y="0"/>
          <a:ext cx="0" cy="0"/>
          <a:chOff x="0" y="0"/>
          <a:chExt cx="0" cy="0"/>
        </a:xfrm>
      </p:grpSpPr>
      <p:sp>
        <p:nvSpPr>
          <p:cNvPr id="75" name="Rectangle 3"/>
          <p:cNvSpPr/>
          <p:nvPr/>
        </p:nvSpPr>
        <p:spPr>
          <a:xfrm>
            <a:off x="204788" y="200025"/>
            <a:ext cx="8732837" cy="5310188"/>
          </a:xfrm>
          <a:prstGeom prst="rect">
            <a:avLst/>
          </a:prstGeom>
          <a:solidFill>
            <a:srgbClr val="C3C4BA"/>
          </a:solidFill>
          <a:ln w="12700">
            <a:miter lim="400000"/>
          </a:ln>
        </p:spPr>
        <p:txBody>
          <a:bodyPr lIns="45719" rIns="45719"/>
          <a:lstStyle/>
          <a:p>
            <a:pPr>
              <a:defRPr sz="1800"/>
            </a:pPr>
            <a:endParaRPr/>
          </a:p>
        </p:txBody>
      </p:sp>
      <p:grpSp>
        <p:nvGrpSpPr>
          <p:cNvPr id="78" name="Grupper 6"/>
          <p:cNvGrpSpPr/>
          <p:nvPr/>
        </p:nvGrpSpPr>
        <p:grpSpPr>
          <a:xfrm>
            <a:off x="5556250" y="5053012"/>
            <a:ext cx="3381375" cy="457201"/>
            <a:chOff x="0" y="0"/>
            <a:chExt cx="3381375" cy="457200"/>
          </a:xfrm>
        </p:grpSpPr>
        <p:sp>
          <p:nvSpPr>
            <p:cNvPr id="76"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77"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79"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0" name="Title Text"/>
          <p:cNvSpPr txBox="1">
            <a:spLocks noGrp="1"/>
          </p:cNvSpPr>
          <p:nvPr>
            <p:ph type="title"/>
          </p:nvPr>
        </p:nvSpPr>
        <p:spPr>
          <a:prstGeom prst="rect">
            <a:avLst/>
          </a:prstGeom>
        </p:spPr>
        <p:txBody>
          <a:bodyPr/>
          <a:lstStyle/>
          <a:p>
            <a:r>
              <a:t>Title Text</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5035651"/>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To indholdsobjekter">
    <p:spTree>
      <p:nvGrpSpPr>
        <p:cNvPr id="1" name=""/>
        <p:cNvGrpSpPr/>
        <p:nvPr/>
      </p:nvGrpSpPr>
      <p:grpSpPr>
        <a:xfrm>
          <a:off x="0" y="0"/>
          <a:ext cx="0" cy="0"/>
          <a:chOff x="0" y="0"/>
          <a:chExt cx="0" cy="0"/>
        </a:xfrm>
      </p:grpSpPr>
      <p:sp>
        <p:nvSpPr>
          <p:cNvPr id="88" name="Title Text"/>
          <p:cNvSpPr txBox="1">
            <a:spLocks noGrp="1"/>
          </p:cNvSpPr>
          <p:nvPr>
            <p:ph type="title"/>
          </p:nvPr>
        </p:nvSpPr>
        <p:spPr>
          <a:prstGeom prst="rect">
            <a:avLst/>
          </a:prstGeom>
        </p:spPr>
        <p:txBody>
          <a:bodyPr/>
          <a:lstStyle/>
          <a:p>
            <a:r>
              <a:t>Title Text</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992603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96" name="Title Text"/>
          <p:cNvSpPr txBox="1">
            <a:spLocks noGrp="1"/>
          </p:cNvSpPr>
          <p:nvPr>
            <p:ph type="title"/>
          </p:nvPr>
        </p:nvSpPr>
        <p:spPr>
          <a:xfrm>
            <a:off x="623521" y="1424549"/>
            <a:ext cx="7886880" cy="2377451"/>
          </a:xfrm>
          <a:prstGeom prst="rect">
            <a:avLst/>
          </a:prstGeom>
        </p:spPr>
        <p:txBody>
          <a:bodyPr anchor="b"/>
          <a:lstStyle>
            <a:lvl1pPr>
              <a:defRPr sz="4500"/>
            </a:lvl1pPr>
          </a:lstStyle>
          <a:p>
            <a:r>
              <a:t>Title Text</a:t>
            </a:r>
          </a:p>
        </p:txBody>
      </p:sp>
      <p:sp>
        <p:nvSpPr>
          <p:cNvPr id="97" name="Body Level One…"/>
          <p:cNvSpPr txBox="1">
            <a:spLocks noGrp="1"/>
          </p:cNvSpPr>
          <p:nvPr>
            <p:ph type="body" sz="quarter" idx="1"/>
          </p:nvPr>
        </p:nvSpPr>
        <p:spPr>
          <a:xfrm>
            <a:off x="623521" y="3824801"/>
            <a:ext cx="7886880" cy="1249332"/>
          </a:xfrm>
          <a:prstGeom prst="rect">
            <a:avLst/>
          </a:prstGeom>
        </p:spPr>
        <p:txBody>
          <a:bodyPr>
            <a:normAutofit/>
          </a:bodyPr>
          <a:lstStyle>
            <a:lvl1pPr marL="0" indent="0"/>
            <a:lvl2pPr marL="0" indent="345643"/>
            <a:lvl3pPr marL="0" indent="691286">
              <a:buSzTx/>
              <a:buNone/>
            </a:lvl3pPr>
            <a:lvl4pPr marL="0" indent="1036930">
              <a:buSzTx/>
              <a:buNone/>
            </a:lvl4pPr>
            <a:lvl5pPr marL="0" indent="1382572">
              <a:buSzTx/>
              <a:buNone/>
            </a:lvl5p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xfrm>
            <a:off x="6556320" y="5206146"/>
            <a:ext cx="443172" cy="437070"/>
          </a:xfrm>
          <a:prstGeom prst="rect">
            <a:avLst/>
          </a:prstGeom>
        </p:spPr>
        <p:txBody>
          <a:bodyPr anchor="t"/>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910052263"/>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5" name="Slide Number"/>
          <p:cNvSpPr txBox="1">
            <a:spLocks noGrp="1"/>
          </p:cNvSpPr>
          <p:nvPr>
            <p:ph type="sldNum" sz="quarter" idx="2"/>
          </p:nvPr>
        </p:nvSpPr>
        <p:spPr>
          <a:xfrm>
            <a:off x="6556320" y="5206146"/>
            <a:ext cx="443172" cy="437070"/>
          </a:xfrm>
          <a:prstGeom prst="rect">
            <a:avLst/>
          </a:prstGeom>
        </p:spPr>
        <p:txBody>
          <a:bodyPr anchor="t"/>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3746110640"/>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_Titeldias">
    <p:spTree>
      <p:nvGrpSpPr>
        <p:cNvPr id="1" name=""/>
        <p:cNvGrpSpPr/>
        <p:nvPr/>
      </p:nvGrpSpPr>
      <p:grpSpPr>
        <a:xfrm>
          <a:off x="0" y="0"/>
          <a:ext cx="0" cy="0"/>
          <a:chOff x="0" y="0"/>
          <a:chExt cx="0" cy="0"/>
        </a:xfrm>
      </p:grpSpPr>
      <p:grpSp>
        <p:nvGrpSpPr>
          <p:cNvPr id="114" name="Pladsholder til titel 1"/>
          <p:cNvGrpSpPr/>
          <p:nvPr/>
        </p:nvGrpSpPr>
        <p:grpSpPr>
          <a:xfrm>
            <a:off x="1008062" y="928687"/>
            <a:ext cx="7927976" cy="627063"/>
            <a:chOff x="0" y="0"/>
            <a:chExt cx="7927975" cy="627062"/>
          </a:xfrm>
        </p:grpSpPr>
        <p:sp>
          <p:nvSpPr>
            <p:cNvPr id="112" name="Rectangle"/>
            <p:cNvSpPr/>
            <p:nvPr/>
          </p:nvSpPr>
          <p:spPr>
            <a:xfrm>
              <a:off x="0" y="-1"/>
              <a:ext cx="7927975" cy="627064"/>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13" name="KLIK FOR AT REDIGERE I MASTEREN"/>
            <p:cNvSpPr txBox="1"/>
            <p:nvPr/>
          </p:nvSpPr>
          <p:spPr>
            <a:xfrm>
              <a:off x="215999" y="74727"/>
              <a:ext cx="7620536" cy="4056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3200">
                  <a:solidFill>
                    <a:srgbClr val="FFFFFF"/>
                  </a:solidFill>
                </a:defRPr>
              </a:lvl1pPr>
            </a:lstStyle>
            <a:p>
              <a:r>
                <a:t>KLIK FOR AT REDIGERE I MASTEREN</a:t>
              </a:r>
            </a:p>
          </p:txBody>
        </p:sp>
      </p:grpSp>
      <p:sp>
        <p:nvSpPr>
          <p:cNvPr id="115" name="Body Level One…"/>
          <p:cNvSpPr txBox="1">
            <a:spLocks noGrp="1"/>
          </p:cNvSpPr>
          <p:nvPr>
            <p:ph type="body" sz="quarter" idx="1"/>
          </p:nvPr>
        </p:nvSpPr>
        <p:spPr>
          <a:xfrm>
            <a:off x="1008062" y="2324100"/>
            <a:ext cx="6400801" cy="1460500"/>
          </a:xfrm>
          <a:prstGeom prst="rect">
            <a:avLst/>
          </a:prstGeom>
        </p:spPr>
        <p:txBody>
          <a:bodyPr>
            <a:normAutofit/>
          </a:bodyPr>
          <a:lstStyle>
            <a:lvl1pPr marL="0" indent="0">
              <a:defRPr>
                <a:solidFill>
                  <a:srgbClr val="888888"/>
                </a:solidFill>
              </a:defRPr>
            </a:lvl1pPr>
            <a:lvl2pPr marL="0" indent="457200">
              <a:defRPr>
                <a:solidFill>
                  <a:srgbClr val="888888"/>
                </a:solidFill>
              </a:defRPr>
            </a:lvl2pPr>
            <a:lvl3pPr marL="0" indent="914400">
              <a:buSzTx/>
              <a:buNone/>
              <a:defRPr>
                <a:solidFill>
                  <a:srgbClr val="888888"/>
                </a:solidFill>
              </a:defRPr>
            </a:lvl3pPr>
            <a:lvl4pPr marL="0" indent="1371600">
              <a:buSzTx/>
              <a:buNone/>
              <a:defRPr>
                <a:solidFill>
                  <a:srgbClr val="888888"/>
                </a:solidFill>
              </a:defRPr>
            </a:lvl4pPr>
            <a:lvl5pPr marL="0" indent="1828800">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397357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5_Titel og indholdsobjekt">
    <p:spTree>
      <p:nvGrpSpPr>
        <p:cNvPr id="1" name=""/>
        <p:cNvGrpSpPr/>
        <p:nvPr/>
      </p:nvGrpSpPr>
      <p:grpSpPr>
        <a:xfrm>
          <a:off x="0" y="0"/>
          <a:ext cx="0" cy="0"/>
          <a:chOff x="0" y="0"/>
          <a:chExt cx="0" cy="0"/>
        </a:xfrm>
      </p:grpSpPr>
      <p:sp>
        <p:nvSpPr>
          <p:cNvPr id="123" name="Title Text"/>
          <p:cNvSpPr txBox="1">
            <a:spLocks noGrp="1"/>
          </p:cNvSpPr>
          <p:nvPr>
            <p:ph type="title"/>
          </p:nvPr>
        </p:nvSpPr>
        <p:spPr>
          <a:prstGeom prst="rect">
            <a:avLst/>
          </a:prstGeom>
        </p:spPr>
        <p:txBody>
          <a:bodyPr/>
          <a:lstStyle/>
          <a:p>
            <a:r>
              <a:t>Title Text</a:t>
            </a:r>
          </a:p>
        </p:txBody>
      </p:sp>
      <p:sp>
        <p:nvSpPr>
          <p:cNvPr id="124"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0012862"/>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6_Titel og indholdsobjekt">
    <p:spTree>
      <p:nvGrpSpPr>
        <p:cNvPr id="1" name=""/>
        <p:cNvGrpSpPr/>
        <p:nvPr/>
      </p:nvGrpSpPr>
      <p:grpSpPr>
        <a:xfrm>
          <a:off x="0" y="0"/>
          <a:ext cx="0" cy="0"/>
          <a:chOff x="0" y="0"/>
          <a:chExt cx="0" cy="0"/>
        </a:xfrm>
      </p:grpSpPr>
      <p:sp>
        <p:nvSpPr>
          <p:cNvPr id="132" name="Rectangle 3"/>
          <p:cNvSpPr/>
          <p:nvPr/>
        </p:nvSpPr>
        <p:spPr>
          <a:xfrm>
            <a:off x="204788" y="211137"/>
            <a:ext cx="8732837" cy="5310189"/>
          </a:xfrm>
          <a:prstGeom prst="rect">
            <a:avLst/>
          </a:prstGeom>
          <a:solidFill>
            <a:srgbClr val="F0C900"/>
          </a:solidFill>
          <a:ln w="12700">
            <a:miter lim="400000"/>
          </a:ln>
        </p:spPr>
        <p:txBody>
          <a:bodyPr lIns="45719" rIns="45719"/>
          <a:lstStyle/>
          <a:p>
            <a:pPr>
              <a:defRPr sz="1800"/>
            </a:pPr>
            <a:endParaRPr/>
          </a:p>
        </p:txBody>
      </p:sp>
      <p:sp>
        <p:nvSpPr>
          <p:cNvPr id="133"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4" name="Title Text"/>
          <p:cNvSpPr txBox="1">
            <a:spLocks noGrp="1"/>
          </p:cNvSpPr>
          <p:nvPr>
            <p:ph type="title"/>
          </p:nvPr>
        </p:nvSpPr>
        <p:spPr>
          <a:prstGeom prst="rect">
            <a:avLst/>
          </a:prstGeom>
        </p:spPr>
        <p:txBody>
          <a:bodyPr/>
          <a:lstStyle/>
          <a:p>
            <a:r>
              <a:t>Title Text</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887409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7_Titel og indholdsobjekt">
    <p:spTree>
      <p:nvGrpSpPr>
        <p:cNvPr id="1" name=""/>
        <p:cNvGrpSpPr/>
        <p:nvPr/>
      </p:nvGrpSpPr>
      <p:grpSpPr>
        <a:xfrm>
          <a:off x="0" y="0"/>
          <a:ext cx="0" cy="0"/>
          <a:chOff x="0" y="0"/>
          <a:chExt cx="0" cy="0"/>
        </a:xfrm>
      </p:grpSpPr>
      <p:sp>
        <p:nvSpPr>
          <p:cNvPr id="142" name="Rectangle 3"/>
          <p:cNvSpPr/>
          <p:nvPr/>
        </p:nvSpPr>
        <p:spPr>
          <a:xfrm>
            <a:off x="204788" y="200025"/>
            <a:ext cx="8732837" cy="5310188"/>
          </a:xfrm>
          <a:prstGeom prst="rect">
            <a:avLst/>
          </a:prstGeom>
          <a:solidFill>
            <a:srgbClr val="7B408A"/>
          </a:solidFill>
          <a:ln w="12700">
            <a:miter lim="400000"/>
          </a:ln>
        </p:spPr>
        <p:txBody>
          <a:bodyPr lIns="45719" rIns="45719"/>
          <a:lstStyle/>
          <a:p>
            <a:pPr>
              <a:defRPr sz="1800"/>
            </a:pPr>
            <a:endParaRPr/>
          </a:p>
        </p:txBody>
      </p:sp>
      <p:grpSp>
        <p:nvGrpSpPr>
          <p:cNvPr id="145" name="Grupper 6"/>
          <p:cNvGrpSpPr/>
          <p:nvPr/>
        </p:nvGrpSpPr>
        <p:grpSpPr>
          <a:xfrm>
            <a:off x="5556250" y="5053012"/>
            <a:ext cx="3381375" cy="457201"/>
            <a:chOff x="0" y="0"/>
            <a:chExt cx="3381375" cy="457200"/>
          </a:xfrm>
        </p:grpSpPr>
        <p:sp>
          <p:nvSpPr>
            <p:cNvPr id="143"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144"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146"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7" name="Title Text"/>
          <p:cNvSpPr txBox="1">
            <a:spLocks noGrp="1"/>
          </p:cNvSpPr>
          <p:nvPr>
            <p:ph type="title"/>
          </p:nvPr>
        </p:nvSpPr>
        <p:spPr>
          <a:prstGeom prst="rect">
            <a:avLst/>
          </a:prstGeom>
        </p:spPr>
        <p:txBody>
          <a:bodyPr/>
          <a:lstStyle/>
          <a:p>
            <a:r>
              <a:t>Title Text</a:t>
            </a: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855555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8_Titel og indholdsobjekt">
    <p:spTree>
      <p:nvGrpSpPr>
        <p:cNvPr id="1" name=""/>
        <p:cNvGrpSpPr/>
        <p:nvPr/>
      </p:nvGrpSpPr>
      <p:grpSpPr>
        <a:xfrm>
          <a:off x="0" y="0"/>
          <a:ext cx="0" cy="0"/>
          <a:chOff x="0" y="0"/>
          <a:chExt cx="0" cy="0"/>
        </a:xfrm>
      </p:grpSpPr>
      <p:sp>
        <p:nvSpPr>
          <p:cNvPr id="155" name="Rectangle 3"/>
          <p:cNvSpPr/>
          <p:nvPr/>
        </p:nvSpPr>
        <p:spPr>
          <a:xfrm>
            <a:off x="204788" y="200025"/>
            <a:ext cx="8732837" cy="5310188"/>
          </a:xfrm>
          <a:prstGeom prst="rect">
            <a:avLst/>
          </a:prstGeom>
          <a:solidFill>
            <a:schemeClr val="accent1"/>
          </a:solidFill>
          <a:ln w="12700">
            <a:miter lim="400000"/>
          </a:ln>
        </p:spPr>
        <p:txBody>
          <a:bodyPr lIns="45719" rIns="45719"/>
          <a:lstStyle/>
          <a:p>
            <a:pPr>
              <a:defRPr sz="1800"/>
            </a:pPr>
            <a:endParaRPr/>
          </a:p>
        </p:txBody>
      </p:sp>
      <p:grpSp>
        <p:nvGrpSpPr>
          <p:cNvPr id="158" name="Grupper 6"/>
          <p:cNvGrpSpPr/>
          <p:nvPr/>
        </p:nvGrpSpPr>
        <p:grpSpPr>
          <a:xfrm>
            <a:off x="5556250" y="5053012"/>
            <a:ext cx="3381375" cy="457201"/>
            <a:chOff x="0" y="0"/>
            <a:chExt cx="3381375" cy="457200"/>
          </a:xfrm>
        </p:grpSpPr>
        <p:sp>
          <p:nvSpPr>
            <p:cNvPr id="156"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157"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159"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60" name="Title Text"/>
          <p:cNvSpPr txBox="1">
            <a:spLocks noGrp="1"/>
          </p:cNvSpPr>
          <p:nvPr>
            <p:ph type="title"/>
          </p:nvPr>
        </p:nvSpPr>
        <p:spPr>
          <a:prstGeom prst="rect">
            <a:avLst/>
          </a:prstGeom>
        </p:spPr>
        <p:txBody>
          <a:bodyPr/>
          <a:lstStyle/>
          <a:p>
            <a:r>
              <a:t>Title Text</a:t>
            </a: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716436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solidFill>
                <a:prstClr val="black"/>
              </a:solidFill>
              <a:latin typeface="Calibri" pitchFamily="34" charset="0"/>
              <a:ea typeface="MS PGothic" pitchFamily="34" charset="-128"/>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solidFill>
                  <a:prstClr val="black"/>
                </a:solidFill>
                <a:latin typeface="Calibri" pitchFamily="34" charset="0"/>
                <a:ea typeface="MS PGothic" pitchFamily="34" charset="-128"/>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5"/>
            <a:ext cx="1543050" cy="257175"/>
          </a:xfrm>
          <a:prstGeom prst="rect">
            <a:avLst/>
          </a:prstGeom>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41744996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9_Titel og indholdsobjekt">
    <p:spTree>
      <p:nvGrpSpPr>
        <p:cNvPr id="1" name=""/>
        <p:cNvGrpSpPr/>
        <p:nvPr/>
      </p:nvGrpSpPr>
      <p:grpSpPr>
        <a:xfrm>
          <a:off x="0" y="0"/>
          <a:ext cx="0" cy="0"/>
          <a:chOff x="0" y="0"/>
          <a:chExt cx="0" cy="0"/>
        </a:xfrm>
      </p:grpSpPr>
      <p:sp>
        <p:nvSpPr>
          <p:cNvPr id="168" name="Rectangle 3"/>
          <p:cNvSpPr/>
          <p:nvPr/>
        </p:nvSpPr>
        <p:spPr>
          <a:xfrm>
            <a:off x="204788" y="200025"/>
            <a:ext cx="8732837" cy="5310188"/>
          </a:xfrm>
          <a:prstGeom prst="rect">
            <a:avLst/>
          </a:prstGeom>
          <a:solidFill>
            <a:srgbClr val="C3C4BA"/>
          </a:solidFill>
          <a:ln w="12700">
            <a:miter lim="400000"/>
          </a:ln>
        </p:spPr>
        <p:txBody>
          <a:bodyPr lIns="45719" rIns="45719"/>
          <a:lstStyle/>
          <a:p>
            <a:pPr>
              <a:defRPr sz="1800"/>
            </a:pPr>
            <a:endParaRPr/>
          </a:p>
        </p:txBody>
      </p:sp>
      <p:grpSp>
        <p:nvGrpSpPr>
          <p:cNvPr id="171" name="Grupper 6"/>
          <p:cNvGrpSpPr/>
          <p:nvPr/>
        </p:nvGrpSpPr>
        <p:grpSpPr>
          <a:xfrm>
            <a:off x="5556250" y="5053012"/>
            <a:ext cx="3381375" cy="457201"/>
            <a:chOff x="0" y="0"/>
            <a:chExt cx="3381375" cy="457200"/>
          </a:xfrm>
        </p:grpSpPr>
        <p:sp>
          <p:nvSpPr>
            <p:cNvPr id="169"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170"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172"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3" name="Title Text"/>
          <p:cNvSpPr txBox="1">
            <a:spLocks noGrp="1"/>
          </p:cNvSpPr>
          <p:nvPr>
            <p:ph type="title"/>
          </p:nvPr>
        </p:nvSpPr>
        <p:spPr>
          <a:prstGeom prst="rect">
            <a:avLst/>
          </a:prstGeom>
        </p:spPr>
        <p:txBody>
          <a:bodyPr/>
          <a:lstStyle/>
          <a:p>
            <a:r>
              <a:t>Title Text</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1353075"/>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To indholdsobjekter">
    <p:spTree>
      <p:nvGrpSpPr>
        <p:cNvPr id="1" name=""/>
        <p:cNvGrpSpPr/>
        <p:nvPr/>
      </p:nvGrpSpPr>
      <p:grpSpPr>
        <a:xfrm>
          <a:off x="0" y="0"/>
          <a:ext cx="0" cy="0"/>
          <a:chOff x="0" y="0"/>
          <a:chExt cx="0" cy="0"/>
        </a:xfrm>
      </p:grpSpPr>
      <p:sp>
        <p:nvSpPr>
          <p:cNvPr id="181" name="Title Text"/>
          <p:cNvSpPr txBox="1">
            <a:spLocks noGrp="1"/>
          </p:cNvSpPr>
          <p:nvPr>
            <p:ph type="title"/>
          </p:nvPr>
        </p:nvSpPr>
        <p:spPr>
          <a:prstGeom prst="rect">
            <a:avLst/>
          </a:prstGeom>
        </p:spPr>
        <p:txBody>
          <a:bodyPr/>
          <a:lstStyle/>
          <a:p>
            <a:r>
              <a:t>Title Text</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5991843"/>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2_Titeldias">
    <p:spTree>
      <p:nvGrpSpPr>
        <p:cNvPr id="1" name=""/>
        <p:cNvGrpSpPr/>
        <p:nvPr/>
      </p:nvGrpSpPr>
      <p:grpSpPr>
        <a:xfrm>
          <a:off x="0" y="0"/>
          <a:ext cx="0" cy="0"/>
          <a:chOff x="0" y="0"/>
          <a:chExt cx="0" cy="0"/>
        </a:xfrm>
      </p:grpSpPr>
      <p:grpSp>
        <p:nvGrpSpPr>
          <p:cNvPr id="191" name="Pladsholder til titel 1"/>
          <p:cNvGrpSpPr/>
          <p:nvPr/>
        </p:nvGrpSpPr>
        <p:grpSpPr>
          <a:xfrm>
            <a:off x="1008062" y="928687"/>
            <a:ext cx="7927976" cy="627063"/>
            <a:chOff x="0" y="0"/>
            <a:chExt cx="7927975" cy="627062"/>
          </a:xfrm>
        </p:grpSpPr>
        <p:sp>
          <p:nvSpPr>
            <p:cNvPr id="189" name="Rectangle"/>
            <p:cNvSpPr/>
            <p:nvPr/>
          </p:nvSpPr>
          <p:spPr>
            <a:xfrm>
              <a:off x="0" y="-1"/>
              <a:ext cx="7927975" cy="627064"/>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90" name="KLIK FOR AT REDIGERE I MASTEREN"/>
            <p:cNvSpPr txBox="1"/>
            <p:nvPr/>
          </p:nvSpPr>
          <p:spPr>
            <a:xfrm>
              <a:off x="215999" y="74727"/>
              <a:ext cx="7620536" cy="4056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3200">
                  <a:solidFill>
                    <a:srgbClr val="FFFFFF"/>
                  </a:solidFill>
                </a:defRPr>
              </a:lvl1pPr>
            </a:lstStyle>
            <a:p>
              <a:r>
                <a:t>KLIK FOR AT REDIGERE I MASTEREN</a:t>
              </a:r>
            </a:p>
          </p:txBody>
        </p:sp>
      </p:grpSp>
      <p:sp>
        <p:nvSpPr>
          <p:cNvPr id="192" name="Body Level One…"/>
          <p:cNvSpPr txBox="1">
            <a:spLocks noGrp="1"/>
          </p:cNvSpPr>
          <p:nvPr>
            <p:ph type="body" sz="quarter" idx="1"/>
          </p:nvPr>
        </p:nvSpPr>
        <p:spPr>
          <a:xfrm>
            <a:off x="1008062" y="2324100"/>
            <a:ext cx="6400801" cy="1460500"/>
          </a:xfrm>
          <a:prstGeom prst="rect">
            <a:avLst/>
          </a:prstGeom>
        </p:spPr>
        <p:txBody>
          <a:bodyPr>
            <a:normAutofit/>
          </a:bodyPr>
          <a:lstStyle>
            <a:lvl1pPr marL="0" indent="0">
              <a:defRPr>
                <a:solidFill>
                  <a:srgbClr val="888888"/>
                </a:solidFill>
              </a:defRPr>
            </a:lvl1pPr>
            <a:lvl2pPr marL="0" indent="457200">
              <a:defRPr>
                <a:solidFill>
                  <a:srgbClr val="888888"/>
                </a:solidFill>
              </a:defRPr>
            </a:lvl2pPr>
            <a:lvl3pPr marL="0" indent="914400">
              <a:buSzTx/>
              <a:buNone/>
              <a:defRPr>
                <a:solidFill>
                  <a:srgbClr val="888888"/>
                </a:solidFill>
              </a:defRPr>
            </a:lvl3pPr>
            <a:lvl4pPr marL="0" indent="1371600">
              <a:buSzTx/>
              <a:buNone/>
              <a:defRPr>
                <a:solidFill>
                  <a:srgbClr val="888888"/>
                </a:solidFill>
              </a:defRPr>
            </a:lvl4pPr>
            <a:lvl5pPr marL="0" indent="1828800">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594949"/>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0_Titel og indholdsobjekt">
    <p:spTree>
      <p:nvGrpSpPr>
        <p:cNvPr id="1" name=""/>
        <p:cNvGrpSpPr/>
        <p:nvPr/>
      </p:nvGrpSpPr>
      <p:grpSpPr>
        <a:xfrm>
          <a:off x="0" y="0"/>
          <a:ext cx="0" cy="0"/>
          <a:chOff x="0" y="0"/>
          <a:chExt cx="0" cy="0"/>
        </a:xfrm>
      </p:grpSpPr>
      <p:sp>
        <p:nvSpPr>
          <p:cNvPr id="200" name="Title Text"/>
          <p:cNvSpPr txBox="1">
            <a:spLocks noGrp="1"/>
          </p:cNvSpPr>
          <p:nvPr>
            <p:ph type="title"/>
          </p:nvPr>
        </p:nvSpPr>
        <p:spPr>
          <a:prstGeom prst="rect">
            <a:avLst/>
          </a:prstGeom>
        </p:spPr>
        <p:txBody>
          <a:bodyPr/>
          <a:lstStyle/>
          <a:p>
            <a:r>
              <a:t>Title Text</a:t>
            </a:r>
          </a:p>
        </p:txBody>
      </p:sp>
      <p:sp>
        <p:nvSpPr>
          <p:cNvPr id="201"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9540897"/>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1_Titel og indholdsobjekt">
    <p:spTree>
      <p:nvGrpSpPr>
        <p:cNvPr id="1" name=""/>
        <p:cNvGrpSpPr/>
        <p:nvPr/>
      </p:nvGrpSpPr>
      <p:grpSpPr>
        <a:xfrm>
          <a:off x="0" y="0"/>
          <a:ext cx="0" cy="0"/>
          <a:chOff x="0" y="0"/>
          <a:chExt cx="0" cy="0"/>
        </a:xfrm>
      </p:grpSpPr>
      <p:sp>
        <p:nvSpPr>
          <p:cNvPr id="209" name="Rectangle 3"/>
          <p:cNvSpPr/>
          <p:nvPr/>
        </p:nvSpPr>
        <p:spPr>
          <a:xfrm>
            <a:off x="204788" y="211137"/>
            <a:ext cx="8732837" cy="5310189"/>
          </a:xfrm>
          <a:prstGeom prst="rect">
            <a:avLst/>
          </a:prstGeom>
          <a:solidFill>
            <a:srgbClr val="F0C900"/>
          </a:solidFill>
          <a:ln w="12700">
            <a:miter lim="400000"/>
          </a:ln>
        </p:spPr>
        <p:txBody>
          <a:bodyPr lIns="45719" rIns="45719"/>
          <a:lstStyle/>
          <a:p>
            <a:pPr>
              <a:defRPr sz="1800"/>
            </a:pPr>
            <a:endParaRPr/>
          </a:p>
        </p:txBody>
      </p:sp>
      <p:sp>
        <p:nvSpPr>
          <p:cNvPr id="210"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11" name="Title Text"/>
          <p:cNvSpPr txBox="1">
            <a:spLocks noGrp="1"/>
          </p:cNvSpPr>
          <p:nvPr>
            <p:ph type="title"/>
          </p:nvPr>
        </p:nvSpPr>
        <p:spPr>
          <a:prstGeom prst="rect">
            <a:avLst/>
          </a:prstGeom>
        </p:spPr>
        <p:txBody>
          <a:bodyPr/>
          <a:lstStyle/>
          <a:p>
            <a:r>
              <a:t>Title Text</a:t>
            </a:r>
          </a:p>
        </p:txBody>
      </p:sp>
      <p:sp>
        <p:nvSpPr>
          <p:cNvPr id="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865222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2_Titel og indholdsobjekt">
    <p:spTree>
      <p:nvGrpSpPr>
        <p:cNvPr id="1" name=""/>
        <p:cNvGrpSpPr/>
        <p:nvPr/>
      </p:nvGrpSpPr>
      <p:grpSpPr>
        <a:xfrm>
          <a:off x="0" y="0"/>
          <a:ext cx="0" cy="0"/>
          <a:chOff x="0" y="0"/>
          <a:chExt cx="0" cy="0"/>
        </a:xfrm>
      </p:grpSpPr>
      <p:sp>
        <p:nvSpPr>
          <p:cNvPr id="219" name="Rectangle 3"/>
          <p:cNvSpPr/>
          <p:nvPr/>
        </p:nvSpPr>
        <p:spPr>
          <a:xfrm>
            <a:off x="204788" y="200025"/>
            <a:ext cx="8732837" cy="5310188"/>
          </a:xfrm>
          <a:prstGeom prst="rect">
            <a:avLst/>
          </a:prstGeom>
          <a:solidFill>
            <a:srgbClr val="7B408A"/>
          </a:solidFill>
          <a:ln w="12700">
            <a:miter lim="400000"/>
          </a:ln>
        </p:spPr>
        <p:txBody>
          <a:bodyPr lIns="45719" rIns="45719"/>
          <a:lstStyle/>
          <a:p>
            <a:pPr>
              <a:defRPr sz="1800"/>
            </a:pPr>
            <a:endParaRPr/>
          </a:p>
        </p:txBody>
      </p:sp>
      <p:grpSp>
        <p:nvGrpSpPr>
          <p:cNvPr id="222" name="Grupper 6"/>
          <p:cNvGrpSpPr/>
          <p:nvPr/>
        </p:nvGrpSpPr>
        <p:grpSpPr>
          <a:xfrm>
            <a:off x="5556250" y="5053012"/>
            <a:ext cx="3381375" cy="457201"/>
            <a:chOff x="0" y="0"/>
            <a:chExt cx="3381375" cy="457200"/>
          </a:xfrm>
        </p:grpSpPr>
        <p:sp>
          <p:nvSpPr>
            <p:cNvPr id="220"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221"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223"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4" name="Title Text"/>
          <p:cNvSpPr txBox="1">
            <a:spLocks noGrp="1"/>
          </p:cNvSpPr>
          <p:nvPr>
            <p:ph type="title"/>
          </p:nvPr>
        </p:nvSpPr>
        <p:spPr>
          <a:prstGeom prst="rect">
            <a:avLst/>
          </a:prstGeom>
        </p:spPr>
        <p:txBody>
          <a:bodyPr/>
          <a:lstStyle/>
          <a:p>
            <a:r>
              <a:t>Title Text</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4292872"/>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3_Titel og indholdsobjekt">
    <p:spTree>
      <p:nvGrpSpPr>
        <p:cNvPr id="1" name=""/>
        <p:cNvGrpSpPr/>
        <p:nvPr/>
      </p:nvGrpSpPr>
      <p:grpSpPr>
        <a:xfrm>
          <a:off x="0" y="0"/>
          <a:ext cx="0" cy="0"/>
          <a:chOff x="0" y="0"/>
          <a:chExt cx="0" cy="0"/>
        </a:xfrm>
      </p:grpSpPr>
      <p:sp>
        <p:nvSpPr>
          <p:cNvPr id="232" name="Rectangle 3"/>
          <p:cNvSpPr/>
          <p:nvPr/>
        </p:nvSpPr>
        <p:spPr>
          <a:xfrm>
            <a:off x="204788" y="200025"/>
            <a:ext cx="8732837" cy="5310188"/>
          </a:xfrm>
          <a:prstGeom prst="rect">
            <a:avLst/>
          </a:prstGeom>
          <a:solidFill>
            <a:schemeClr val="accent1"/>
          </a:solidFill>
          <a:ln w="12700">
            <a:miter lim="400000"/>
          </a:ln>
        </p:spPr>
        <p:txBody>
          <a:bodyPr lIns="45719" rIns="45719"/>
          <a:lstStyle/>
          <a:p>
            <a:pPr>
              <a:defRPr sz="1800"/>
            </a:pPr>
            <a:endParaRPr/>
          </a:p>
        </p:txBody>
      </p:sp>
      <p:grpSp>
        <p:nvGrpSpPr>
          <p:cNvPr id="235" name="Grupper 6"/>
          <p:cNvGrpSpPr/>
          <p:nvPr/>
        </p:nvGrpSpPr>
        <p:grpSpPr>
          <a:xfrm>
            <a:off x="5556250" y="5053012"/>
            <a:ext cx="3381375" cy="457201"/>
            <a:chOff x="0" y="0"/>
            <a:chExt cx="3381375" cy="457200"/>
          </a:xfrm>
        </p:grpSpPr>
        <p:sp>
          <p:nvSpPr>
            <p:cNvPr id="233"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234"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236"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37" name="Title Text"/>
          <p:cNvSpPr txBox="1">
            <a:spLocks noGrp="1"/>
          </p:cNvSpPr>
          <p:nvPr>
            <p:ph type="title"/>
          </p:nvPr>
        </p:nvSpPr>
        <p:spPr>
          <a:prstGeom prst="rect">
            <a:avLst/>
          </a:prstGeom>
        </p:spPr>
        <p:txBody>
          <a:bodyPr/>
          <a:lstStyle/>
          <a:p>
            <a:r>
              <a:t>Title Text</a:t>
            </a:r>
          </a:p>
        </p:txBody>
      </p:sp>
      <p:sp>
        <p:nvSpPr>
          <p:cNvPr id="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3926090"/>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4_Titel og indholdsobjekt">
    <p:spTree>
      <p:nvGrpSpPr>
        <p:cNvPr id="1" name=""/>
        <p:cNvGrpSpPr/>
        <p:nvPr/>
      </p:nvGrpSpPr>
      <p:grpSpPr>
        <a:xfrm>
          <a:off x="0" y="0"/>
          <a:ext cx="0" cy="0"/>
          <a:chOff x="0" y="0"/>
          <a:chExt cx="0" cy="0"/>
        </a:xfrm>
      </p:grpSpPr>
      <p:sp>
        <p:nvSpPr>
          <p:cNvPr id="245" name="Rectangle 3"/>
          <p:cNvSpPr/>
          <p:nvPr/>
        </p:nvSpPr>
        <p:spPr>
          <a:xfrm>
            <a:off x="204788" y="200025"/>
            <a:ext cx="8732837" cy="5310188"/>
          </a:xfrm>
          <a:prstGeom prst="rect">
            <a:avLst/>
          </a:prstGeom>
          <a:solidFill>
            <a:srgbClr val="C3C4BA"/>
          </a:solidFill>
          <a:ln w="12700">
            <a:miter lim="400000"/>
          </a:ln>
        </p:spPr>
        <p:txBody>
          <a:bodyPr lIns="45719" rIns="45719"/>
          <a:lstStyle/>
          <a:p>
            <a:pPr>
              <a:defRPr sz="1800"/>
            </a:pPr>
            <a:endParaRPr/>
          </a:p>
        </p:txBody>
      </p:sp>
      <p:grpSp>
        <p:nvGrpSpPr>
          <p:cNvPr id="248" name="Grupper 6"/>
          <p:cNvGrpSpPr/>
          <p:nvPr/>
        </p:nvGrpSpPr>
        <p:grpSpPr>
          <a:xfrm>
            <a:off x="5556250" y="5053012"/>
            <a:ext cx="3381375" cy="457201"/>
            <a:chOff x="0" y="0"/>
            <a:chExt cx="3381375" cy="457200"/>
          </a:xfrm>
        </p:grpSpPr>
        <p:sp>
          <p:nvSpPr>
            <p:cNvPr id="246"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247"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249"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0" name="Title Text"/>
          <p:cNvSpPr txBox="1">
            <a:spLocks noGrp="1"/>
          </p:cNvSpPr>
          <p:nvPr>
            <p:ph type="title"/>
          </p:nvPr>
        </p:nvSpPr>
        <p:spPr>
          <a:prstGeom prst="rect">
            <a:avLst/>
          </a:prstGeom>
        </p:spPr>
        <p:txBody>
          <a:bodyPr/>
          <a:lstStyle/>
          <a:p>
            <a:r>
              <a:t>Title Text</a:t>
            </a:r>
          </a:p>
        </p:txBody>
      </p:sp>
      <p:sp>
        <p:nvSpPr>
          <p:cNvPr id="2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4056208"/>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2_To indholdsobjekter">
    <p:spTree>
      <p:nvGrpSpPr>
        <p:cNvPr id="1" name=""/>
        <p:cNvGrpSpPr/>
        <p:nvPr/>
      </p:nvGrpSpPr>
      <p:grpSpPr>
        <a:xfrm>
          <a:off x="0" y="0"/>
          <a:ext cx="0" cy="0"/>
          <a:chOff x="0" y="0"/>
          <a:chExt cx="0" cy="0"/>
        </a:xfrm>
      </p:grpSpPr>
      <p:sp>
        <p:nvSpPr>
          <p:cNvPr id="258" name="Title Text"/>
          <p:cNvSpPr txBox="1">
            <a:spLocks noGrp="1"/>
          </p:cNvSpPr>
          <p:nvPr>
            <p:ph type="title"/>
          </p:nvPr>
        </p:nvSpPr>
        <p:spPr>
          <a:prstGeom prst="rect">
            <a:avLst/>
          </a:prstGeom>
        </p:spPr>
        <p:txBody>
          <a:bodyPr/>
          <a:lstStyle/>
          <a:p>
            <a:r>
              <a:t>Title Text</a:t>
            </a:r>
          </a:p>
        </p:txBody>
      </p:sp>
      <p:sp>
        <p:nvSpPr>
          <p:cNvPr id="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2675728"/>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66" name="Title Text"/>
          <p:cNvSpPr txBox="1">
            <a:spLocks noGrp="1"/>
          </p:cNvSpPr>
          <p:nvPr>
            <p:ph type="title"/>
          </p:nvPr>
        </p:nvSpPr>
        <p:spPr>
          <a:prstGeom prst="rect">
            <a:avLst/>
          </a:prstGeom>
        </p:spPr>
        <p:txBody>
          <a:bodyPr/>
          <a:lstStyle/>
          <a:p>
            <a:r>
              <a:t>Title Text</a:t>
            </a:r>
          </a:p>
        </p:txBody>
      </p:sp>
      <p:sp>
        <p:nvSpPr>
          <p:cNvPr id="267" name="Body Level One…"/>
          <p:cNvSpPr txBox="1">
            <a:spLocks noGrp="1"/>
          </p:cNvSpPr>
          <p:nvPr>
            <p:ph type="body" sz="half" idx="1"/>
          </p:nvPr>
        </p:nvSpPr>
        <p:spPr>
          <a:xfrm>
            <a:off x="1008062" y="1714500"/>
            <a:ext cx="4378326" cy="33385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68" name="Slide Number"/>
          <p:cNvSpPr txBox="1">
            <a:spLocks noGrp="1"/>
          </p:cNvSpPr>
          <p:nvPr>
            <p:ph type="sldNum" sz="quarter" idx="2"/>
          </p:nvPr>
        </p:nvSpPr>
        <p:spPr>
          <a:xfrm>
            <a:off x="0" y="0"/>
            <a:ext cx="443171" cy="437069"/>
          </a:xfrm>
          <a:prstGeom prst="rect">
            <a:avLst/>
          </a:prstGeom>
        </p:spPr>
        <p:txBody>
          <a:bodyPr anchor="t"/>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57512999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a:xfrm>
            <a:off x="3843338" y="5172075"/>
            <a:ext cx="1543050" cy="257175"/>
          </a:xfrm>
          <a:prstGeom prst="rect">
            <a:avLst/>
          </a:prstGeom>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27408094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75" name="Title Text"/>
          <p:cNvSpPr txBox="1">
            <a:spLocks noGrp="1"/>
          </p:cNvSpPr>
          <p:nvPr>
            <p:ph type="title"/>
          </p:nvPr>
        </p:nvSpPr>
        <p:spPr>
          <a:xfrm>
            <a:off x="685800" y="1775355"/>
            <a:ext cx="7772400" cy="1225021"/>
          </a:xfrm>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276" name="Body Level One…"/>
          <p:cNvSpPr txBox="1">
            <a:spLocks noGrp="1"/>
          </p:cNvSpPr>
          <p:nvPr>
            <p:ph type="body" sz="quarter" idx="1"/>
          </p:nvPr>
        </p:nvSpPr>
        <p:spPr>
          <a:xfrm>
            <a:off x="1371600" y="3238500"/>
            <a:ext cx="6400800" cy="1460500"/>
          </a:xfrm>
          <a:prstGeom prst="rect">
            <a:avLst/>
          </a:prstGeom>
        </p:spPr>
        <p:txBody>
          <a:bodyPr lIns="45719" tIns="45719" rIns="45719" bIns="45719">
            <a:normAutofit/>
          </a:bodyPr>
          <a:lstStyle>
            <a:lvl1pPr marL="0" indent="0" algn="ctr" defTabSz="761970">
              <a:spcBef>
                <a:spcPts val="600"/>
              </a:spcBef>
              <a:defRPr sz="2600">
                <a:solidFill>
                  <a:srgbClr val="888888"/>
                </a:solidFill>
              </a:defRPr>
            </a:lvl1pPr>
            <a:lvl2pPr marL="0" indent="380985" algn="ctr" defTabSz="761970">
              <a:spcBef>
                <a:spcPts val="600"/>
              </a:spcBef>
              <a:defRPr sz="2600">
                <a:solidFill>
                  <a:srgbClr val="888888"/>
                </a:solidFill>
              </a:defRPr>
            </a:lvl2pPr>
            <a:lvl3pPr marL="0" indent="761970" algn="ctr" defTabSz="761970">
              <a:spcBef>
                <a:spcPts val="600"/>
              </a:spcBef>
              <a:buSzTx/>
              <a:buNone/>
              <a:defRPr sz="2600">
                <a:solidFill>
                  <a:srgbClr val="888888"/>
                </a:solidFill>
              </a:defRPr>
            </a:lvl3pPr>
            <a:lvl4pPr marL="0" indent="1142953" algn="ctr" defTabSz="761970">
              <a:spcBef>
                <a:spcPts val="600"/>
              </a:spcBef>
              <a:buSzTx/>
              <a:buNone/>
              <a:defRPr sz="2600">
                <a:solidFill>
                  <a:srgbClr val="888888"/>
                </a:solidFill>
              </a:defRPr>
            </a:lvl4pPr>
            <a:lvl5pPr marL="0" indent="1523938" algn="ctr" defTabSz="761970">
              <a:spcBef>
                <a:spcPts val="600"/>
              </a:spcBef>
              <a:buSzTx/>
              <a:buNone/>
              <a:defRPr sz="26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7"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679395939"/>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4" name="Title Text"/>
          <p:cNvSpPr txBox="1">
            <a:spLocks noGrp="1"/>
          </p:cNvSpPr>
          <p:nvPr>
            <p:ph type="title"/>
          </p:nvPr>
        </p:nvSpPr>
        <p:spPr>
          <a:xfrm>
            <a:off x="457200" y="228865"/>
            <a:ext cx="8229600" cy="952501"/>
          </a:xfrm>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285" name="Body Level One…"/>
          <p:cNvSpPr txBox="1">
            <a:spLocks noGrp="1"/>
          </p:cNvSpPr>
          <p:nvPr>
            <p:ph type="body" idx="1"/>
          </p:nvPr>
        </p:nvSpPr>
        <p:spPr>
          <a:xfrm>
            <a:off x="457200" y="1333500"/>
            <a:ext cx="8229600" cy="3771637"/>
          </a:xfrm>
          <a:prstGeom prst="rect">
            <a:avLst/>
          </a:prstGeom>
        </p:spPr>
        <p:txBody>
          <a:bodyPr lIns="45719" tIns="45719" rIns="45719" bIns="45719">
            <a:normAutofit/>
          </a:bodyPr>
          <a:lstStyle>
            <a:lvl1pPr marL="285739" indent="-285739" defTabSz="761970">
              <a:spcBef>
                <a:spcPts val="600"/>
              </a:spcBef>
              <a:buSzPct val="100000"/>
              <a:buFont typeface="Arial"/>
              <a:buChar char="•"/>
              <a:defRPr sz="2600"/>
            </a:lvl1pPr>
            <a:lvl2pPr marL="650158" indent="-269173" defTabSz="761970">
              <a:spcBef>
                <a:spcPts val="600"/>
              </a:spcBef>
              <a:buSzPct val="100000"/>
              <a:buFont typeface="Arial"/>
              <a:buChar char="–"/>
              <a:defRPr sz="2600"/>
            </a:lvl2pPr>
            <a:lvl3pPr marL="1009609" indent="-247639" defTabSz="761970">
              <a:spcBef>
                <a:spcPts val="600"/>
              </a:spcBef>
              <a:buFont typeface="Arial"/>
              <a:defRPr sz="2600"/>
            </a:lvl3pPr>
            <a:lvl4pPr marL="1452504" indent="-309549" defTabSz="761970">
              <a:spcBef>
                <a:spcPts val="600"/>
              </a:spcBef>
              <a:buFont typeface="Arial"/>
              <a:defRPr sz="2600"/>
            </a:lvl4pPr>
            <a:lvl5pPr marL="1833488" indent="-309549" defTabSz="761970">
              <a:spcBef>
                <a:spcPts val="600"/>
              </a:spcBef>
              <a:buFont typeface="Arial"/>
              <a:defRPr sz="2600"/>
            </a:lvl5p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223656671"/>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293" name="Title Text"/>
          <p:cNvSpPr txBox="1">
            <a:spLocks noGrp="1"/>
          </p:cNvSpPr>
          <p:nvPr>
            <p:ph type="title"/>
          </p:nvPr>
        </p:nvSpPr>
        <p:spPr>
          <a:xfrm>
            <a:off x="722312" y="3672416"/>
            <a:ext cx="7772401" cy="1135064"/>
          </a:xfrm>
          <a:prstGeom prst="rect">
            <a:avLst/>
          </a:prstGeom>
          <a:noFill/>
        </p:spPr>
        <p:txBody>
          <a:bodyPr lIns="45719" tIns="45719" rIns="45719" bIns="45719" anchor="t"/>
          <a:lstStyle>
            <a:lvl1pPr defTabSz="761970">
              <a:defRPr sz="3300" b="1">
                <a:solidFill>
                  <a:srgbClr val="000000"/>
                </a:solidFill>
                <a:latin typeface="+mj-lt"/>
                <a:ea typeface="+mj-ea"/>
                <a:cs typeface="+mj-cs"/>
                <a:sym typeface="Calibri"/>
              </a:defRPr>
            </a:lvl1pPr>
          </a:lstStyle>
          <a:p>
            <a:r>
              <a:t>Title Text</a:t>
            </a:r>
          </a:p>
        </p:txBody>
      </p:sp>
      <p:sp>
        <p:nvSpPr>
          <p:cNvPr id="294" name="Body Level One…"/>
          <p:cNvSpPr txBox="1">
            <a:spLocks noGrp="1"/>
          </p:cNvSpPr>
          <p:nvPr>
            <p:ph type="body" sz="quarter" idx="1"/>
          </p:nvPr>
        </p:nvSpPr>
        <p:spPr>
          <a:xfrm>
            <a:off x="722312" y="2422261"/>
            <a:ext cx="7772401" cy="1250157"/>
          </a:xfrm>
          <a:prstGeom prst="rect">
            <a:avLst/>
          </a:prstGeom>
        </p:spPr>
        <p:txBody>
          <a:bodyPr lIns="45719" tIns="45719" rIns="45719" bIns="45719" anchor="b">
            <a:normAutofit/>
          </a:bodyPr>
          <a:lstStyle>
            <a:lvl1pPr marL="0" indent="0" defTabSz="761970">
              <a:spcBef>
                <a:spcPts val="300"/>
              </a:spcBef>
              <a:defRPr sz="1600">
                <a:solidFill>
                  <a:srgbClr val="888888"/>
                </a:solidFill>
              </a:defRPr>
            </a:lvl1pPr>
            <a:lvl2pPr marL="0" indent="380985" defTabSz="761970">
              <a:spcBef>
                <a:spcPts val="300"/>
              </a:spcBef>
              <a:defRPr sz="1600">
                <a:solidFill>
                  <a:srgbClr val="888888"/>
                </a:solidFill>
              </a:defRPr>
            </a:lvl2pPr>
            <a:lvl3pPr marL="0" indent="761970" defTabSz="761970">
              <a:spcBef>
                <a:spcPts val="300"/>
              </a:spcBef>
              <a:buSzTx/>
              <a:buNone/>
              <a:defRPr sz="1600">
                <a:solidFill>
                  <a:srgbClr val="888888"/>
                </a:solidFill>
              </a:defRPr>
            </a:lvl3pPr>
            <a:lvl4pPr marL="0" indent="1142953" defTabSz="761970">
              <a:spcBef>
                <a:spcPts val="300"/>
              </a:spcBef>
              <a:buSzTx/>
              <a:buNone/>
              <a:defRPr sz="1600">
                <a:solidFill>
                  <a:srgbClr val="888888"/>
                </a:solidFill>
              </a:defRPr>
            </a:lvl4pPr>
            <a:lvl5pPr marL="0" indent="1523938" defTabSz="761970">
              <a:spcBef>
                <a:spcPts val="300"/>
              </a:spcBef>
              <a:buSzTx/>
              <a:buNone/>
              <a:defRPr sz="16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023241910"/>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2" name="Title Text"/>
          <p:cNvSpPr txBox="1">
            <a:spLocks noGrp="1"/>
          </p:cNvSpPr>
          <p:nvPr>
            <p:ph type="title"/>
          </p:nvPr>
        </p:nvSpPr>
        <p:spPr>
          <a:xfrm>
            <a:off x="457200" y="228865"/>
            <a:ext cx="8229600" cy="952501"/>
          </a:xfrm>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303" name="Body Level One…"/>
          <p:cNvSpPr txBox="1">
            <a:spLocks noGrp="1"/>
          </p:cNvSpPr>
          <p:nvPr>
            <p:ph type="body" sz="half" idx="1"/>
          </p:nvPr>
        </p:nvSpPr>
        <p:spPr>
          <a:xfrm>
            <a:off x="457200" y="1333500"/>
            <a:ext cx="4038600" cy="3771637"/>
          </a:xfrm>
          <a:prstGeom prst="rect">
            <a:avLst/>
          </a:prstGeom>
        </p:spPr>
        <p:txBody>
          <a:bodyPr lIns="45719" tIns="45719" rIns="45719" bIns="45719">
            <a:normAutofit/>
          </a:bodyPr>
          <a:lstStyle>
            <a:lvl1pPr marL="285739" indent="-285739" defTabSz="761970">
              <a:spcBef>
                <a:spcPts val="500"/>
              </a:spcBef>
              <a:buSzPct val="100000"/>
              <a:buFont typeface="Arial"/>
              <a:buChar char="•"/>
              <a:defRPr sz="2300"/>
            </a:lvl1pPr>
            <a:lvl2pPr marL="654817" indent="-273832" defTabSz="761970">
              <a:spcBef>
                <a:spcPts val="500"/>
              </a:spcBef>
              <a:buSzPct val="100000"/>
              <a:buFont typeface="Arial"/>
              <a:buChar char="–"/>
              <a:defRPr sz="2300"/>
            </a:lvl2pPr>
            <a:lvl3pPr marL="1035802" indent="-273832" defTabSz="761970">
              <a:spcBef>
                <a:spcPts val="500"/>
              </a:spcBef>
              <a:buFont typeface="Arial"/>
              <a:defRPr sz="2300"/>
            </a:lvl3pPr>
            <a:lvl4pPr marL="1435042" indent="-292087" defTabSz="761970">
              <a:spcBef>
                <a:spcPts val="500"/>
              </a:spcBef>
              <a:buFont typeface="Arial"/>
              <a:defRPr sz="2300"/>
            </a:lvl4pPr>
            <a:lvl5pPr marL="1816026" indent="-292087" defTabSz="761970">
              <a:spcBef>
                <a:spcPts val="500"/>
              </a:spcBef>
              <a:buFont typeface="Arial"/>
              <a:defRPr sz="2300"/>
            </a:lvl5p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811342459"/>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11" name="Title Text"/>
          <p:cNvSpPr txBox="1">
            <a:spLocks noGrp="1"/>
          </p:cNvSpPr>
          <p:nvPr>
            <p:ph type="title"/>
          </p:nvPr>
        </p:nvSpPr>
        <p:spPr>
          <a:xfrm>
            <a:off x="457200" y="228865"/>
            <a:ext cx="8229600" cy="952501"/>
          </a:xfrm>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312" name="Body Level One…"/>
          <p:cNvSpPr txBox="1">
            <a:spLocks noGrp="1"/>
          </p:cNvSpPr>
          <p:nvPr>
            <p:ph type="body" sz="quarter" idx="1"/>
          </p:nvPr>
        </p:nvSpPr>
        <p:spPr>
          <a:xfrm>
            <a:off x="457200" y="1279260"/>
            <a:ext cx="4040188" cy="533136"/>
          </a:xfrm>
          <a:prstGeom prst="rect">
            <a:avLst/>
          </a:prstGeom>
        </p:spPr>
        <p:txBody>
          <a:bodyPr lIns="45719" tIns="45719" rIns="45719" bIns="45719" anchor="b">
            <a:normAutofit/>
          </a:bodyPr>
          <a:lstStyle>
            <a:lvl1pPr marL="0" indent="0" defTabSz="761970">
              <a:spcBef>
                <a:spcPts val="400"/>
              </a:spcBef>
              <a:defRPr sz="2000" b="1"/>
            </a:lvl1pPr>
            <a:lvl2pPr marL="0" indent="380985" defTabSz="761970">
              <a:spcBef>
                <a:spcPts val="400"/>
              </a:spcBef>
              <a:defRPr sz="2000" b="1"/>
            </a:lvl2pPr>
            <a:lvl3pPr marL="0" indent="761970" defTabSz="761970">
              <a:spcBef>
                <a:spcPts val="400"/>
              </a:spcBef>
              <a:buSzTx/>
              <a:buNone/>
              <a:defRPr sz="2000" b="1"/>
            </a:lvl3pPr>
            <a:lvl4pPr marL="0" indent="1142953" defTabSz="761970">
              <a:spcBef>
                <a:spcPts val="400"/>
              </a:spcBef>
              <a:buSzTx/>
              <a:buNone/>
              <a:defRPr sz="2000" b="1"/>
            </a:lvl4pPr>
            <a:lvl5pPr marL="0" indent="1523938" defTabSz="761970">
              <a:spcBef>
                <a:spcPts val="400"/>
              </a:spcBef>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313" name="Text Placeholder 4"/>
          <p:cNvSpPr>
            <a:spLocks noGrp="1"/>
          </p:cNvSpPr>
          <p:nvPr>
            <p:ph type="body" sz="quarter" idx="21"/>
          </p:nvPr>
        </p:nvSpPr>
        <p:spPr>
          <a:xfrm>
            <a:off x="4645026" y="1279260"/>
            <a:ext cx="4041776" cy="533136"/>
          </a:xfrm>
          <a:prstGeom prst="rect">
            <a:avLst/>
          </a:prstGeom>
        </p:spPr>
        <p:txBody>
          <a:bodyPr lIns="45719" tIns="45719" rIns="45719" bIns="45719" anchor="b">
            <a:normAutofit/>
          </a:bodyPr>
          <a:lstStyle/>
          <a:p>
            <a:pPr marL="0" indent="0" defTabSz="761970">
              <a:spcBef>
                <a:spcPts val="400"/>
              </a:spcBef>
              <a:defRPr sz="2000" b="1"/>
            </a:pPr>
            <a:endParaRPr/>
          </a:p>
        </p:txBody>
      </p:sp>
      <p:sp>
        <p:nvSpPr>
          <p:cNvPr id="314"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127848336"/>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21" name="Title Text"/>
          <p:cNvSpPr txBox="1">
            <a:spLocks noGrp="1"/>
          </p:cNvSpPr>
          <p:nvPr>
            <p:ph type="title"/>
          </p:nvPr>
        </p:nvSpPr>
        <p:spPr>
          <a:xfrm>
            <a:off x="457200" y="228865"/>
            <a:ext cx="8229600" cy="952501"/>
          </a:xfrm>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322"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621211544"/>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329"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1764666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1" y="227541"/>
            <a:ext cx="3008314" cy="968376"/>
          </a:xfrm>
          <a:prstGeom prst="rect">
            <a:avLst/>
          </a:prstGeom>
          <a:noFill/>
        </p:spPr>
        <p:txBody>
          <a:bodyPr lIns="45719" tIns="45719" rIns="45719" bIns="45719" anchor="b"/>
          <a:lstStyle>
            <a:lvl1pPr defTabSz="761970">
              <a:defRPr sz="1600" b="1" cap="none">
                <a:solidFill>
                  <a:srgbClr val="000000"/>
                </a:solidFill>
                <a:latin typeface="+mj-lt"/>
                <a:ea typeface="+mj-ea"/>
                <a:cs typeface="+mj-cs"/>
                <a:sym typeface="Calibri"/>
              </a:defRPr>
            </a:lvl1pPr>
          </a:lstStyle>
          <a:p>
            <a:r>
              <a:t>Title Text</a:t>
            </a:r>
          </a:p>
        </p:txBody>
      </p:sp>
      <p:sp>
        <p:nvSpPr>
          <p:cNvPr id="337" name="Body Level One…"/>
          <p:cNvSpPr txBox="1">
            <a:spLocks noGrp="1"/>
          </p:cNvSpPr>
          <p:nvPr>
            <p:ph type="body" idx="1"/>
          </p:nvPr>
        </p:nvSpPr>
        <p:spPr>
          <a:xfrm>
            <a:off x="3575050" y="227541"/>
            <a:ext cx="5111750" cy="4877596"/>
          </a:xfrm>
          <a:prstGeom prst="rect">
            <a:avLst/>
          </a:prstGeom>
        </p:spPr>
        <p:txBody>
          <a:bodyPr lIns="45719" tIns="45719" rIns="45719" bIns="45719">
            <a:normAutofit/>
          </a:bodyPr>
          <a:lstStyle>
            <a:lvl1pPr marL="285739" indent="-285739" defTabSz="761970">
              <a:spcBef>
                <a:spcPts val="600"/>
              </a:spcBef>
              <a:buSzPct val="100000"/>
              <a:buFont typeface="Arial"/>
              <a:buChar char="•"/>
              <a:defRPr sz="2600"/>
            </a:lvl1pPr>
            <a:lvl2pPr marL="650158" indent="-269173" defTabSz="761970">
              <a:spcBef>
                <a:spcPts val="600"/>
              </a:spcBef>
              <a:buSzPct val="100000"/>
              <a:buFont typeface="Arial"/>
              <a:buChar char="–"/>
              <a:defRPr sz="2600"/>
            </a:lvl2pPr>
            <a:lvl3pPr marL="1009609" indent="-247639" defTabSz="761970">
              <a:spcBef>
                <a:spcPts val="600"/>
              </a:spcBef>
              <a:buFont typeface="Arial"/>
              <a:defRPr sz="2600"/>
            </a:lvl3pPr>
            <a:lvl4pPr marL="1452504" indent="-309549" defTabSz="761970">
              <a:spcBef>
                <a:spcPts val="600"/>
              </a:spcBef>
              <a:buFont typeface="Arial"/>
              <a:defRPr sz="2600"/>
            </a:lvl4pPr>
            <a:lvl5pPr marL="1833488" indent="-309549" defTabSz="761970">
              <a:spcBef>
                <a:spcPts val="600"/>
              </a:spcBef>
              <a:buFont typeface="Arial"/>
              <a:defRPr sz="2600"/>
            </a:lvl5pPr>
          </a:lstStyle>
          <a:p>
            <a:r>
              <a:t>Body Level One</a:t>
            </a:r>
          </a:p>
          <a:p>
            <a:pPr lvl="1"/>
            <a:r>
              <a:t>Body Level Two</a:t>
            </a:r>
          </a:p>
          <a:p>
            <a:pPr lvl="2"/>
            <a:r>
              <a:t>Body Level Three</a:t>
            </a:r>
          </a:p>
          <a:p>
            <a:pPr lvl="3"/>
            <a:r>
              <a:t>Body Level Four</a:t>
            </a:r>
          </a:p>
          <a:p>
            <a:pPr lvl="4"/>
            <a:r>
              <a:t>Body Level Five</a:t>
            </a:r>
          </a:p>
        </p:txBody>
      </p:sp>
      <p:sp>
        <p:nvSpPr>
          <p:cNvPr id="338" name="Text Placeholder 3"/>
          <p:cNvSpPr>
            <a:spLocks noGrp="1"/>
          </p:cNvSpPr>
          <p:nvPr>
            <p:ph type="body" sz="half" idx="21"/>
          </p:nvPr>
        </p:nvSpPr>
        <p:spPr>
          <a:xfrm>
            <a:off x="457200" y="1195916"/>
            <a:ext cx="3008315" cy="3909221"/>
          </a:xfrm>
          <a:prstGeom prst="rect">
            <a:avLst/>
          </a:prstGeom>
        </p:spPr>
        <p:txBody>
          <a:bodyPr lIns="45719" tIns="45719" rIns="45719" bIns="45719">
            <a:normAutofit/>
          </a:bodyPr>
          <a:lstStyle/>
          <a:p>
            <a:pPr marL="0" indent="0" defTabSz="761970">
              <a:spcBef>
                <a:spcPts val="200"/>
              </a:spcBef>
              <a:defRPr sz="1100"/>
            </a:pPr>
            <a:endParaRPr/>
          </a:p>
        </p:txBody>
      </p:sp>
      <p:sp>
        <p:nvSpPr>
          <p:cNvPr id="339"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021731778"/>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46" name="Title Text"/>
          <p:cNvSpPr txBox="1">
            <a:spLocks noGrp="1"/>
          </p:cNvSpPr>
          <p:nvPr>
            <p:ph type="title"/>
          </p:nvPr>
        </p:nvSpPr>
        <p:spPr>
          <a:xfrm>
            <a:off x="1792288" y="4000500"/>
            <a:ext cx="5486401" cy="472282"/>
          </a:xfrm>
          <a:prstGeom prst="rect">
            <a:avLst/>
          </a:prstGeom>
          <a:noFill/>
        </p:spPr>
        <p:txBody>
          <a:bodyPr lIns="45719" tIns="45719" rIns="45719" bIns="45719" anchor="b"/>
          <a:lstStyle>
            <a:lvl1pPr defTabSz="761970">
              <a:defRPr sz="1600" b="1" cap="none">
                <a:solidFill>
                  <a:srgbClr val="000000"/>
                </a:solidFill>
                <a:latin typeface="+mj-lt"/>
                <a:ea typeface="+mj-ea"/>
                <a:cs typeface="+mj-cs"/>
                <a:sym typeface="Calibri"/>
              </a:defRPr>
            </a:lvl1pPr>
          </a:lstStyle>
          <a:p>
            <a:r>
              <a:t>Title Text</a:t>
            </a:r>
          </a:p>
        </p:txBody>
      </p:sp>
      <p:sp>
        <p:nvSpPr>
          <p:cNvPr id="347" name="Picture Placeholder 2"/>
          <p:cNvSpPr>
            <a:spLocks noGrp="1"/>
          </p:cNvSpPr>
          <p:nvPr>
            <p:ph type="pic" sz="half" idx="21"/>
          </p:nvPr>
        </p:nvSpPr>
        <p:spPr>
          <a:xfrm>
            <a:off x="1792288" y="510646"/>
            <a:ext cx="5486401" cy="3429001"/>
          </a:xfrm>
          <a:prstGeom prst="rect">
            <a:avLst/>
          </a:prstGeom>
        </p:spPr>
        <p:txBody>
          <a:bodyPr lIns="91439" tIns="45719" rIns="91439" bIns="45719"/>
          <a:lstStyle/>
          <a:p>
            <a:endParaRPr/>
          </a:p>
        </p:txBody>
      </p:sp>
      <p:sp>
        <p:nvSpPr>
          <p:cNvPr id="348" name="Body Level One…"/>
          <p:cNvSpPr txBox="1">
            <a:spLocks noGrp="1"/>
          </p:cNvSpPr>
          <p:nvPr>
            <p:ph type="body" sz="quarter" idx="1"/>
          </p:nvPr>
        </p:nvSpPr>
        <p:spPr>
          <a:xfrm>
            <a:off x="1792288" y="4472782"/>
            <a:ext cx="5486401" cy="670719"/>
          </a:xfrm>
          <a:prstGeom prst="rect">
            <a:avLst/>
          </a:prstGeom>
        </p:spPr>
        <p:txBody>
          <a:bodyPr lIns="45719" tIns="45719" rIns="45719" bIns="45719">
            <a:normAutofit/>
          </a:bodyPr>
          <a:lstStyle>
            <a:lvl1pPr marL="0" indent="0" defTabSz="761970">
              <a:spcBef>
                <a:spcPts val="200"/>
              </a:spcBef>
              <a:defRPr sz="1100"/>
            </a:lvl1pPr>
            <a:lvl2pPr marL="0" indent="380985" defTabSz="761970">
              <a:spcBef>
                <a:spcPts val="200"/>
              </a:spcBef>
              <a:defRPr sz="1100"/>
            </a:lvl2pPr>
            <a:lvl3pPr marL="0" indent="761970" defTabSz="761970">
              <a:spcBef>
                <a:spcPts val="200"/>
              </a:spcBef>
              <a:buSzTx/>
              <a:buNone/>
              <a:defRPr sz="1100"/>
            </a:lvl3pPr>
            <a:lvl4pPr marL="0" indent="1142953" defTabSz="761970">
              <a:spcBef>
                <a:spcPts val="200"/>
              </a:spcBef>
              <a:buSzTx/>
              <a:buNone/>
              <a:defRPr sz="1100"/>
            </a:lvl4pPr>
            <a:lvl5pPr marL="0" indent="1523938" defTabSz="761970">
              <a:spcBef>
                <a:spcPts val="200"/>
              </a:spcBef>
              <a:buSzTx/>
              <a:buNone/>
              <a:defRPr sz="1100"/>
            </a:lvl5pPr>
          </a:lstStyle>
          <a:p>
            <a:r>
              <a:t>Body Level One</a:t>
            </a:r>
          </a:p>
          <a:p>
            <a:pPr lvl="1"/>
            <a:r>
              <a:t>Body Level Two</a:t>
            </a:r>
          </a:p>
          <a:p>
            <a:pPr lvl="2"/>
            <a:r>
              <a:t>Body Level Three</a:t>
            </a:r>
          </a:p>
          <a:p>
            <a:pPr lvl="3"/>
            <a:r>
              <a:t>Body Level Four</a:t>
            </a:r>
          </a:p>
          <a:p>
            <a:pPr lvl="4"/>
            <a:r>
              <a:t>Body Level Five</a:t>
            </a:r>
          </a:p>
        </p:txBody>
      </p:sp>
      <p:sp>
        <p:nvSpPr>
          <p:cNvPr id="349"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249502118"/>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5_Titel og indholdsobjekt">
    <p:spTree>
      <p:nvGrpSpPr>
        <p:cNvPr id="1" name=""/>
        <p:cNvGrpSpPr/>
        <p:nvPr/>
      </p:nvGrpSpPr>
      <p:grpSpPr>
        <a:xfrm>
          <a:off x="0" y="0"/>
          <a:ext cx="0" cy="0"/>
          <a:chOff x="0" y="0"/>
          <a:chExt cx="0" cy="0"/>
        </a:xfrm>
      </p:grpSpPr>
      <p:sp>
        <p:nvSpPr>
          <p:cNvPr id="356" name="Body Level One…"/>
          <p:cNvSpPr txBox="1">
            <a:spLocks noGrp="1"/>
          </p:cNvSpPr>
          <p:nvPr>
            <p:ph type="body" sz="half" idx="1"/>
          </p:nvPr>
        </p:nvSpPr>
        <p:spPr>
          <a:xfrm>
            <a:off x="1008062" y="1714500"/>
            <a:ext cx="4378326" cy="3200400"/>
          </a:xfrm>
          <a:prstGeom prst="rect">
            <a:avLst/>
          </a:prstGeom>
        </p:spPr>
        <p:txBody>
          <a:bodyPr lIns="45719" tIns="45719" rIns="45719" bIns="45719">
            <a:normAutofit/>
          </a:bodyPr>
          <a:lstStyle>
            <a:lvl1pPr marL="285739" indent="-285739" defTabSz="761970">
              <a:spcBef>
                <a:spcPts val="600"/>
              </a:spcBef>
              <a:buSzPct val="100000"/>
              <a:buFont typeface="Arial"/>
              <a:buChar char="•"/>
              <a:defRPr sz="2600"/>
            </a:lvl1pPr>
            <a:lvl2pPr marL="650158" indent="-269173" defTabSz="761970">
              <a:spcBef>
                <a:spcPts val="600"/>
              </a:spcBef>
              <a:buSzPct val="100000"/>
              <a:buFont typeface="Arial"/>
              <a:buChar char="–"/>
              <a:defRPr sz="2600"/>
            </a:lvl2pPr>
            <a:lvl3pPr marL="1009609" indent="-247639" defTabSz="761970">
              <a:spcBef>
                <a:spcPts val="600"/>
              </a:spcBef>
              <a:buFont typeface="Arial"/>
              <a:defRPr sz="2600"/>
            </a:lvl3pPr>
            <a:lvl4pPr marL="1452504" indent="-309549" defTabSz="761970">
              <a:spcBef>
                <a:spcPts val="600"/>
              </a:spcBef>
              <a:buFont typeface="Arial"/>
              <a:defRPr sz="2600"/>
            </a:lvl4pPr>
            <a:lvl5pPr marL="1833488" indent="-309549" defTabSz="761970">
              <a:spcBef>
                <a:spcPts val="600"/>
              </a:spcBef>
              <a:buFont typeface="Arial"/>
              <a:defRPr sz="2600"/>
            </a:lvl5pPr>
          </a:lstStyle>
          <a:p>
            <a:r>
              <a:t>Body Level One</a:t>
            </a:r>
          </a:p>
          <a:p>
            <a:pPr lvl="1"/>
            <a:r>
              <a:t>Body Level Two</a:t>
            </a:r>
          </a:p>
          <a:p>
            <a:pPr lvl="2"/>
            <a:r>
              <a:t>Body Level Three</a:t>
            </a:r>
          </a:p>
          <a:p>
            <a:pPr lvl="3"/>
            <a:r>
              <a:t>Body Level Four</a:t>
            </a:r>
          </a:p>
          <a:p>
            <a:pPr lvl="4"/>
            <a:r>
              <a:t>Body Level Five</a:t>
            </a:r>
          </a:p>
        </p:txBody>
      </p:sp>
      <p:sp>
        <p:nvSpPr>
          <p:cNvPr id="357" name="Title Text"/>
          <p:cNvSpPr txBox="1">
            <a:spLocks noGrp="1"/>
          </p:cNvSpPr>
          <p:nvPr>
            <p:ph type="title"/>
          </p:nvPr>
        </p:nvSpPr>
        <p:spPr>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3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960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3"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0" bIns="72000"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defRPr/>
            </a:pPr>
            <a:r>
              <a:rPr lang="da-DK" sz="3200">
                <a:solidFill>
                  <a:prstClr val="white"/>
                </a:solidFill>
                <a:latin typeface="Calibri" pitchFamily="34" charset="0"/>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a:xfrm>
            <a:off x="3843338" y="5172075"/>
            <a:ext cx="1543050" cy="257175"/>
          </a:xfrm>
          <a:prstGeom prst="rect">
            <a:avLst/>
          </a:prstGeom>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12251027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65" name="Title Text"/>
          <p:cNvSpPr txBox="1">
            <a:spLocks noGrp="1"/>
          </p:cNvSpPr>
          <p:nvPr>
            <p:ph type="title"/>
          </p:nvPr>
        </p:nvSpPr>
        <p:spPr>
          <a:xfrm>
            <a:off x="1645294" y="419695"/>
            <a:ext cx="5853412" cy="1138536"/>
          </a:xfrm>
          <a:prstGeom prst="rect">
            <a:avLst/>
          </a:prstGeom>
          <a:noFill/>
        </p:spPr>
        <p:txBody>
          <a:bodyPr lIns="26789" tIns="26789" rIns="26789" bIns="26789"/>
          <a:lstStyle>
            <a:lvl1pPr algn="ctr" defTabSz="342304">
              <a:defRPr sz="4600" cap="none">
                <a:solidFill>
                  <a:srgbClr val="000000"/>
                </a:solidFill>
                <a:latin typeface="Helvetica Neue Medium"/>
                <a:ea typeface="Helvetica Neue Medium"/>
                <a:cs typeface="Helvetica Neue Medium"/>
                <a:sym typeface="Helvetica Neue Medium"/>
              </a:defRPr>
            </a:lvl1pPr>
          </a:lstStyle>
          <a:p>
            <a:r>
              <a:t>Title Text</a:t>
            </a:r>
          </a:p>
        </p:txBody>
      </p:sp>
      <p:sp>
        <p:nvSpPr>
          <p:cNvPr id="366" name="Body Level One…"/>
          <p:cNvSpPr txBox="1">
            <a:spLocks noGrp="1"/>
          </p:cNvSpPr>
          <p:nvPr>
            <p:ph type="body" sz="half" idx="1"/>
          </p:nvPr>
        </p:nvSpPr>
        <p:spPr>
          <a:xfrm>
            <a:off x="1645294" y="1651992"/>
            <a:ext cx="5853412" cy="3315147"/>
          </a:xfrm>
          <a:prstGeom prst="rect">
            <a:avLst/>
          </a:prstGeom>
        </p:spPr>
        <p:txBody>
          <a:bodyPr lIns="26789" tIns="26789" rIns="26789" bIns="26789" anchor="ctr">
            <a:normAutofit/>
          </a:bodyPr>
          <a:lstStyle>
            <a:lvl1pPr marL="250031" indent="-250031" defTabSz="342304">
              <a:spcBef>
                <a:spcPts val="2400"/>
              </a:spcBef>
              <a:buSzPct val="145000"/>
              <a:buChar char="•"/>
              <a:defRPr>
                <a:latin typeface="Helvetica Neue"/>
                <a:ea typeface="Helvetica Neue"/>
                <a:cs typeface="Helvetica Neue"/>
                <a:sym typeface="Helvetica Neue"/>
              </a:defRPr>
            </a:lvl1pPr>
            <a:lvl2pPr marL="694531" indent="-250031" defTabSz="342304">
              <a:spcBef>
                <a:spcPts val="2400"/>
              </a:spcBef>
              <a:buSzPct val="145000"/>
              <a:buChar char="•"/>
              <a:defRPr>
                <a:latin typeface="Helvetica Neue"/>
                <a:ea typeface="Helvetica Neue"/>
                <a:cs typeface="Helvetica Neue"/>
                <a:sym typeface="Helvetica Neue"/>
              </a:defRPr>
            </a:lvl2pPr>
            <a:lvl3pPr marL="1139031" indent="-250031" defTabSz="342304">
              <a:spcBef>
                <a:spcPts val="2400"/>
              </a:spcBef>
              <a:buSzPct val="145000"/>
              <a:defRPr>
                <a:latin typeface="Helvetica Neue"/>
                <a:ea typeface="Helvetica Neue"/>
                <a:cs typeface="Helvetica Neue"/>
                <a:sym typeface="Helvetica Neue"/>
              </a:defRPr>
            </a:lvl3pPr>
            <a:lvl4pPr marL="1583531" indent="-250031" defTabSz="342304">
              <a:spcBef>
                <a:spcPts val="2400"/>
              </a:spcBef>
              <a:buSzPct val="145000"/>
              <a:buChar char="•"/>
              <a:defRPr>
                <a:latin typeface="Helvetica Neue"/>
                <a:ea typeface="Helvetica Neue"/>
                <a:cs typeface="Helvetica Neue"/>
                <a:sym typeface="Helvetica Neue"/>
              </a:defRPr>
            </a:lvl4pPr>
            <a:lvl5pPr marL="2028031" indent="-250031" defTabSz="342304">
              <a:spcBef>
                <a:spcPts val="2400"/>
              </a:spcBef>
              <a:buSzPct val="145000"/>
              <a:buChar char="•"/>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67" name="Slide Number"/>
          <p:cNvSpPr txBox="1">
            <a:spLocks noGrp="1"/>
          </p:cNvSpPr>
          <p:nvPr>
            <p:ph type="sldNum" sz="quarter" idx="2"/>
          </p:nvPr>
        </p:nvSpPr>
        <p:spPr>
          <a:xfrm>
            <a:off x="4473524" y="5188148"/>
            <a:ext cx="193380" cy="189964"/>
          </a:xfrm>
          <a:prstGeom prst="rect">
            <a:avLst/>
          </a:prstGeom>
        </p:spPr>
        <p:txBody>
          <a:bodyPr lIns="26789" tIns="26789" rIns="26789" bIns="26789" anchor="t"/>
          <a:lstStyle>
            <a:lvl1pPr algn="ctr" defTabSz="342304">
              <a:defRPr sz="9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11868765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374" name="Slide Title"/>
          <p:cNvSpPr txBox="1">
            <a:spLocks noGrp="1"/>
          </p:cNvSpPr>
          <p:nvPr>
            <p:ph type="title" hasCustomPrompt="1"/>
          </p:nvPr>
        </p:nvSpPr>
        <p:spPr>
          <a:xfrm>
            <a:off x="1997273" y="159822"/>
            <a:ext cx="5149454" cy="812800"/>
          </a:xfrm>
          <a:prstGeom prst="rect">
            <a:avLst/>
          </a:prstGeom>
          <a:noFill/>
        </p:spPr>
        <p:txBody>
          <a:bodyPr lIns="11906" tIns="11906" rIns="11906" bIns="11906"/>
          <a:lstStyle>
            <a:lvl1pPr defTabSz="1015974">
              <a:lnSpc>
                <a:spcPct val="80000"/>
              </a:lnSpc>
              <a:defRPr sz="3800" b="1" cap="none" spc="-76">
                <a:solidFill>
                  <a:srgbClr val="000000"/>
                </a:solidFill>
                <a:latin typeface="Helvetica Neue"/>
                <a:ea typeface="Helvetica Neue"/>
                <a:cs typeface="Helvetica Neue"/>
                <a:sym typeface="Helvetica Neue"/>
              </a:defRPr>
            </a:lvl1pPr>
          </a:lstStyle>
          <a:p>
            <a:r>
              <a:t>Slide Title</a:t>
            </a:r>
          </a:p>
        </p:txBody>
      </p:sp>
      <p:sp>
        <p:nvSpPr>
          <p:cNvPr id="375" name="Body Level One…"/>
          <p:cNvSpPr txBox="1">
            <a:spLocks noGrp="1"/>
          </p:cNvSpPr>
          <p:nvPr>
            <p:ph type="body" idx="1" hasCustomPrompt="1"/>
          </p:nvPr>
        </p:nvSpPr>
        <p:spPr>
          <a:xfrm>
            <a:off x="1997273" y="1122672"/>
            <a:ext cx="5149454" cy="4149875"/>
          </a:xfrm>
          <a:prstGeom prst="rect">
            <a:avLst/>
          </a:prstGeom>
        </p:spPr>
        <p:txBody>
          <a:bodyPr lIns="11906" tIns="11906" rIns="11906" bIns="11906">
            <a:normAutofit/>
          </a:bodyPr>
          <a:lstStyle>
            <a:lvl1pPr marL="234461" indent="-234461" defTabSz="1015974">
              <a:lnSpc>
                <a:spcPct val="90000"/>
              </a:lnSpc>
              <a:spcBef>
                <a:spcPts val="1800"/>
              </a:spcBef>
              <a:buSzPct val="123000"/>
              <a:buChar char="•"/>
              <a:defRPr sz="2000">
                <a:latin typeface="Helvetica Neue"/>
                <a:ea typeface="Helvetica Neue"/>
                <a:cs typeface="Helvetica Neue"/>
                <a:sym typeface="Helvetica Neue"/>
              </a:defRPr>
            </a:lvl1pPr>
            <a:lvl2pPr marL="844061" indent="-234461" defTabSz="1015974">
              <a:lnSpc>
                <a:spcPct val="90000"/>
              </a:lnSpc>
              <a:spcBef>
                <a:spcPts val="1800"/>
              </a:spcBef>
              <a:buSzPct val="123000"/>
              <a:buChar char="•"/>
              <a:defRPr sz="2000">
                <a:latin typeface="Helvetica Neue"/>
                <a:ea typeface="Helvetica Neue"/>
                <a:cs typeface="Helvetica Neue"/>
                <a:sym typeface="Helvetica Neue"/>
              </a:defRPr>
            </a:lvl2pPr>
            <a:lvl3pPr marL="1453661" indent="-234461" defTabSz="1015974">
              <a:lnSpc>
                <a:spcPct val="90000"/>
              </a:lnSpc>
              <a:spcBef>
                <a:spcPts val="1800"/>
              </a:spcBef>
              <a:buSzPct val="123000"/>
              <a:defRPr sz="2000">
                <a:latin typeface="Helvetica Neue"/>
                <a:ea typeface="Helvetica Neue"/>
                <a:cs typeface="Helvetica Neue"/>
                <a:sym typeface="Helvetica Neue"/>
              </a:defRPr>
            </a:lvl3pPr>
            <a:lvl4pPr marL="2063261" indent="-234461" defTabSz="1015974">
              <a:lnSpc>
                <a:spcPct val="90000"/>
              </a:lnSpc>
              <a:spcBef>
                <a:spcPts val="1800"/>
              </a:spcBef>
              <a:buSzPct val="123000"/>
              <a:buChar char="•"/>
              <a:defRPr sz="2000">
                <a:latin typeface="Helvetica Neue"/>
                <a:ea typeface="Helvetica Neue"/>
                <a:cs typeface="Helvetica Neue"/>
                <a:sym typeface="Helvetica Neue"/>
              </a:defRPr>
            </a:lvl4pPr>
            <a:lvl5pPr marL="2672861" indent="-234461" defTabSz="1015974">
              <a:lnSpc>
                <a:spcPct val="90000"/>
              </a:lnSpc>
              <a:spcBef>
                <a:spcPts val="1800"/>
              </a:spcBef>
              <a:buSzPct val="123000"/>
              <a:buChar char="•"/>
              <a:defRPr sz="2000">
                <a:latin typeface="Helvetica Neue"/>
                <a:ea typeface="Helvetica Neue"/>
                <a:cs typeface="Helvetica Neue"/>
                <a:sym typeface="Helvetica Neue"/>
              </a:defRPr>
            </a:lvl5pPr>
          </a:lstStyle>
          <a:p>
            <a:r>
              <a:t>Slide bullet text</a:t>
            </a:r>
          </a:p>
          <a:p>
            <a:pPr lvl="1"/>
            <a:endParaRPr/>
          </a:p>
          <a:p>
            <a:pPr lvl="2"/>
            <a:endParaRPr/>
          </a:p>
          <a:p>
            <a:pPr lvl="3"/>
            <a:endParaRPr/>
          </a:p>
          <a:p>
            <a:pPr lvl="4"/>
            <a:endParaRPr/>
          </a:p>
        </p:txBody>
      </p:sp>
      <p:grpSp>
        <p:nvGrpSpPr>
          <p:cNvPr id="378" name="Group"/>
          <p:cNvGrpSpPr/>
          <p:nvPr/>
        </p:nvGrpSpPr>
        <p:grpSpPr>
          <a:xfrm>
            <a:off x="1862227" y="5423127"/>
            <a:ext cx="1026665" cy="172658"/>
            <a:chOff x="0" y="529"/>
            <a:chExt cx="1026663" cy="172656"/>
          </a:xfrm>
        </p:grpSpPr>
        <p:pic>
          <p:nvPicPr>
            <p:cNvPr id="376" name="Image" descr="Image"/>
            <p:cNvPicPr>
              <a:picLocks noChangeAspect="1"/>
            </p:cNvPicPr>
            <p:nvPr/>
          </p:nvPicPr>
          <p:blipFill>
            <a:blip r:embed="rId2"/>
            <a:stretch>
              <a:fillRect/>
            </a:stretch>
          </p:blipFill>
          <p:spPr>
            <a:xfrm>
              <a:off x="0" y="17365"/>
              <a:ext cx="171164" cy="138986"/>
            </a:xfrm>
            <a:prstGeom prst="rect">
              <a:avLst/>
            </a:prstGeom>
            <a:ln w="12700" cap="flat">
              <a:noFill/>
              <a:miter lim="400000"/>
            </a:ln>
            <a:effectLst/>
          </p:spPr>
        </p:pic>
        <p:sp>
          <p:nvSpPr>
            <p:cNvPr id="377" name="@amidos2006"/>
            <p:cNvSpPr txBox="1"/>
            <p:nvPr/>
          </p:nvSpPr>
          <p:spPr>
            <a:xfrm>
              <a:off x="189669" y="529"/>
              <a:ext cx="836995" cy="1726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numCol="1" anchor="ctr">
              <a:spAutoFit/>
            </a:bodyPr>
            <a:lstStyle>
              <a:lvl1pPr defTabSz="1015974">
                <a:lnSpc>
                  <a:spcPct val="90000"/>
                </a:lnSpc>
                <a:spcBef>
                  <a:spcPts val="1800"/>
                </a:spcBef>
                <a:defRPr sz="1000">
                  <a:latin typeface="Helvetica Neue"/>
                  <a:ea typeface="Helvetica Neue"/>
                  <a:cs typeface="Helvetica Neue"/>
                  <a:sym typeface="Helvetica Neue"/>
                </a:defRPr>
              </a:lvl1pPr>
            </a:lstStyle>
            <a:p>
              <a:r>
                <a:t>@amidos2006</a:t>
              </a:r>
            </a:p>
          </p:txBody>
        </p:sp>
      </p:grpSp>
      <p:sp>
        <p:nvSpPr>
          <p:cNvPr id="379" name="Slide Number"/>
          <p:cNvSpPr txBox="1">
            <a:spLocks noGrp="1"/>
          </p:cNvSpPr>
          <p:nvPr>
            <p:ph type="sldNum" sz="quarter" idx="2"/>
          </p:nvPr>
        </p:nvSpPr>
        <p:spPr>
          <a:xfrm>
            <a:off x="7140888" y="5451237"/>
            <a:ext cx="135370" cy="127001"/>
          </a:xfrm>
          <a:prstGeom prst="rect">
            <a:avLst/>
          </a:prstGeom>
        </p:spPr>
        <p:txBody>
          <a:bodyPr lIns="11906" tIns="11906" rIns="11906" bIns="11906" anchor="b"/>
          <a:lstStyle>
            <a:lvl1pPr algn="ctr" defTabSz="243416">
              <a:defRPr sz="7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559048312"/>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386" name="Title Text"/>
          <p:cNvSpPr txBox="1">
            <a:spLocks noGrp="1"/>
          </p:cNvSpPr>
          <p:nvPr>
            <p:ph type="title"/>
          </p:nvPr>
        </p:nvSpPr>
        <p:spPr>
          <a:xfrm>
            <a:off x="1021749" y="1085229"/>
            <a:ext cx="7100501" cy="477251"/>
          </a:xfrm>
          <a:prstGeom prst="rect">
            <a:avLst/>
          </a:prstGeom>
          <a:noFill/>
        </p:spPr>
        <p:txBody>
          <a:bodyPr lIns="76187" tIns="76187" rIns="76187" bIns="76187" anchor="t"/>
          <a:lstStyle>
            <a:lvl1pPr defTabSz="1016000">
              <a:defRPr sz="3000" cap="none">
                <a:solidFill>
                  <a:srgbClr val="000000"/>
                </a:solidFill>
                <a:latin typeface="Arial"/>
                <a:ea typeface="Arial"/>
                <a:cs typeface="Arial"/>
                <a:sym typeface="Arial"/>
              </a:defRPr>
            </a:lvl1pPr>
          </a:lstStyle>
          <a:p>
            <a:r>
              <a:t>Title Text</a:t>
            </a:r>
          </a:p>
        </p:txBody>
      </p:sp>
      <p:sp>
        <p:nvSpPr>
          <p:cNvPr id="387" name="Body Level One…"/>
          <p:cNvSpPr txBox="1">
            <a:spLocks noGrp="1"/>
          </p:cNvSpPr>
          <p:nvPr>
            <p:ph type="body" sz="half" idx="1"/>
          </p:nvPr>
        </p:nvSpPr>
        <p:spPr>
          <a:xfrm>
            <a:off x="1021749" y="1674770"/>
            <a:ext cx="7100501" cy="2847001"/>
          </a:xfrm>
          <a:prstGeom prst="rect">
            <a:avLst/>
          </a:prstGeom>
        </p:spPr>
        <p:txBody>
          <a:bodyPr lIns="76187" tIns="76187" rIns="76187" bIns="76187">
            <a:normAutofit/>
          </a:bodyPr>
          <a:lstStyle>
            <a:lvl1pPr marL="457200" defTabSz="1016000">
              <a:lnSpc>
                <a:spcPct val="115000"/>
              </a:lnSpc>
              <a:buClr>
                <a:srgbClr val="595959"/>
              </a:buClr>
              <a:buSzPts val="1800"/>
              <a:buFont typeface="Arial"/>
              <a:buChar char="●"/>
              <a:defRPr>
                <a:solidFill>
                  <a:srgbClr val="595959"/>
                </a:solidFill>
                <a:latin typeface="Arial"/>
                <a:ea typeface="Arial"/>
                <a:cs typeface="Arial"/>
                <a:sym typeface="Arial"/>
              </a:defRPr>
            </a:lvl1pPr>
            <a:lvl2pPr marL="1005114" indent="-408214" defTabSz="1016000">
              <a:lnSpc>
                <a:spcPct val="115000"/>
              </a:lnSpc>
              <a:buClr>
                <a:srgbClr val="595959"/>
              </a:buClr>
              <a:buSzPts val="1800"/>
              <a:buFont typeface="Arial"/>
              <a:buChar char="○"/>
              <a:defRPr>
                <a:solidFill>
                  <a:srgbClr val="595959"/>
                </a:solidFill>
                <a:latin typeface="Arial"/>
                <a:ea typeface="Arial"/>
                <a:cs typeface="Arial"/>
                <a:sym typeface="Arial"/>
              </a:defRPr>
            </a:lvl2pPr>
            <a:lvl3pPr marL="1462314" indent="-408214" defTabSz="1016000">
              <a:lnSpc>
                <a:spcPct val="115000"/>
              </a:lnSpc>
              <a:buClr>
                <a:srgbClr val="595959"/>
              </a:buClr>
              <a:buSzPts val="1800"/>
              <a:buFont typeface="Arial"/>
              <a:buChar char="■"/>
              <a:defRPr>
                <a:solidFill>
                  <a:srgbClr val="595959"/>
                </a:solidFill>
                <a:latin typeface="Arial"/>
                <a:ea typeface="Arial"/>
                <a:cs typeface="Arial"/>
                <a:sym typeface="Arial"/>
              </a:defRPr>
            </a:lvl3pPr>
            <a:lvl4pPr marL="1919514" indent="-408214" defTabSz="1016000">
              <a:lnSpc>
                <a:spcPct val="115000"/>
              </a:lnSpc>
              <a:buClr>
                <a:srgbClr val="595959"/>
              </a:buClr>
              <a:buSzPts val="1800"/>
              <a:buFont typeface="Arial"/>
              <a:buChar char="●"/>
              <a:defRPr>
                <a:solidFill>
                  <a:srgbClr val="595959"/>
                </a:solidFill>
                <a:latin typeface="Arial"/>
                <a:ea typeface="Arial"/>
                <a:cs typeface="Arial"/>
                <a:sym typeface="Arial"/>
              </a:defRPr>
            </a:lvl4pPr>
            <a:lvl5pPr marL="2376714" indent="-408214" defTabSz="1016000">
              <a:lnSpc>
                <a:spcPct val="115000"/>
              </a:lnSpc>
              <a:buClr>
                <a:srgbClr val="595959"/>
              </a:buClr>
              <a:buSzPts val="1800"/>
              <a:buFont typeface="Arial"/>
              <a:buChar char="○"/>
              <a:defRPr>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8" name="Slide Number"/>
          <p:cNvSpPr txBox="1">
            <a:spLocks noGrp="1"/>
          </p:cNvSpPr>
          <p:nvPr>
            <p:ph type="sldNum" sz="quarter" idx="2"/>
          </p:nvPr>
        </p:nvSpPr>
        <p:spPr>
          <a:xfrm>
            <a:off x="7973294" y="4620428"/>
            <a:ext cx="306338" cy="287922"/>
          </a:xfrm>
          <a:prstGeom prst="rect">
            <a:avLst/>
          </a:prstGeom>
        </p:spPr>
        <p:txBody>
          <a:bodyPr lIns="76187" tIns="76187" rIns="76187" bIns="76187">
            <a:normAutofit/>
          </a:bodyPr>
          <a:lstStyle>
            <a:lvl1pPr defTabSz="1016000">
              <a:defRPr sz="1000">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3932859676"/>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1889125"/>
            <a:ext cx="7810500" cy="193675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5688422"/>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4810125" y="396875"/>
            <a:ext cx="4300538" cy="4778375"/>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396875"/>
            <a:ext cx="3833813" cy="2312458"/>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619125" y="2719917"/>
            <a:ext cx="3833813" cy="2386542"/>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773538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690053"/>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5447164"/>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4110038" y="1312333"/>
            <a:ext cx="5229225" cy="3873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2" y="1312333"/>
            <a:ext cx="3833813" cy="3873500"/>
          </a:xfrm>
          <a:prstGeom prst="rect">
            <a:avLst/>
          </a:prstGeom>
        </p:spPr>
        <p:txBody>
          <a:bodyPr/>
          <a:lstStyle>
            <a:lvl1pPr marL="209550" indent="-209550">
              <a:spcBef>
                <a:spcPts val="1688"/>
              </a:spcBef>
              <a:defRPr sz="1425"/>
            </a:lvl1pPr>
            <a:lvl2pPr marL="419100" indent="-209550">
              <a:spcBef>
                <a:spcPts val="1688"/>
              </a:spcBef>
              <a:defRPr sz="1425"/>
            </a:lvl2pPr>
            <a:lvl3pPr marL="628650" indent="-209550">
              <a:spcBef>
                <a:spcPts val="1688"/>
              </a:spcBef>
              <a:defRPr sz="1425"/>
            </a:lvl3pPr>
            <a:lvl4pPr marL="838200" indent="-209550">
              <a:spcBef>
                <a:spcPts val="1688"/>
              </a:spcBef>
              <a:defRPr sz="1425"/>
            </a:lvl4pPr>
            <a:lvl5pPr marL="1047750" indent="-209550">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1314098"/>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3" y="740834"/>
            <a:ext cx="7877175" cy="4233333"/>
          </a:xfrm>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7799186"/>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5737622" y="2936875"/>
            <a:ext cx="3121819" cy="2312458"/>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5910262" y="359833"/>
            <a:ext cx="2776538" cy="3085042"/>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371475" y="470958"/>
            <a:ext cx="6450806" cy="4778375"/>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073324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3"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p:spPr>
        <p:txBody>
          <a:bodyPr/>
          <a:lstStyle/>
          <a:p>
            <a:pPr lvl="1"/>
            <a:endParaRPr lang="da-DK" dirty="0"/>
          </a:p>
        </p:txBody>
      </p:sp>
      <p:sp>
        <p:nvSpPr>
          <p:cNvPr id="5" name="Pladsholder til sidefod 13"/>
          <p:cNvSpPr>
            <a:spLocks noGrp="1"/>
          </p:cNvSpPr>
          <p:nvPr userDrawn="1">
            <p:ph type="ftr" sz="quarter" idx="11"/>
          </p:nvPr>
        </p:nvSpPr>
        <p:spPr>
          <a:xfrm>
            <a:off x="3843338" y="5172075"/>
            <a:ext cx="1543050" cy="257175"/>
          </a:xfrm>
          <a:prstGeom prst="rect">
            <a:avLst/>
          </a:prstGeom>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11876194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5350" y="3730625"/>
            <a:ext cx="7358063" cy="287258"/>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22"/>
          </p:nvPr>
        </p:nvSpPr>
        <p:spPr>
          <a:xfrm>
            <a:off x="895350" y="2514247"/>
            <a:ext cx="7358063" cy="379591"/>
          </a:xfrm>
          <a:prstGeom prst="rect">
            <a:avLst/>
          </a:prstGeom>
        </p:spPr>
        <p:txBody>
          <a:bodyPr>
            <a:spAutoFit/>
          </a:bodyPr>
          <a:lstStyle>
            <a:lvl1pPr marL="0" indent="0" algn="ctr">
              <a:spcBef>
                <a:spcPts val="0"/>
              </a:spcBef>
              <a:buSzTx/>
              <a:buNone/>
              <a:defRPr sz="1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652804"/>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19050" y="-529167"/>
            <a:ext cx="9182100" cy="6801556"/>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5977344"/>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2670355"/>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645295" y="148828"/>
            <a:ext cx="5853410" cy="1265040"/>
          </a:xfrm>
          <a:prstGeom prst="rect">
            <a:avLst/>
          </a:prstGeom>
        </p:spPr>
        <p:txBody>
          <a:bodyPr lIns="71437" tIns="71437" rIns="71437" bIns="71437"/>
          <a:lstStyle>
            <a:lvl1pPr defTabSz="308074"/>
          </a:lstStyle>
          <a:p>
            <a:r>
              <a:t>Title Text</a:t>
            </a:r>
          </a:p>
        </p:txBody>
      </p:sp>
      <p:sp>
        <p:nvSpPr>
          <p:cNvPr id="118" name="Body Level One…"/>
          <p:cNvSpPr txBox="1">
            <a:spLocks noGrp="1"/>
          </p:cNvSpPr>
          <p:nvPr>
            <p:ph type="body" idx="1"/>
          </p:nvPr>
        </p:nvSpPr>
        <p:spPr>
          <a:xfrm>
            <a:off x="1645295" y="1518047"/>
            <a:ext cx="5853410" cy="3683497"/>
          </a:xfrm>
          <a:prstGeom prst="rect">
            <a:avLst/>
          </a:prstGeom>
        </p:spPr>
        <p:txBody>
          <a:bodyPr lIns="71437" tIns="71437" rIns="71437" bIns="71437"/>
          <a:lstStyle>
            <a:lvl1pPr marL="229195" indent="-229195" defTabSz="308074">
              <a:buSzPct val="145000"/>
              <a:defRPr sz="1650"/>
            </a:lvl1pPr>
            <a:lvl2pPr marL="395883" indent="-229195" defTabSz="308074">
              <a:buSzPct val="145000"/>
              <a:defRPr sz="1650"/>
            </a:lvl2pPr>
            <a:lvl3pPr marL="562570" indent="-229195" defTabSz="308074">
              <a:buSzPct val="145000"/>
              <a:defRPr sz="1650"/>
            </a:lvl3pPr>
            <a:lvl4pPr marL="729258" indent="-229195" defTabSz="308074">
              <a:buSzPct val="145000"/>
              <a:defRPr sz="1650"/>
            </a:lvl4pPr>
            <a:lvl5pPr marL="895945" indent="-229195" defTabSz="308074">
              <a:buSzPct val="145000"/>
              <a:defRPr sz="165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482789" y="5447109"/>
            <a:ext cx="277319" cy="271227"/>
          </a:xfrm>
          <a:prstGeom prst="rect">
            <a:avLst/>
          </a:prstGeom>
        </p:spPr>
        <p:txBody>
          <a:bodyPr lIns="71437" tIns="71437" rIns="71437" bIns="71437"/>
          <a:lstStyle>
            <a:lvl1pPr defTabSz="308074">
              <a:defRPr sz="825"/>
            </a:lvl1pPr>
          </a:lstStyle>
          <a:p>
            <a:fld id="{86CB4B4D-7CA3-9044-876B-883B54F8677D}" type="slidenum">
              <a:t>‹#›</a:t>
            </a:fld>
            <a:endParaRPr/>
          </a:p>
        </p:txBody>
      </p:sp>
    </p:spTree>
    <p:extLst>
      <p:ext uri="{BB962C8B-B14F-4D97-AF65-F5344CB8AC3E}">
        <p14:creationId xmlns:p14="http://schemas.microsoft.com/office/powerpoint/2010/main" val="128100617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_Title - Center">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812727" y="1890117"/>
            <a:ext cx="5518547" cy="1934766"/>
          </a:xfrm>
          <a:prstGeom prst="rect">
            <a:avLst/>
          </a:prstGeom>
        </p:spPr>
        <p:txBody>
          <a:bodyPr lIns="71437" tIns="71437" rIns="71437" bIns="71437"/>
          <a:lstStyle>
            <a:lvl1pPr defTabSz="308074"/>
          </a:lstStyle>
          <a:p>
            <a:r>
              <a:t>Title Text</a:t>
            </a:r>
          </a:p>
        </p:txBody>
      </p:sp>
      <p:sp>
        <p:nvSpPr>
          <p:cNvPr id="127" name="Slide Number"/>
          <p:cNvSpPr txBox="1">
            <a:spLocks noGrp="1"/>
          </p:cNvSpPr>
          <p:nvPr>
            <p:ph type="sldNum" sz="quarter" idx="2"/>
          </p:nvPr>
        </p:nvSpPr>
        <p:spPr>
          <a:xfrm>
            <a:off x="4482789" y="5447109"/>
            <a:ext cx="277319" cy="271227"/>
          </a:xfrm>
          <a:prstGeom prst="rect">
            <a:avLst/>
          </a:prstGeom>
        </p:spPr>
        <p:txBody>
          <a:bodyPr lIns="71437" tIns="71437" rIns="71437" bIns="71437"/>
          <a:lstStyle>
            <a:lvl1pPr defTabSz="308074">
              <a:defRPr sz="825"/>
            </a:lvl1pPr>
          </a:lstStyle>
          <a:p>
            <a:fld id="{86CB4B4D-7CA3-9044-876B-883B54F8677D}" type="slidenum">
              <a:t>‹#›</a:t>
            </a:fld>
            <a:endParaRPr/>
          </a:p>
        </p:txBody>
      </p:sp>
    </p:spTree>
    <p:extLst>
      <p:ext uri="{BB962C8B-B14F-4D97-AF65-F5344CB8AC3E}">
        <p14:creationId xmlns:p14="http://schemas.microsoft.com/office/powerpoint/2010/main" val="437765524"/>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645295" y="260449"/>
            <a:ext cx="5853410" cy="126503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r>
              <a:t>Title Text</a:t>
            </a:r>
          </a:p>
        </p:txBody>
      </p:sp>
      <p:sp>
        <p:nvSpPr>
          <p:cNvPr id="135" name="Body Level One…"/>
          <p:cNvSpPr txBox="1">
            <a:spLocks noGrp="1"/>
          </p:cNvSpPr>
          <p:nvPr>
            <p:ph type="body" idx="1"/>
          </p:nvPr>
        </p:nvSpPr>
        <p:spPr>
          <a:xfrm>
            <a:off x="1645295" y="1525488"/>
            <a:ext cx="5853410" cy="3683497"/>
          </a:xfrm>
          <a:prstGeom prst="rect">
            <a:avLst/>
          </a:prstGeom>
        </p:spPr>
        <p:txBody>
          <a:bodyPr lIns="71437" tIns="71437" rIns="71437" bIns="71437"/>
          <a:lstStyle>
            <a:lvl1pPr marL="231510" indent="-231510" defTabSz="308074">
              <a:buSzPct val="75000"/>
              <a:defRPr sz="1875">
                <a:latin typeface="Helvetica Light"/>
                <a:ea typeface="Helvetica Light"/>
                <a:cs typeface="Helvetica Light"/>
                <a:sym typeface="Helvetica Light"/>
              </a:defRPr>
            </a:lvl1pPr>
            <a:lvl2pPr marL="398198" indent="-231510" defTabSz="308074">
              <a:buSzPct val="75000"/>
              <a:defRPr sz="1875">
                <a:latin typeface="Helvetica Light"/>
                <a:ea typeface="Helvetica Light"/>
                <a:cs typeface="Helvetica Light"/>
                <a:sym typeface="Helvetica Light"/>
              </a:defRPr>
            </a:lvl2pPr>
            <a:lvl3pPr marL="564885" indent="-231510" defTabSz="308074">
              <a:buSzPct val="75000"/>
              <a:defRPr sz="1875">
                <a:latin typeface="Helvetica Light"/>
                <a:ea typeface="Helvetica Light"/>
                <a:cs typeface="Helvetica Light"/>
                <a:sym typeface="Helvetica Light"/>
              </a:defRPr>
            </a:lvl3pPr>
            <a:lvl4pPr marL="731573" indent="-231510" defTabSz="308074">
              <a:buSzPct val="75000"/>
              <a:defRPr sz="1875">
                <a:latin typeface="Helvetica Light"/>
                <a:ea typeface="Helvetica Light"/>
                <a:cs typeface="Helvetica Light"/>
                <a:sym typeface="Helvetica Light"/>
              </a:defRPr>
            </a:lvl4pPr>
            <a:lvl5pPr marL="898260" indent="-231510" defTabSz="308074">
              <a:buSzPct val="75000"/>
              <a:defRPr sz="1875">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4475931" y="5421064"/>
            <a:ext cx="288540" cy="28276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550859657"/>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2376971" y="825996"/>
            <a:ext cx="4390058" cy="948780"/>
          </a:xfrm>
          <a:prstGeom prst="rect">
            <a:avLst/>
          </a:prstGeom>
        </p:spPr>
        <p:txBody>
          <a:bodyPr lIns="53578" tIns="53578" rIns="53578" bIns="53578"/>
          <a:lstStyle>
            <a:lvl1pPr defTabSz="308074">
              <a:defRPr sz="4050"/>
            </a:lvl1pPr>
          </a:lstStyle>
          <a:p>
            <a:r>
              <a:t>Title Text</a:t>
            </a:r>
          </a:p>
        </p:txBody>
      </p:sp>
      <p:sp>
        <p:nvSpPr>
          <p:cNvPr id="144" name="Body Level One…"/>
          <p:cNvSpPr txBox="1">
            <a:spLocks noGrp="1"/>
          </p:cNvSpPr>
          <p:nvPr>
            <p:ph type="body" sz="half" idx="1"/>
          </p:nvPr>
        </p:nvSpPr>
        <p:spPr>
          <a:xfrm>
            <a:off x="2376971" y="1852910"/>
            <a:ext cx="4390058" cy="2762623"/>
          </a:xfrm>
          <a:prstGeom prst="rect">
            <a:avLst/>
          </a:prstGeom>
        </p:spPr>
        <p:txBody>
          <a:bodyPr lIns="53578" tIns="53578" rIns="53578" bIns="53578"/>
          <a:lstStyle>
            <a:lvl1pPr marL="218777" indent="-218777" defTabSz="308074">
              <a:buSzPct val="145000"/>
              <a:defRPr sz="1575"/>
            </a:lvl1pPr>
            <a:lvl2pPr marL="385465" indent="-218777" defTabSz="308074">
              <a:buSzPct val="145000"/>
              <a:defRPr sz="1575"/>
            </a:lvl2pPr>
            <a:lvl3pPr marL="552152" indent="-218777" defTabSz="308074">
              <a:buSzPct val="145000"/>
              <a:defRPr sz="1575"/>
            </a:lvl3pPr>
            <a:lvl4pPr marL="718840" indent="-218777" defTabSz="308074">
              <a:buSzPct val="145000"/>
              <a:defRPr sz="1575"/>
            </a:lvl4pPr>
            <a:lvl5pPr marL="885527" indent="-218777" defTabSz="308074">
              <a:buSzPct val="145000"/>
              <a:defRPr sz="1575"/>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4500524" y="4799707"/>
            <a:ext cx="217207" cy="212077"/>
          </a:xfrm>
          <a:prstGeom prst="rect">
            <a:avLst/>
          </a:prstGeom>
        </p:spPr>
        <p:txBody>
          <a:bodyPr lIns="53578" tIns="53578" rIns="53578" bIns="53578"/>
          <a:lstStyle>
            <a:lvl1pPr defTabSz="308074">
              <a:defRPr sz="675"/>
            </a:lvl1pPr>
          </a:lstStyle>
          <a:p>
            <a:fld id="{86CB4B4D-7CA3-9044-876B-883B54F8677D}" type="slidenum">
              <a:t>‹#›</a:t>
            </a:fld>
            <a:endParaRPr/>
          </a:p>
        </p:txBody>
      </p:sp>
    </p:spTree>
    <p:extLst>
      <p:ext uri="{BB962C8B-B14F-4D97-AF65-F5344CB8AC3E}">
        <p14:creationId xmlns:p14="http://schemas.microsoft.com/office/powerpoint/2010/main" val="2723859006"/>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1376781" y="1334854"/>
            <a:ext cx="6390450" cy="1710500"/>
          </a:xfrm>
          <a:prstGeom prst="rect">
            <a:avLst/>
          </a:prstGeom>
        </p:spPr>
        <p:txBody>
          <a:bodyPr lIns="182850" tIns="182850" rIns="182850" bIns="182850" anchor="b"/>
          <a:lstStyle>
            <a:lvl1pPr defTabSz="914400">
              <a:defRPr sz="5100">
                <a:latin typeface="Arial"/>
                <a:ea typeface="Arial"/>
                <a:cs typeface="Arial"/>
                <a:sym typeface="Arial"/>
              </a:defRPr>
            </a:lvl1pPr>
          </a:lstStyle>
          <a:p>
            <a:r>
              <a:t>Title Text</a:t>
            </a:r>
          </a:p>
        </p:txBody>
      </p:sp>
      <p:sp>
        <p:nvSpPr>
          <p:cNvPr id="153" name="Body Level One…"/>
          <p:cNvSpPr txBox="1">
            <a:spLocks noGrp="1"/>
          </p:cNvSpPr>
          <p:nvPr>
            <p:ph type="body" sz="quarter" idx="1"/>
          </p:nvPr>
        </p:nvSpPr>
        <p:spPr>
          <a:xfrm>
            <a:off x="1376775" y="3076145"/>
            <a:ext cx="6390450" cy="660501"/>
          </a:xfrm>
          <a:prstGeom prst="rect">
            <a:avLst/>
          </a:prstGeom>
        </p:spPr>
        <p:txBody>
          <a:bodyPr lIns="182850" tIns="182850" rIns="182850" bIns="182850" anchor="t"/>
          <a:lstStyle>
            <a:lvl1pPr marL="342900" indent="-300038" algn="ctr" defTabSz="914400">
              <a:spcBef>
                <a:spcPts val="0"/>
              </a:spcBef>
              <a:buSzTx/>
              <a:buNone/>
              <a:defRPr sz="2700">
                <a:solidFill>
                  <a:srgbClr val="595959"/>
                </a:solidFill>
                <a:latin typeface="Arial"/>
                <a:ea typeface="Arial"/>
                <a:cs typeface="Arial"/>
                <a:sym typeface="Arial"/>
              </a:defRPr>
            </a:lvl1pPr>
            <a:lvl2pPr marL="342900" indent="-119063" algn="ctr" defTabSz="914400">
              <a:spcBef>
                <a:spcPts val="0"/>
              </a:spcBef>
              <a:buSzTx/>
              <a:buNone/>
              <a:defRPr sz="2700">
                <a:solidFill>
                  <a:srgbClr val="595959"/>
                </a:solidFill>
                <a:latin typeface="Arial"/>
                <a:ea typeface="Arial"/>
                <a:cs typeface="Arial"/>
                <a:sym typeface="Arial"/>
              </a:defRPr>
            </a:lvl2pPr>
            <a:lvl3pPr marL="342900" indent="52388" algn="ctr" defTabSz="914400">
              <a:spcBef>
                <a:spcPts val="0"/>
              </a:spcBef>
              <a:buSzTx/>
              <a:buNone/>
              <a:defRPr sz="2700">
                <a:solidFill>
                  <a:srgbClr val="595959"/>
                </a:solidFill>
                <a:latin typeface="Arial"/>
                <a:ea typeface="Arial"/>
                <a:cs typeface="Arial"/>
                <a:sym typeface="Arial"/>
              </a:defRPr>
            </a:lvl3pPr>
            <a:lvl4pPr marL="342900" indent="223838" algn="ctr" defTabSz="914400">
              <a:spcBef>
                <a:spcPts val="0"/>
              </a:spcBef>
              <a:buSzTx/>
              <a:buNone/>
              <a:defRPr sz="2700">
                <a:solidFill>
                  <a:srgbClr val="595959"/>
                </a:solidFill>
                <a:latin typeface="Arial"/>
                <a:ea typeface="Arial"/>
                <a:cs typeface="Arial"/>
                <a:sym typeface="Arial"/>
              </a:defRPr>
            </a:lvl4pPr>
            <a:lvl5pPr marL="342900" indent="395288" algn="ctr" defTabSz="914400">
              <a:spcBef>
                <a:spcPts val="0"/>
              </a:spcBef>
              <a:buSzTx/>
              <a:buNone/>
              <a:defRPr sz="27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7639832" y="4616196"/>
            <a:ext cx="269037" cy="296387"/>
          </a:xfrm>
          <a:prstGeom prst="rect">
            <a:avLst/>
          </a:prstGeom>
        </p:spPr>
        <p:txBody>
          <a:bodyPr lIns="182850" tIns="182850" rIns="182850" bIns="182850" anchor="ctr">
            <a:normAutofit/>
          </a:bodyPr>
          <a:lstStyle>
            <a:lvl1pPr algn="r" defTabSz="914400">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012503519"/>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1645295" y="260449"/>
            <a:ext cx="5853410" cy="126503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r>
              <a:t>Title Text</a:t>
            </a:r>
          </a:p>
        </p:txBody>
      </p:sp>
      <p:sp>
        <p:nvSpPr>
          <p:cNvPr id="162" name="Body Level One…"/>
          <p:cNvSpPr txBox="1">
            <a:spLocks noGrp="1"/>
          </p:cNvSpPr>
          <p:nvPr>
            <p:ph type="body" idx="1"/>
          </p:nvPr>
        </p:nvSpPr>
        <p:spPr>
          <a:xfrm>
            <a:off x="1645295" y="1525488"/>
            <a:ext cx="5853410" cy="3683497"/>
          </a:xfrm>
          <a:prstGeom prst="rect">
            <a:avLst/>
          </a:prstGeom>
        </p:spPr>
        <p:txBody>
          <a:bodyPr lIns="71437" tIns="71437" rIns="71437" bIns="71437"/>
          <a:lstStyle>
            <a:lvl1pPr marL="231510" indent="-231510" defTabSz="308074">
              <a:buSzPct val="75000"/>
              <a:defRPr sz="1875">
                <a:latin typeface="Helvetica Light"/>
                <a:ea typeface="Helvetica Light"/>
                <a:cs typeface="Helvetica Light"/>
                <a:sym typeface="Helvetica Light"/>
              </a:defRPr>
            </a:lvl1pPr>
            <a:lvl2pPr marL="398198" indent="-231510" defTabSz="308074">
              <a:buSzPct val="75000"/>
              <a:defRPr sz="1875">
                <a:latin typeface="Helvetica Light"/>
                <a:ea typeface="Helvetica Light"/>
                <a:cs typeface="Helvetica Light"/>
                <a:sym typeface="Helvetica Light"/>
              </a:defRPr>
            </a:lvl2pPr>
            <a:lvl3pPr marL="564885" indent="-231510" defTabSz="308074">
              <a:buSzPct val="75000"/>
              <a:defRPr sz="1875">
                <a:latin typeface="Helvetica Light"/>
                <a:ea typeface="Helvetica Light"/>
                <a:cs typeface="Helvetica Light"/>
                <a:sym typeface="Helvetica Light"/>
              </a:defRPr>
            </a:lvl3pPr>
            <a:lvl4pPr marL="731573" indent="-231510" defTabSz="308074">
              <a:buSzPct val="75000"/>
              <a:defRPr sz="1875">
                <a:latin typeface="Helvetica Light"/>
                <a:ea typeface="Helvetica Light"/>
                <a:cs typeface="Helvetica Light"/>
                <a:sym typeface="Helvetica Light"/>
              </a:defRPr>
            </a:lvl4pPr>
            <a:lvl5pPr marL="898260" indent="-231510" defTabSz="308074">
              <a:buSzPct val="75000"/>
              <a:defRPr sz="1875">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4475931" y="5421064"/>
            <a:ext cx="288540" cy="28276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36923333"/>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1376775" y="1085229"/>
            <a:ext cx="6390450" cy="477250"/>
          </a:xfrm>
          <a:prstGeom prst="rect">
            <a:avLst/>
          </a:prstGeom>
        </p:spPr>
        <p:txBody>
          <a:bodyPr lIns="182850" tIns="182850" rIns="182850" bIns="182850" anchor="t"/>
          <a:lstStyle>
            <a:lvl1pPr algn="l" defTabSz="914400">
              <a:defRPr sz="2700">
                <a:latin typeface="Arial"/>
                <a:ea typeface="Arial"/>
                <a:cs typeface="Arial"/>
                <a:sym typeface="Arial"/>
              </a:defRPr>
            </a:lvl1pPr>
          </a:lstStyle>
          <a:p>
            <a:r>
              <a:t>Title Text</a:t>
            </a:r>
          </a:p>
        </p:txBody>
      </p:sp>
      <p:sp>
        <p:nvSpPr>
          <p:cNvPr id="171" name="Body Level One…"/>
          <p:cNvSpPr txBox="1">
            <a:spLocks noGrp="1"/>
          </p:cNvSpPr>
          <p:nvPr>
            <p:ph type="body" sz="half" idx="1"/>
          </p:nvPr>
        </p:nvSpPr>
        <p:spPr>
          <a:xfrm>
            <a:off x="1376775" y="1674770"/>
            <a:ext cx="6390450" cy="2847001"/>
          </a:xfrm>
          <a:prstGeom prst="rect">
            <a:avLst/>
          </a:prstGeom>
        </p:spPr>
        <p:txBody>
          <a:bodyPr lIns="182850" tIns="182850" rIns="182850" bIns="182850" anchor="t"/>
          <a:lstStyle>
            <a:lvl1pPr marL="371475" indent="-328613"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1pPr>
            <a:lvl2pPr marL="61504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2pPr>
            <a:lvl3pPr marL="78649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3pPr>
            <a:lvl4pPr marL="95794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4pPr>
            <a:lvl5pPr marL="112939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7639832" y="4616196"/>
            <a:ext cx="269037" cy="296387"/>
          </a:xfrm>
          <a:prstGeom prst="rect">
            <a:avLst/>
          </a:prstGeom>
        </p:spPr>
        <p:txBody>
          <a:bodyPr lIns="182850" tIns="182850" rIns="182850" bIns="182850" anchor="ctr">
            <a:normAutofit/>
          </a:bodyPr>
          <a:lstStyle>
            <a:lvl1pPr algn="r" defTabSz="914400">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554454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11138"/>
            <a:ext cx="8732837" cy="5310187"/>
          </a:xfrm>
          <a:prstGeom prst="rect">
            <a:avLst/>
          </a:prstGeom>
          <a:solidFill>
            <a:srgbClr val="F0C90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solidFill>
                <a:prstClr val="black"/>
              </a:solidFill>
              <a:latin typeface="Calibri" pitchFamily="34" charset="0"/>
              <a:ea typeface="MS PGothic" pitchFamily="34" charset="-128"/>
            </a:endParaRPr>
          </a:p>
        </p:txBody>
      </p:sp>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solidFill>
                <a:prstClr val="black"/>
              </a:solidFill>
            </a:endParaRP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37863204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1_TITLE_AND_BODY">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311700" y="494472"/>
            <a:ext cx="8520601" cy="636334"/>
          </a:xfrm>
          <a:prstGeom prst="rect">
            <a:avLst/>
          </a:prstGeom>
        </p:spPr>
        <p:txBody>
          <a:bodyPr lIns="243799" tIns="243799" rIns="243799" bIns="243799" anchor="t"/>
          <a:lstStyle>
            <a:lvl1pPr algn="l" defTabSz="914400">
              <a:defRPr sz="2775">
                <a:latin typeface="Arial"/>
                <a:ea typeface="Arial"/>
                <a:cs typeface="Arial"/>
                <a:sym typeface="Arial"/>
              </a:defRPr>
            </a:lvl1pPr>
          </a:lstStyle>
          <a:p>
            <a:r>
              <a:t>Title Text</a:t>
            </a:r>
          </a:p>
        </p:txBody>
      </p:sp>
      <p:sp>
        <p:nvSpPr>
          <p:cNvPr id="180" name="Body Level One…"/>
          <p:cNvSpPr txBox="1">
            <a:spLocks noGrp="1"/>
          </p:cNvSpPr>
          <p:nvPr>
            <p:ph type="body" idx="1"/>
          </p:nvPr>
        </p:nvSpPr>
        <p:spPr>
          <a:xfrm>
            <a:off x="311700" y="1280528"/>
            <a:ext cx="8520601" cy="3796000"/>
          </a:xfrm>
          <a:prstGeom prst="rect">
            <a:avLst/>
          </a:prstGeom>
        </p:spPr>
        <p:txBody>
          <a:bodyPr lIns="243799" tIns="243799" rIns="243799" bIns="243799" anchor="t"/>
          <a:lstStyle>
            <a:lvl1pPr marL="385763" indent="-342900"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1pPr>
            <a:lvl2pPr marL="63205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2pPr>
            <a:lvl3pPr marL="80350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3pPr>
            <a:lvl4pPr marL="97495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4pPr>
            <a:lvl5pPr marL="114640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8695814" y="5218665"/>
            <a:ext cx="325344" cy="362708"/>
          </a:xfrm>
          <a:prstGeom prst="rect">
            <a:avLst/>
          </a:prstGeom>
        </p:spPr>
        <p:txBody>
          <a:bodyPr lIns="243799" tIns="243799" rIns="243799" bIns="243799" anchor="ctr">
            <a:normAutofit/>
          </a:bodyPr>
          <a:lstStyle>
            <a:lvl1pPr algn="r" defTabSz="914400">
              <a:defRPr sz="975">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83058046"/>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1" y="5126041"/>
            <a:ext cx="271938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822952" rtl="0" eaLnBrk="1" fontAlgn="base" latinLnBrk="0" hangingPunct="1">
              <a:lnSpc>
                <a:spcPct val="100000"/>
              </a:lnSpc>
              <a:spcBef>
                <a:spcPct val="0"/>
              </a:spcBef>
              <a:spcAft>
                <a:spcPct val="0"/>
              </a:spcAft>
              <a:buClrTx/>
              <a:buSzTx/>
              <a:buFontTx/>
              <a:buNone/>
              <a:tabLst/>
              <a:defRPr/>
            </a:pPr>
            <a:endParaRPr kumimoji="0" lang="en-GB"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6"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1278447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767251" y="2389835"/>
            <a:ext cx="5658000" cy="935333"/>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7D3AAE"/>
              </a:buClr>
              <a:buSzPts val="3600"/>
              <a:buNone/>
              <a:defRPr sz="3600">
                <a:solidFill>
                  <a:srgbClr val="7D3AAE"/>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91">
              <a:buClr>
                <a:srgbClr val="000000"/>
              </a:buClr>
              <a:defRPr/>
            </a:pPr>
            <a:fld id="{00000000-1234-1234-1234-123412341234}" type="slidenum">
              <a:rPr lang="pt-PT" smtClean="0">
                <a:solidFill>
                  <a:srgbClr val="595959"/>
                </a:solidFill>
                <a:latin typeface="Arial"/>
                <a:cs typeface="Arial"/>
                <a:sym typeface="Arial"/>
              </a:rPr>
              <a:pPr defTabSz="914391">
                <a:buClr>
                  <a:srgbClr val="000000"/>
                </a:buClr>
                <a:defRPr/>
              </a:pPr>
              <a:t>‹#›</a:t>
            </a:fld>
            <a:endParaRPr lang="pt-PT">
              <a:solidFill>
                <a:srgbClr val="595959"/>
              </a:solidFill>
              <a:latin typeface="Arial"/>
              <a:cs typeface="Arial"/>
              <a:sym typeface="Arial"/>
            </a:endParaRPr>
          </a:p>
        </p:txBody>
      </p:sp>
    </p:spTree>
    <p:extLst>
      <p:ext uri="{BB962C8B-B14F-4D97-AF65-F5344CB8AC3E}">
        <p14:creationId xmlns:p14="http://schemas.microsoft.com/office/powerpoint/2010/main" val="3621156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87900" y="494473"/>
            <a:ext cx="7501340" cy="636333"/>
          </a:xfrm>
          <a:prstGeom prst="rect">
            <a:avLst/>
          </a:prstGeom>
        </p:spPr>
        <p:txBody>
          <a:bodyPr spcFirstLastPara="1" wrap="square" lIns="91425" tIns="91425" rIns="91425" bIns="91425" anchor="t" anchorCtr="0">
            <a:normAutofit/>
          </a:bodyPr>
          <a:lstStyle>
            <a:lvl1pPr lvl="0">
              <a:spcBef>
                <a:spcPts val="0"/>
              </a:spcBef>
              <a:spcAft>
                <a:spcPts val="0"/>
              </a:spcAft>
              <a:buClr>
                <a:srgbClr val="4D4D4D"/>
              </a:buClr>
              <a:buSzPts val="2500"/>
              <a:buNone/>
              <a:defRPr sz="2500" b="1">
                <a:solidFill>
                  <a:srgbClr val="4D4D4D"/>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1" y="1280528"/>
            <a:ext cx="8520600" cy="3796000"/>
          </a:xfrm>
          <a:prstGeom prst="rect">
            <a:avLst/>
          </a:prstGeom>
        </p:spPr>
        <p:txBody>
          <a:bodyPr spcFirstLastPara="1" wrap="square" lIns="91425" tIns="91425" rIns="91425" bIns="91425" anchor="t" anchorCtr="0">
            <a:normAutofit/>
          </a:bodyPr>
          <a:lstStyle>
            <a:lvl1pPr marL="457196" lvl="0" indent="-355596">
              <a:spcBef>
                <a:spcPts val="0"/>
              </a:spcBef>
              <a:spcAft>
                <a:spcPts val="0"/>
              </a:spcAft>
              <a:buClr>
                <a:srgbClr val="7D3AAE"/>
              </a:buClr>
              <a:buSzPts val="2000"/>
              <a:buChar char="●"/>
              <a:defRPr sz="2000"/>
            </a:lvl1pPr>
            <a:lvl2pPr marL="914391" lvl="1" indent="-355596">
              <a:spcBef>
                <a:spcPts val="0"/>
              </a:spcBef>
              <a:spcAft>
                <a:spcPts val="0"/>
              </a:spcAft>
              <a:buClr>
                <a:srgbClr val="7D3AAE"/>
              </a:buClr>
              <a:buSzPts val="2000"/>
              <a:buChar char="○"/>
              <a:defRPr sz="2000"/>
            </a:lvl2pPr>
            <a:lvl3pPr marL="1371587" lvl="2" indent="-355596">
              <a:spcBef>
                <a:spcPts val="0"/>
              </a:spcBef>
              <a:spcAft>
                <a:spcPts val="0"/>
              </a:spcAft>
              <a:buClr>
                <a:srgbClr val="7D3AAE"/>
              </a:buClr>
              <a:buSzPts val="2000"/>
              <a:buChar char="■"/>
              <a:defRPr sz="2000"/>
            </a:lvl3pPr>
            <a:lvl4pPr marL="1828782" lvl="3" indent="-355596">
              <a:spcBef>
                <a:spcPts val="0"/>
              </a:spcBef>
              <a:spcAft>
                <a:spcPts val="0"/>
              </a:spcAft>
              <a:buClr>
                <a:srgbClr val="7D3AAE"/>
              </a:buClr>
              <a:buSzPts val="2000"/>
              <a:buChar char="●"/>
              <a:defRPr sz="2000"/>
            </a:lvl4pPr>
            <a:lvl5pPr marL="2285978" lvl="4" indent="-355596">
              <a:spcBef>
                <a:spcPts val="0"/>
              </a:spcBef>
              <a:spcAft>
                <a:spcPts val="0"/>
              </a:spcAft>
              <a:buClr>
                <a:srgbClr val="7D3AAE"/>
              </a:buClr>
              <a:buSzPts val="2000"/>
              <a:buChar char="○"/>
              <a:defRPr sz="2000"/>
            </a:lvl5pPr>
            <a:lvl6pPr marL="2743173" lvl="5" indent="-355596">
              <a:spcBef>
                <a:spcPts val="0"/>
              </a:spcBef>
              <a:spcAft>
                <a:spcPts val="0"/>
              </a:spcAft>
              <a:buClr>
                <a:srgbClr val="7D3AAE"/>
              </a:buClr>
              <a:buSzPts val="2000"/>
              <a:buChar char="■"/>
              <a:defRPr sz="2000"/>
            </a:lvl6pPr>
            <a:lvl7pPr marL="3200368" lvl="6" indent="-355596">
              <a:spcBef>
                <a:spcPts val="0"/>
              </a:spcBef>
              <a:spcAft>
                <a:spcPts val="0"/>
              </a:spcAft>
              <a:buClr>
                <a:srgbClr val="7D3AAE"/>
              </a:buClr>
              <a:buSzPts val="2000"/>
              <a:buChar char="●"/>
              <a:defRPr sz="2000"/>
            </a:lvl7pPr>
            <a:lvl8pPr marL="3657563" lvl="7" indent="-355596">
              <a:spcBef>
                <a:spcPts val="0"/>
              </a:spcBef>
              <a:spcAft>
                <a:spcPts val="0"/>
              </a:spcAft>
              <a:buClr>
                <a:srgbClr val="7D3AAE"/>
              </a:buClr>
              <a:buSzPts val="2000"/>
              <a:buChar char="○"/>
              <a:defRPr sz="2000"/>
            </a:lvl8pPr>
            <a:lvl9pPr marL="4114759" lvl="8" indent="-355596">
              <a:spcBef>
                <a:spcPts val="0"/>
              </a:spcBef>
              <a:spcAft>
                <a:spcPts val="0"/>
              </a:spcAft>
              <a:buClr>
                <a:srgbClr val="7D3AAE"/>
              </a:buClr>
              <a:buSzPts val="2000"/>
              <a:buChar char="■"/>
              <a:defRPr sz="2000"/>
            </a:lvl9pPr>
          </a:lstStyle>
          <a:p>
            <a:endParaRPr/>
          </a:p>
        </p:txBody>
      </p:sp>
      <p:sp>
        <p:nvSpPr>
          <p:cNvPr id="19" name="Google Shape;19;p4"/>
          <p:cNvSpPr txBox="1">
            <a:spLocks noGrp="1"/>
          </p:cNvSpPr>
          <p:nvPr>
            <p:ph type="sldNum" idx="12"/>
          </p:nvPr>
        </p:nvSpPr>
        <p:spPr>
          <a:xfrm>
            <a:off x="8472459"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91">
              <a:buClr>
                <a:srgbClr val="000000"/>
              </a:buClr>
              <a:defRPr/>
            </a:pPr>
            <a:fld id="{00000000-1234-1234-1234-123412341234}" type="slidenum">
              <a:rPr lang="pt-PT" smtClean="0">
                <a:solidFill>
                  <a:srgbClr val="595959"/>
                </a:solidFill>
                <a:latin typeface="Arial"/>
                <a:cs typeface="Arial"/>
                <a:sym typeface="Arial"/>
              </a:rPr>
              <a:pPr defTabSz="914391">
                <a:buClr>
                  <a:srgbClr val="000000"/>
                </a:buClr>
                <a:defRPr/>
              </a:pPr>
              <a:t>‹#›</a:t>
            </a:fld>
            <a:endParaRPr lang="pt-PT">
              <a:solidFill>
                <a:srgbClr val="595959"/>
              </a:solidFill>
              <a:latin typeface="Arial"/>
              <a:cs typeface="Arial"/>
              <a:sym typeface="Arial"/>
            </a:endParaRPr>
          </a:p>
        </p:txBody>
      </p:sp>
      <p:sp>
        <p:nvSpPr>
          <p:cNvPr id="2" name="Rectangle 1"/>
          <p:cNvSpPr/>
          <p:nvPr userDrawn="1"/>
        </p:nvSpPr>
        <p:spPr>
          <a:xfrm>
            <a:off x="8107680" y="310444"/>
            <a:ext cx="782320" cy="65475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91"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20218072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1" y="494473"/>
            <a:ext cx="8520600" cy="636333"/>
          </a:xfrm>
          <a:prstGeom prst="rect">
            <a:avLst/>
          </a:prstGeom>
        </p:spPr>
        <p:txBody>
          <a:bodyPr spcFirstLastPara="1" wrap="square" lIns="91425" tIns="91425" rIns="91425" bIns="91425" anchor="t" anchorCtr="0">
            <a:normAutofit/>
          </a:bodyPr>
          <a:lstStyle>
            <a:lvl1pPr lvl="0">
              <a:spcBef>
                <a:spcPts val="0"/>
              </a:spcBef>
              <a:spcAft>
                <a:spcPts val="0"/>
              </a:spcAft>
              <a:buClr>
                <a:srgbClr val="4D4D4D"/>
              </a:buClr>
              <a:buSzPts val="2800"/>
              <a:buNone/>
              <a:defRPr b="1">
                <a:solidFill>
                  <a:srgbClr val="4D4D4D"/>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7"/>
          <p:cNvSpPr txBox="1">
            <a:spLocks noGrp="1"/>
          </p:cNvSpPr>
          <p:nvPr>
            <p:ph type="sldNum" idx="12"/>
          </p:nvPr>
        </p:nvSpPr>
        <p:spPr>
          <a:xfrm>
            <a:off x="8472459"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91">
              <a:buClr>
                <a:srgbClr val="000000"/>
              </a:buClr>
              <a:defRPr/>
            </a:pPr>
            <a:fld id="{00000000-1234-1234-1234-123412341234}" type="slidenum">
              <a:rPr lang="pt-PT" smtClean="0">
                <a:solidFill>
                  <a:srgbClr val="595959"/>
                </a:solidFill>
                <a:latin typeface="Arial"/>
                <a:cs typeface="Arial"/>
                <a:sym typeface="Arial"/>
              </a:rPr>
              <a:pPr defTabSz="914391">
                <a:buClr>
                  <a:srgbClr val="000000"/>
                </a:buClr>
                <a:defRPr/>
              </a:pPr>
              <a:t>‹#›</a:t>
            </a:fld>
            <a:endParaRPr lang="pt-PT">
              <a:solidFill>
                <a:srgbClr val="595959"/>
              </a:solidFill>
              <a:latin typeface="Arial"/>
              <a:cs typeface="Arial"/>
              <a:sym typeface="Arial"/>
            </a:endParaRPr>
          </a:p>
        </p:txBody>
      </p:sp>
    </p:spTree>
    <p:extLst>
      <p:ext uri="{BB962C8B-B14F-4D97-AF65-F5344CB8AC3E}">
        <p14:creationId xmlns:p14="http://schemas.microsoft.com/office/powerpoint/2010/main" val="37384499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43700" y="617334"/>
            <a:ext cx="4317300" cy="839667"/>
          </a:xfrm>
          <a:prstGeom prst="rect">
            <a:avLst/>
          </a:prstGeom>
        </p:spPr>
        <p:txBody>
          <a:bodyPr spcFirstLastPara="1" wrap="square" lIns="91425" tIns="91425" rIns="91425" bIns="91425" anchor="b" anchorCtr="0">
            <a:normAutofit/>
          </a:bodyPr>
          <a:lstStyle>
            <a:lvl1pPr lvl="0">
              <a:spcBef>
                <a:spcPts val="0"/>
              </a:spcBef>
              <a:spcAft>
                <a:spcPts val="0"/>
              </a:spcAft>
              <a:buClr>
                <a:srgbClr val="4D4D4D"/>
              </a:buClr>
              <a:buSzPts val="2500"/>
              <a:buNone/>
              <a:defRPr sz="2500" b="1">
                <a:solidFill>
                  <a:srgbClr val="4D4D4D"/>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8"/>
          <p:cNvSpPr txBox="1">
            <a:spLocks noGrp="1"/>
          </p:cNvSpPr>
          <p:nvPr>
            <p:ph type="body" idx="1"/>
          </p:nvPr>
        </p:nvSpPr>
        <p:spPr>
          <a:xfrm>
            <a:off x="311700" y="1544001"/>
            <a:ext cx="4449300" cy="3532667"/>
          </a:xfrm>
          <a:prstGeom prst="rect">
            <a:avLst/>
          </a:prstGeom>
        </p:spPr>
        <p:txBody>
          <a:bodyPr spcFirstLastPara="1" wrap="square" lIns="91425" tIns="91425" rIns="91425" bIns="91425" anchor="t" anchorCtr="0">
            <a:normAutofit/>
          </a:bodyPr>
          <a:lstStyle>
            <a:lvl1pPr marL="457196" lvl="0" indent="-355596">
              <a:spcBef>
                <a:spcPts val="0"/>
              </a:spcBef>
              <a:spcAft>
                <a:spcPts val="0"/>
              </a:spcAft>
              <a:buSzPts val="2000"/>
              <a:buChar char="●"/>
              <a:defRPr sz="2000"/>
            </a:lvl1pPr>
            <a:lvl2pPr marL="914391" lvl="1" indent="-355596">
              <a:spcBef>
                <a:spcPts val="0"/>
              </a:spcBef>
              <a:spcAft>
                <a:spcPts val="0"/>
              </a:spcAft>
              <a:buSzPts val="2000"/>
              <a:buChar char="○"/>
              <a:defRPr sz="2000"/>
            </a:lvl2pPr>
            <a:lvl3pPr marL="1371587" lvl="2" indent="-355596">
              <a:spcBef>
                <a:spcPts val="0"/>
              </a:spcBef>
              <a:spcAft>
                <a:spcPts val="0"/>
              </a:spcAft>
              <a:buSzPts val="2000"/>
              <a:buChar char="■"/>
              <a:defRPr sz="2000"/>
            </a:lvl3pPr>
            <a:lvl4pPr marL="1828782" lvl="3" indent="-355596">
              <a:spcBef>
                <a:spcPts val="0"/>
              </a:spcBef>
              <a:spcAft>
                <a:spcPts val="0"/>
              </a:spcAft>
              <a:buSzPts val="2000"/>
              <a:buChar char="●"/>
              <a:defRPr sz="2000"/>
            </a:lvl4pPr>
            <a:lvl5pPr marL="2285978" lvl="4" indent="-355596">
              <a:spcBef>
                <a:spcPts val="0"/>
              </a:spcBef>
              <a:spcAft>
                <a:spcPts val="0"/>
              </a:spcAft>
              <a:buSzPts val="2000"/>
              <a:buChar char="○"/>
              <a:defRPr sz="2000"/>
            </a:lvl5pPr>
            <a:lvl6pPr marL="2743173" lvl="5" indent="-355596">
              <a:spcBef>
                <a:spcPts val="0"/>
              </a:spcBef>
              <a:spcAft>
                <a:spcPts val="0"/>
              </a:spcAft>
              <a:buSzPts val="2000"/>
              <a:buChar char="■"/>
              <a:defRPr sz="2000"/>
            </a:lvl6pPr>
            <a:lvl7pPr marL="3200368" lvl="6" indent="-355596">
              <a:spcBef>
                <a:spcPts val="0"/>
              </a:spcBef>
              <a:spcAft>
                <a:spcPts val="0"/>
              </a:spcAft>
              <a:buSzPts val="2000"/>
              <a:buChar char="●"/>
              <a:defRPr sz="2000"/>
            </a:lvl7pPr>
            <a:lvl8pPr marL="3657563" lvl="7" indent="-355596">
              <a:spcBef>
                <a:spcPts val="0"/>
              </a:spcBef>
              <a:spcAft>
                <a:spcPts val="0"/>
              </a:spcAft>
              <a:buSzPts val="2000"/>
              <a:buChar char="○"/>
              <a:defRPr sz="2000"/>
            </a:lvl8pPr>
            <a:lvl9pPr marL="4114759" lvl="8" indent="-355596">
              <a:spcBef>
                <a:spcPts val="0"/>
              </a:spcBef>
              <a:spcAft>
                <a:spcPts val="0"/>
              </a:spcAft>
              <a:buSzPts val="2000"/>
              <a:buChar char="■"/>
              <a:defRPr sz="2000"/>
            </a:lvl9pPr>
          </a:lstStyle>
          <a:p>
            <a:endParaRPr/>
          </a:p>
        </p:txBody>
      </p:sp>
      <p:sp>
        <p:nvSpPr>
          <p:cNvPr id="35" name="Google Shape;35;p8"/>
          <p:cNvSpPr txBox="1">
            <a:spLocks noGrp="1"/>
          </p:cNvSpPr>
          <p:nvPr>
            <p:ph type="sldNum" idx="12"/>
          </p:nvPr>
        </p:nvSpPr>
        <p:spPr>
          <a:xfrm>
            <a:off x="8472459"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91">
              <a:buClr>
                <a:srgbClr val="000000"/>
              </a:buClr>
              <a:defRPr/>
            </a:pPr>
            <a:fld id="{00000000-1234-1234-1234-123412341234}" type="slidenum">
              <a:rPr lang="pt-PT" smtClean="0">
                <a:solidFill>
                  <a:srgbClr val="595959"/>
                </a:solidFill>
                <a:latin typeface="Arial"/>
                <a:cs typeface="Arial"/>
                <a:sym typeface="Arial"/>
              </a:rPr>
              <a:pPr defTabSz="914391">
                <a:buClr>
                  <a:srgbClr val="000000"/>
                </a:buClr>
                <a:defRPr/>
              </a:pPr>
              <a:t>‹#›</a:t>
            </a:fld>
            <a:endParaRPr lang="pt-PT">
              <a:solidFill>
                <a:srgbClr val="595959"/>
              </a:solidFill>
              <a:latin typeface="Arial"/>
              <a:cs typeface="Arial"/>
              <a:sym typeface="Arial"/>
            </a:endParaRPr>
          </a:p>
        </p:txBody>
      </p:sp>
    </p:spTree>
    <p:extLst>
      <p:ext uri="{BB962C8B-B14F-4D97-AF65-F5344CB8AC3E}">
        <p14:creationId xmlns:p14="http://schemas.microsoft.com/office/powerpoint/2010/main" val="107913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0"/>
          <p:cNvSpPr/>
          <p:nvPr/>
        </p:nvSpPr>
        <p:spPr>
          <a:xfrm>
            <a:off x="4572000" y="-139"/>
            <a:ext cx="4572000" cy="571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39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34" charset="-128"/>
              <a:cs typeface="Arial"/>
              <a:sym typeface="Arial"/>
            </a:endParaRPr>
          </a:p>
        </p:txBody>
      </p:sp>
      <p:sp>
        <p:nvSpPr>
          <p:cNvPr id="41" name="Google Shape;41;p10"/>
          <p:cNvSpPr txBox="1">
            <a:spLocks noGrp="1"/>
          </p:cNvSpPr>
          <p:nvPr>
            <p:ph type="title"/>
          </p:nvPr>
        </p:nvSpPr>
        <p:spPr>
          <a:xfrm>
            <a:off x="265501" y="1370194"/>
            <a:ext cx="4045200" cy="16470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4D4D4D"/>
              </a:buClr>
              <a:buSzPts val="4000"/>
              <a:buNone/>
              <a:defRPr sz="4000">
                <a:solidFill>
                  <a:srgbClr val="4D4D4D"/>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10"/>
          <p:cNvSpPr txBox="1">
            <a:spLocks noGrp="1"/>
          </p:cNvSpPr>
          <p:nvPr>
            <p:ph type="subTitle" idx="1"/>
          </p:nvPr>
        </p:nvSpPr>
        <p:spPr>
          <a:xfrm>
            <a:off x="265501" y="3114529"/>
            <a:ext cx="4045200" cy="1372333"/>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10"/>
          <p:cNvSpPr txBox="1">
            <a:spLocks noGrp="1"/>
          </p:cNvSpPr>
          <p:nvPr>
            <p:ph type="body" idx="2"/>
          </p:nvPr>
        </p:nvSpPr>
        <p:spPr>
          <a:xfrm>
            <a:off x="4939501" y="804529"/>
            <a:ext cx="3837000" cy="4105667"/>
          </a:xfrm>
          <a:prstGeom prst="rect">
            <a:avLst/>
          </a:prstGeom>
        </p:spPr>
        <p:txBody>
          <a:bodyPr spcFirstLastPara="1" wrap="square" lIns="91425" tIns="91425" rIns="91425" bIns="91425" anchor="ctr" anchorCtr="0">
            <a:normAutofit/>
          </a:bodyPr>
          <a:lstStyle>
            <a:lvl1pPr marL="457196" lvl="0" indent="-342896">
              <a:spcBef>
                <a:spcPts val="0"/>
              </a:spcBef>
              <a:spcAft>
                <a:spcPts val="0"/>
              </a:spcAft>
              <a:buSzPts val="1800"/>
              <a:buChar char="●"/>
              <a:defRPr/>
            </a:lvl1pPr>
            <a:lvl2pPr marL="914391" lvl="1" indent="-317497">
              <a:spcBef>
                <a:spcPts val="0"/>
              </a:spcBef>
              <a:spcAft>
                <a:spcPts val="0"/>
              </a:spcAft>
              <a:buSzPts val="1400"/>
              <a:buChar char="○"/>
              <a:defRPr/>
            </a:lvl2pPr>
            <a:lvl3pPr marL="1371587" lvl="2" indent="-317497">
              <a:spcBef>
                <a:spcPts val="0"/>
              </a:spcBef>
              <a:spcAft>
                <a:spcPts val="0"/>
              </a:spcAft>
              <a:buSzPts val="1400"/>
              <a:buChar char="■"/>
              <a:defRPr/>
            </a:lvl3pPr>
            <a:lvl4pPr marL="1828782" lvl="3" indent="-317497">
              <a:spcBef>
                <a:spcPts val="0"/>
              </a:spcBef>
              <a:spcAft>
                <a:spcPts val="0"/>
              </a:spcAft>
              <a:buSzPts val="1400"/>
              <a:buChar char="●"/>
              <a:defRPr/>
            </a:lvl4pPr>
            <a:lvl5pPr marL="2285978" lvl="4" indent="-317497">
              <a:spcBef>
                <a:spcPts val="0"/>
              </a:spcBef>
              <a:spcAft>
                <a:spcPts val="0"/>
              </a:spcAft>
              <a:buSzPts val="1400"/>
              <a:buChar char="○"/>
              <a:defRPr/>
            </a:lvl5pPr>
            <a:lvl6pPr marL="2743173" lvl="5" indent="-317497">
              <a:spcBef>
                <a:spcPts val="0"/>
              </a:spcBef>
              <a:spcAft>
                <a:spcPts val="0"/>
              </a:spcAft>
              <a:buSzPts val="1400"/>
              <a:buChar char="■"/>
              <a:defRPr/>
            </a:lvl6pPr>
            <a:lvl7pPr marL="3200368" lvl="6" indent="-317497">
              <a:spcBef>
                <a:spcPts val="0"/>
              </a:spcBef>
              <a:spcAft>
                <a:spcPts val="0"/>
              </a:spcAft>
              <a:buSzPts val="1400"/>
              <a:buChar char="●"/>
              <a:defRPr/>
            </a:lvl7pPr>
            <a:lvl8pPr marL="3657563" lvl="7" indent="-317497">
              <a:spcBef>
                <a:spcPts val="0"/>
              </a:spcBef>
              <a:spcAft>
                <a:spcPts val="0"/>
              </a:spcAft>
              <a:buSzPts val="1400"/>
              <a:buChar char="○"/>
              <a:defRPr/>
            </a:lvl8pPr>
            <a:lvl9pPr marL="4114759" lvl="8" indent="-317497">
              <a:spcBef>
                <a:spcPts val="0"/>
              </a:spcBef>
              <a:spcAft>
                <a:spcPts val="0"/>
              </a:spcAft>
              <a:buSzPts val="1400"/>
              <a:buChar char="■"/>
              <a:defRPr/>
            </a:lvl9pPr>
          </a:lstStyle>
          <a:p>
            <a:endParaRPr/>
          </a:p>
        </p:txBody>
      </p:sp>
      <p:sp>
        <p:nvSpPr>
          <p:cNvPr id="44" name="Google Shape;44;p10"/>
          <p:cNvSpPr txBox="1">
            <a:spLocks noGrp="1"/>
          </p:cNvSpPr>
          <p:nvPr>
            <p:ph type="sldNum" idx="12"/>
          </p:nvPr>
        </p:nvSpPr>
        <p:spPr>
          <a:xfrm>
            <a:off x="8472459"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91">
              <a:buClr>
                <a:srgbClr val="000000"/>
              </a:buClr>
              <a:defRPr/>
            </a:pPr>
            <a:fld id="{00000000-1234-1234-1234-123412341234}" type="slidenum">
              <a:rPr lang="pt-PT" smtClean="0">
                <a:solidFill>
                  <a:srgbClr val="595959"/>
                </a:solidFill>
                <a:latin typeface="Arial"/>
                <a:cs typeface="Arial"/>
                <a:sym typeface="Arial"/>
              </a:rPr>
              <a:pPr defTabSz="914391">
                <a:buClr>
                  <a:srgbClr val="000000"/>
                </a:buClr>
                <a:defRPr/>
              </a:pPr>
              <a:t>‹#›</a:t>
            </a:fld>
            <a:endParaRPr lang="pt-PT">
              <a:solidFill>
                <a:srgbClr val="595959"/>
              </a:solidFill>
              <a:latin typeface="Arial"/>
              <a:cs typeface="Arial"/>
              <a:sym typeface="Arial"/>
            </a:endParaRPr>
          </a:p>
        </p:txBody>
      </p:sp>
    </p:spTree>
    <p:extLst>
      <p:ext uri="{BB962C8B-B14F-4D97-AF65-F5344CB8AC3E}">
        <p14:creationId xmlns:p14="http://schemas.microsoft.com/office/powerpoint/2010/main" val="3652208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1"/>
          <p:cNvSpPr txBox="1">
            <a:spLocks noGrp="1"/>
          </p:cNvSpPr>
          <p:nvPr>
            <p:ph type="body" idx="1"/>
          </p:nvPr>
        </p:nvSpPr>
        <p:spPr>
          <a:xfrm>
            <a:off x="311701" y="4700640"/>
            <a:ext cx="5998800" cy="672333"/>
          </a:xfrm>
          <a:prstGeom prst="rect">
            <a:avLst/>
          </a:prstGeom>
        </p:spPr>
        <p:txBody>
          <a:bodyPr spcFirstLastPara="1" wrap="square" lIns="91425" tIns="91425" rIns="91425" bIns="91425" anchor="ctr" anchorCtr="0">
            <a:normAutofit/>
          </a:bodyPr>
          <a:lstStyle>
            <a:lvl1pPr marL="457196" lvl="0" indent="-228597">
              <a:lnSpc>
                <a:spcPct val="100000"/>
              </a:lnSpc>
              <a:spcBef>
                <a:spcPts val="0"/>
              </a:spcBef>
              <a:spcAft>
                <a:spcPts val="0"/>
              </a:spcAft>
              <a:buClr>
                <a:srgbClr val="FFFFFF"/>
              </a:buClr>
              <a:buSzPts val="1800"/>
              <a:buNone/>
              <a:defRPr>
                <a:solidFill>
                  <a:srgbClr val="FFFFFF"/>
                </a:solidFill>
              </a:defRPr>
            </a:lvl1pPr>
          </a:lstStyle>
          <a:p>
            <a:endParaRPr/>
          </a:p>
        </p:txBody>
      </p:sp>
      <p:sp>
        <p:nvSpPr>
          <p:cNvPr id="47" name="Google Shape;47;p11"/>
          <p:cNvSpPr txBox="1">
            <a:spLocks noGrp="1"/>
          </p:cNvSpPr>
          <p:nvPr>
            <p:ph type="sldNum" idx="12"/>
          </p:nvPr>
        </p:nvSpPr>
        <p:spPr>
          <a:xfrm>
            <a:off x="8472459" y="5181353"/>
            <a:ext cx="548700" cy="4373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91">
              <a:buClr>
                <a:srgbClr val="000000"/>
              </a:buClr>
              <a:defRPr/>
            </a:pPr>
            <a:fld id="{00000000-1234-1234-1234-123412341234}" type="slidenum">
              <a:rPr lang="pt-PT" smtClean="0">
                <a:solidFill>
                  <a:srgbClr val="595959"/>
                </a:solidFill>
                <a:latin typeface="Arial"/>
                <a:cs typeface="Arial"/>
                <a:sym typeface="Arial"/>
              </a:rPr>
              <a:pPr defTabSz="914391">
                <a:buClr>
                  <a:srgbClr val="000000"/>
                </a:buClr>
                <a:defRPr/>
              </a:pPr>
              <a:t>‹#›</a:t>
            </a:fld>
            <a:endParaRPr lang="pt-PT">
              <a:solidFill>
                <a:srgbClr val="595959"/>
              </a:solidFill>
              <a:latin typeface="Arial"/>
              <a:cs typeface="Arial"/>
              <a:sym typeface="Arial"/>
            </a:endParaRPr>
          </a:p>
        </p:txBody>
      </p:sp>
    </p:spTree>
    <p:extLst>
      <p:ext uri="{BB962C8B-B14F-4D97-AF65-F5344CB8AC3E}">
        <p14:creationId xmlns:p14="http://schemas.microsoft.com/office/powerpoint/2010/main" val="35282822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0" y="5126038"/>
            <a:ext cx="271938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822952" rtl="0" eaLnBrk="1" fontAlgn="auto" latinLnBrk="0" hangingPunct="1">
              <a:lnSpc>
                <a:spcPct val="100000"/>
              </a:lnSpc>
              <a:spcBef>
                <a:spcPts val="0"/>
              </a:spcBef>
              <a:spcAft>
                <a:spcPts val="0"/>
              </a:spcAft>
              <a:buClr>
                <a:srgbClr val="000000"/>
              </a:buClr>
              <a:buSzTx/>
              <a:buFont typeface="Arial"/>
              <a:buNone/>
              <a:tabLst/>
              <a:defRPr/>
            </a:pPr>
            <a:endParaRPr kumimoji="0" lang="en-GB" sz="2160" b="0" i="0" u="none" strike="noStrike" kern="0" cap="none" spc="0" normalizeH="0" baseline="0" noProof="0">
              <a:ln>
                <a:noFill/>
              </a:ln>
              <a:solidFill>
                <a:srgbClr val="000000"/>
              </a:solidFill>
              <a:effectLst/>
              <a:uLnTx/>
              <a:uFillTx/>
              <a:latin typeface="Arial" charset="0"/>
              <a:ea typeface="ＭＳ Ｐゴシック" pitchFamily="34" charset="-128"/>
              <a:cs typeface="Arial"/>
              <a:sym typeface="Arial"/>
            </a:endParaRP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1"/>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5"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19632181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424556"/>
            <a:ext cx="7886880" cy="2377449"/>
          </a:xfrm>
        </p:spPr>
        <p:txBody>
          <a:bodyPr anchor="b"/>
          <a:lstStyle>
            <a:lvl1pPr>
              <a:defRPr sz="4082"/>
            </a:lvl1pPr>
          </a:lstStyle>
          <a:p>
            <a:r>
              <a:rPr lang="en-US"/>
              <a:t>Click to edit Master title style</a:t>
            </a:r>
            <a:endParaRPr lang="en-GB"/>
          </a:p>
        </p:txBody>
      </p:sp>
      <p:sp>
        <p:nvSpPr>
          <p:cNvPr id="3" name="Text Placeholder 2"/>
          <p:cNvSpPr>
            <a:spLocks noGrp="1"/>
          </p:cNvSpPr>
          <p:nvPr>
            <p:ph type="body" idx="1"/>
          </p:nvPr>
        </p:nvSpPr>
        <p:spPr>
          <a:xfrm>
            <a:off x="623521" y="3824809"/>
            <a:ext cx="7886880" cy="1249331"/>
          </a:xfrm>
        </p:spPr>
        <p:txBody>
          <a:bodyPr/>
          <a:lstStyle>
            <a:lvl1pPr marL="0" indent="0">
              <a:buNone/>
              <a:defRPr sz="1633"/>
            </a:lvl1pPr>
            <a:lvl2pPr marL="311073" indent="0">
              <a:buNone/>
              <a:defRPr sz="1361"/>
            </a:lvl2pPr>
            <a:lvl3pPr marL="622145" indent="0">
              <a:buNone/>
              <a:defRPr sz="1225"/>
            </a:lvl3pPr>
            <a:lvl4pPr marL="933219" indent="0">
              <a:buNone/>
              <a:defRPr sz="1089"/>
            </a:lvl4pPr>
            <a:lvl5pPr marL="1244291" indent="0">
              <a:buNone/>
              <a:defRPr sz="1089"/>
            </a:lvl5pPr>
            <a:lvl6pPr marL="1555364" indent="0">
              <a:buNone/>
              <a:defRPr sz="1089"/>
            </a:lvl6pPr>
            <a:lvl7pPr marL="1866436" indent="0">
              <a:buNone/>
              <a:defRPr sz="1089"/>
            </a:lvl7pPr>
            <a:lvl8pPr marL="2177509" indent="0">
              <a:buNone/>
              <a:defRPr sz="1089"/>
            </a:lvl8pPr>
            <a:lvl9pPr marL="2488582" indent="0">
              <a:buNone/>
              <a:defRPr sz="1089"/>
            </a:lvl9pPr>
          </a:lstStyle>
          <a:p>
            <a:pPr lvl="0"/>
            <a:r>
              <a:rPr lang="en-US"/>
              <a:t>Click to edit Master text styles</a:t>
            </a:r>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pPr defTabSz="914391">
              <a:buClr>
                <a:srgbClr val="000000"/>
              </a:buClr>
              <a:defRPr/>
            </a:pPr>
            <a:endParaRPr lang="en-US" altLang="en-US" sz="1400">
              <a:latin typeface="Arial"/>
              <a:cs typeface="Arial"/>
              <a:sym typeface="Arial"/>
            </a:endParaRPr>
          </a:p>
        </p:txBody>
      </p:sp>
      <p:sp>
        <p:nvSpPr>
          <p:cNvPr id="5" name="Footer Placeholder 4"/>
          <p:cNvSpPr>
            <a:spLocks noGrp="1"/>
          </p:cNvSpPr>
          <p:nvPr>
            <p:ph type="ftr" idx="11"/>
          </p:nvPr>
        </p:nvSpPr>
        <p:spPr/>
        <p:txBody>
          <a:bodyPr/>
          <a:lstStyle>
            <a:lvl1pPr>
              <a:defRPr/>
            </a:lvl1pPr>
          </a:lstStyle>
          <a:p>
            <a:pPr defTabSz="914391">
              <a:buClr>
                <a:srgbClr val="000000"/>
              </a:buClr>
              <a:defRPr/>
            </a:pPr>
            <a:endParaRPr lang="en-US" altLang="en-US" sz="1400">
              <a:latin typeface="Arial"/>
              <a:cs typeface="Arial"/>
              <a:sym typeface="Arial"/>
            </a:endParaRPr>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pPr defTabSz="914391">
              <a:buClr>
                <a:srgbClr val="000000"/>
              </a:buClr>
              <a:defRPr/>
            </a:pPr>
            <a:fld id="{750EC9CD-913F-46ED-BAD7-D40ADF0C2F01}" type="slidenum">
              <a:rPr lang="en-US" altLang="en-US" smtClean="0">
                <a:solidFill>
                  <a:srgbClr val="595959"/>
                </a:solidFill>
                <a:latin typeface="Arial"/>
                <a:cs typeface="Arial"/>
                <a:sym typeface="Arial"/>
              </a:rPr>
              <a:pPr defTabSz="914391">
                <a:buClr>
                  <a:srgbClr val="000000"/>
                </a:buClr>
                <a:defRPr/>
              </a:pPr>
              <a:t>‹#›</a:t>
            </a:fld>
            <a:endParaRPr lang="en-US" altLang="en-US">
              <a:solidFill>
                <a:srgbClr val="595959"/>
              </a:solidFill>
              <a:latin typeface="Arial"/>
              <a:cs typeface="Arial"/>
              <a:sym typeface="Arial"/>
            </a:endParaRPr>
          </a:p>
        </p:txBody>
      </p:sp>
    </p:spTree>
    <p:extLst>
      <p:ext uri="{BB962C8B-B14F-4D97-AF65-F5344CB8AC3E}">
        <p14:creationId xmlns:p14="http://schemas.microsoft.com/office/powerpoint/2010/main" val="3920400062"/>
      </p:ext>
    </p:extLst>
  </p:cSld>
  <p:clrMapOvr>
    <a:masterClrMapping/>
  </p:clrMapOvr>
  <mc:AlternateContent xmlns:mc="http://schemas.openxmlformats.org/markup-compatibility/2006" xmlns:p14="http://schemas.microsoft.com/office/powerpoint/2010/main">
    <mc:Choice Requires="p14">
      <p:transition p14:dur="10" advClick="0">
        <p14:prism/>
      </p:transition>
    </mc:Choice>
    <mc:Fallback xmlns="">
      <p:transition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3"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2632904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solidFill>
                <a:prstClr val="black"/>
              </a:solidFill>
              <a:latin typeface="Calibri" pitchFamily="34" charset="0"/>
              <a:ea typeface="MS PGothic" pitchFamily="34" charset="-128"/>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solidFill>
                  <a:prstClr val="black"/>
                </a:solidFill>
                <a:latin typeface="Calibri" pitchFamily="34" charset="0"/>
                <a:ea typeface="MS PGothic" pitchFamily="34" charset="-128"/>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5"/>
            <a:ext cx="1543050" cy="257175"/>
          </a:xfrm>
          <a:prstGeom prst="rect">
            <a:avLst/>
          </a:prstGeom>
        </p:spPr>
        <p:txBody>
          <a:bodyPr/>
          <a:lstStyle>
            <a:lvl1pPr>
              <a:defRPr>
                <a:solidFill>
                  <a:schemeClr val="bg1"/>
                </a:solidFill>
              </a:defRPr>
            </a:lvl1pPr>
          </a:lstStyle>
          <a:p>
            <a:pPr>
              <a:defRPr/>
            </a:pPr>
            <a:r>
              <a:rPr lang="da-DK" altLang="ja-JP">
                <a:solidFill>
                  <a:prstClr val="white"/>
                </a:solidFill>
              </a:rPr>
              <a:t>www.itu.dk</a:t>
            </a:r>
            <a:endParaRPr lang="en-US" altLang="ja-JP">
              <a:solidFill>
                <a:prstClr val="white"/>
              </a:solidFill>
            </a:endParaRPr>
          </a:p>
        </p:txBody>
      </p:sp>
    </p:spTree>
    <p:extLst>
      <p:ext uri="{BB962C8B-B14F-4D97-AF65-F5344CB8AC3E}">
        <p14:creationId xmlns:p14="http://schemas.microsoft.com/office/powerpoint/2010/main" val="9143618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1143000" y="219522"/>
            <a:ext cx="6858000" cy="38100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892969" y="3936504"/>
            <a:ext cx="7358063" cy="833438"/>
          </a:xfrm>
          <a:prstGeom prst="rect">
            <a:avLst/>
          </a:prstGeom>
        </p:spPr>
        <p:txBody>
          <a:bodyPr anchor="b"/>
          <a:lstStyle/>
          <a:p>
            <a:r>
              <a:t>Title Text</a:t>
            </a:r>
          </a:p>
        </p:txBody>
      </p:sp>
      <p:sp>
        <p:nvSpPr>
          <p:cNvPr id="22" name="Body Level One…"/>
          <p:cNvSpPr txBox="1">
            <a:spLocks noGrp="1"/>
          </p:cNvSpPr>
          <p:nvPr>
            <p:ph type="body" sz="quarter" idx="1"/>
          </p:nvPr>
        </p:nvSpPr>
        <p:spPr>
          <a:xfrm>
            <a:off x="892969" y="4777383"/>
            <a:ext cx="7358063" cy="662285"/>
          </a:xfrm>
          <a:prstGeom prst="rect">
            <a:avLst/>
          </a:prstGeom>
        </p:spPr>
        <p:txBody>
          <a:bodyPr anchor="t"/>
          <a:lstStyle>
            <a:lvl1pPr marL="0" indent="0" algn="ctr">
              <a:spcBef>
                <a:spcPts val="0"/>
              </a:spcBef>
              <a:buSzTx/>
              <a:buNone/>
              <a:defRPr sz="1951"/>
            </a:lvl1pPr>
            <a:lvl2pPr marL="0" indent="0" algn="ctr">
              <a:spcBef>
                <a:spcPts val="0"/>
              </a:spcBef>
              <a:buSzTx/>
              <a:buNone/>
              <a:defRPr sz="1951"/>
            </a:lvl2pPr>
            <a:lvl3pPr marL="0" indent="0" algn="ctr">
              <a:spcBef>
                <a:spcPts val="0"/>
              </a:spcBef>
              <a:buSzTx/>
              <a:buNone/>
              <a:defRPr sz="1951"/>
            </a:lvl3pPr>
            <a:lvl4pPr marL="0" indent="0" algn="ctr">
              <a:spcBef>
                <a:spcPts val="0"/>
              </a:spcBef>
              <a:buSzTx/>
              <a:buNone/>
              <a:defRPr sz="1951"/>
            </a:lvl4pPr>
            <a:lvl5pPr marL="0" indent="0" algn="ctr">
              <a:spcBef>
                <a:spcPts val="0"/>
              </a:spcBef>
              <a:buSzTx/>
              <a:buNone/>
              <a:defRPr sz="195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4353359"/>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1890117"/>
            <a:ext cx="7358063" cy="1934766"/>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955653"/>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idx="21"/>
          </p:nvPr>
        </p:nvSpPr>
        <p:spPr>
          <a:xfrm>
            <a:off x="4482703" y="372070"/>
            <a:ext cx="5777508" cy="481459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7" y="372070"/>
            <a:ext cx="3750469" cy="2336602"/>
          </a:xfrm>
          <a:prstGeom prst="rect">
            <a:avLst/>
          </a:prstGeom>
        </p:spPr>
        <p:txBody>
          <a:bodyPr anchor="b"/>
          <a:lstStyle>
            <a:lvl1pPr>
              <a:defRPr sz="3164"/>
            </a:lvl1pPr>
          </a:lstStyle>
          <a:p>
            <a:r>
              <a:t>Title Text</a:t>
            </a:r>
          </a:p>
        </p:txBody>
      </p:sp>
      <p:sp>
        <p:nvSpPr>
          <p:cNvPr id="40" name="Body Level One…"/>
          <p:cNvSpPr txBox="1">
            <a:spLocks noGrp="1"/>
          </p:cNvSpPr>
          <p:nvPr>
            <p:ph type="body" sz="quarter" idx="1"/>
          </p:nvPr>
        </p:nvSpPr>
        <p:spPr>
          <a:xfrm>
            <a:off x="669727" y="2768203"/>
            <a:ext cx="3750469" cy="2411016"/>
          </a:xfrm>
          <a:prstGeom prst="rect">
            <a:avLst/>
          </a:prstGeom>
        </p:spPr>
        <p:txBody>
          <a:bodyPr anchor="t"/>
          <a:lstStyle>
            <a:lvl1pPr marL="0" indent="0" algn="ctr">
              <a:spcBef>
                <a:spcPts val="0"/>
              </a:spcBef>
              <a:buSzTx/>
              <a:buNone/>
              <a:defRPr sz="1951"/>
            </a:lvl1pPr>
            <a:lvl2pPr marL="0" indent="0" algn="ctr">
              <a:spcBef>
                <a:spcPts val="0"/>
              </a:spcBef>
              <a:buSzTx/>
              <a:buNone/>
              <a:defRPr sz="1951"/>
            </a:lvl2pPr>
            <a:lvl3pPr marL="0" indent="0" algn="ctr">
              <a:spcBef>
                <a:spcPts val="0"/>
              </a:spcBef>
              <a:buSzTx/>
              <a:buNone/>
              <a:defRPr sz="1951"/>
            </a:lvl3pPr>
            <a:lvl4pPr marL="0" indent="0" algn="ctr">
              <a:spcBef>
                <a:spcPts val="0"/>
              </a:spcBef>
              <a:buSzTx/>
              <a:buNone/>
              <a:defRPr sz="1951"/>
            </a:lvl4pPr>
            <a:lvl5pPr marL="0" indent="0" algn="ctr">
              <a:spcBef>
                <a:spcPts val="0"/>
              </a:spcBef>
              <a:buSzTx/>
              <a:buNone/>
              <a:defRPr sz="195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4025543"/>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4216399"/>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idx="21"/>
          </p:nvPr>
        </p:nvSpPr>
        <p:spPr>
          <a:xfrm>
            <a:off x="2678906" y="1518047"/>
            <a:ext cx="6630293" cy="368349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7" y="1518047"/>
            <a:ext cx="3750469" cy="3683496"/>
          </a:xfrm>
          <a:prstGeom prst="rect">
            <a:avLst/>
          </a:prstGeom>
        </p:spPr>
        <p:txBody>
          <a:bodyPr/>
          <a:lstStyle>
            <a:lvl1pPr marL="180833" indent="-180833">
              <a:spcBef>
                <a:spcPts val="1688"/>
              </a:spcBef>
              <a:defRPr sz="1477"/>
            </a:lvl1pPr>
            <a:lvl2pPr marL="361665" indent="-180833">
              <a:spcBef>
                <a:spcPts val="1688"/>
              </a:spcBef>
              <a:defRPr sz="1477"/>
            </a:lvl2pPr>
            <a:lvl3pPr marL="542498" indent="-180833">
              <a:spcBef>
                <a:spcPts val="1688"/>
              </a:spcBef>
              <a:defRPr sz="1477"/>
            </a:lvl3pPr>
            <a:lvl4pPr marL="723330" indent="-180833">
              <a:spcBef>
                <a:spcPts val="1688"/>
              </a:spcBef>
              <a:defRPr sz="1477"/>
            </a:lvl4pPr>
            <a:lvl5pPr marL="904163" indent="-180833">
              <a:spcBef>
                <a:spcPts val="1688"/>
              </a:spcBef>
              <a:defRPr sz="1477"/>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49395" y="5447110"/>
            <a:ext cx="240450" cy="2325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714444299"/>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669727" y="1518047"/>
            <a:ext cx="3750469" cy="3683496"/>
          </a:xfrm>
          <a:prstGeom prst="rect">
            <a:avLst/>
          </a:prstGeom>
        </p:spPr>
        <p:txBody>
          <a:bodyPr/>
          <a:lstStyle>
            <a:lvl1pPr marL="180833" indent="-180833">
              <a:spcBef>
                <a:spcPts val="1688"/>
              </a:spcBef>
              <a:defRPr sz="1477"/>
            </a:lvl1pPr>
            <a:lvl2pPr marL="361665" indent="-180833">
              <a:spcBef>
                <a:spcPts val="1688"/>
              </a:spcBef>
              <a:defRPr sz="1477"/>
            </a:lvl2pPr>
            <a:lvl3pPr marL="542498" indent="-180833">
              <a:spcBef>
                <a:spcPts val="1688"/>
              </a:spcBef>
              <a:defRPr sz="1477"/>
            </a:lvl3pPr>
            <a:lvl4pPr marL="723330" indent="-180833">
              <a:spcBef>
                <a:spcPts val="1688"/>
              </a:spcBef>
              <a:defRPr sz="1477"/>
            </a:lvl4pPr>
            <a:lvl5pPr marL="904163" indent="-180833">
              <a:spcBef>
                <a:spcPts val="1688"/>
              </a:spcBef>
              <a:defRPr sz="1477"/>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xfrm>
            <a:off x="4449395" y="5447110"/>
            <a:ext cx="240450" cy="2325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45588808"/>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669727" y="1518047"/>
            <a:ext cx="3750469" cy="3683496"/>
          </a:xfrm>
          <a:prstGeom prst="rect">
            <a:avLst/>
          </a:prstGeom>
        </p:spPr>
        <p:txBody>
          <a:bodyPr/>
          <a:lstStyle>
            <a:lvl1pPr marL="180833" indent="-180833">
              <a:spcBef>
                <a:spcPts val="1688"/>
              </a:spcBef>
              <a:defRPr sz="1477"/>
            </a:lvl1pPr>
            <a:lvl2pPr marL="361665" indent="-180833">
              <a:spcBef>
                <a:spcPts val="1688"/>
              </a:spcBef>
              <a:defRPr sz="1477"/>
            </a:lvl2pPr>
            <a:lvl3pPr marL="542498" indent="-180833">
              <a:spcBef>
                <a:spcPts val="1688"/>
              </a:spcBef>
              <a:defRPr sz="1477"/>
            </a:lvl3pPr>
            <a:lvl4pPr marL="723330" indent="-180833">
              <a:spcBef>
                <a:spcPts val="1688"/>
              </a:spcBef>
              <a:defRPr sz="1477"/>
            </a:lvl4pPr>
            <a:lvl5pPr marL="904163" indent="-180833">
              <a:spcBef>
                <a:spcPts val="1688"/>
              </a:spcBef>
              <a:defRPr sz="1477"/>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xfrm>
            <a:off x="4449395" y="5447110"/>
            <a:ext cx="240450" cy="2325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688679716"/>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669727" y="744141"/>
            <a:ext cx="7804547" cy="422671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0803614"/>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1" name="Sandy path between two hills leading to the ocean"/>
          <p:cNvSpPr>
            <a:spLocks noGrp="1"/>
          </p:cNvSpPr>
          <p:nvPr>
            <p:ph type="pic" sz="quarter" idx="21"/>
          </p:nvPr>
        </p:nvSpPr>
        <p:spPr>
          <a:xfrm>
            <a:off x="4609951" y="2984004"/>
            <a:ext cx="3978176" cy="2210098"/>
          </a:xfrm>
          <a:prstGeom prst="rect">
            <a:avLst/>
          </a:prstGeom>
        </p:spPr>
        <p:txBody>
          <a:bodyPr lIns="91439" tIns="45719" rIns="91439" bIns="45719" anchor="t">
            <a:noAutofit/>
          </a:bodyPr>
          <a:lstStyle/>
          <a:p>
            <a:endParaRPr/>
          </a:p>
        </p:txBody>
      </p:sp>
      <p:sp>
        <p:nvSpPr>
          <p:cNvPr id="102" name="Heron flying low over a beach with a short fence in the foreground"/>
          <p:cNvSpPr>
            <a:spLocks noGrp="1"/>
          </p:cNvSpPr>
          <p:nvPr>
            <p:ph type="pic" sz="half" idx="22"/>
          </p:nvPr>
        </p:nvSpPr>
        <p:spPr>
          <a:xfrm>
            <a:off x="4723805" y="439043"/>
            <a:ext cx="3750469" cy="3125391"/>
          </a:xfrm>
          <a:prstGeom prst="rect">
            <a:avLst/>
          </a:prstGeom>
        </p:spPr>
        <p:txBody>
          <a:bodyPr lIns="91439" tIns="45719" rIns="91439" bIns="45719" anchor="t">
            <a:noAutofit/>
          </a:bodyPr>
          <a:lstStyle/>
          <a:p>
            <a:endParaRPr/>
          </a:p>
        </p:txBody>
      </p:sp>
      <p:sp>
        <p:nvSpPr>
          <p:cNvPr id="103" name="View of beach and sea from a grassy sand dune"/>
          <p:cNvSpPr>
            <a:spLocks noGrp="1"/>
          </p:cNvSpPr>
          <p:nvPr>
            <p:ph type="pic" idx="23"/>
          </p:nvPr>
        </p:nvSpPr>
        <p:spPr>
          <a:xfrm>
            <a:off x="-1991321" y="520899"/>
            <a:ext cx="8411766" cy="4673203"/>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5759036"/>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892969" y="3728145"/>
            <a:ext cx="7358063" cy="297389"/>
          </a:xfrm>
          <a:prstGeom prst="rect">
            <a:avLst/>
          </a:prstGeom>
        </p:spPr>
        <p:txBody>
          <a:bodyPr anchor="t">
            <a:spAutoFit/>
          </a:bodyPr>
          <a:lstStyle>
            <a:lvl1pPr marL="0" indent="0" algn="ctr">
              <a:spcBef>
                <a:spcPts val="0"/>
              </a:spcBef>
              <a:buSzTx/>
              <a:buNone/>
              <a:defRPr sz="1266" i="1"/>
            </a:lvl1pPr>
          </a:lstStyle>
          <a:p>
            <a:r>
              <a:t>–Johnny Appleseed</a:t>
            </a:r>
          </a:p>
        </p:txBody>
      </p:sp>
      <p:sp>
        <p:nvSpPr>
          <p:cNvPr id="112" name="“Type a quote here.”"/>
          <p:cNvSpPr txBox="1">
            <a:spLocks noGrp="1"/>
          </p:cNvSpPr>
          <p:nvPr>
            <p:ph type="body" sz="quarter" idx="22"/>
          </p:nvPr>
        </p:nvSpPr>
        <p:spPr>
          <a:xfrm>
            <a:off x="892969" y="2489656"/>
            <a:ext cx="7358063" cy="378502"/>
          </a:xfrm>
          <a:prstGeom prst="rect">
            <a:avLst/>
          </a:prstGeom>
        </p:spPr>
        <p:txBody>
          <a:bodyPr>
            <a:spAutoFit/>
          </a:bodyPr>
          <a:lstStyle>
            <a:lvl1pPr marL="0" indent="0" algn="ctr">
              <a:spcBef>
                <a:spcPts val="0"/>
              </a:spcBef>
              <a:buSzTx/>
              <a:buNone/>
              <a:defRPr sz="1793">
                <a:latin typeface="+mn-lt"/>
                <a:ea typeface="+mn-ea"/>
                <a:cs typeface="+mn-cs"/>
                <a:sym typeface="Helvetica Neue Medium"/>
              </a:defRPr>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632123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solidFill>
                <a:prstClr val="black"/>
              </a:solidFill>
              <a:latin typeface="Calibri" pitchFamily="34" charset="0"/>
              <a:ea typeface="MS PGothic" pitchFamily="34" charset="-128"/>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solidFill>
                  <a:prstClr val="black"/>
                </a:solidFill>
                <a:latin typeface="Calibri" pitchFamily="34" charset="0"/>
                <a:ea typeface="MS PGothic" pitchFamily="34" charset="-128"/>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5"/>
            <a:ext cx="1543050" cy="257175"/>
          </a:xfrm>
          <a:prstGeom prst="rect">
            <a:avLst/>
          </a:prstGeom>
        </p:spPr>
        <p:txBody>
          <a:bodyPr/>
          <a:lstStyle>
            <a:lvl1pPr>
              <a:defRPr/>
            </a:lvl1pPr>
          </a:lstStyle>
          <a:p>
            <a:pPr>
              <a:defRPr/>
            </a:pPr>
            <a:r>
              <a:rPr lang="da-DK" altLang="ja-JP" dirty="0">
                <a:solidFill>
                  <a:prstClr val="black"/>
                </a:solidFill>
              </a:rPr>
              <a:t>www.itu.dk</a:t>
            </a:r>
            <a:endParaRPr lang="en-US" altLang="ja-JP" dirty="0">
              <a:solidFill>
                <a:prstClr val="black"/>
              </a:solidFill>
            </a:endParaRPr>
          </a:p>
        </p:txBody>
      </p:sp>
    </p:spTree>
    <p:extLst>
      <p:ext uri="{BB962C8B-B14F-4D97-AF65-F5344CB8AC3E}">
        <p14:creationId xmlns:p14="http://schemas.microsoft.com/office/powerpoint/2010/main" val="2768517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0" name="View of beach and sea from a grassy sand dune"/>
          <p:cNvSpPr>
            <a:spLocks noGrp="1"/>
          </p:cNvSpPr>
          <p:nvPr>
            <p:ph type="pic" idx="21"/>
          </p:nvPr>
        </p:nvSpPr>
        <p:spPr>
          <a:xfrm>
            <a:off x="-919758" y="-29766"/>
            <a:ext cx="10394156" cy="5774531"/>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2000765"/>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464982"/>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311700" y="1085229"/>
            <a:ext cx="8520601" cy="477251"/>
          </a:xfrm>
          <a:prstGeom prst="rect">
            <a:avLst/>
          </a:prstGeom>
        </p:spPr>
        <p:txBody>
          <a:bodyPr lIns="130026" tIns="130026" rIns="130026" bIns="130026" anchor="t"/>
          <a:lstStyle>
            <a:lvl1pPr algn="l" defTabSz="914432">
              <a:defRPr sz="2742">
                <a:latin typeface="Arial"/>
                <a:ea typeface="Arial"/>
                <a:cs typeface="Arial"/>
                <a:sym typeface="Arial"/>
              </a:defRPr>
            </a:lvl1pPr>
          </a:lstStyle>
          <a:p>
            <a:r>
              <a:t>Title Text</a:t>
            </a:r>
          </a:p>
        </p:txBody>
      </p:sp>
      <p:sp>
        <p:nvSpPr>
          <p:cNvPr id="136" name="Body Level One…"/>
          <p:cNvSpPr txBox="1">
            <a:spLocks noGrp="1"/>
          </p:cNvSpPr>
          <p:nvPr>
            <p:ph type="body" idx="1"/>
          </p:nvPr>
        </p:nvSpPr>
        <p:spPr>
          <a:xfrm>
            <a:off x="311700" y="1674771"/>
            <a:ext cx="8520601" cy="2847000"/>
          </a:xfrm>
          <a:prstGeom prst="rect">
            <a:avLst/>
          </a:prstGeom>
        </p:spPr>
        <p:txBody>
          <a:bodyPr lIns="130026" tIns="130026" rIns="130026" bIns="130026" anchor="t"/>
          <a:lstStyle>
            <a:lvl1pPr marL="401850" indent="-341573" defTabSz="914432">
              <a:lnSpc>
                <a:spcPct val="115000"/>
              </a:lnSpc>
              <a:spcBef>
                <a:spcPts val="0"/>
              </a:spcBef>
              <a:buClr>
                <a:srgbClr val="595959"/>
              </a:buClr>
              <a:buSzPts val="3400"/>
              <a:buFont typeface="Arial"/>
              <a:buChar char="●"/>
              <a:defRPr sz="1793">
                <a:solidFill>
                  <a:srgbClr val="595959"/>
                </a:solidFill>
                <a:latin typeface="Arial"/>
                <a:ea typeface="Arial"/>
                <a:cs typeface="Arial"/>
                <a:sym typeface="Arial"/>
              </a:defRPr>
            </a:lvl1pPr>
            <a:lvl2pPr marL="721417" indent="-406634" defTabSz="914432">
              <a:lnSpc>
                <a:spcPct val="115000"/>
              </a:lnSpc>
              <a:spcBef>
                <a:spcPts val="0"/>
              </a:spcBef>
              <a:buClr>
                <a:srgbClr val="595959"/>
              </a:buClr>
              <a:buSzPts val="3400"/>
              <a:buFont typeface="Arial"/>
              <a:buChar char="○"/>
              <a:defRPr sz="1793">
                <a:solidFill>
                  <a:srgbClr val="595959"/>
                </a:solidFill>
                <a:latin typeface="Arial"/>
                <a:ea typeface="Arial"/>
                <a:cs typeface="Arial"/>
                <a:sym typeface="Arial"/>
              </a:defRPr>
            </a:lvl2pPr>
            <a:lvl3pPr marL="962527" indent="-406634" defTabSz="914432">
              <a:lnSpc>
                <a:spcPct val="115000"/>
              </a:lnSpc>
              <a:spcBef>
                <a:spcPts val="0"/>
              </a:spcBef>
              <a:buClr>
                <a:srgbClr val="595959"/>
              </a:buClr>
              <a:buSzPts val="3400"/>
              <a:buFont typeface="Arial"/>
              <a:buChar char="■"/>
              <a:defRPr sz="1793">
                <a:solidFill>
                  <a:srgbClr val="595959"/>
                </a:solidFill>
                <a:latin typeface="Arial"/>
                <a:ea typeface="Arial"/>
                <a:cs typeface="Arial"/>
                <a:sym typeface="Arial"/>
              </a:defRPr>
            </a:lvl3pPr>
            <a:lvl4pPr marL="1203637" indent="-406634" defTabSz="914432">
              <a:lnSpc>
                <a:spcPct val="115000"/>
              </a:lnSpc>
              <a:spcBef>
                <a:spcPts val="0"/>
              </a:spcBef>
              <a:buClr>
                <a:srgbClr val="595959"/>
              </a:buClr>
              <a:buSzPts val="3400"/>
              <a:buFont typeface="Arial"/>
              <a:buChar char="●"/>
              <a:defRPr sz="1793">
                <a:solidFill>
                  <a:srgbClr val="595959"/>
                </a:solidFill>
                <a:latin typeface="Arial"/>
                <a:ea typeface="Arial"/>
                <a:cs typeface="Arial"/>
                <a:sym typeface="Arial"/>
              </a:defRPr>
            </a:lvl4pPr>
            <a:lvl5pPr marL="1444747" indent="-406634" defTabSz="914432">
              <a:lnSpc>
                <a:spcPct val="115000"/>
              </a:lnSpc>
              <a:spcBef>
                <a:spcPts val="0"/>
              </a:spcBef>
              <a:buClr>
                <a:srgbClr val="595959"/>
              </a:buClr>
              <a:buSzPts val="3400"/>
              <a:buFont typeface="Arial"/>
              <a:buChar char="○"/>
              <a:defRPr sz="1793">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8650593" y="4612258"/>
            <a:ext cx="370566" cy="304263"/>
          </a:xfrm>
          <a:prstGeom prst="rect">
            <a:avLst/>
          </a:prstGeom>
        </p:spPr>
        <p:txBody>
          <a:bodyPr lIns="130026" tIns="130026" rIns="130026" bIns="130026" anchor="ctr">
            <a:normAutofit/>
          </a:bodyPr>
          <a:lstStyle>
            <a:lvl1pPr algn="r" defTabSz="914432">
              <a:defRPr sz="949">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34253309"/>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_Bullets">
    <p:spTree>
      <p:nvGrpSpPr>
        <p:cNvPr id="1" name=""/>
        <p:cNvGrpSpPr/>
        <p:nvPr/>
      </p:nvGrpSpPr>
      <p:grpSpPr>
        <a:xfrm>
          <a:off x="0" y="0"/>
          <a:ext cx="0" cy="0"/>
          <a:chOff x="0" y="0"/>
          <a:chExt cx="0" cy="0"/>
        </a:xfrm>
      </p:grpSpPr>
      <p:sp>
        <p:nvSpPr>
          <p:cNvPr id="144" name="Body Level One…"/>
          <p:cNvSpPr txBox="1">
            <a:spLocks noGrp="1"/>
          </p:cNvSpPr>
          <p:nvPr>
            <p:ph type="body" idx="1" hasCustomPrompt="1"/>
          </p:nvPr>
        </p:nvSpPr>
        <p:spPr>
          <a:xfrm>
            <a:off x="452437" y="2042033"/>
            <a:ext cx="8239126" cy="2580004"/>
          </a:xfrm>
          <a:prstGeom prst="rect">
            <a:avLst/>
          </a:prstGeom>
        </p:spPr>
        <p:txBody>
          <a:bodyPr lIns="27093" tIns="27093" rIns="27093" bIns="27093" numCol="2" spcCol="585893" anchor="t"/>
          <a:lstStyle>
            <a:lvl1pPr marL="227715" indent="-227715" defTabSz="914410">
              <a:lnSpc>
                <a:spcPct val="90000"/>
              </a:lnSpc>
              <a:spcBef>
                <a:spcPts val="1688"/>
              </a:spcBef>
              <a:buSzPct val="123000"/>
              <a:defRPr sz="1793"/>
            </a:lvl1pPr>
            <a:lvl2pPr marL="549195" indent="-227715" defTabSz="914410">
              <a:lnSpc>
                <a:spcPct val="90000"/>
              </a:lnSpc>
              <a:spcBef>
                <a:spcPts val="1688"/>
              </a:spcBef>
              <a:buSzPct val="123000"/>
              <a:defRPr sz="1793"/>
            </a:lvl2pPr>
            <a:lvl3pPr marL="870675" indent="-227715" defTabSz="914410">
              <a:lnSpc>
                <a:spcPct val="90000"/>
              </a:lnSpc>
              <a:spcBef>
                <a:spcPts val="1688"/>
              </a:spcBef>
              <a:buSzPct val="123000"/>
              <a:defRPr sz="1793"/>
            </a:lvl3pPr>
            <a:lvl4pPr marL="1192156" indent="-227715" defTabSz="914410">
              <a:lnSpc>
                <a:spcPct val="90000"/>
              </a:lnSpc>
              <a:spcBef>
                <a:spcPts val="1688"/>
              </a:spcBef>
              <a:buSzPct val="123000"/>
              <a:defRPr sz="1793"/>
            </a:lvl4pPr>
            <a:lvl5pPr marL="1513636" indent="-227715" defTabSz="914410">
              <a:lnSpc>
                <a:spcPct val="90000"/>
              </a:lnSpc>
              <a:spcBef>
                <a:spcPts val="1688"/>
              </a:spcBef>
              <a:buSzPct val="123000"/>
              <a:defRPr sz="1793"/>
            </a:lvl5pPr>
          </a:lstStyle>
          <a:p>
            <a:r>
              <a:t>Slide bullet text</a:t>
            </a:r>
          </a:p>
          <a:p>
            <a:pPr lvl="1"/>
            <a:endParaRPr/>
          </a:p>
          <a:p>
            <a:pPr lvl="2"/>
            <a:endParaRPr/>
          </a:p>
          <a:p>
            <a:pPr lvl="3"/>
            <a:endParaRPr/>
          </a:p>
          <a:p>
            <a:pPr lvl="4"/>
            <a:endParaRPr/>
          </a:p>
        </p:txBody>
      </p:sp>
      <p:sp>
        <p:nvSpPr>
          <p:cNvPr id="145" name="Slide Number"/>
          <p:cNvSpPr txBox="1">
            <a:spLocks noGrp="1"/>
          </p:cNvSpPr>
          <p:nvPr>
            <p:ph type="sldNum" sz="quarter" idx="2"/>
          </p:nvPr>
        </p:nvSpPr>
        <p:spPr>
          <a:xfrm>
            <a:off x="4492607" y="4767136"/>
            <a:ext cx="154101" cy="152114"/>
          </a:xfrm>
          <a:prstGeom prst="rect">
            <a:avLst/>
          </a:prstGeom>
        </p:spPr>
        <p:txBody>
          <a:bodyPr lIns="27093" tIns="27093" rIns="27093" bIns="27093" anchor="b"/>
          <a:lstStyle>
            <a:lvl1pPr defTabSz="219083">
              <a:defRPr sz="633">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9380837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628649" y="942578"/>
            <a:ext cx="7886702" cy="828478"/>
          </a:xfrm>
          <a:prstGeom prst="rect">
            <a:avLst/>
          </a:prstGeom>
        </p:spPr>
        <p:txBody>
          <a:bodyPr lIns="48767" tIns="48767" rIns="48767" bIns="48767"/>
          <a:lstStyle>
            <a:lvl1pPr algn="l" defTabSz="685824">
              <a:lnSpc>
                <a:spcPct val="90000"/>
              </a:lnSpc>
              <a:defRPr sz="3270">
                <a:latin typeface="Helvetica"/>
                <a:ea typeface="Helvetica"/>
                <a:cs typeface="Helvetica"/>
                <a:sym typeface="Helvetica"/>
              </a:defRPr>
            </a:lvl1pPr>
          </a:lstStyle>
          <a:p>
            <a:r>
              <a:t>Title Text</a:t>
            </a:r>
          </a:p>
        </p:txBody>
      </p:sp>
      <p:sp>
        <p:nvSpPr>
          <p:cNvPr id="153" name="Body Level One…"/>
          <p:cNvSpPr txBox="1">
            <a:spLocks noGrp="1"/>
          </p:cNvSpPr>
          <p:nvPr>
            <p:ph type="body" idx="1"/>
          </p:nvPr>
        </p:nvSpPr>
        <p:spPr>
          <a:xfrm>
            <a:off x="628649" y="1855390"/>
            <a:ext cx="7886702" cy="2719587"/>
          </a:xfrm>
          <a:prstGeom prst="rect">
            <a:avLst/>
          </a:prstGeom>
        </p:spPr>
        <p:txBody>
          <a:bodyPr lIns="48767" tIns="48767" rIns="48767" bIns="48767" anchor="t"/>
          <a:lstStyle>
            <a:lvl1pPr marL="163610" indent="-163610" defTabSz="685824">
              <a:lnSpc>
                <a:spcPct val="90000"/>
              </a:lnSpc>
              <a:spcBef>
                <a:spcPts val="738"/>
              </a:spcBef>
              <a:buSzPct val="100000"/>
              <a:buFont typeface="Helvetica"/>
              <a:defRPr sz="2004">
                <a:latin typeface="Helvetica"/>
                <a:ea typeface="Helvetica"/>
                <a:cs typeface="Helvetica"/>
                <a:sym typeface="Helvetica"/>
              </a:defRPr>
            </a:lvl1pPr>
            <a:lvl2pPr marL="431989" indent="-190879" defTabSz="685824">
              <a:lnSpc>
                <a:spcPct val="90000"/>
              </a:lnSpc>
              <a:spcBef>
                <a:spcPts val="738"/>
              </a:spcBef>
              <a:buSzPct val="100000"/>
              <a:buFont typeface="Helvetica"/>
              <a:defRPr sz="2004">
                <a:latin typeface="Helvetica"/>
                <a:ea typeface="Helvetica"/>
                <a:cs typeface="Helvetica"/>
                <a:sym typeface="Helvetica"/>
              </a:defRPr>
            </a:lvl2pPr>
            <a:lvl3pPr marL="711275" indent="-229054" defTabSz="685824">
              <a:lnSpc>
                <a:spcPct val="90000"/>
              </a:lnSpc>
              <a:spcBef>
                <a:spcPts val="738"/>
              </a:spcBef>
              <a:buSzPct val="100000"/>
              <a:buFont typeface="Helvetica"/>
              <a:defRPr sz="2004">
                <a:latin typeface="Helvetica"/>
                <a:ea typeface="Helvetica"/>
                <a:cs typeface="Helvetica"/>
                <a:sym typeface="Helvetica"/>
              </a:defRPr>
            </a:lvl3pPr>
            <a:lvl4pPr marL="977835" indent="-254505" defTabSz="685824">
              <a:lnSpc>
                <a:spcPct val="90000"/>
              </a:lnSpc>
              <a:spcBef>
                <a:spcPts val="738"/>
              </a:spcBef>
              <a:buSzPct val="100000"/>
              <a:buFont typeface="Helvetica"/>
              <a:defRPr sz="2004">
                <a:latin typeface="Helvetica"/>
                <a:ea typeface="Helvetica"/>
                <a:cs typeface="Helvetica"/>
                <a:sym typeface="Helvetica"/>
              </a:defRPr>
            </a:lvl4pPr>
            <a:lvl5pPr marL="1218946" indent="-254505" defTabSz="685824">
              <a:lnSpc>
                <a:spcPct val="90000"/>
              </a:lnSpc>
              <a:spcBef>
                <a:spcPts val="738"/>
              </a:spcBef>
              <a:buSzPct val="100000"/>
              <a:buFont typeface="Helvetica"/>
              <a:defRPr sz="2004">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8285417" y="4686999"/>
            <a:ext cx="229934" cy="228394"/>
          </a:xfrm>
          <a:prstGeom prst="rect">
            <a:avLst/>
          </a:prstGeom>
        </p:spPr>
        <p:txBody>
          <a:bodyPr lIns="48767" tIns="48767" rIns="48767" bIns="48767" anchor="ctr"/>
          <a:lstStyle>
            <a:lvl1pPr algn="r" defTabSz="685824">
              <a:defRPr>
                <a:solidFill>
                  <a:srgbClr val="757575"/>
                </a:solidFill>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727103613"/>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61" name="Author and Date"/>
          <p:cNvSpPr txBox="1">
            <a:spLocks noGrp="1"/>
          </p:cNvSpPr>
          <p:nvPr>
            <p:ph type="body" sz="quarter" idx="21" hasCustomPrompt="1"/>
          </p:nvPr>
        </p:nvSpPr>
        <p:spPr>
          <a:xfrm>
            <a:off x="450502" y="4420582"/>
            <a:ext cx="8239127" cy="199056"/>
          </a:xfrm>
          <a:prstGeom prst="rect">
            <a:avLst/>
          </a:prstGeom>
        </p:spPr>
        <p:txBody>
          <a:bodyPr lIns="24383" tIns="24383" rIns="24383" bIns="24383" anchor="t"/>
          <a:lstStyle>
            <a:lvl1pPr marL="0" indent="0" defTabSz="256946">
              <a:spcBef>
                <a:spcPts val="0"/>
              </a:spcBef>
              <a:buSzTx/>
              <a:buNone/>
              <a:defRPr sz="1050" b="1"/>
            </a:lvl1pPr>
          </a:lstStyle>
          <a:p>
            <a:r>
              <a:t>Author and Date</a:t>
            </a:r>
          </a:p>
        </p:txBody>
      </p:sp>
      <p:sp>
        <p:nvSpPr>
          <p:cNvPr id="162" name="Presentation Title"/>
          <p:cNvSpPr txBox="1">
            <a:spLocks noGrp="1"/>
          </p:cNvSpPr>
          <p:nvPr>
            <p:ph type="title" hasCustomPrompt="1"/>
          </p:nvPr>
        </p:nvSpPr>
        <p:spPr>
          <a:xfrm>
            <a:off x="452436" y="1519060"/>
            <a:ext cx="8239127" cy="1452563"/>
          </a:xfrm>
          <a:prstGeom prst="rect">
            <a:avLst/>
          </a:prstGeom>
        </p:spPr>
        <p:txBody>
          <a:bodyPr lIns="27093" tIns="27093" rIns="27093" bIns="27093" anchor="b"/>
          <a:lstStyle>
            <a:lvl1pPr algn="l" defTabSz="914410">
              <a:lnSpc>
                <a:spcPct val="80000"/>
              </a:lnSpc>
              <a:defRPr sz="4325" b="1" spc="-87">
                <a:latin typeface="Helvetica Neue"/>
                <a:ea typeface="Helvetica Neue"/>
                <a:cs typeface="Helvetica Neue"/>
                <a:sym typeface="Helvetica Neue"/>
              </a:defRPr>
            </a:lvl1pPr>
          </a:lstStyle>
          <a:p>
            <a:r>
              <a:t>Presentation Title</a:t>
            </a:r>
          </a:p>
        </p:txBody>
      </p:sp>
      <p:sp>
        <p:nvSpPr>
          <p:cNvPr id="163" name="Body Level One…"/>
          <p:cNvSpPr txBox="1">
            <a:spLocks noGrp="1"/>
          </p:cNvSpPr>
          <p:nvPr>
            <p:ph type="body" sz="quarter" idx="1" hasCustomPrompt="1"/>
          </p:nvPr>
        </p:nvSpPr>
        <p:spPr>
          <a:xfrm>
            <a:off x="450503" y="2971622"/>
            <a:ext cx="8239127" cy="595313"/>
          </a:xfrm>
          <a:prstGeom prst="rect">
            <a:avLst/>
          </a:prstGeom>
        </p:spPr>
        <p:txBody>
          <a:bodyPr lIns="27093" tIns="27093" rIns="27093" bIns="27093" anchor="t"/>
          <a:lstStyle>
            <a:lvl1pPr marL="0" indent="0" defTabSz="309573">
              <a:spcBef>
                <a:spcPts val="0"/>
              </a:spcBef>
              <a:buSzTx/>
              <a:buNone/>
              <a:defRPr sz="2004" b="1"/>
            </a:lvl1pPr>
            <a:lvl2pPr marL="0" indent="241110" defTabSz="309573">
              <a:spcBef>
                <a:spcPts val="0"/>
              </a:spcBef>
              <a:buSzTx/>
              <a:buNone/>
              <a:defRPr sz="2004" b="1"/>
            </a:lvl2pPr>
            <a:lvl3pPr marL="0" indent="482220" defTabSz="309573">
              <a:spcBef>
                <a:spcPts val="0"/>
              </a:spcBef>
              <a:buSzTx/>
              <a:buNone/>
              <a:defRPr sz="2004" b="1"/>
            </a:lvl3pPr>
            <a:lvl4pPr marL="0" indent="723330" defTabSz="309573">
              <a:spcBef>
                <a:spcPts val="0"/>
              </a:spcBef>
              <a:buSzTx/>
              <a:buNone/>
              <a:defRPr sz="2004" b="1"/>
            </a:lvl4pPr>
            <a:lvl5pPr marL="0" indent="964440" defTabSz="309573">
              <a:spcBef>
                <a:spcPts val="0"/>
              </a:spcBef>
              <a:buSzTx/>
              <a:buNone/>
              <a:defRPr sz="2004" b="1"/>
            </a:lvl5pPr>
          </a:lstStyle>
          <a:p>
            <a:r>
              <a:t>Presentation Subtitle</a:t>
            </a:r>
          </a:p>
          <a:p>
            <a:pPr lvl="1"/>
            <a:endParaRPr/>
          </a:p>
          <a:p>
            <a:pPr lvl="2"/>
            <a:endParaRPr/>
          </a:p>
          <a:p>
            <a:pPr lvl="3"/>
            <a:endParaRPr/>
          </a:p>
          <a:p>
            <a:pPr lvl="4"/>
            <a:endParaRPr/>
          </a:p>
        </p:txBody>
      </p:sp>
      <p:sp>
        <p:nvSpPr>
          <p:cNvPr id="164" name="Slide Number"/>
          <p:cNvSpPr txBox="1">
            <a:spLocks noGrp="1"/>
          </p:cNvSpPr>
          <p:nvPr>
            <p:ph type="sldNum" sz="quarter" idx="2"/>
          </p:nvPr>
        </p:nvSpPr>
        <p:spPr>
          <a:xfrm>
            <a:off x="4492607" y="4767136"/>
            <a:ext cx="154101" cy="152114"/>
          </a:xfrm>
          <a:prstGeom prst="rect">
            <a:avLst/>
          </a:prstGeom>
        </p:spPr>
        <p:txBody>
          <a:bodyPr lIns="27093" tIns="27093" rIns="27093" bIns="27093" anchor="b"/>
          <a:lstStyle>
            <a:lvl1pPr defTabSz="219083">
              <a:defRPr sz="633">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221253462"/>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633413" y="825500"/>
            <a:ext cx="7877175" cy="714375"/>
          </a:xfrm>
          <a:prstGeom prst="rect">
            <a:avLst/>
          </a:prstGeom>
        </p:spPr>
        <p:txBody>
          <a:bodyPr lIns="27093" tIns="27093" rIns="27093" bIns="27093"/>
          <a:lstStyle>
            <a:lvl1pPr defTabSz="309573">
              <a:defRPr sz="4113"/>
            </a:lvl1pPr>
          </a:lstStyle>
          <a:p>
            <a:r>
              <a:t>Title Text</a:t>
            </a:r>
          </a:p>
        </p:txBody>
      </p:sp>
      <p:sp>
        <p:nvSpPr>
          <p:cNvPr id="172" name="Body Level One…"/>
          <p:cNvSpPr txBox="1">
            <a:spLocks noGrp="1"/>
          </p:cNvSpPr>
          <p:nvPr>
            <p:ph type="body" idx="1"/>
          </p:nvPr>
        </p:nvSpPr>
        <p:spPr>
          <a:xfrm>
            <a:off x="633413" y="1698625"/>
            <a:ext cx="7877175" cy="2905125"/>
          </a:xfrm>
          <a:prstGeom prst="rect">
            <a:avLst/>
          </a:prstGeom>
        </p:spPr>
        <p:txBody>
          <a:bodyPr lIns="27093" tIns="27093" rIns="27093" bIns="27093"/>
          <a:lstStyle>
            <a:lvl1pPr marL="237203" indent="-237203" defTabSz="309573">
              <a:spcBef>
                <a:spcPts val="2162"/>
              </a:spcBef>
              <a:buSzPct val="125000"/>
              <a:defRPr sz="1793"/>
            </a:lvl1pPr>
            <a:lvl2pPr marL="572078" indent="-237203" defTabSz="309573">
              <a:spcBef>
                <a:spcPts val="2162"/>
              </a:spcBef>
              <a:buSzPct val="125000"/>
              <a:defRPr sz="1793"/>
            </a:lvl2pPr>
            <a:lvl3pPr marL="906953" indent="-237203" defTabSz="309573">
              <a:spcBef>
                <a:spcPts val="2162"/>
              </a:spcBef>
              <a:buSzPct val="125000"/>
              <a:defRPr sz="1793"/>
            </a:lvl3pPr>
            <a:lvl4pPr marL="1241829" indent="-237203" defTabSz="309573">
              <a:spcBef>
                <a:spcPts val="2162"/>
              </a:spcBef>
              <a:buSzPct val="125000"/>
              <a:defRPr sz="1793"/>
            </a:lvl4pPr>
            <a:lvl5pPr marL="1576704" indent="-237203" defTabSz="309573">
              <a:spcBef>
                <a:spcPts val="2162"/>
              </a:spcBef>
              <a:buSzPct val="125000"/>
              <a:defRPr sz="1793"/>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4473332" y="4802188"/>
            <a:ext cx="192574" cy="184623"/>
          </a:xfrm>
          <a:prstGeom prst="rect">
            <a:avLst/>
          </a:prstGeom>
        </p:spPr>
        <p:txBody>
          <a:bodyPr lIns="27093" tIns="27093" rIns="27093" bIns="27093"/>
          <a:lstStyle>
            <a:lvl1pPr defTabSz="309573"/>
          </a:lstStyle>
          <a:p>
            <a:fld id="{86CB4B4D-7CA3-9044-876B-883B54F8677D}" type="slidenum">
              <a:t>‹#›</a:t>
            </a:fld>
            <a:endParaRPr/>
          </a:p>
        </p:txBody>
      </p:sp>
    </p:spTree>
    <p:extLst>
      <p:ext uri="{BB962C8B-B14F-4D97-AF65-F5344CB8AC3E}">
        <p14:creationId xmlns:p14="http://schemas.microsoft.com/office/powerpoint/2010/main" val="793517552"/>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1889125"/>
            <a:ext cx="7810500" cy="193675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5354574"/>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4810125" y="396875"/>
            <a:ext cx="4300538" cy="4778375"/>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396875"/>
            <a:ext cx="3833813" cy="2312458"/>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619125" y="2719917"/>
            <a:ext cx="3833813" cy="2386542"/>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9588369"/>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111547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solidFill>
                <a:prstClr val="black"/>
              </a:solidFill>
              <a:latin typeface="Calibri" pitchFamily="34" charset="0"/>
              <a:ea typeface="MS PGothic" pitchFamily="34" charset="-128"/>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solidFill>
                  <a:prstClr val="black"/>
                </a:solidFill>
                <a:latin typeface="Calibri" pitchFamily="34" charset="0"/>
                <a:ea typeface="MS PGothic" pitchFamily="34" charset="-128"/>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p:ph type="ftr" sz="quarter" idx="11"/>
          </p:nvPr>
        </p:nvSpPr>
        <p:spPr>
          <a:xfrm>
            <a:off x="3843338" y="5172075"/>
            <a:ext cx="1543050" cy="257175"/>
          </a:xfrm>
          <a:prstGeom prst="rect">
            <a:avLst/>
          </a:prstGeom>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26273160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1681651"/>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4110038" y="1312333"/>
            <a:ext cx="5229225" cy="3873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2" y="1312333"/>
            <a:ext cx="3833813" cy="3873500"/>
          </a:xfrm>
          <a:prstGeom prst="rect">
            <a:avLst/>
          </a:prstGeom>
        </p:spPr>
        <p:txBody>
          <a:bodyPr/>
          <a:lstStyle>
            <a:lvl1pPr marL="209550" indent="-209550">
              <a:spcBef>
                <a:spcPts val="1688"/>
              </a:spcBef>
              <a:defRPr sz="1425"/>
            </a:lvl1pPr>
            <a:lvl2pPr marL="419100" indent="-209550">
              <a:spcBef>
                <a:spcPts val="1688"/>
              </a:spcBef>
              <a:defRPr sz="1425"/>
            </a:lvl2pPr>
            <a:lvl3pPr marL="628650" indent="-209550">
              <a:spcBef>
                <a:spcPts val="1688"/>
              </a:spcBef>
              <a:defRPr sz="1425"/>
            </a:lvl3pPr>
            <a:lvl4pPr marL="838200" indent="-209550">
              <a:spcBef>
                <a:spcPts val="1688"/>
              </a:spcBef>
              <a:defRPr sz="1425"/>
            </a:lvl4pPr>
            <a:lvl5pPr marL="1047750" indent="-209550">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6704598"/>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3" y="740834"/>
            <a:ext cx="7877175" cy="4233333"/>
          </a:xfrm>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1768652"/>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5737622" y="2936875"/>
            <a:ext cx="3121819" cy="2312458"/>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5910262" y="359833"/>
            <a:ext cx="2776538" cy="3085042"/>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371475" y="470958"/>
            <a:ext cx="6450806" cy="4778375"/>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5771340"/>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5350" y="3730625"/>
            <a:ext cx="7358063" cy="287258"/>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22"/>
          </p:nvPr>
        </p:nvSpPr>
        <p:spPr>
          <a:xfrm>
            <a:off x="895350" y="2514247"/>
            <a:ext cx="7358063" cy="379591"/>
          </a:xfrm>
          <a:prstGeom prst="rect">
            <a:avLst/>
          </a:prstGeom>
        </p:spPr>
        <p:txBody>
          <a:bodyPr>
            <a:spAutoFit/>
          </a:bodyPr>
          <a:lstStyle>
            <a:lvl1pPr marL="0" indent="0" algn="ctr">
              <a:spcBef>
                <a:spcPts val="0"/>
              </a:spcBef>
              <a:buSzTx/>
              <a:buNone/>
              <a:defRPr sz="1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112542"/>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19050" y="-529167"/>
            <a:ext cx="9182100" cy="6801556"/>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4059059"/>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4934472"/>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645295" y="148828"/>
            <a:ext cx="5853410" cy="1265040"/>
          </a:xfrm>
          <a:prstGeom prst="rect">
            <a:avLst/>
          </a:prstGeom>
        </p:spPr>
        <p:txBody>
          <a:bodyPr lIns="71437" tIns="71437" rIns="71437" bIns="71437"/>
          <a:lstStyle>
            <a:lvl1pPr defTabSz="308074"/>
          </a:lstStyle>
          <a:p>
            <a:r>
              <a:t>Title Text</a:t>
            </a:r>
          </a:p>
        </p:txBody>
      </p:sp>
      <p:sp>
        <p:nvSpPr>
          <p:cNvPr id="118" name="Body Level One…"/>
          <p:cNvSpPr txBox="1">
            <a:spLocks noGrp="1"/>
          </p:cNvSpPr>
          <p:nvPr>
            <p:ph type="body" idx="1"/>
          </p:nvPr>
        </p:nvSpPr>
        <p:spPr>
          <a:xfrm>
            <a:off x="1645295" y="1518047"/>
            <a:ext cx="5853410" cy="3683497"/>
          </a:xfrm>
          <a:prstGeom prst="rect">
            <a:avLst/>
          </a:prstGeom>
        </p:spPr>
        <p:txBody>
          <a:bodyPr lIns="71437" tIns="71437" rIns="71437" bIns="71437"/>
          <a:lstStyle>
            <a:lvl1pPr marL="229195" indent="-229195" defTabSz="308074">
              <a:buSzPct val="145000"/>
              <a:defRPr sz="1650"/>
            </a:lvl1pPr>
            <a:lvl2pPr marL="395883" indent="-229195" defTabSz="308074">
              <a:buSzPct val="145000"/>
              <a:defRPr sz="1650"/>
            </a:lvl2pPr>
            <a:lvl3pPr marL="562570" indent="-229195" defTabSz="308074">
              <a:buSzPct val="145000"/>
              <a:defRPr sz="1650"/>
            </a:lvl3pPr>
            <a:lvl4pPr marL="729258" indent="-229195" defTabSz="308074">
              <a:buSzPct val="145000"/>
              <a:defRPr sz="1650"/>
            </a:lvl4pPr>
            <a:lvl5pPr marL="895945" indent="-229195" defTabSz="308074">
              <a:buSzPct val="145000"/>
              <a:defRPr sz="165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482789" y="5447109"/>
            <a:ext cx="277319" cy="271227"/>
          </a:xfrm>
          <a:prstGeom prst="rect">
            <a:avLst/>
          </a:prstGeom>
        </p:spPr>
        <p:txBody>
          <a:bodyPr lIns="71437" tIns="71437" rIns="71437" bIns="71437"/>
          <a:lstStyle>
            <a:lvl1pPr defTabSz="308074">
              <a:defRPr sz="825"/>
            </a:lvl1pPr>
          </a:lstStyle>
          <a:p>
            <a:fld id="{86CB4B4D-7CA3-9044-876B-883B54F8677D}" type="slidenum">
              <a:t>‹#›</a:t>
            </a:fld>
            <a:endParaRPr/>
          </a:p>
        </p:txBody>
      </p:sp>
    </p:spTree>
    <p:extLst>
      <p:ext uri="{BB962C8B-B14F-4D97-AF65-F5344CB8AC3E}">
        <p14:creationId xmlns:p14="http://schemas.microsoft.com/office/powerpoint/2010/main" val="4151055658"/>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_Title - Center">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812727" y="1890117"/>
            <a:ext cx="5518547" cy="1934766"/>
          </a:xfrm>
          <a:prstGeom prst="rect">
            <a:avLst/>
          </a:prstGeom>
        </p:spPr>
        <p:txBody>
          <a:bodyPr lIns="71437" tIns="71437" rIns="71437" bIns="71437"/>
          <a:lstStyle>
            <a:lvl1pPr defTabSz="308074"/>
          </a:lstStyle>
          <a:p>
            <a:r>
              <a:t>Title Text</a:t>
            </a:r>
          </a:p>
        </p:txBody>
      </p:sp>
      <p:sp>
        <p:nvSpPr>
          <p:cNvPr id="127" name="Slide Number"/>
          <p:cNvSpPr txBox="1">
            <a:spLocks noGrp="1"/>
          </p:cNvSpPr>
          <p:nvPr>
            <p:ph type="sldNum" sz="quarter" idx="2"/>
          </p:nvPr>
        </p:nvSpPr>
        <p:spPr>
          <a:xfrm>
            <a:off x="4482789" y="5447109"/>
            <a:ext cx="277319" cy="271227"/>
          </a:xfrm>
          <a:prstGeom prst="rect">
            <a:avLst/>
          </a:prstGeom>
        </p:spPr>
        <p:txBody>
          <a:bodyPr lIns="71437" tIns="71437" rIns="71437" bIns="71437"/>
          <a:lstStyle>
            <a:lvl1pPr defTabSz="308074">
              <a:defRPr sz="825"/>
            </a:lvl1pPr>
          </a:lstStyle>
          <a:p>
            <a:fld id="{86CB4B4D-7CA3-9044-876B-883B54F8677D}" type="slidenum">
              <a:t>‹#›</a:t>
            </a:fld>
            <a:endParaRPr/>
          </a:p>
        </p:txBody>
      </p:sp>
    </p:spTree>
    <p:extLst>
      <p:ext uri="{BB962C8B-B14F-4D97-AF65-F5344CB8AC3E}">
        <p14:creationId xmlns:p14="http://schemas.microsoft.com/office/powerpoint/2010/main" val="1226456453"/>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645295" y="260449"/>
            <a:ext cx="5853410" cy="126503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r>
              <a:t>Title Text</a:t>
            </a:r>
          </a:p>
        </p:txBody>
      </p:sp>
      <p:sp>
        <p:nvSpPr>
          <p:cNvPr id="135" name="Body Level One…"/>
          <p:cNvSpPr txBox="1">
            <a:spLocks noGrp="1"/>
          </p:cNvSpPr>
          <p:nvPr>
            <p:ph type="body" idx="1"/>
          </p:nvPr>
        </p:nvSpPr>
        <p:spPr>
          <a:xfrm>
            <a:off x="1645295" y="1525488"/>
            <a:ext cx="5853410" cy="3683497"/>
          </a:xfrm>
          <a:prstGeom prst="rect">
            <a:avLst/>
          </a:prstGeom>
        </p:spPr>
        <p:txBody>
          <a:bodyPr lIns="71437" tIns="71437" rIns="71437" bIns="71437"/>
          <a:lstStyle>
            <a:lvl1pPr marL="231510" indent="-231510" defTabSz="308074">
              <a:buSzPct val="75000"/>
              <a:defRPr sz="1875">
                <a:latin typeface="Helvetica Light"/>
                <a:ea typeface="Helvetica Light"/>
                <a:cs typeface="Helvetica Light"/>
                <a:sym typeface="Helvetica Light"/>
              </a:defRPr>
            </a:lvl1pPr>
            <a:lvl2pPr marL="398198" indent="-231510" defTabSz="308074">
              <a:buSzPct val="75000"/>
              <a:defRPr sz="1875">
                <a:latin typeface="Helvetica Light"/>
                <a:ea typeface="Helvetica Light"/>
                <a:cs typeface="Helvetica Light"/>
                <a:sym typeface="Helvetica Light"/>
              </a:defRPr>
            </a:lvl2pPr>
            <a:lvl3pPr marL="564885" indent="-231510" defTabSz="308074">
              <a:buSzPct val="75000"/>
              <a:defRPr sz="1875">
                <a:latin typeface="Helvetica Light"/>
                <a:ea typeface="Helvetica Light"/>
                <a:cs typeface="Helvetica Light"/>
                <a:sym typeface="Helvetica Light"/>
              </a:defRPr>
            </a:lvl3pPr>
            <a:lvl4pPr marL="731573" indent="-231510" defTabSz="308074">
              <a:buSzPct val="75000"/>
              <a:defRPr sz="1875">
                <a:latin typeface="Helvetica Light"/>
                <a:ea typeface="Helvetica Light"/>
                <a:cs typeface="Helvetica Light"/>
                <a:sym typeface="Helvetica Light"/>
              </a:defRPr>
            </a:lvl4pPr>
            <a:lvl5pPr marL="898260" indent="-231510" defTabSz="308074">
              <a:buSzPct val="75000"/>
              <a:defRPr sz="1875">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4475931" y="5421064"/>
            <a:ext cx="288540" cy="28276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5159003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a:xfrm>
            <a:off x="3843338" y="5172075"/>
            <a:ext cx="1543050" cy="257175"/>
          </a:xfrm>
          <a:prstGeom prst="rect">
            <a:avLst/>
          </a:prstGeom>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32210145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2376971" y="825996"/>
            <a:ext cx="4390058" cy="948780"/>
          </a:xfrm>
          <a:prstGeom prst="rect">
            <a:avLst/>
          </a:prstGeom>
        </p:spPr>
        <p:txBody>
          <a:bodyPr lIns="53578" tIns="53578" rIns="53578" bIns="53578"/>
          <a:lstStyle>
            <a:lvl1pPr defTabSz="308074">
              <a:defRPr sz="4050"/>
            </a:lvl1pPr>
          </a:lstStyle>
          <a:p>
            <a:r>
              <a:t>Title Text</a:t>
            </a:r>
          </a:p>
        </p:txBody>
      </p:sp>
      <p:sp>
        <p:nvSpPr>
          <p:cNvPr id="144" name="Body Level One…"/>
          <p:cNvSpPr txBox="1">
            <a:spLocks noGrp="1"/>
          </p:cNvSpPr>
          <p:nvPr>
            <p:ph type="body" sz="half" idx="1"/>
          </p:nvPr>
        </p:nvSpPr>
        <p:spPr>
          <a:xfrm>
            <a:off x="2376971" y="1852910"/>
            <a:ext cx="4390058" cy="2762623"/>
          </a:xfrm>
          <a:prstGeom prst="rect">
            <a:avLst/>
          </a:prstGeom>
        </p:spPr>
        <p:txBody>
          <a:bodyPr lIns="53578" tIns="53578" rIns="53578" bIns="53578"/>
          <a:lstStyle>
            <a:lvl1pPr marL="218777" indent="-218777" defTabSz="308074">
              <a:buSzPct val="145000"/>
              <a:defRPr sz="1575"/>
            </a:lvl1pPr>
            <a:lvl2pPr marL="385465" indent="-218777" defTabSz="308074">
              <a:buSzPct val="145000"/>
              <a:defRPr sz="1575"/>
            </a:lvl2pPr>
            <a:lvl3pPr marL="552152" indent="-218777" defTabSz="308074">
              <a:buSzPct val="145000"/>
              <a:defRPr sz="1575"/>
            </a:lvl3pPr>
            <a:lvl4pPr marL="718840" indent="-218777" defTabSz="308074">
              <a:buSzPct val="145000"/>
              <a:defRPr sz="1575"/>
            </a:lvl4pPr>
            <a:lvl5pPr marL="885527" indent="-218777" defTabSz="308074">
              <a:buSzPct val="145000"/>
              <a:defRPr sz="1575"/>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4500524" y="4799707"/>
            <a:ext cx="217207" cy="212077"/>
          </a:xfrm>
          <a:prstGeom prst="rect">
            <a:avLst/>
          </a:prstGeom>
        </p:spPr>
        <p:txBody>
          <a:bodyPr lIns="53578" tIns="53578" rIns="53578" bIns="53578"/>
          <a:lstStyle>
            <a:lvl1pPr defTabSz="308074">
              <a:defRPr sz="675"/>
            </a:lvl1pPr>
          </a:lstStyle>
          <a:p>
            <a:fld id="{86CB4B4D-7CA3-9044-876B-883B54F8677D}" type="slidenum">
              <a:t>‹#›</a:t>
            </a:fld>
            <a:endParaRPr/>
          </a:p>
        </p:txBody>
      </p:sp>
    </p:spTree>
    <p:extLst>
      <p:ext uri="{BB962C8B-B14F-4D97-AF65-F5344CB8AC3E}">
        <p14:creationId xmlns:p14="http://schemas.microsoft.com/office/powerpoint/2010/main" val="3354719138"/>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1376781" y="1334854"/>
            <a:ext cx="6390450" cy="1710500"/>
          </a:xfrm>
          <a:prstGeom prst="rect">
            <a:avLst/>
          </a:prstGeom>
        </p:spPr>
        <p:txBody>
          <a:bodyPr lIns="182850" tIns="182850" rIns="182850" bIns="182850" anchor="b"/>
          <a:lstStyle>
            <a:lvl1pPr defTabSz="914400">
              <a:defRPr sz="5100">
                <a:latin typeface="Arial"/>
                <a:ea typeface="Arial"/>
                <a:cs typeface="Arial"/>
                <a:sym typeface="Arial"/>
              </a:defRPr>
            </a:lvl1pPr>
          </a:lstStyle>
          <a:p>
            <a:r>
              <a:t>Title Text</a:t>
            </a:r>
          </a:p>
        </p:txBody>
      </p:sp>
      <p:sp>
        <p:nvSpPr>
          <p:cNvPr id="153" name="Body Level One…"/>
          <p:cNvSpPr txBox="1">
            <a:spLocks noGrp="1"/>
          </p:cNvSpPr>
          <p:nvPr>
            <p:ph type="body" sz="quarter" idx="1"/>
          </p:nvPr>
        </p:nvSpPr>
        <p:spPr>
          <a:xfrm>
            <a:off x="1376775" y="3076145"/>
            <a:ext cx="6390450" cy="660501"/>
          </a:xfrm>
          <a:prstGeom prst="rect">
            <a:avLst/>
          </a:prstGeom>
        </p:spPr>
        <p:txBody>
          <a:bodyPr lIns="182850" tIns="182850" rIns="182850" bIns="182850" anchor="t"/>
          <a:lstStyle>
            <a:lvl1pPr marL="342900" indent="-300038" algn="ctr" defTabSz="914400">
              <a:spcBef>
                <a:spcPts val="0"/>
              </a:spcBef>
              <a:buSzTx/>
              <a:buNone/>
              <a:defRPr sz="2700">
                <a:solidFill>
                  <a:srgbClr val="595959"/>
                </a:solidFill>
                <a:latin typeface="Arial"/>
                <a:ea typeface="Arial"/>
                <a:cs typeface="Arial"/>
                <a:sym typeface="Arial"/>
              </a:defRPr>
            </a:lvl1pPr>
            <a:lvl2pPr marL="342900" indent="-119063" algn="ctr" defTabSz="914400">
              <a:spcBef>
                <a:spcPts val="0"/>
              </a:spcBef>
              <a:buSzTx/>
              <a:buNone/>
              <a:defRPr sz="2700">
                <a:solidFill>
                  <a:srgbClr val="595959"/>
                </a:solidFill>
                <a:latin typeface="Arial"/>
                <a:ea typeface="Arial"/>
                <a:cs typeface="Arial"/>
                <a:sym typeface="Arial"/>
              </a:defRPr>
            </a:lvl2pPr>
            <a:lvl3pPr marL="342900" indent="52388" algn="ctr" defTabSz="914400">
              <a:spcBef>
                <a:spcPts val="0"/>
              </a:spcBef>
              <a:buSzTx/>
              <a:buNone/>
              <a:defRPr sz="2700">
                <a:solidFill>
                  <a:srgbClr val="595959"/>
                </a:solidFill>
                <a:latin typeface="Arial"/>
                <a:ea typeface="Arial"/>
                <a:cs typeface="Arial"/>
                <a:sym typeface="Arial"/>
              </a:defRPr>
            </a:lvl3pPr>
            <a:lvl4pPr marL="342900" indent="223838" algn="ctr" defTabSz="914400">
              <a:spcBef>
                <a:spcPts val="0"/>
              </a:spcBef>
              <a:buSzTx/>
              <a:buNone/>
              <a:defRPr sz="2700">
                <a:solidFill>
                  <a:srgbClr val="595959"/>
                </a:solidFill>
                <a:latin typeface="Arial"/>
                <a:ea typeface="Arial"/>
                <a:cs typeface="Arial"/>
                <a:sym typeface="Arial"/>
              </a:defRPr>
            </a:lvl4pPr>
            <a:lvl5pPr marL="342900" indent="395288" algn="ctr" defTabSz="914400">
              <a:spcBef>
                <a:spcPts val="0"/>
              </a:spcBef>
              <a:buSzTx/>
              <a:buNone/>
              <a:defRPr sz="27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7639832" y="4616196"/>
            <a:ext cx="269037" cy="296387"/>
          </a:xfrm>
          <a:prstGeom prst="rect">
            <a:avLst/>
          </a:prstGeom>
        </p:spPr>
        <p:txBody>
          <a:bodyPr lIns="182850" tIns="182850" rIns="182850" bIns="182850" anchor="ctr">
            <a:normAutofit/>
          </a:bodyPr>
          <a:lstStyle>
            <a:lvl1pPr algn="r" defTabSz="914400">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67728357"/>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1645295" y="260449"/>
            <a:ext cx="5853410" cy="126503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r>
              <a:t>Title Text</a:t>
            </a:r>
          </a:p>
        </p:txBody>
      </p:sp>
      <p:sp>
        <p:nvSpPr>
          <p:cNvPr id="162" name="Body Level One…"/>
          <p:cNvSpPr txBox="1">
            <a:spLocks noGrp="1"/>
          </p:cNvSpPr>
          <p:nvPr>
            <p:ph type="body" idx="1"/>
          </p:nvPr>
        </p:nvSpPr>
        <p:spPr>
          <a:xfrm>
            <a:off x="1645295" y="1525488"/>
            <a:ext cx="5853410" cy="3683497"/>
          </a:xfrm>
          <a:prstGeom prst="rect">
            <a:avLst/>
          </a:prstGeom>
        </p:spPr>
        <p:txBody>
          <a:bodyPr lIns="71437" tIns="71437" rIns="71437" bIns="71437"/>
          <a:lstStyle>
            <a:lvl1pPr marL="231510" indent="-231510" defTabSz="308074">
              <a:buSzPct val="75000"/>
              <a:defRPr sz="1875">
                <a:latin typeface="Helvetica Light"/>
                <a:ea typeface="Helvetica Light"/>
                <a:cs typeface="Helvetica Light"/>
                <a:sym typeface="Helvetica Light"/>
              </a:defRPr>
            </a:lvl1pPr>
            <a:lvl2pPr marL="398198" indent="-231510" defTabSz="308074">
              <a:buSzPct val="75000"/>
              <a:defRPr sz="1875">
                <a:latin typeface="Helvetica Light"/>
                <a:ea typeface="Helvetica Light"/>
                <a:cs typeface="Helvetica Light"/>
                <a:sym typeface="Helvetica Light"/>
              </a:defRPr>
            </a:lvl2pPr>
            <a:lvl3pPr marL="564885" indent="-231510" defTabSz="308074">
              <a:buSzPct val="75000"/>
              <a:defRPr sz="1875">
                <a:latin typeface="Helvetica Light"/>
                <a:ea typeface="Helvetica Light"/>
                <a:cs typeface="Helvetica Light"/>
                <a:sym typeface="Helvetica Light"/>
              </a:defRPr>
            </a:lvl3pPr>
            <a:lvl4pPr marL="731573" indent="-231510" defTabSz="308074">
              <a:buSzPct val="75000"/>
              <a:defRPr sz="1875">
                <a:latin typeface="Helvetica Light"/>
                <a:ea typeface="Helvetica Light"/>
                <a:cs typeface="Helvetica Light"/>
                <a:sym typeface="Helvetica Light"/>
              </a:defRPr>
            </a:lvl4pPr>
            <a:lvl5pPr marL="898260" indent="-231510" defTabSz="308074">
              <a:buSzPct val="75000"/>
              <a:defRPr sz="1875">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4475931" y="5421064"/>
            <a:ext cx="288540" cy="28276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514116580"/>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1376775" y="1085229"/>
            <a:ext cx="6390450" cy="477250"/>
          </a:xfrm>
          <a:prstGeom prst="rect">
            <a:avLst/>
          </a:prstGeom>
        </p:spPr>
        <p:txBody>
          <a:bodyPr lIns="182850" tIns="182850" rIns="182850" bIns="182850" anchor="t"/>
          <a:lstStyle>
            <a:lvl1pPr algn="l" defTabSz="914400">
              <a:defRPr sz="2700">
                <a:latin typeface="Arial"/>
                <a:ea typeface="Arial"/>
                <a:cs typeface="Arial"/>
                <a:sym typeface="Arial"/>
              </a:defRPr>
            </a:lvl1pPr>
          </a:lstStyle>
          <a:p>
            <a:r>
              <a:t>Title Text</a:t>
            </a:r>
          </a:p>
        </p:txBody>
      </p:sp>
      <p:sp>
        <p:nvSpPr>
          <p:cNvPr id="171" name="Body Level One…"/>
          <p:cNvSpPr txBox="1">
            <a:spLocks noGrp="1"/>
          </p:cNvSpPr>
          <p:nvPr>
            <p:ph type="body" sz="half" idx="1"/>
          </p:nvPr>
        </p:nvSpPr>
        <p:spPr>
          <a:xfrm>
            <a:off x="1376775" y="1674770"/>
            <a:ext cx="6390450" cy="2847001"/>
          </a:xfrm>
          <a:prstGeom prst="rect">
            <a:avLst/>
          </a:prstGeom>
        </p:spPr>
        <p:txBody>
          <a:bodyPr lIns="182850" tIns="182850" rIns="182850" bIns="182850" anchor="t"/>
          <a:lstStyle>
            <a:lvl1pPr marL="371475" indent="-328613"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1pPr>
            <a:lvl2pPr marL="61504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2pPr>
            <a:lvl3pPr marL="78649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3pPr>
            <a:lvl4pPr marL="95794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4pPr>
            <a:lvl5pPr marL="112939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7639832" y="4616196"/>
            <a:ext cx="269037" cy="296387"/>
          </a:xfrm>
          <a:prstGeom prst="rect">
            <a:avLst/>
          </a:prstGeom>
        </p:spPr>
        <p:txBody>
          <a:bodyPr lIns="182850" tIns="182850" rIns="182850" bIns="182850" anchor="ctr">
            <a:normAutofit/>
          </a:bodyPr>
          <a:lstStyle>
            <a:lvl1pPr algn="r" defTabSz="914400">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12860449"/>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_TITLE_AND_BODY">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311700" y="494472"/>
            <a:ext cx="8520601" cy="636334"/>
          </a:xfrm>
          <a:prstGeom prst="rect">
            <a:avLst/>
          </a:prstGeom>
        </p:spPr>
        <p:txBody>
          <a:bodyPr lIns="243799" tIns="243799" rIns="243799" bIns="243799" anchor="t"/>
          <a:lstStyle>
            <a:lvl1pPr algn="l" defTabSz="914400">
              <a:defRPr sz="2775">
                <a:latin typeface="Arial"/>
                <a:ea typeface="Arial"/>
                <a:cs typeface="Arial"/>
                <a:sym typeface="Arial"/>
              </a:defRPr>
            </a:lvl1pPr>
          </a:lstStyle>
          <a:p>
            <a:r>
              <a:t>Title Text</a:t>
            </a:r>
          </a:p>
        </p:txBody>
      </p:sp>
      <p:sp>
        <p:nvSpPr>
          <p:cNvPr id="180" name="Body Level One…"/>
          <p:cNvSpPr txBox="1">
            <a:spLocks noGrp="1"/>
          </p:cNvSpPr>
          <p:nvPr>
            <p:ph type="body" idx="1"/>
          </p:nvPr>
        </p:nvSpPr>
        <p:spPr>
          <a:xfrm>
            <a:off x="311700" y="1280528"/>
            <a:ext cx="8520601" cy="3796000"/>
          </a:xfrm>
          <a:prstGeom prst="rect">
            <a:avLst/>
          </a:prstGeom>
        </p:spPr>
        <p:txBody>
          <a:bodyPr lIns="243799" tIns="243799" rIns="243799" bIns="243799" anchor="t"/>
          <a:lstStyle>
            <a:lvl1pPr marL="385763" indent="-342900"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1pPr>
            <a:lvl2pPr marL="63205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2pPr>
            <a:lvl3pPr marL="80350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3pPr>
            <a:lvl4pPr marL="97495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4pPr>
            <a:lvl5pPr marL="114640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8695814" y="5218665"/>
            <a:ext cx="325344" cy="362708"/>
          </a:xfrm>
          <a:prstGeom prst="rect">
            <a:avLst/>
          </a:prstGeom>
        </p:spPr>
        <p:txBody>
          <a:bodyPr lIns="243799" tIns="243799" rIns="243799" bIns="243799" anchor="ctr">
            <a:normAutofit/>
          </a:bodyPr>
          <a:lstStyle>
            <a:lvl1pPr algn="r" defTabSz="914400">
              <a:defRPr sz="975">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20652268"/>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1" y="5126041"/>
            <a:ext cx="271938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822952" rtl="0" eaLnBrk="1" fontAlgn="base" latinLnBrk="0" hangingPunct="1">
              <a:lnSpc>
                <a:spcPct val="100000"/>
              </a:lnSpc>
              <a:spcBef>
                <a:spcPct val="0"/>
              </a:spcBef>
              <a:spcAft>
                <a:spcPct val="0"/>
              </a:spcAft>
              <a:buClrTx/>
              <a:buSzTx/>
              <a:buFontTx/>
              <a:buNone/>
              <a:tabLst/>
              <a:defRPr/>
            </a:pPr>
            <a:endParaRPr kumimoji="0" lang="en-GB"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6"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39329231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4"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94400" tIns="0" bIns="64800"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411480" rtl="0" eaLnBrk="1" fontAlgn="base" latinLnBrk="0" hangingPunct="1">
              <a:lnSpc>
                <a:spcPct val="100000"/>
              </a:lnSpc>
              <a:spcBef>
                <a:spcPct val="0"/>
              </a:spcBef>
              <a:spcAft>
                <a:spcPct val="0"/>
              </a:spcAft>
              <a:buClrTx/>
              <a:buSzTx/>
              <a:buFontTx/>
              <a:buNone/>
              <a:tabLst/>
              <a:defRPr/>
            </a:pPr>
            <a:r>
              <a:rPr kumimoji="0" lang="da-DK" sz="2880" b="0" i="0" u="none" strike="noStrike" kern="1200" cap="none" spc="0" normalizeH="0" baseline="0" noProof="0">
                <a:ln>
                  <a:noFill/>
                </a:ln>
                <a:solidFill>
                  <a:prstClr val="white"/>
                </a:solidFill>
                <a:effectLst/>
                <a:uLnTx/>
                <a:uFillTx/>
                <a:latin typeface="Calibri" pitchFamily="34" charset="0"/>
                <a:ea typeface="ＭＳ Ｐゴシック" pitchFamily="34" charset="-128"/>
                <a:cs typeface="+mn-cs"/>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a:xfrm>
            <a:off x="3843338" y="5172076"/>
            <a:ext cx="1543050" cy="257175"/>
          </a:xfrm>
          <a:prstGeom prst="rect">
            <a:avLst/>
          </a:prstGeom>
        </p:spPr>
        <p:txBody>
          <a:bodyPr/>
          <a:lstStyle>
            <a:lvl1pPr>
              <a:defRPr/>
            </a:lvl1pPr>
          </a:lstStyle>
          <a:p>
            <a:pPr defTabSz="411480">
              <a:defRPr/>
            </a:pPr>
            <a:r>
              <a:rPr lang="da-DK" altLang="ja-JP" sz="2160">
                <a:solidFill>
                  <a:prstClr val="black"/>
                </a:solidFill>
              </a:rPr>
              <a:t>www.itu.dk</a:t>
            </a:r>
            <a:endParaRPr lang="en-US" altLang="ja-JP" sz="2160">
              <a:solidFill>
                <a:prstClr val="black"/>
              </a:solidFill>
            </a:endParaRPr>
          </a:p>
        </p:txBody>
      </p:sp>
    </p:spTree>
    <p:extLst>
      <p:ext uri="{BB962C8B-B14F-4D97-AF65-F5344CB8AC3E}">
        <p14:creationId xmlns:p14="http://schemas.microsoft.com/office/powerpoint/2010/main" val="383554993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4"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36890059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9" y="5126039"/>
            <a:ext cx="271938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822960" rtl="0" eaLnBrk="1" fontAlgn="base" latinLnBrk="0" hangingPunct="1">
              <a:lnSpc>
                <a:spcPct val="100000"/>
              </a:lnSpc>
              <a:spcBef>
                <a:spcPct val="0"/>
              </a:spcBef>
              <a:spcAft>
                <a:spcPct val="0"/>
              </a:spcAft>
              <a:buClrTx/>
              <a:buSzTx/>
              <a:buFontTx/>
              <a:buNone/>
              <a:tabLst/>
              <a:defRPr/>
            </a:pPr>
            <a:endParaRPr kumimoji="0" lang="en-GB"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4"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369927582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9"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6277" tIns="23138" rIns="46277" bIns="23138"/>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nvGrpSpPr>
          <p:cNvPr id="6" name="Grupper 6"/>
          <p:cNvGrpSpPr>
            <a:grpSpLocks/>
          </p:cNvGrpSpPr>
          <p:nvPr userDrawn="1"/>
        </p:nvGrpSpPr>
        <p:grpSpPr bwMode="auto">
          <a:xfrm>
            <a:off x="5556251"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Text Box 9"/>
            <p:cNvSpPr txBox="1">
              <a:spLocks noChangeArrowheads="1"/>
            </p:cNvSpPr>
            <p:nvPr/>
          </p:nvSpPr>
          <p:spPr bwMode="auto">
            <a:xfrm>
              <a:off x="5643563" y="5125952"/>
              <a:ext cx="3214687" cy="2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altLang="ja-JP" sz="1710"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rPr>
                <a:t>IT UNIVERSITY OF COPENHAGEN  </a:t>
              </a:r>
            </a:p>
          </p:txBody>
        </p:sp>
      </p:grpSp>
      <p:sp>
        <p:nvSpPr>
          <p:cNvPr id="3" name="Pladsholder til indhold 2"/>
          <p:cNvSpPr>
            <a:spLocks noGrp="1"/>
          </p:cNvSpPr>
          <p:nvPr>
            <p:ph idx="1"/>
          </p:nvPr>
        </p:nvSpPr>
        <p:spPr>
          <a:xfrm>
            <a:off x="1008064"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4"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6"/>
            <a:ext cx="1543050" cy="257175"/>
          </a:xfrm>
          <a:prstGeom prst="rect">
            <a:avLst/>
          </a:prstGeom>
        </p:spPr>
        <p:txBody>
          <a:bodyPr/>
          <a:lstStyle>
            <a:lvl1pPr>
              <a:defRPr>
                <a:solidFill>
                  <a:schemeClr val="bg1"/>
                </a:solidFill>
              </a:defRPr>
            </a:lvl1pPr>
          </a:lstStyle>
          <a:p>
            <a:pPr defTabSz="411480">
              <a:defRPr/>
            </a:pPr>
            <a:r>
              <a:rPr lang="da-DK" altLang="ja-JP" sz="2160">
                <a:solidFill>
                  <a:prstClr val="white"/>
                </a:solidFill>
              </a:rPr>
              <a:t>www.itu.dk</a:t>
            </a:r>
            <a:endParaRPr lang="en-US" altLang="ja-JP" sz="2160">
              <a:solidFill>
                <a:prstClr val="white"/>
              </a:solidFill>
            </a:endParaRPr>
          </a:p>
        </p:txBody>
      </p:sp>
    </p:spTree>
    <p:extLst>
      <p:ext uri="{BB962C8B-B14F-4D97-AF65-F5344CB8AC3E}">
        <p14:creationId xmlns:p14="http://schemas.microsoft.com/office/powerpoint/2010/main" val="2103861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1598933"/>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9"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6277" tIns="23138" rIns="46277" bIns="23138"/>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nvGrpSpPr>
          <p:cNvPr id="6" name="Grupper 6"/>
          <p:cNvGrpSpPr>
            <a:grpSpLocks/>
          </p:cNvGrpSpPr>
          <p:nvPr userDrawn="1"/>
        </p:nvGrpSpPr>
        <p:grpSpPr bwMode="auto">
          <a:xfrm>
            <a:off x="5556251"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Text Box 9"/>
            <p:cNvSpPr txBox="1">
              <a:spLocks noChangeArrowheads="1"/>
            </p:cNvSpPr>
            <p:nvPr/>
          </p:nvSpPr>
          <p:spPr bwMode="auto">
            <a:xfrm>
              <a:off x="5643563" y="5125952"/>
              <a:ext cx="3214687" cy="2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altLang="ja-JP" sz="1710"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rPr>
                <a:t>IT UNIVERSITY OF COPENHAGEN  </a:t>
              </a:r>
            </a:p>
          </p:txBody>
        </p:sp>
      </p:gr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4"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6"/>
            <a:ext cx="1543050" cy="257175"/>
          </a:xfrm>
          <a:prstGeom prst="rect">
            <a:avLst/>
          </a:prstGeom>
        </p:spPr>
        <p:txBody>
          <a:bodyPr/>
          <a:lstStyle>
            <a:lvl1pPr>
              <a:defRPr/>
            </a:lvl1pPr>
          </a:lstStyle>
          <a:p>
            <a:pPr defTabSz="411480">
              <a:defRPr/>
            </a:pPr>
            <a:r>
              <a:rPr lang="da-DK" altLang="ja-JP" sz="2160">
                <a:solidFill>
                  <a:prstClr val="black"/>
                </a:solidFill>
              </a:rPr>
              <a:t>www.itu.dk</a:t>
            </a:r>
            <a:endParaRPr lang="en-US" altLang="ja-JP" sz="2160">
              <a:solidFill>
                <a:prstClr val="black"/>
              </a:solidFill>
            </a:endParaRPr>
          </a:p>
        </p:txBody>
      </p:sp>
    </p:spTree>
    <p:extLst>
      <p:ext uri="{BB962C8B-B14F-4D97-AF65-F5344CB8AC3E}">
        <p14:creationId xmlns:p14="http://schemas.microsoft.com/office/powerpoint/2010/main" val="33261228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9"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6277" tIns="23138" rIns="46277" bIns="23138"/>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nvGrpSpPr>
          <p:cNvPr id="6" name="Grupper 6"/>
          <p:cNvGrpSpPr>
            <a:grpSpLocks/>
          </p:cNvGrpSpPr>
          <p:nvPr userDrawn="1"/>
        </p:nvGrpSpPr>
        <p:grpSpPr bwMode="auto">
          <a:xfrm>
            <a:off x="5556251"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Text Box 9"/>
            <p:cNvSpPr txBox="1">
              <a:spLocks noChangeArrowheads="1"/>
            </p:cNvSpPr>
            <p:nvPr/>
          </p:nvSpPr>
          <p:spPr bwMode="auto">
            <a:xfrm>
              <a:off x="5643563" y="5125952"/>
              <a:ext cx="3214687" cy="2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altLang="ja-JP" sz="1710"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rPr>
                <a:t>IT UNIVERSITY OF COPENHAGEN  </a:t>
              </a:r>
            </a:p>
          </p:txBody>
        </p:sp>
      </p:gr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4"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6"/>
            <a:ext cx="1543050" cy="257175"/>
          </a:xfrm>
          <a:prstGeom prst="rect">
            <a:avLst/>
          </a:prstGeom>
        </p:spPr>
        <p:txBody>
          <a:bodyPr/>
          <a:lstStyle>
            <a:lvl1pPr>
              <a:defRPr/>
            </a:lvl1pPr>
          </a:lstStyle>
          <a:p>
            <a:pPr defTabSz="411480">
              <a:defRPr/>
            </a:pPr>
            <a:r>
              <a:rPr lang="da-DK" altLang="ja-JP" sz="2160">
                <a:solidFill>
                  <a:prstClr val="black"/>
                </a:solidFill>
              </a:rPr>
              <a:t>www.itu.dk</a:t>
            </a:r>
            <a:endParaRPr lang="en-US" altLang="ja-JP" sz="2160">
              <a:solidFill>
                <a:prstClr val="black"/>
              </a:solidFill>
            </a:endParaRPr>
          </a:p>
        </p:txBody>
      </p:sp>
    </p:spTree>
    <p:extLst>
      <p:ext uri="{BB962C8B-B14F-4D97-AF65-F5344CB8AC3E}">
        <p14:creationId xmlns:p14="http://schemas.microsoft.com/office/powerpoint/2010/main" val="528410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a:xfrm>
            <a:off x="3843338" y="5172076"/>
            <a:ext cx="1543050" cy="257175"/>
          </a:xfrm>
          <a:prstGeom prst="rect">
            <a:avLst/>
          </a:prstGeom>
        </p:spPr>
        <p:txBody>
          <a:bodyPr/>
          <a:lstStyle>
            <a:lvl1pPr>
              <a:defRPr/>
            </a:lvl1pPr>
          </a:lstStyle>
          <a:p>
            <a:pPr defTabSz="411480">
              <a:defRPr/>
            </a:pPr>
            <a:r>
              <a:rPr lang="da-DK" altLang="ja-JP" sz="2160">
                <a:solidFill>
                  <a:prstClr val="black"/>
                </a:solidFill>
              </a:rPr>
              <a:t>www.itu.dk</a:t>
            </a:r>
            <a:endParaRPr lang="en-US" altLang="ja-JP" sz="2160">
              <a:solidFill>
                <a:prstClr val="black"/>
              </a:solidFill>
            </a:endParaRPr>
          </a:p>
        </p:txBody>
      </p:sp>
    </p:spTree>
    <p:extLst>
      <p:ext uri="{BB962C8B-B14F-4D97-AF65-F5344CB8AC3E}">
        <p14:creationId xmlns:p14="http://schemas.microsoft.com/office/powerpoint/2010/main" val="6657561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456481" y="5206147"/>
            <a:ext cx="2128320" cy="392442"/>
          </a:xfrm>
          <a:prstGeom prst="rect">
            <a:avLst/>
          </a:prstGeom>
        </p:spPr>
        <p:txBody>
          <a:bodyPr/>
          <a:lstStyle>
            <a:lvl1pPr>
              <a:defRPr/>
            </a:lvl1pPr>
          </a:lstStyle>
          <a:p>
            <a:pPr defTabSz="411480"/>
            <a:endParaRPr lang="en-US" altLang="en-US" sz="2160">
              <a:solidFill>
                <a:prstClr val="black"/>
              </a:solidFill>
            </a:endParaRPr>
          </a:p>
        </p:txBody>
      </p:sp>
      <p:sp>
        <p:nvSpPr>
          <p:cNvPr id="3" name="Footer Placeholder 2"/>
          <p:cNvSpPr>
            <a:spLocks noGrp="1"/>
          </p:cNvSpPr>
          <p:nvPr>
            <p:ph type="ftr" idx="11"/>
          </p:nvPr>
        </p:nvSpPr>
        <p:spPr>
          <a:xfrm>
            <a:off x="3843338" y="5172076"/>
            <a:ext cx="1543050" cy="257175"/>
          </a:xfrm>
          <a:prstGeom prst="rect">
            <a:avLst/>
          </a:prstGeom>
        </p:spPr>
        <p:txBody>
          <a:bodyPr/>
          <a:lstStyle>
            <a:lvl1pPr>
              <a:defRPr/>
            </a:lvl1pPr>
          </a:lstStyle>
          <a:p>
            <a:pPr defTabSz="411480"/>
            <a:endParaRPr lang="en-US" altLang="en-US" sz="2160">
              <a:solidFill>
                <a:prstClr val="black"/>
              </a:solidFill>
            </a:endParaRPr>
          </a:p>
        </p:txBody>
      </p:sp>
      <p:sp>
        <p:nvSpPr>
          <p:cNvPr id="4" name="Slide Number Placeholder 3"/>
          <p:cNvSpPr>
            <a:spLocks noGrp="1"/>
          </p:cNvSpPr>
          <p:nvPr>
            <p:ph type="sldNum" idx="12"/>
          </p:nvPr>
        </p:nvSpPr>
        <p:spPr>
          <a:xfrm>
            <a:off x="6556321" y="5206147"/>
            <a:ext cx="2128320" cy="392442"/>
          </a:xfrm>
          <a:prstGeom prst="rect">
            <a:avLst/>
          </a:prstGeom>
        </p:spPr>
        <p:txBody>
          <a:bodyPr/>
          <a:lstStyle>
            <a:lvl1pPr>
              <a:defRPr/>
            </a:lvl1pPr>
          </a:lstStyle>
          <a:p>
            <a:pPr defTabSz="411480"/>
            <a:fld id="{B4608A69-7461-444A-A371-76C062866EDD}" type="slidenum">
              <a:rPr lang="en-US" altLang="en-US" sz="2160" smtClean="0">
                <a:solidFill>
                  <a:prstClr val="black"/>
                </a:solidFill>
              </a:rPr>
              <a:pPr defTabSz="411480"/>
              <a:t>‹#›</a:t>
            </a:fld>
            <a:endParaRPr lang="en-US" altLang="en-US" sz="2160">
              <a:solidFill>
                <a:prstClr val="black"/>
              </a:solidFill>
            </a:endParaRPr>
          </a:p>
        </p:txBody>
      </p:sp>
    </p:spTree>
    <p:extLst>
      <p:ext uri="{BB962C8B-B14F-4D97-AF65-F5344CB8AC3E}">
        <p14:creationId xmlns:p14="http://schemas.microsoft.com/office/powerpoint/2010/main" val="273504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4"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94400" tIns="0" bIns="64800"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l" defTabSz="411480" rtl="0" eaLnBrk="1" fontAlgn="base" latinLnBrk="0" hangingPunct="1">
              <a:lnSpc>
                <a:spcPct val="100000"/>
              </a:lnSpc>
              <a:spcBef>
                <a:spcPct val="0"/>
              </a:spcBef>
              <a:spcAft>
                <a:spcPct val="0"/>
              </a:spcAft>
              <a:buClrTx/>
              <a:buSzTx/>
              <a:buFontTx/>
              <a:buNone/>
              <a:tabLst/>
              <a:defRPr/>
            </a:pPr>
            <a:r>
              <a:rPr kumimoji="0" lang="da-DK" sz="2880" b="0" i="0" u="none" strike="noStrike" kern="1200" cap="none" spc="0" normalizeH="0" baseline="0" noProof="0">
                <a:ln>
                  <a:noFill/>
                </a:ln>
                <a:solidFill>
                  <a:prstClr val="white"/>
                </a:solidFill>
                <a:effectLst/>
                <a:uLnTx/>
                <a:uFillTx/>
                <a:latin typeface="Calibri" pitchFamily="34" charset="0"/>
                <a:ea typeface="MS PGothic" pitchFamily="34" charset="-128"/>
                <a:cs typeface="+mn-cs"/>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a:xfrm>
            <a:off x="3843338" y="5172076"/>
            <a:ext cx="1543050" cy="257175"/>
          </a:xfrm>
          <a:prstGeom prst="rect">
            <a:avLst/>
          </a:prstGeom>
        </p:spPr>
        <p:txBody>
          <a:bodyPr/>
          <a:lstStyle>
            <a:lvl1pPr>
              <a:defRPr/>
            </a:lvl1pPr>
          </a:lstStyle>
          <a:p>
            <a:pPr defTabSz="411480">
              <a:defRPr/>
            </a:pPr>
            <a:r>
              <a:rPr lang="da-DK" altLang="ja-JP" sz="2160">
                <a:solidFill>
                  <a:prstClr val="black"/>
                </a:solidFill>
              </a:rPr>
              <a:t>www.itu.dk</a:t>
            </a:r>
            <a:endParaRPr lang="en-US" altLang="ja-JP" sz="2160">
              <a:solidFill>
                <a:prstClr val="black"/>
              </a:solidFill>
            </a:endParaRPr>
          </a:p>
        </p:txBody>
      </p:sp>
    </p:spTree>
    <p:extLst>
      <p:ext uri="{BB962C8B-B14F-4D97-AF65-F5344CB8AC3E}">
        <p14:creationId xmlns:p14="http://schemas.microsoft.com/office/powerpoint/2010/main" val="8099449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4"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p:spPr>
        <p:txBody>
          <a:bodyPr/>
          <a:lstStyle/>
          <a:p>
            <a:pPr lvl="1"/>
            <a:endParaRPr lang="da-DK" dirty="0"/>
          </a:p>
        </p:txBody>
      </p:sp>
      <p:sp>
        <p:nvSpPr>
          <p:cNvPr id="5" name="Pladsholder til sidefod 13"/>
          <p:cNvSpPr>
            <a:spLocks noGrp="1"/>
          </p:cNvSpPr>
          <p:nvPr userDrawn="1">
            <p:ph type="ftr" sz="quarter" idx="11"/>
          </p:nvPr>
        </p:nvSpPr>
        <p:spPr>
          <a:xfrm>
            <a:off x="3843338" y="5172076"/>
            <a:ext cx="1543050" cy="257175"/>
          </a:xfrm>
          <a:prstGeom prst="rect">
            <a:avLst/>
          </a:prstGeom>
        </p:spPr>
        <p:txBody>
          <a:bodyPr/>
          <a:lstStyle>
            <a:lvl1pPr>
              <a:defRPr/>
            </a:lvl1pPr>
          </a:lstStyle>
          <a:p>
            <a:pPr defTabSz="411480">
              <a:defRPr/>
            </a:pPr>
            <a:r>
              <a:rPr lang="da-DK" altLang="ja-JP" sz="2160">
                <a:solidFill>
                  <a:prstClr val="black"/>
                </a:solidFill>
              </a:rPr>
              <a:t>www.itu.dk</a:t>
            </a:r>
            <a:endParaRPr lang="en-US" altLang="ja-JP" sz="2160">
              <a:solidFill>
                <a:prstClr val="black"/>
              </a:solidFill>
            </a:endParaRPr>
          </a:p>
        </p:txBody>
      </p:sp>
    </p:spTree>
    <p:extLst>
      <p:ext uri="{BB962C8B-B14F-4D97-AF65-F5344CB8AC3E}">
        <p14:creationId xmlns:p14="http://schemas.microsoft.com/office/powerpoint/2010/main" val="158195245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6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9" y="211138"/>
            <a:ext cx="8732837" cy="5310187"/>
          </a:xfrm>
          <a:prstGeom prst="rect">
            <a:avLst/>
          </a:prstGeom>
          <a:solidFill>
            <a:srgbClr val="F0C90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6277" tIns="23138" rIns="46277" bIns="23138"/>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 name="Text Box 12"/>
          <p:cNvSpPr txBox="1">
            <a:spLocks noChangeArrowheads="1"/>
          </p:cNvSpPr>
          <p:nvPr userDrawn="1"/>
        </p:nvSpPr>
        <p:spPr bwMode="auto">
          <a:xfrm>
            <a:off x="915989" y="5126039"/>
            <a:ext cx="271938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822960" rtl="0" eaLnBrk="1" fontAlgn="base" latinLnBrk="0" hangingPunct="1">
              <a:lnSpc>
                <a:spcPct val="100000"/>
              </a:lnSpc>
              <a:spcBef>
                <a:spcPct val="0"/>
              </a:spcBef>
              <a:spcAft>
                <a:spcPct val="0"/>
              </a:spcAft>
              <a:buClrTx/>
              <a:buSzTx/>
              <a:buFontTx/>
              <a:buNone/>
              <a:tabLst/>
              <a:defRPr/>
            </a:pPr>
            <a:endParaRPr kumimoji="0" lang="en-GB"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4"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261027022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9"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6277" tIns="23138" rIns="46277" bIns="23138"/>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grpSp>
        <p:nvGrpSpPr>
          <p:cNvPr id="6" name="Grupper 6"/>
          <p:cNvGrpSpPr>
            <a:grpSpLocks/>
          </p:cNvGrpSpPr>
          <p:nvPr userDrawn="1"/>
        </p:nvGrpSpPr>
        <p:grpSpPr bwMode="auto">
          <a:xfrm>
            <a:off x="5556251"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8" name="Text Box 9"/>
            <p:cNvSpPr txBox="1">
              <a:spLocks noChangeArrowheads="1"/>
            </p:cNvSpPr>
            <p:nvPr/>
          </p:nvSpPr>
          <p:spPr bwMode="auto">
            <a:xfrm>
              <a:off x="5643563" y="5125952"/>
              <a:ext cx="3214687" cy="2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altLang="ja-JP" sz="1710" b="0" i="0" u="none" strike="noStrike" kern="1200" cap="none" spc="0" normalizeH="0" baseline="0" noProof="0">
                  <a:ln>
                    <a:noFill/>
                  </a:ln>
                  <a:solidFill>
                    <a:srgbClr val="FFFFFF"/>
                  </a:solidFill>
                  <a:effectLst/>
                  <a:uLnTx/>
                  <a:uFillTx/>
                  <a:latin typeface="Calibri" pitchFamily="34" charset="0"/>
                  <a:ea typeface="MS PGothic" pitchFamily="34" charset="-128"/>
                  <a:cs typeface="+mn-cs"/>
                </a:rPr>
                <a:t>IT UNIVERSITY OF COPENHAGEN  </a:t>
              </a:r>
            </a:p>
          </p:txBody>
        </p:sp>
      </p:grpSp>
      <p:sp>
        <p:nvSpPr>
          <p:cNvPr id="3" name="Pladsholder til indhold 2"/>
          <p:cNvSpPr>
            <a:spLocks noGrp="1"/>
          </p:cNvSpPr>
          <p:nvPr>
            <p:ph idx="1"/>
          </p:nvPr>
        </p:nvSpPr>
        <p:spPr>
          <a:xfrm>
            <a:off x="1008064"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4"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6"/>
            <a:ext cx="1543050" cy="257175"/>
          </a:xfrm>
          <a:prstGeom prst="rect">
            <a:avLst/>
          </a:prstGeom>
        </p:spPr>
        <p:txBody>
          <a:bodyPr/>
          <a:lstStyle>
            <a:lvl1pPr>
              <a:defRPr>
                <a:solidFill>
                  <a:schemeClr val="bg1"/>
                </a:solidFill>
              </a:defRPr>
            </a:lvl1pPr>
          </a:lstStyle>
          <a:p>
            <a:pPr defTabSz="411480">
              <a:defRPr/>
            </a:pPr>
            <a:r>
              <a:rPr lang="da-DK" altLang="ja-JP" sz="2160">
                <a:solidFill>
                  <a:prstClr val="white"/>
                </a:solidFill>
              </a:rPr>
              <a:t>www.itu.dk</a:t>
            </a:r>
            <a:endParaRPr lang="en-US" altLang="ja-JP" sz="2160">
              <a:solidFill>
                <a:prstClr val="white"/>
              </a:solidFill>
            </a:endParaRPr>
          </a:p>
        </p:txBody>
      </p:sp>
    </p:spTree>
    <p:extLst>
      <p:ext uri="{BB962C8B-B14F-4D97-AF65-F5344CB8AC3E}">
        <p14:creationId xmlns:p14="http://schemas.microsoft.com/office/powerpoint/2010/main" val="33665059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9"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6277" tIns="23138" rIns="46277" bIns="23138"/>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grpSp>
        <p:nvGrpSpPr>
          <p:cNvPr id="6" name="Grupper 6"/>
          <p:cNvGrpSpPr>
            <a:grpSpLocks/>
          </p:cNvGrpSpPr>
          <p:nvPr userDrawn="1"/>
        </p:nvGrpSpPr>
        <p:grpSpPr bwMode="auto">
          <a:xfrm>
            <a:off x="5556251"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8" name="Text Box 9"/>
            <p:cNvSpPr txBox="1">
              <a:spLocks noChangeArrowheads="1"/>
            </p:cNvSpPr>
            <p:nvPr/>
          </p:nvSpPr>
          <p:spPr bwMode="auto">
            <a:xfrm>
              <a:off x="5643563" y="5125952"/>
              <a:ext cx="3214687" cy="2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altLang="ja-JP" sz="1710" b="0" i="0" u="none" strike="noStrike" kern="1200" cap="none" spc="0" normalizeH="0" baseline="0" noProof="0">
                  <a:ln>
                    <a:noFill/>
                  </a:ln>
                  <a:solidFill>
                    <a:srgbClr val="FFFFFF"/>
                  </a:solidFill>
                  <a:effectLst/>
                  <a:uLnTx/>
                  <a:uFillTx/>
                  <a:latin typeface="Calibri" pitchFamily="34" charset="0"/>
                  <a:ea typeface="MS PGothic" pitchFamily="34" charset="-128"/>
                  <a:cs typeface="+mn-cs"/>
                </a:rPr>
                <a:t>IT UNIVERSITY OF COPENHAGEN  </a:t>
              </a:r>
            </a:p>
          </p:txBody>
        </p:sp>
      </p:gr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4"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6"/>
            <a:ext cx="1543050" cy="257175"/>
          </a:xfrm>
          <a:prstGeom prst="rect">
            <a:avLst/>
          </a:prstGeom>
        </p:spPr>
        <p:txBody>
          <a:bodyPr/>
          <a:lstStyle>
            <a:lvl1pPr>
              <a:defRPr/>
            </a:lvl1pPr>
          </a:lstStyle>
          <a:p>
            <a:pPr defTabSz="411480">
              <a:defRPr/>
            </a:pPr>
            <a:r>
              <a:rPr lang="da-DK" altLang="ja-JP" sz="2160">
                <a:solidFill>
                  <a:prstClr val="black"/>
                </a:solidFill>
              </a:rPr>
              <a:t>www.itu.dk</a:t>
            </a:r>
            <a:endParaRPr lang="en-US" altLang="ja-JP" sz="2160">
              <a:solidFill>
                <a:prstClr val="black"/>
              </a:solidFill>
            </a:endParaRPr>
          </a:p>
        </p:txBody>
      </p:sp>
    </p:spTree>
    <p:extLst>
      <p:ext uri="{BB962C8B-B14F-4D97-AF65-F5344CB8AC3E}">
        <p14:creationId xmlns:p14="http://schemas.microsoft.com/office/powerpoint/2010/main" val="23004723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9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9"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6277" tIns="23138" rIns="46277" bIns="23138"/>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grpSp>
        <p:nvGrpSpPr>
          <p:cNvPr id="6" name="Grupper 6"/>
          <p:cNvGrpSpPr>
            <a:grpSpLocks/>
          </p:cNvGrpSpPr>
          <p:nvPr userDrawn="1"/>
        </p:nvGrpSpPr>
        <p:grpSpPr bwMode="auto">
          <a:xfrm>
            <a:off x="5556251"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8" name="Text Box 9"/>
            <p:cNvSpPr txBox="1">
              <a:spLocks noChangeArrowheads="1"/>
            </p:cNvSpPr>
            <p:nvPr/>
          </p:nvSpPr>
          <p:spPr bwMode="auto">
            <a:xfrm>
              <a:off x="5643563" y="5125952"/>
              <a:ext cx="3214687" cy="2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altLang="ja-JP" sz="1710" b="0" i="0" u="none" strike="noStrike" kern="1200" cap="none" spc="0" normalizeH="0" baseline="0" noProof="0">
                  <a:ln>
                    <a:noFill/>
                  </a:ln>
                  <a:solidFill>
                    <a:srgbClr val="FFFFFF"/>
                  </a:solidFill>
                  <a:effectLst/>
                  <a:uLnTx/>
                  <a:uFillTx/>
                  <a:latin typeface="Calibri" pitchFamily="34" charset="0"/>
                  <a:ea typeface="MS PGothic" pitchFamily="34" charset="-128"/>
                  <a:cs typeface="+mn-cs"/>
                </a:rPr>
                <a:t>IT UNIVERSITY OF COPENHAGEN  </a:t>
              </a:r>
            </a:p>
          </p:txBody>
        </p:sp>
      </p:gr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4"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6"/>
            <a:ext cx="1543050" cy="257175"/>
          </a:xfrm>
          <a:prstGeom prst="rect">
            <a:avLst/>
          </a:prstGeom>
        </p:spPr>
        <p:txBody>
          <a:bodyPr/>
          <a:lstStyle>
            <a:lvl1pPr>
              <a:defRPr/>
            </a:lvl1pPr>
          </a:lstStyle>
          <a:p>
            <a:pPr defTabSz="411480">
              <a:defRPr/>
            </a:pPr>
            <a:r>
              <a:rPr lang="da-DK" altLang="ja-JP" sz="2160">
                <a:solidFill>
                  <a:prstClr val="black"/>
                </a:solidFill>
              </a:rPr>
              <a:t>www.itu.dk</a:t>
            </a:r>
            <a:endParaRPr lang="en-US" altLang="ja-JP" sz="2160">
              <a:solidFill>
                <a:prstClr val="black"/>
              </a:solidFill>
            </a:endParaRPr>
          </a:p>
        </p:txBody>
      </p:sp>
    </p:spTree>
    <p:extLst>
      <p:ext uri="{BB962C8B-B14F-4D97-AF65-F5344CB8AC3E}">
        <p14:creationId xmlns:p14="http://schemas.microsoft.com/office/powerpoint/2010/main" val="323675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959941"/>
            <a:ext cx="7358063" cy="1934766"/>
          </a:xfrm>
          <a:prstGeom prst="rect">
            <a:avLst/>
          </a:prstGeom>
        </p:spPr>
        <p:txBody>
          <a:bodyPr anchor="b"/>
          <a:lstStyle/>
          <a:p>
            <a:r>
              <a:t>Title Text</a:t>
            </a:r>
          </a:p>
        </p:txBody>
      </p:sp>
      <p:sp>
        <p:nvSpPr>
          <p:cNvPr id="12" name="Body Level One…"/>
          <p:cNvSpPr txBox="1">
            <a:spLocks noGrp="1"/>
          </p:cNvSpPr>
          <p:nvPr>
            <p:ph type="body" sz="quarter" idx="1"/>
          </p:nvPr>
        </p:nvSpPr>
        <p:spPr>
          <a:xfrm>
            <a:off x="892969" y="2946797"/>
            <a:ext cx="7358063" cy="662285"/>
          </a:xfrm>
          <a:prstGeom prst="rect">
            <a:avLst/>
          </a:prstGeom>
        </p:spPr>
        <p:txBody>
          <a:bodyPr anchor="t"/>
          <a:lstStyle>
            <a:lvl1pPr marL="0" indent="0" algn="ctr">
              <a:spcBef>
                <a:spcPts val="0"/>
              </a:spcBef>
              <a:buSzTx/>
              <a:buNone/>
              <a:defRPr sz="1875"/>
            </a:lvl1pPr>
            <a:lvl2pPr marL="0" indent="133937" algn="ctr">
              <a:spcBef>
                <a:spcPts val="0"/>
              </a:spcBef>
              <a:buSzTx/>
              <a:buNone/>
              <a:defRPr sz="1875"/>
            </a:lvl2pPr>
            <a:lvl3pPr marL="0" indent="267873" algn="ctr">
              <a:spcBef>
                <a:spcPts val="0"/>
              </a:spcBef>
              <a:buSzTx/>
              <a:buNone/>
              <a:defRPr sz="1875"/>
            </a:lvl3pPr>
            <a:lvl4pPr marL="0" indent="401810" algn="ctr">
              <a:spcBef>
                <a:spcPts val="0"/>
              </a:spcBef>
              <a:buSzTx/>
              <a:buNone/>
              <a:defRPr sz="1875"/>
            </a:lvl4pPr>
            <a:lvl5pPr marL="0" indent="535747" algn="ctr">
              <a:spcBef>
                <a:spcPts val="0"/>
              </a:spcBef>
              <a:buSzTx/>
              <a:buNone/>
              <a:defRPr sz="1875"/>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1613233"/>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9"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6277" tIns="23138" rIns="46277" bIns="23138"/>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grpSp>
        <p:nvGrpSpPr>
          <p:cNvPr id="6" name="Grupper 6"/>
          <p:cNvGrpSpPr>
            <a:grpSpLocks/>
          </p:cNvGrpSpPr>
          <p:nvPr userDrawn="1"/>
        </p:nvGrpSpPr>
        <p:grpSpPr bwMode="auto">
          <a:xfrm>
            <a:off x="5556251"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8" name="Text Box 9"/>
            <p:cNvSpPr txBox="1">
              <a:spLocks noChangeArrowheads="1"/>
            </p:cNvSpPr>
            <p:nvPr/>
          </p:nvSpPr>
          <p:spPr bwMode="auto">
            <a:xfrm>
              <a:off x="5643563" y="5125952"/>
              <a:ext cx="3214687" cy="2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altLang="ja-JP" sz="1710" b="0" i="0" u="none" strike="noStrike" kern="1200" cap="none" spc="0" normalizeH="0" baseline="0" noProof="0">
                  <a:ln>
                    <a:noFill/>
                  </a:ln>
                  <a:solidFill>
                    <a:srgbClr val="FFFFFF"/>
                  </a:solidFill>
                  <a:effectLst/>
                  <a:uLnTx/>
                  <a:uFillTx/>
                  <a:latin typeface="Calibri" pitchFamily="34" charset="0"/>
                  <a:ea typeface="MS PGothic" pitchFamily="34" charset="-128"/>
                  <a:cs typeface="+mn-cs"/>
                </a:rPr>
                <a:t>IT UNIVERSITY OF COPENHAGEN  </a:t>
              </a:r>
            </a:p>
          </p:txBody>
        </p:sp>
      </p:gr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4" y="928688"/>
            <a:ext cx="7927975" cy="627062"/>
          </a:xfrm>
        </p:spPr>
        <p:txBody>
          <a:bodyPr/>
          <a:lstStyle/>
          <a:p>
            <a:r>
              <a:rPr lang="da-DK" dirty="0"/>
              <a:t>Klik for at redigere i masteren</a:t>
            </a:r>
          </a:p>
        </p:txBody>
      </p:sp>
      <p:sp>
        <p:nvSpPr>
          <p:cNvPr id="10" name="Pladsholder til sidefod 13"/>
          <p:cNvSpPr>
            <a:spLocks noGrp="1"/>
          </p:cNvSpPr>
          <p:nvPr>
            <p:ph type="ftr" sz="quarter" idx="11"/>
          </p:nvPr>
        </p:nvSpPr>
        <p:spPr>
          <a:xfrm>
            <a:off x="3843338" y="5172076"/>
            <a:ext cx="1543050" cy="257175"/>
          </a:xfrm>
          <a:prstGeom prst="rect">
            <a:avLst/>
          </a:prstGeom>
        </p:spPr>
        <p:txBody>
          <a:bodyPr/>
          <a:lstStyle>
            <a:lvl1pPr>
              <a:defRPr/>
            </a:lvl1pPr>
          </a:lstStyle>
          <a:p>
            <a:pPr defTabSz="411480">
              <a:defRPr/>
            </a:pPr>
            <a:r>
              <a:rPr lang="da-DK" altLang="ja-JP" sz="2160">
                <a:solidFill>
                  <a:prstClr val="black"/>
                </a:solidFill>
              </a:rPr>
              <a:t>www.itu.dk</a:t>
            </a:r>
            <a:endParaRPr lang="en-US" altLang="ja-JP" sz="2160">
              <a:solidFill>
                <a:prstClr val="black"/>
              </a:solidFill>
            </a:endParaRPr>
          </a:p>
        </p:txBody>
      </p:sp>
    </p:spTree>
    <p:extLst>
      <p:ext uri="{BB962C8B-B14F-4D97-AF65-F5344CB8AC3E}">
        <p14:creationId xmlns:p14="http://schemas.microsoft.com/office/powerpoint/2010/main" val="40302074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defTabSz="411480"/>
            <a:fld id="{86CB4B4D-7CA3-9044-876B-883B54F8677D}" type="slidenum">
              <a:rPr lang="en-GB" sz="2160" smtClean="0">
                <a:solidFill>
                  <a:prstClr val="black"/>
                </a:solidFill>
              </a:rPr>
              <a:pPr defTabSz="411480"/>
              <a:t>‹#›</a:t>
            </a:fld>
            <a:endParaRPr lang="en-GB" sz="2160">
              <a:solidFill>
                <a:prstClr val="black"/>
              </a:solidFill>
            </a:endParaRPr>
          </a:p>
        </p:txBody>
      </p:sp>
    </p:spTree>
    <p:extLst>
      <p:ext uri="{BB962C8B-B14F-4D97-AF65-F5344CB8AC3E}">
        <p14:creationId xmlns:p14="http://schemas.microsoft.com/office/powerpoint/2010/main" val="3109358612"/>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1889125"/>
            <a:ext cx="7810500" cy="193675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8898421"/>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4810125" y="396875"/>
            <a:ext cx="4300538" cy="4778375"/>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396875"/>
            <a:ext cx="3833813" cy="2312458"/>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619125" y="2719917"/>
            <a:ext cx="3833813" cy="2386542"/>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038634"/>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9727373"/>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2467682"/>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4110038" y="1312333"/>
            <a:ext cx="5229225" cy="3873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2" y="1312333"/>
            <a:ext cx="3833813" cy="3873500"/>
          </a:xfrm>
          <a:prstGeom prst="rect">
            <a:avLst/>
          </a:prstGeom>
        </p:spPr>
        <p:txBody>
          <a:bodyPr/>
          <a:lstStyle>
            <a:lvl1pPr marL="209550" indent="-209550">
              <a:spcBef>
                <a:spcPts val="1688"/>
              </a:spcBef>
              <a:defRPr sz="1425"/>
            </a:lvl1pPr>
            <a:lvl2pPr marL="419100" indent="-209550">
              <a:spcBef>
                <a:spcPts val="1688"/>
              </a:spcBef>
              <a:defRPr sz="1425"/>
            </a:lvl2pPr>
            <a:lvl3pPr marL="628650" indent="-209550">
              <a:spcBef>
                <a:spcPts val="1688"/>
              </a:spcBef>
              <a:defRPr sz="1425"/>
            </a:lvl3pPr>
            <a:lvl4pPr marL="838200" indent="-209550">
              <a:spcBef>
                <a:spcPts val="1688"/>
              </a:spcBef>
              <a:defRPr sz="1425"/>
            </a:lvl4pPr>
            <a:lvl5pPr marL="1047750" indent="-209550">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987048"/>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3" y="740834"/>
            <a:ext cx="7877175" cy="4233333"/>
          </a:xfrm>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6778196"/>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5737622" y="2936875"/>
            <a:ext cx="3121819" cy="2312458"/>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5910262" y="359833"/>
            <a:ext cx="2776538" cy="3085042"/>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371475" y="470958"/>
            <a:ext cx="6450806" cy="4778375"/>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0373917"/>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5350" y="3730625"/>
            <a:ext cx="7358063" cy="287258"/>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22"/>
          </p:nvPr>
        </p:nvSpPr>
        <p:spPr>
          <a:xfrm>
            <a:off x="895350" y="2514247"/>
            <a:ext cx="7358063" cy="379591"/>
          </a:xfrm>
          <a:prstGeom prst="rect">
            <a:avLst/>
          </a:prstGeom>
        </p:spPr>
        <p:txBody>
          <a:bodyPr>
            <a:spAutoFit/>
          </a:bodyPr>
          <a:lstStyle>
            <a:lvl1pPr marL="0" indent="0" algn="ctr">
              <a:spcBef>
                <a:spcPts val="0"/>
              </a:spcBef>
              <a:buSzTx/>
              <a:buNone/>
              <a:defRPr sz="1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804067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28024"/>
            <a:ext cx="8226720" cy="952900"/>
          </a:xfrm>
        </p:spPr>
        <p:txBody>
          <a:bodyPr/>
          <a:lstStyle/>
          <a:p>
            <a:r>
              <a:rPr lang="en-US"/>
              <a:t>Click to edit Master title style</a:t>
            </a:r>
            <a:endParaRPr lang="en-GB"/>
          </a:p>
        </p:txBody>
      </p:sp>
      <p:sp>
        <p:nvSpPr>
          <p:cNvPr id="3" name="Date Placeholder 2"/>
          <p:cNvSpPr>
            <a:spLocks noGrp="1"/>
          </p:cNvSpPr>
          <p:nvPr>
            <p:ph type="dt" idx="10"/>
          </p:nvPr>
        </p:nvSpPr>
        <p:spPr>
          <a:xfrm>
            <a:off x="456481" y="5206147"/>
            <a:ext cx="2128320" cy="392442"/>
          </a:xfrm>
        </p:spPr>
        <p:txBody>
          <a:bodyPr/>
          <a:lstStyle>
            <a:lvl1pPr>
              <a:defRPr/>
            </a:lvl1pPr>
          </a:lstStyle>
          <a:p>
            <a:endParaRPr lang="en-US" altLang="en-US"/>
          </a:p>
        </p:txBody>
      </p:sp>
      <p:sp>
        <p:nvSpPr>
          <p:cNvPr id="4" name="Footer Placeholder 3"/>
          <p:cNvSpPr>
            <a:spLocks noGrp="1"/>
          </p:cNvSpPr>
          <p:nvPr>
            <p:ph type="ftr" idx="11"/>
          </p:nvPr>
        </p:nvSpPr>
        <p:spPr>
          <a:xfrm>
            <a:off x="3127680" y="5206147"/>
            <a:ext cx="2897280" cy="392442"/>
          </a:xfrm>
        </p:spPr>
        <p:txBody>
          <a:bodyPr/>
          <a:lstStyle>
            <a:lvl1pPr>
              <a:defRPr/>
            </a:lvl1pPr>
          </a:lstStyle>
          <a:p>
            <a:endParaRPr lang="en-US" altLang="en-US"/>
          </a:p>
        </p:txBody>
      </p:sp>
      <p:sp>
        <p:nvSpPr>
          <p:cNvPr id="5" name="Slide Number Placeholder 4"/>
          <p:cNvSpPr>
            <a:spLocks noGrp="1"/>
          </p:cNvSpPr>
          <p:nvPr>
            <p:ph type="sldNum" idx="12"/>
          </p:nvPr>
        </p:nvSpPr>
        <p:spPr>
          <a:xfrm>
            <a:off x="6556321" y="5206147"/>
            <a:ext cx="2128320" cy="392442"/>
          </a:xfrm>
        </p:spPr>
        <p:txBody>
          <a:bodyPr/>
          <a:lstStyle>
            <a:lvl1pPr>
              <a:defRPr/>
            </a:lvl1pPr>
          </a:lstStyle>
          <a:p>
            <a:fld id="{A0E29488-593A-48B6-B096-489B67AC13E7}" type="slidenum">
              <a:rPr lang="en-US" altLang="en-US"/>
              <a:pPr/>
              <a:t>‹#›</a:t>
            </a:fld>
            <a:endParaRPr lang="en-US" altLang="en-US"/>
          </a:p>
        </p:txBody>
      </p:sp>
    </p:spTree>
    <p:extLst>
      <p:ext uri="{BB962C8B-B14F-4D97-AF65-F5344CB8AC3E}">
        <p14:creationId xmlns:p14="http://schemas.microsoft.com/office/powerpoint/2010/main" val="199937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19050" y="-529167"/>
            <a:ext cx="9182100" cy="6801556"/>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2984891"/>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1931133"/>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645295" y="148828"/>
            <a:ext cx="5853410" cy="1265040"/>
          </a:xfrm>
          <a:prstGeom prst="rect">
            <a:avLst/>
          </a:prstGeom>
        </p:spPr>
        <p:txBody>
          <a:bodyPr lIns="71437" tIns="71437" rIns="71437" bIns="71437"/>
          <a:lstStyle>
            <a:lvl1pPr defTabSz="308074"/>
          </a:lstStyle>
          <a:p>
            <a:r>
              <a:t>Title Text</a:t>
            </a:r>
          </a:p>
        </p:txBody>
      </p:sp>
      <p:sp>
        <p:nvSpPr>
          <p:cNvPr id="118" name="Body Level One…"/>
          <p:cNvSpPr txBox="1">
            <a:spLocks noGrp="1"/>
          </p:cNvSpPr>
          <p:nvPr>
            <p:ph type="body" idx="1"/>
          </p:nvPr>
        </p:nvSpPr>
        <p:spPr>
          <a:xfrm>
            <a:off x="1645295" y="1518047"/>
            <a:ext cx="5853410" cy="3683497"/>
          </a:xfrm>
          <a:prstGeom prst="rect">
            <a:avLst/>
          </a:prstGeom>
        </p:spPr>
        <p:txBody>
          <a:bodyPr lIns="71437" tIns="71437" rIns="71437" bIns="71437"/>
          <a:lstStyle>
            <a:lvl1pPr marL="229195" indent="-229195" defTabSz="308074">
              <a:buSzPct val="145000"/>
              <a:defRPr sz="1650"/>
            </a:lvl1pPr>
            <a:lvl2pPr marL="395883" indent="-229195" defTabSz="308074">
              <a:buSzPct val="145000"/>
              <a:defRPr sz="1650"/>
            </a:lvl2pPr>
            <a:lvl3pPr marL="562570" indent="-229195" defTabSz="308074">
              <a:buSzPct val="145000"/>
              <a:defRPr sz="1650"/>
            </a:lvl3pPr>
            <a:lvl4pPr marL="729258" indent="-229195" defTabSz="308074">
              <a:buSzPct val="145000"/>
              <a:defRPr sz="1650"/>
            </a:lvl4pPr>
            <a:lvl5pPr marL="895945" indent="-229195" defTabSz="308074">
              <a:buSzPct val="145000"/>
              <a:defRPr sz="165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482789" y="5447109"/>
            <a:ext cx="277319" cy="271227"/>
          </a:xfrm>
          <a:prstGeom prst="rect">
            <a:avLst/>
          </a:prstGeom>
        </p:spPr>
        <p:txBody>
          <a:bodyPr lIns="71437" tIns="71437" rIns="71437" bIns="71437"/>
          <a:lstStyle>
            <a:lvl1pPr defTabSz="308074">
              <a:defRPr sz="825"/>
            </a:lvl1pPr>
          </a:lstStyle>
          <a:p>
            <a:fld id="{86CB4B4D-7CA3-9044-876B-883B54F8677D}" type="slidenum">
              <a:t>‹#›</a:t>
            </a:fld>
            <a:endParaRPr/>
          </a:p>
        </p:txBody>
      </p:sp>
    </p:spTree>
    <p:extLst>
      <p:ext uri="{BB962C8B-B14F-4D97-AF65-F5344CB8AC3E}">
        <p14:creationId xmlns:p14="http://schemas.microsoft.com/office/powerpoint/2010/main" val="412449380"/>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_Title - Center">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812727" y="1890117"/>
            <a:ext cx="5518547" cy="1934766"/>
          </a:xfrm>
          <a:prstGeom prst="rect">
            <a:avLst/>
          </a:prstGeom>
        </p:spPr>
        <p:txBody>
          <a:bodyPr lIns="71437" tIns="71437" rIns="71437" bIns="71437"/>
          <a:lstStyle>
            <a:lvl1pPr defTabSz="308074"/>
          </a:lstStyle>
          <a:p>
            <a:r>
              <a:t>Title Text</a:t>
            </a:r>
          </a:p>
        </p:txBody>
      </p:sp>
      <p:sp>
        <p:nvSpPr>
          <p:cNvPr id="127" name="Slide Number"/>
          <p:cNvSpPr txBox="1">
            <a:spLocks noGrp="1"/>
          </p:cNvSpPr>
          <p:nvPr>
            <p:ph type="sldNum" sz="quarter" idx="2"/>
          </p:nvPr>
        </p:nvSpPr>
        <p:spPr>
          <a:xfrm>
            <a:off x="4482789" y="5447109"/>
            <a:ext cx="277319" cy="271227"/>
          </a:xfrm>
          <a:prstGeom prst="rect">
            <a:avLst/>
          </a:prstGeom>
        </p:spPr>
        <p:txBody>
          <a:bodyPr lIns="71437" tIns="71437" rIns="71437" bIns="71437"/>
          <a:lstStyle>
            <a:lvl1pPr defTabSz="308074">
              <a:defRPr sz="825"/>
            </a:lvl1pPr>
          </a:lstStyle>
          <a:p>
            <a:fld id="{86CB4B4D-7CA3-9044-876B-883B54F8677D}" type="slidenum">
              <a:t>‹#›</a:t>
            </a:fld>
            <a:endParaRPr/>
          </a:p>
        </p:txBody>
      </p:sp>
    </p:spTree>
    <p:extLst>
      <p:ext uri="{BB962C8B-B14F-4D97-AF65-F5344CB8AC3E}">
        <p14:creationId xmlns:p14="http://schemas.microsoft.com/office/powerpoint/2010/main" val="3334138601"/>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645295" y="260449"/>
            <a:ext cx="5853410" cy="126503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r>
              <a:t>Title Text</a:t>
            </a:r>
          </a:p>
        </p:txBody>
      </p:sp>
      <p:sp>
        <p:nvSpPr>
          <p:cNvPr id="135" name="Body Level One…"/>
          <p:cNvSpPr txBox="1">
            <a:spLocks noGrp="1"/>
          </p:cNvSpPr>
          <p:nvPr>
            <p:ph type="body" idx="1"/>
          </p:nvPr>
        </p:nvSpPr>
        <p:spPr>
          <a:xfrm>
            <a:off x="1645295" y="1525488"/>
            <a:ext cx="5853410" cy="3683497"/>
          </a:xfrm>
          <a:prstGeom prst="rect">
            <a:avLst/>
          </a:prstGeom>
        </p:spPr>
        <p:txBody>
          <a:bodyPr lIns="71437" tIns="71437" rIns="71437" bIns="71437"/>
          <a:lstStyle>
            <a:lvl1pPr marL="231510" indent="-231510" defTabSz="308074">
              <a:buSzPct val="75000"/>
              <a:defRPr sz="1875">
                <a:latin typeface="Helvetica Light"/>
                <a:ea typeface="Helvetica Light"/>
                <a:cs typeface="Helvetica Light"/>
                <a:sym typeface="Helvetica Light"/>
              </a:defRPr>
            </a:lvl1pPr>
            <a:lvl2pPr marL="398198" indent="-231510" defTabSz="308074">
              <a:buSzPct val="75000"/>
              <a:defRPr sz="1875">
                <a:latin typeface="Helvetica Light"/>
                <a:ea typeface="Helvetica Light"/>
                <a:cs typeface="Helvetica Light"/>
                <a:sym typeface="Helvetica Light"/>
              </a:defRPr>
            </a:lvl2pPr>
            <a:lvl3pPr marL="564885" indent="-231510" defTabSz="308074">
              <a:buSzPct val="75000"/>
              <a:defRPr sz="1875">
                <a:latin typeface="Helvetica Light"/>
                <a:ea typeface="Helvetica Light"/>
                <a:cs typeface="Helvetica Light"/>
                <a:sym typeface="Helvetica Light"/>
              </a:defRPr>
            </a:lvl3pPr>
            <a:lvl4pPr marL="731573" indent="-231510" defTabSz="308074">
              <a:buSzPct val="75000"/>
              <a:defRPr sz="1875">
                <a:latin typeface="Helvetica Light"/>
                <a:ea typeface="Helvetica Light"/>
                <a:cs typeface="Helvetica Light"/>
                <a:sym typeface="Helvetica Light"/>
              </a:defRPr>
            </a:lvl4pPr>
            <a:lvl5pPr marL="898260" indent="-231510" defTabSz="308074">
              <a:buSzPct val="75000"/>
              <a:defRPr sz="1875">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4475931" y="5421064"/>
            <a:ext cx="288540" cy="28276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62790023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2376971" y="825996"/>
            <a:ext cx="4390058" cy="948780"/>
          </a:xfrm>
          <a:prstGeom prst="rect">
            <a:avLst/>
          </a:prstGeom>
        </p:spPr>
        <p:txBody>
          <a:bodyPr lIns="53578" tIns="53578" rIns="53578" bIns="53578"/>
          <a:lstStyle>
            <a:lvl1pPr defTabSz="308074">
              <a:defRPr sz="4050"/>
            </a:lvl1pPr>
          </a:lstStyle>
          <a:p>
            <a:r>
              <a:t>Title Text</a:t>
            </a:r>
          </a:p>
        </p:txBody>
      </p:sp>
      <p:sp>
        <p:nvSpPr>
          <p:cNvPr id="144" name="Body Level One…"/>
          <p:cNvSpPr txBox="1">
            <a:spLocks noGrp="1"/>
          </p:cNvSpPr>
          <p:nvPr>
            <p:ph type="body" sz="half" idx="1"/>
          </p:nvPr>
        </p:nvSpPr>
        <p:spPr>
          <a:xfrm>
            <a:off x="2376971" y="1852910"/>
            <a:ext cx="4390058" cy="2762623"/>
          </a:xfrm>
          <a:prstGeom prst="rect">
            <a:avLst/>
          </a:prstGeom>
        </p:spPr>
        <p:txBody>
          <a:bodyPr lIns="53578" tIns="53578" rIns="53578" bIns="53578"/>
          <a:lstStyle>
            <a:lvl1pPr marL="218777" indent="-218777" defTabSz="308074">
              <a:buSzPct val="145000"/>
              <a:defRPr sz="1575"/>
            </a:lvl1pPr>
            <a:lvl2pPr marL="385465" indent="-218777" defTabSz="308074">
              <a:buSzPct val="145000"/>
              <a:defRPr sz="1575"/>
            </a:lvl2pPr>
            <a:lvl3pPr marL="552152" indent="-218777" defTabSz="308074">
              <a:buSzPct val="145000"/>
              <a:defRPr sz="1575"/>
            </a:lvl3pPr>
            <a:lvl4pPr marL="718840" indent="-218777" defTabSz="308074">
              <a:buSzPct val="145000"/>
              <a:defRPr sz="1575"/>
            </a:lvl4pPr>
            <a:lvl5pPr marL="885527" indent="-218777" defTabSz="308074">
              <a:buSzPct val="145000"/>
              <a:defRPr sz="1575"/>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4500524" y="4799707"/>
            <a:ext cx="217207" cy="212077"/>
          </a:xfrm>
          <a:prstGeom prst="rect">
            <a:avLst/>
          </a:prstGeom>
        </p:spPr>
        <p:txBody>
          <a:bodyPr lIns="53578" tIns="53578" rIns="53578" bIns="53578"/>
          <a:lstStyle>
            <a:lvl1pPr defTabSz="308074">
              <a:defRPr sz="675"/>
            </a:lvl1pPr>
          </a:lstStyle>
          <a:p>
            <a:fld id="{86CB4B4D-7CA3-9044-876B-883B54F8677D}" type="slidenum">
              <a:t>‹#›</a:t>
            </a:fld>
            <a:endParaRPr/>
          </a:p>
        </p:txBody>
      </p:sp>
    </p:spTree>
    <p:extLst>
      <p:ext uri="{BB962C8B-B14F-4D97-AF65-F5344CB8AC3E}">
        <p14:creationId xmlns:p14="http://schemas.microsoft.com/office/powerpoint/2010/main" val="770381264"/>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1376781" y="1334854"/>
            <a:ext cx="6390450" cy="1710500"/>
          </a:xfrm>
          <a:prstGeom prst="rect">
            <a:avLst/>
          </a:prstGeom>
        </p:spPr>
        <p:txBody>
          <a:bodyPr lIns="182850" tIns="182850" rIns="182850" bIns="182850" anchor="b"/>
          <a:lstStyle>
            <a:lvl1pPr defTabSz="914400">
              <a:defRPr sz="5100">
                <a:latin typeface="Arial"/>
                <a:ea typeface="Arial"/>
                <a:cs typeface="Arial"/>
                <a:sym typeface="Arial"/>
              </a:defRPr>
            </a:lvl1pPr>
          </a:lstStyle>
          <a:p>
            <a:r>
              <a:t>Title Text</a:t>
            </a:r>
          </a:p>
        </p:txBody>
      </p:sp>
      <p:sp>
        <p:nvSpPr>
          <p:cNvPr id="153" name="Body Level One…"/>
          <p:cNvSpPr txBox="1">
            <a:spLocks noGrp="1"/>
          </p:cNvSpPr>
          <p:nvPr>
            <p:ph type="body" sz="quarter" idx="1"/>
          </p:nvPr>
        </p:nvSpPr>
        <p:spPr>
          <a:xfrm>
            <a:off x="1376775" y="3076145"/>
            <a:ext cx="6390450" cy="660501"/>
          </a:xfrm>
          <a:prstGeom prst="rect">
            <a:avLst/>
          </a:prstGeom>
        </p:spPr>
        <p:txBody>
          <a:bodyPr lIns="182850" tIns="182850" rIns="182850" bIns="182850" anchor="t"/>
          <a:lstStyle>
            <a:lvl1pPr marL="342900" indent="-300038" algn="ctr" defTabSz="914400">
              <a:spcBef>
                <a:spcPts val="0"/>
              </a:spcBef>
              <a:buSzTx/>
              <a:buNone/>
              <a:defRPr sz="2700">
                <a:solidFill>
                  <a:srgbClr val="595959"/>
                </a:solidFill>
                <a:latin typeface="Arial"/>
                <a:ea typeface="Arial"/>
                <a:cs typeface="Arial"/>
                <a:sym typeface="Arial"/>
              </a:defRPr>
            </a:lvl1pPr>
            <a:lvl2pPr marL="342900" indent="-119063" algn="ctr" defTabSz="914400">
              <a:spcBef>
                <a:spcPts val="0"/>
              </a:spcBef>
              <a:buSzTx/>
              <a:buNone/>
              <a:defRPr sz="2700">
                <a:solidFill>
                  <a:srgbClr val="595959"/>
                </a:solidFill>
                <a:latin typeface="Arial"/>
                <a:ea typeface="Arial"/>
                <a:cs typeface="Arial"/>
                <a:sym typeface="Arial"/>
              </a:defRPr>
            </a:lvl2pPr>
            <a:lvl3pPr marL="342900" indent="52388" algn="ctr" defTabSz="914400">
              <a:spcBef>
                <a:spcPts val="0"/>
              </a:spcBef>
              <a:buSzTx/>
              <a:buNone/>
              <a:defRPr sz="2700">
                <a:solidFill>
                  <a:srgbClr val="595959"/>
                </a:solidFill>
                <a:latin typeface="Arial"/>
                <a:ea typeface="Arial"/>
                <a:cs typeface="Arial"/>
                <a:sym typeface="Arial"/>
              </a:defRPr>
            </a:lvl3pPr>
            <a:lvl4pPr marL="342900" indent="223838" algn="ctr" defTabSz="914400">
              <a:spcBef>
                <a:spcPts val="0"/>
              </a:spcBef>
              <a:buSzTx/>
              <a:buNone/>
              <a:defRPr sz="2700">
                <a:solidFill>
                  <a:srgbClr val="595959"/>
                </a:solidFill>
                <a:latin typeface="Arial"/>
                <a:ea typeface="Arial"/>
                <a:cs typeface="Arial"/>
                <a:sym typeface="Arial"/>
              </a:defRPr>
            </a:lvl4pPr>
            <a:lvl5pPr marL="342900" indent="395288" algn="ctr" defTabSz="914400">
              <a:spcBef>
                <a:spcPts val="0"/>
              </a:spcBef>
              <a:buSzTx/>
              <a:buNone/>
              <a:defRPr sz="27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7639832" y="4616196"/>
            <a:ext cx="269037" cy="296387"/>
          </a:xfrm>
          <a:prstGeom prst="rect">
            <a:avLst/>
          </a:prstGeom>
        </p:spPr>
        <p:txBody>
          <a:bodyPr lIns="182850" tIns="182850" rIns="182850" bIns="182850" anchor="ctr">
            <a:normAutofit/>
          </a:bodyPr>
          <a:lstStyle>
            <a:lvl1pPr algn="r" defTabSz="914400">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27457261"/>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1645295" y="260449"/>
            <a:ext cx="5853410" cy="126503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r>
              <a:t>Title Text</a:t>
            </a:r>
          </a:p>
        </p:txBody>
      </p:sp>
      <p:sp>
        <p:nvSpPr>
          <p:cNvPr id="162" name="Body Level One…"/>
          <p:cNvSpPr txBox="1">
            <a:spLocks noGrp="1"/>
          </p:cNvSpPr>
          <p:nvPr>
            <p:ph type="body" idx="1"/>
          </p:nvPr>
        </p:nvSpPr>
        <p:spPr>
          <a:xfrm>
            <a:off x="1645295" y="1525488"/>
            <a:ext cx="5853410" cy="3683497"/>
          </a:xfrm>
          <a:prstGeom prst="rect">
            <a:avLst/>
          </a:prstGeom>
        </p:spPr>
        <p:txBody>
          <a:bodyPr lIns="71437" tIns="71437" rIns="71437" bIns="71437"/>
          <a:lstStyle>
            <a:lvl1pPr marL="231510" indent="-231510" defTabSz="308074">
              <a:buSzPct val="75000"/>
              <a:defRPr sz="1875">
                <a:latin typeface="Helvetica Light"/>
                <a:ea typeface="Helvetica Light"/>
                <a:cs typeface="Helvetica Light"/>
                <a:sym typeface="Helvetica Light"/>
              </a:defRPr>
            </a:lvl1pPr>
            <a:lvl2pPr marL="398198" indent="-231510" defTabSz="308074">
              <a:buSzPct val="75000"/>
              <a:defRPr sz="1875">
                <a:latin typeface="Helvetica Light"/>
                <a:ea typeface="Helvetica Light"/>
                <a:cs typeface="Helvetica Light"/>
                <a:sym typeface="Helvetica Light"/>
              </a:defRPr>
            </a:lvl2pPr>
            <a:lvl3pPr marL="564885" indent="-231510" defTabSz="308074">
              <a:buSzPct val="75000"/>
              <a:defRPr sz="1875">
                <a:latin typeface="Helvetica Light"/>
                <a:ea typeface="Helvetica Light"/>
                <a:cs typeface="Helvetica Light"/>
                <a:sym typeface="Helvetica Light"/>
              </a:defRPr>
            </a:lvl3pPr>
            <a:lvl4pPr marL="731573" indent="-231510" defTabSz="308074">
              <a:buSzPct val="75000"/>
              <a:defRPr sz="1875">
                <a:latin typeface="Helvetica Light"/>
                <a:ea typeface="Helvetica Light"/>
                <a:cs typeface="Helvetica Light"/>
                <a:sym typeface="Helvetica Light"/>
              </a:defRPr>
            </a:lvl4pPr>
            <a:lvl5pPr marL="898260" indent="-231510" defTabSz="308074">
              <a:buSzPct val="75000"/>
              <a:defRPr sz="1875">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4475931" y="5421064"/>
            <a:ext cx="288540" cy="28276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899878902"/>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1376775" y="1085229"/>
            <a:ext cx="6390450" cy="477250"/>
          </a:xfrm>
          <a:prstGeom prst="rect">
            <a:avLst/>
          </a:prstGeom>
        </p:spPr>
        <p:txBody>
          <a:bodyPr lIns="182850" tIns="182850" rIns="182850" bIns="182850" anchor="t"/>
          <a:lstStyle>
            <a:lvl1pPr algn="l" defTabSz="914400">
              <a:defRPr sz="2700">
                <a:latin typeface="Arial"/>
                <a:ea typeface="Arial"/>
                <a:cs typeface="Arial"/>
                <a:sym typeface="Arial"/>
              </a:defRPr>
            </a:lvl1pPr>
          </a:lstStyle>
          <a:p>
            <a:r>
              <a:t>Title Text</a:t>
            </a:r>
          </a:p>
        </p:txBody>
      </p:sp>
      <p:sp>
        <p:nvSpPr>
          <p:cNvPr id="171" name="Body Level One…"/>
          <p:cNvSpPr txBox="1">
            <a:spLocks noGrp="1"/>
          </p:cNvSpPr>
          <p:nvPr>
            <p:ph type="body" sz="half" idx="1"/>
          </p:nvPr>
        </p:nvSpPr>
        <p:spPr>
          <a:xfrm>
            <a:off x="1376775" y="1674770"/>
            <a:ext cx="6390450" cy="2847001"/>
          </a:xfrm>
          <a:prstGeom prst="rect">
            <a:avLst/>
          </a:prstGeom>
        </p:spPr>
        <p:txBody>
          <a:bodyPr lIns="182850" tIns="182850" rIns="182850" bIns="182850" anchor="t"/>
          <a:lstStyle>
            <a:lvl1pPr marL="371475" indent="-328613"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1pPr>
            <a:lvl2pPr marL="61504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2pPr>
            <a:lvl3pPr marL="78649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3pPr>
            <a:lvl4pPr marL="95794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4pPr>
            <a:lvl5pPr marL="1129393" indent="-391205" defTabSz="914400">
              <a:lnSpc>
                <a:spcPct val="115000"/>
              </a:lnSpc>
              <a:spcBef>
                <a:spcPts val="0"/>
              </a:spcBef>
              <a:buClr>
                <a:srgbClr val="595959"/>
              </a:buClr>
              <a:buSzPts val="4600"/>
              <a:buFont typeface="Arial"/>
              <a:buChar char="○"/>
              <a:defRPr sz="1725">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7639832" y="4616196"/>
            <a:ext cx="269037" cy="296387"/>
          </a:xfrm>
          <a:prstGeom prst="rect">
            <a:avLst/>
          </a:prstGeom>
        </p:spPr>
        <p:txBody>
          <a:bodyPr lIns="182850" tIns="182850" rIns="182850" bIns="182850" anchor="ctr">
            <a:normAutofit/>
          </a:bodyPr>
          <a:lstStyle>
            <a:lvl1pPr algn="r" defTabSz="914400">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24994670"/>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_TITLE_AND_BODY">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311700" y="494472"/>
            <a:ext cx="8520601" cy="636334"/>
          </a:xfrm>
          <a:prstGeom prst="rect">
            <a:avLst/>
          </a:prstGeom>
        </p:spPr>
        <p:txBody>
          <a:bodyPr lIns="243799" tIns="243799" rIns="243799" bIns="243799" anchor="t"/>
          <a:lstStyle>
            <a:lvl1pPr algn="l" defTabSz="914400">
              <a:defRPr sz="2775">
                <a:latin typeface="Arial"/>
                <a:ea typeface="Arial"/>
                <a:cs typeface="Arial"/>
                <a:sym typeface="Arial"/>
              </a:defRPr>
            </a:lvl1pPr>
          </a:lstStyle>
          <a:p>
            <a:r>
              <a:t>Title Text</a:t>
            </a:r>
          </a:p>
        </p:txBody>
      </p:sp>
      <p:sp>
        <p:nvSpPr>
          <p:cNvPr id="180" name="Body Level One…"/>
          <p:cNvSpPr txBox="1">
            <a:spLocks noGrp="1"/>
          </p:cNvSpPr>
          <p:nvPr>
            <p:ph type="body" idx="1"/>
          </p:nvPr>
        </p:nvSpPr>
        <p:spPr>
          <a:xfrm>
            <a:off x="311700" y="1280528"/>
            <a:ext cx="8520601" cy="3796000"/>
          </a:xfrm>
          <a:prstGeom prst="rect">
            <a:avLst/>
          </a:prstGeom>
        </p:spPr>
        <p:txBody>
          <a:bodyPr lIns="243799" tIns="243799" rIns="243799" bIns="243799" anchor="t"/>
          <a:lstStyle>
            <a:lvl1pPr marL="385763" indent="-342900"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1pPr>
            <a:lvl2pPr marL="63205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2pPr>
            <a:lvl3pPr marL="80350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3pPr>
            <a:lvl4pPr marL="97495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4pPr>
            <a:lvl5pPr marL="1146402" indent="-408214" defTabSz="914400">
              <a:lnSpc>
                <a:spcPct val="115000"/>
              </a:lnSpc>
              <a:spcBef>
                <a:spcPts val="0"/>
              </a:spcBef>
              <a:buClr>
                <a:srgbClr val="595959"/>
              </a:buClr>
              <a:buSzPts val="4800"/>
              <a:buFont typeface="Arial"/>
              <a:buChar char="○"/>
              <a:defRPr sz="18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8695814" y="5218665"/>
            <a:ext cx="325344" cy="362708"/>
          </a:xfrm>
          <a:prstGeom prst="rect">
            <a:avLst/>
          </a:prstGeom>
        </p:spPr>
        <p:txBody>
          <a:bodyPr lIns="243799" tIns="243799" rIns="243799" bIns="243799" anchor="ctr">
            <a:normAutofit/>
          </a:bodyPr>
          <a:lstStyle>
            <a:lvl1pPr algn="r" defTabSz="914400">
              <a:defRPr sz="975">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964681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endParaRPr lang="en-GB"/>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29256E6-CD8E-4528-B78D-D43136598767}" type="datetimeFigureOut">
              <a:rPr lang="en-GB" smtClean="0">
                <a:solidFill>
                  <a:prstClr val="black">
                    <a:tint val="75000"/>
                  </a:prstClr>
                </a:solidFill>
              </a:rPr>
              <a:pPr/>
              <a:t>12/08/2025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B04E4C0-52B9-412D-970C-86456EF219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84635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1" y="5126041"/>
            <a:ext cx="271938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822952" rtl="0" eaLnBrk="1" fontAlgn="base" latinLnBrk="0" hangingPunct="1">
              <a:lnSpc>
                <a:spcPct val="100000"/>
              </a:lnSpc>
              <a:spcBef>
                <a:spcPct val="0"/>
              </a:spcBef>
              <a:spcAft>
                <a:spcPct val="0"/>
              </a:spcAft>
              <a:buClrTx/>
              <a:buSzTx/>
              <a:buFontTx/>
              <a:buNone/>
              <a:tabLst/>
              <a:defRPr/>
            </a:pPr>
            <a:endParaRPr kumimoji="0" lang="en-GB"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6"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15203364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a:defRPr/>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009576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a:defRPr/>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8607029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a:defRPr/>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8232486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a:defRPr/>
            </a:pPr>
            <a:endParaRPr lang="en-GB">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3727556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8" name="Footer Placeholder 7"/>
          <p:cNvSpPr>
            <a:spLocks noGrp="1"/>
          </p:cNvSpPr>
          <p:nvPr>
            <p:ph type="ftr" sz="quarter" idx="11"/>
          </p:nvPr>
        </p:nvSpPr>
        <p:spPr/>
        <p:txBody>
          <a:bodyPr/>
          <a:lstStyle/>
          <a:p>
            <a:pPr defTabSz="685800">
              <a:defRPr/>
            </a:pPr>
            <a:endParaRPr lang="en-GB">
              <a:solidFill>
                <a:prstClr val="black">
                  <a:tint val="75000"/>
                </a:prstClr>
              </a:solidFill>
              <a:latin typeface="Calibri" panose="020F0502020204030204"/>
              <a:ea typeface="+mn-ea"/>
            </a:endParaRPr>
          </a:p>
        </p:txBody>
      </p:sp>
      <p:sp>
        <p:nvSpPr>
          <p:cNvPr id="9" name="Slide Number Placeholder 8"/>
          <p:cNvSpPr>
            <a:spLocks noGrp="1"/>
          </p:cNvSpPr>
          <p:nvPr>
            <p:ph type="sldNum" sz="quarter" idx="12"/>
          </p:nvPr>
        </p:nvSpPr>
        <p:spPr/>
        <p:txBody>
          <a:body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1641046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4" name="Footer Placeholder 3"/>
          <p:cNvSpPr>
            <a:spLocks noGrp="1"/>
          </p:cNvSpPr>
          <p:nvPr>
            <p:ph type="ftr" sz="quarter" idx="11"/>
          </p:nvPr>
        </p:nvSpPr>
        <p:spPr/>
        <p:txBody>
          <a:bodyPr/>
          <a:lstStyle/>
          <a:p>
            <a:pPr defTabSz="685800">
              <a:defRPr/>
            </a:pPr>
            <a:endParaRPr lang="en-GB">
              <a:solidFill>
                <a:prstClr val="black">
                  <a:tint val="75000"/>
                </a:prstClr>
              </a:solidFill>
              <a:latin typeface="Calibri" panose="020F0502020204030204"/>
              <a:ea typeface="+mn-ea"/>
            </a:endParaRPr>
          </a:p>
        </p:txBody>
      </p:sp>
      <p:sp>
        <p:nvSpPr>
          <p:cNvPr id="5" name="Slide Number Placeholder 4"/>
          <p:cNvSpPr>
            <a:spLocks noGrp="1"/>
          </p:cNvSpPr>
          <p:nvPr>
            <p:ph type="sldNum" sz="quarter" idx="12"/>
          </p:nvPr>
        </p:nvSpPr>
        <p:spPr/>
        <p:txBody>
          <a:body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649777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3" name="Footer Placeholder 2"/>
          <p:cNvSpPr>
            <a:spLocks noGrp="1"/>
          </p:cNvSpPr>
          <p:nvPr>
            <p:ph type="ftr" sz="quarter" idx="11"/>
          </p:nvPr>
        </p:nvSpPr>
        <p:spPr/>
        <p:txBody>
          <a:bodyPr/>
          <a:lstStyle/>
          <a:p>
            <a:pPr defTabSz="685800">
              <a:defRPr/>
            </a:pPr>
            <a:endParaRPr lang="en-GB">
              <a:solidFill>
                <a:prstClr val="black">
                  <a:tint val="75000"/>
                </a:prstClr>
              </a:solidFill>
              <a:latin typeface="Calibri" panose="020F0502020204030204"/>
              <a:ea typeface="+mn-ea"/>
            </a:endParaRPr>
          </a:p>
        </p:txBody>
      </p:sp>
      <p:sp>
        <p:nvSpPr>
          <p:cNvPr id="4" name="Slide Number Placeholder 3"/>
          <p:cNvSpPr>
            <a:spLocks noGrp="1"/>
          </p:cNvSpPr>
          <p:nvPr>
            <p:ph type="sldNum" sz="quarter" idx="12"/>
          </p:nvPr>
        </p:nvSpPr>
        <p:spPr/>
        <p:txBody>
          <a:body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46679660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a:defRPr/>
            </a:pPr>
            <a:endParaRPr lang="en-GB">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64917334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a:defRPr/>
            </a:pPr>
            <a:endParaRPr lang="en-GB">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621282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9256E6-CD8E-4528-B78D-D43136598767}" type="datetimeFigureOut">
              <a:rPr lang="en-GB" smtClean="0">
                <a:solidFill>
                  <a:prstClr val="black">
                    <a:tint val="75000"/>
                  </a:prstClr>
                </a:solidFill>
              </a:rPr>
              <a:pPr/>
              <a:t>12/08/2025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B04E4C0-52B9-412D-970C-86456EF219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0833655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a:defRPr/>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04417595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a:defRPr/>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61517947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1" y="5126040"/>
            <a:ext cx="271938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822952" rtl="0" eaLnBrk="1" fontAlgn="base" latinLnBrk="0" hangingPunct="1">
              <a:lnSpc>
                <a:spcPct val="100000"/>
              </a:lnSpc>
              <a:spcBef>
                <a:spcPct val="0"/>
              </a:spcBef>
              <a:spcAft>
                <a:spcPct val="0"/>
              </a:spcAft>
              <a:buClrTx/>
              <a:buSzTx/>
              <a:buFontTx/>
              <a:buNone/>
              <a:tabLst/>
              <a:defRPr/>
            </a:pPr>
            <a:endParaRPr kumimoji="0" lang="en-GB"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6"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1393355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endParaRPr lang="en-GB"/>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9256E6-CD8E-4528-B78D-D43136598767}" type="datetimeFigureOut">
              <a:rPr lang="en-GB" smtClean="0">
                <a:solidFill>
                  <a:prstClr val="black">
                    <a:tint val="75000"/>
                  </a:prstClr>
                </a:solidFill>
              </a:rPr>
              <a:pPr/>
              <a:t>12/08/2025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B04E4C0-52B9-412D-970C-86456EF219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561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903821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29256E6-CD8E-4528-B78D-D43136598767}" type="datetimeFigureOut">
              <a:rPr lang="en-GB" smtClean="0">
                <a:solidFill>
                  <a:prstClr val="black">
                    <a:tint val="75000"/>
                  </a:prstClr>
                </a:solidFill>
              </a:rPr>
              <a:pPr/>
              <a:t>12/08/2025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B04E4C0-52B9-412D-970C-86456EF219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5267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29256E6-CD8E-4528-B78D-D43136598767}" type="datetimeFigureOut">
              <a:rPr lang="en-GB" smtClean="0">
                <a:solidFill>
                  <a:prstClr val="black">
                    <a:tint val="75000"/>
                  </a:prstClr>
                </a:solidFill>
              </a:rPr>
              <a:pPr/>
              <a:t>12/08/2025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B04E4C0-52B9-412D-970C-86456EF219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0495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29256E6-CD8E-4528-B78D-D43136598767}" type="datetimeFigureOut">
              <a:rPr lang="en-GB" smtClean="0">
                <a:solidFill>
                  <a:prstClr val="black">
                    <a:tint val="75000"/>
                  </a:prstClr>
                </a:solidFill>
              </a:rPr>
              <a:pPr/>
              <a:t>12/08/2025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B04E4C0-52B9-412D-970C-86456EF219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7239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9256E6-CD8E-4528-B78D-D43136598767}" type="datetimeFigureOut">
              <a:rPr lang="en-GB" smtClean="0">
                <a:solidFill>
                  <a:prstClr val="black">
                    <a:tint val="75000"/>
                  </a:prstClr>
                </a:solidFill>
              </a:rPr>
              <a:pPr/>
              <a:t>12/08/2025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B04E4C0-52B9-412D-970C-86456EF219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8368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endParaRPr lang="en-GB"/>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29256E6-CD8E-4528-B78D-D43136598767}" type="datetimeFigureOut">
              <a:rPr lang="en-GB" smtClean="0">
                <a:solidFill>
                  <a:prstClr val="black">
                    <a:tint val="75000"/>
                  </a:prstClr>
                </a:solidFill>
              </a:rPr>
              <a:pPr/>
              <a:t>12/08/2025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B04E4C0-52B9-412D-970C-86456EF219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6726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endParaRPr lang="en-GB"/>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GB"/>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29256E6-CD8E-4528-B78D-D43136598767}" type="datetimeFigureOut">
              <a:rPr lang="en-GB" smtClean="0">
                <a:solidFill>
                  <a:prstClr val="black">
                    <a:tint val="75000"/>
                  </a:prstClr>
                </a:solidFill>
              </a:rPr>
              <a:pPr/>
              <a:t>12/08/2025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B04E4C0-52B9-412D-970C-86456EF219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2508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9256E6-CD8E-4528-B78D-D43136598767}" type="datetimeFigureOut">
              <a:rPr lang="en-GB" smtClean="0">
                <a:solidFill>
                  <a:prstClr val="black">
                    <a:tint val="75000"/>
                  </a:prstClr>
                </a:solidFill>
              </a:rPr>
              <a:pPr/>
              <a:t>12/08/2025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B04E4C0-52B9-412D-970C-86456EF219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9452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9256E6-CD8E-4528-B78D-D43136598767}" type="datetimeFigureOut">
              <a:rPr lang="en-GB" smtClean="0">
                <a:solidFill>
                  <a:prstClr val="black">
                    <a:tint val="75000"/>
                  </a:prstClr>
                </a:solidFill>
              </a:rPr>
              <a:pPr/>
              <a:t>12/08/2025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B04E4C0-52B9-412D-970C-86456EF219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4881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170963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60" y="934899"/>
            <a:ext cx="6857280" cy="1989809"/>
          </a:xfrm>
        </p:spPr>
        <p:txBody>
          <a:bodyPr anchor="b"/>
          <a:lstStyle>
            <a:lvl1pPr algn="ctr">
              <a:defRPr sz="4536"/>
            </a:lvl1pPr>
          </a:lstStyle>
          <a:p>
            <a:r>
              <a:rPr lang="en-US"/>
              <a:t>Click to edit Master title style</a:t>
            </a:r>
            <a:endParaRPr lang="en-GB"/>
          </a:p>
        </p:txBody>
      </p:sp>
      <p:sp>
        <p:nvSpPr>
          <p:cNvPr id="3" name="Subtitle 2"/>
          <p:cNvSpPr>
            <a:spLocks noGrp="1"/>
          </p:cNvSpPr>
          <p:nvPr>
            <p:ph type="subTitle" idx="1"/>
          </p:nvPr>
        </p:nvSpPr>
        <p:spPr>
          <a:xfrm>
            <a:off x="1143360" y="3001516"/>
            <a:ext cx="6857280" cy="1380145"/>
          </a:xfrm>
        </p:spPr>
        <p:txBody>
          <a:bodyPr/>
          <a:lstStyle>
            <a:lvl1pPr marL="0" indent="0" algn="ctr">
              <a:buNone/>
              <a:defRPr sz="1814"/>
            </a:lvl1pPr>
            <a:lvl2pPr marL="345643" indent="0" algn="ctr">
              <a:buNone/>
              <a:defRPr sz="1512"/>
            </a:lvl2pPr>
            <a:lvl3pPr marL="691286" indent="0" algn="ctr">
              <a:buNone/>
              <a:defRPr sz="1361"/>
            </a:lvl3pPr>
            <a:lvl4pPr marL="1036930" indent="0" algn="ctr">
              <a:buNone/>
              <a:defRPr sz="1210"/>
            </a:lvl4pPr>
            <a:lvl5pPr marL="1382573" indent="0" algn="ctr">
              <a:buNone/>
              <a:defRPr sz="1210"/>
            </a:lvl5pPr>
            <a:lvl6pPr marL="1728216" indent="0" algn="ctr">
              <a:buNone/>
              <a:defRPr sz="1210"/>
            </a:lvl6pPr>
            <a:lvl7pPr marL="2073859" indent="0" algn="ctr">
              <a:buNone/>
              <a:defRPr sz="1210"/>
            </a:lvl7pPr>
            <a:lvl8pPr marL="2419502" indent="0" algn="ctr">
              <a:buNone/>
              <a:defRPr sz="1210"/>
            </a:lvl8pPr>
            <a:lvl9pPr marL="2765146" indent="0" algn="ctr">
              <a:buNone/>
              <a:defRPr sz="1210"/>
            </a:lvl9pPr>
          </a:lstStyle>
          <a:p>
            <a:r>
              <a:rPr lang="en-US"/>
              <a:t>Click to edit Master subtitle style</a:t>
            </a:r>
            <a:endParaRPr lang="en-GB"/>
          </a:p>
        </p:txBody>
      </p:sp>
      <p:sp>
        <p:nvSpPr>
          <p:cNvPr id="4" name="Date Placeholder 3"/>
          <p:cNvSpPr>
            <a:spLocks noGrp="1"/>
          </p:cNvSpPr>
          <p:nvPr>
            <p:ph type="dt" idx="10"/>
          </p:nvPr>
        </p:nvSpPr>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5" name="Footer Placeholder 4"/>
          <p:cNvSpPr>
            <a:spLocks noGrp="1"/>
          </p:cNvSpPr>
          <p:nvPr>
            <p:ph type="ftr" idx="11"/>
          </p:nvPr>
        </p:nvSpPr>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6" name="Slide Number Placeholder 5"/>
          <p:cNvSpPr>
            <a:spLocks noGrp="1"/>
          </p:cNvSpPr>
          <p:nvPr>
            <p:ph type="sldNum" idx="12"/>
          </p:nvPr>
        </p:nvSpPr>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88330747-18D9-4047-B2BC-F013663E00C4}"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41471293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5"/>
            <a:ext cx="1543050" cy="257175"/>
          </a:xfrm>
          <a:prstGeom prst="rect">
            <a:avLst/>
          </a:prstGeom>
        </p:spPr>
        <p:txBody>
          <a:bodyPr/>
          <a:lstStyle>
            <a:lvl1pPr>
              <a:defRPr>
                <a:solidFill>
                  <a:schemeClr val="bg1"/>
                </a:solidFill>
              </a:defRPr>
            </a:lvl1pPr>
          </a:lstStyle>
          <a:p>
            <a:pPr>
              <a:defRPr/>
            </a:pPr>
            <a:r>
              <a:rPr lang="da-DK" altLang="ja-JP"/>
              <a:t>www.itu.dk</a:t>
            </a:r>
            <a:endParaRPr lang="en-US" altLang="ja-JP"/>
          </a:p>
        </p:txBody>
      </p:sp>
    </p:spTree>
    <p:extLst>
      <p:ext uri="{BB962C8B-B14F-4D97-AF65-F5344CB8AC3E}">
        <p14:creationId xmlns:p14="http://schemas.microsoft.com/office/powerpoint/2010/main" val="2549734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5" name="Footer Placeholder 4"/>
          <p:cNvSpPr>
            <a:spLocks noGrp="1"/>
          </p:cNvSpPr>
          <p:nvPr>
            <p:ph type="ftr" idx="11"/>
          </p:nvPr>
        </p:nvSpPr>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6" name="Slide Number Placeholder 5"/>
          <p:cNvSpPr>
            <a:spLocks noGrp="1"/>
          </p:cNvSpPr>
          <p:nvPr>
            <p:ph type="sldNum" idx="12"/>
          </p:nvPr>
        </p:nvSpPr>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03CB2D97-CBA2-442E-818A-F4591A3E6087}"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23394263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424550"/>
            <a:ext cx="7886880" cy="2377449"/>
          </a:xfrm>
        </p:spPr>
        <p:txBody>
          <a:bodyPr anchor="b"/>
          <a:lstStyle>
            <a:lvl1pPr>
              <a:defRPr sz="4536"/>
            </a:lvl1pPr>
          </a:lstStyle>
          <a:p>
            <a:r>
              <a:rPr lang="en-US"/>
              <a:t>Click to edit Master title style</a:t>
            </a:r>
            <a:endParaRPr lang="en-GB"/>
          </a:p>
        </p:txBody>
      </p:sp>
      <p:sp>
        <p:nvSpPr>
          <p:cNvPr id="3" name="Text Placeholder 2"/>
          <p:cNvSpPr>
            <a:spLocks noGrp="1"/>
          </p:cNvSpPr>
          <p:nvPr>
            <p:ph type="body" idx="1"/>
          </p:nvPr>
        </p:nvSpPr>
        <p:spPr>
          <a:xfrm>
            <a:off x="623521" y="3824802"/>
            <a:ext cx="7886880" cy="1249331"/>
          </a:xfrm>
        </p:spPr>
        <p:txBody>
          <a:bodyPr/>
          <a:lstStyle>
            <a:lvl1pPr marL="0" indent="0">
              <a:buNone/>
              <a:defRPr sz="1814"/>
            </a:lvl1pPr>
            <a:lvl2pPr marL="345643" indent="0">
              <a:buNone/>
              <a:defRPr sz="1512"/>
            </a:lvl2pPr>
            <a:lvl3pPr marL="691286" indent="0">
              <a:buNone/>
              <a:defRPr sz="1361"/>
            </a:lvl3pPr>
            <a:lvl4pPr marL="1036930" indent="0">
              <a:buNone/>
              <a:defRPr sz="1210"/>
            </a:lvl4pPr>
            <a:lvl5pPr marL="1382573" indent="0">
              <a:buNone/>
              <a:defRPr sz="1210"/>
            </a:lvl5pPr>
            <a:lvl6pPr marL="1728216" indent="0">
              <a:buNone/>
              <a:defRPr sz="1210"/>
            </a:lvl6pPr>
            <a:lvl7pPr marL="2073859" indent="0">
              <a:buNone/>
              <a:defRPr sz="1210"/>
            </a:lvl7pPr>
            <a:lvl8pPr marL="2419502" indent="0">
              <a:buNone/>
              <a:defRPr sz="1210"/>
            </a:lvl8pPr>
            <a:lvl9pPr marL="2765146" indent="0">
              <a:buNone/>
              <a:defRPr sz="121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5" name="Footer Placeholder 4"/>
          <p:cNvSpPr>
            <a:spLocks noGrp="1"/>
          </p:cNvSpPr>
          <p:nvPr>
            <p:ph type="ftr" idx="11"/>
          </p:nvPr>
        </p:nvSpPr>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6" name="Slide Number Placeholder 5"/>
          <p:cNvSpPr>
            <a:spLocks noGrp="1"/>
          </p:cNvSpPr>
          <p:nvPr>
            <p:ph type="sldNum" idx="12"/>
          </p:nvPr>
        </p:nvSpPr>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750EC9CD-913F-46ED-BAD7-D40ADF0C2F01}"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5776332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6480" y="1336941"/>
            <a:ext cx="4043520" cy="3770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38241" y="1336941"/>
            <a:ext cx="4044960" cy="3770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6" name="Footer Placeholder 5"/>
          <p:cNvSpPr>
            <a:spLocks noGrp="1"/>
          </p:cNvSpPr>
          <p:nvPr>
            <p:ph type="ftr" idx="11"/>
          </p:nvPr>
        </p:nvSpPr>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7" name="Slide Number Placeholder 6"/>
          <p:cNvSpPr>
            <a:spLocks noGrp="1"/>
          </p:cNvSpPr>
          <p:nvPr>
            <p:ph type="sldNum" idx="12"/>
          </p:nvPr>
        </p:nvSpPr>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BDAA9A05-CA23-431E-8BDC-0CC9E8D4AB88}"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603356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281" y="304832"/>
            <a:ext cx="7886880" cy="1104116"/>
          </a:xfrm>
        </p:spPr>
        <p:txBody>
          <a:bodyPr/>
          <a:lstStyle/>
          <a:p>
            <a:r>
              <a:rPr lang="en-US"/>
              <a:t>Click to edit Master title style</a:t>
            </a:r>
            <a:endParaRPr lang="en-GB"/>
          </a:p>
        </p:txBody>
      </p:sp>
      <p:sp>
        <p:nvSpPr>
          <p:cNvPr id="3" name="Text Placeholder 2"/>
          <p:cNvSpPr>
            <a:spLocks noGrp="1"/>
          </p:cNvSpPr>
          <p:nvPr>
            <p:ph type="body" idx="1"/>
          </p:nvPr>
        </p:nvSpPr>
        <p:spPr>
          <a:xfrm>
            <a:off x="629280" y="1400547"/>
            <a:ext cx="3869280" cy="686472"/>
          </a:xfrm>
        </p:spPr>
        <p:txBody>
          <a:bodyPr anchor="b"/>
          <a:lstStyle>
            <a:lvl1pPr marL="0" indent="0">
              <a:buNone/>
              <a:defRPr sz="1814" b="1"/>
            </a:lvl1pPr>
            <a:lvl2pPr marL="345643" indent="0">
              <a:buNone/>
              <a:defRPr sz="1512" b="1"/>
            </a:lvl2pPr>
            <a:lvl3pPr marL="691286" indent="0">
              <a:buNone/>
              <a:defRPr sz="1361" b="1"/>
            </a:lvl3pPr>
            <a:lvl4pPr marL="1036930" indent="0">
              <a:buNone/>
              <a:defRPr sz="1210" b="1"/>
            </a:lvl4pPr>
            <a:lvl5pPr marL="1382573" indent="0">
              <a:buNone/>
              <a:defRPr sz="1210" b="1"/>
            </a:lvl5pPr>
            <a:lvl6pPr marL="1728216" indent="0">
              <a:buNone/>
              <a:defRPr sz="1210" b="1"/>
            </a:lvl6pPr>
            <a:lvl7pPr marL="2073859" indent="0">
              <a:buNone/>
              <a:defRPr sz="1210" b="1"/>
            </a:lvl7pPr>
            <a:lvl8pPr marL="2419502" indent="0">
              <a:buNone/>
              <a:defRPr sz="1210" b="1"/>
            </a:lvl8pPr>
            <a:lvl9pPr marL="2765146" indent="0">
              <a:buNone/>
              <a:defRPr sz="1210" b="1"/>
            </a:lvl9pPr>
          </a:lstStyle>
          <a:p>
            <a:pPr lvl="0"/>
            <a:r>
              <a:rPr lang="en-US"/>
              <a:t>Click to edit Master text styles</a:t>
            </a:r>
          </a:p>
        </p:txBody>
      </p:sp>
      <p:sp>
        <p:nvSpPr>
          <p:cNvPr id="4" name="Content Placeholder 3"/>
          <p:cNvSpPr>
            <a:spLocks noGrp="1"/>
          </p:cNvSpPr>
          <p:nvPr>
            <p:ph sz="half" idx="2"/>
          </p:nvPr>
        </p:nvSpPr>
        <p:spPr>
          <a:xfrm>
            <a:off x="629280" y="2087020"/>
            <a:ext cx="3869280" cy="3071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600" y="1400547"/>
            <a:ext cx="3886560" cy="686472"/>
          </a:xfrm>
        </p:spPr>
        <p:txBody>
          <a:bodyPr anchor="b"/>
          <a:lstStyle>
            <a:lvl1pPr marL="0" indent="0">
              <a:buNone/>
              <a:defRPr sz="1814" b="1"/>
            </a:lvl1pPr>
            <a:lvl2pPr marL="345643" indent="0">
              <a:buNone/>
              <a:defRPr sz="1512" b="1"/>
            </a:lvl2pPr>
            <a:lvl3pPr marL="691286" indent="0">
              <a:buNone/>
              <a:defRPr sz="1361" b="1"/>
            </a:lvl3pPr>
            <a:lvl4pPr marL="1036930" indent="0">
              <a:buNone/>
              <a:defRPr sz="1210" b="1"/>
            </a:lvl4pPr>
            <a:lvl5pPr marL="1382573" indent="0">
              <a:buNone/>
              <a:defRPr sz="1210" b="1"/>
            </a:lvl5pPr>
            <a:lvl6pPr marL="1728216" indent="0">
              <a:buNone/>
              <a:defRPr sz="1210" b="1"/>
            </a:lvl6pPr>
            <a:lvl7pPr marL="2073859" indent="0">
              <a:buNone/>
              <a:defRPr sz="1210" b="1"/>
            </a:lvl7pPr>
            <a:lvl8pPr marL="2419502" indent="0">
              <a:buNone/>
              <a:defRPr sz="1210" b="1"/>
            </a:lvl8pPr>
            <a:lvl9pPr marL="2765146" indent="0">
              <a:buNone/>
              <a:defRPr sz="1210" b="1"/>
            </a:lvl9pPr>
          </a:lstStyle>
          <a:p>
            <a:pPr lvl="0"/>
            <a:r>
              <a:rPr lang="en-US"/>
              <a:t>Click to edit Master text styles</a:t>
            </a:r>
          </a:p>
        </p:txBody>
      </p:sp>
      <p:sp>
        <p:nvSpPr>
          <p:cNvPr id="6" name="Content Placeholder 5"/>
          <p:cNvSpPr>
            <a:spLocks noGrp="1"/>
          </p:cNvSpPr>
          <p:nvPr>
            <p:ph sz="quarter" idx="4"/>
          </p:nvPr>
        </p:nvSpPr>
        <p:spPr>
          <a:xfrm>
            <a:off x="4629600" y="2087020"/>
            <a:ext cx="3886560" cy="3071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idx="10"/>
          </p:nvPr>
        </p:nvSpPr>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8" name="Footer Placeholder 7"/>
          <p:cNvSpPr>
            <a:spLocks noGrp="1"/>
          </p:cNvSpPr>
          <p:nvPr>
            <p:ph type="ftr" idx="11"/>
          </p:nvPr>
        </p:nvSpPr>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9" name="Slide Number Placeholder 8"/>
          <p:cNvSpPr>
            <a:spLocks noGrp="1"/>
          </p:cNvSpPr>
          <p:nvPr>
            <p:ph type="sldNum" idx="12"/>
          </p:nvPr>
        </p:nvSpPr>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0CE08962-3F9B-4DEB-A9E1-16BF56FC5A4B}"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3069618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idx="10"/>
          </p:nvPr>
        </p:nvSpPr>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4" name="Footer Placeholder 3"/>
          <p:cNvSpPr>
            <a:spLocks noGrp="1"/>
          </p:cNvSpPr>
          <p:nvPr>
            <p:ph type="ftr" idx="11"/>
          </p:nvPr>
        </p:nvSpPr>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5" name="Slide Number Placeholder 4"/>
          <p:cNvSpPr>
            <a:spLocks noGrp="1"/>
          </p:cNvSpPr>
          <p:nvPr>
            <p:ph type="sldNum" idx="12"/>
          </p:nvPr>
        </p:nvSpPr>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70EE5A10-DA9A-4AD5-99A3-4C944EECF9F7}"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2127525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3" name="Footer Placeholder 2"/>
          <p:cNvSpPr>
            <a:spLocks noGrp="1"/>
          </p:cNvSpPr>
          <p:nvPr>
            <p:ph type="ftr" idx="11"/>
          </p:nvPr>
        </p:nvSpPr>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4" name="Slide Number Placeholder 3"/>
          <p:cNvSpPr>
            <a:spLocks noGrp="1"/>
          </p:cNvSpPr>
          <p:nvPr>
            <p:ph type="sldNum" idx="12"/>
          </p:nvPr>
        </p:nvSpPr>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B4608A69-7461-444A-A371-76C062866EDD}"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2055103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380440"/>
            <a:ext cx="2949120" cy="1334540"/>
          </a:xfrm>
        </p:spPr>
        <p:txBody>
          <a:bodyPr anchor="b"/>
          <a:lstStyle>
            <a:lvl1pPr>
              <a:defRPr sz="2419"/>
            </a:lvl1pPr>
          </a:lstStyle>
          <a:p>
            <a:r>
              <a:rPr lang="en-US"/>
              <a:t>Click to edit Master title style</a:t>
            </a:r>
            <a:endParaRPr lang="en-GB"/>
          </a:p>
        </p:txBody>
      </p:sp>
      <p:sp>
        <p:nvSpPr>
          <p:cNvPr id="3" name="Content Placeholder 2"/>
          <p:cNvSpPr>
            <a:spLocks noGrp="1"/>
          </p:cNvSpPr>
          <p:nvPr>
            <p:ph idx="1"/>
          </p:nvPr>
        </p:nvSpPr>
        <p:spPr>
          <a:xfrm>
            <a:off x="3888000" y="823287"/>
            <a:ext cx="4628160" cy="4061226"/>
          </a:xfrm>
        </p:spPr>
        <p:txBody>
          <a:bodyPr/>
          <a:lstStyle>
            <a:lvl1pPr>
              <a:defRPr sz="2419"/>
            </a:lvl1pPr>
            <a:lvl2pPr>
              <a:defRPr sz="2117"/>
            </a:lvl2pPr>
            <a:lvl3pPr>
              <a:defRPr sz="1814"/>
            </a:lvl3pPr>
            <a:lvl4pPr>
              <a:defRPr sz="1512"/>
            </a:lvl4pPr>
            <a:lvl5pPr>
              <a:defRPr sz="1512"/>
            </a:lvl5pPr>
            <a:lvl6pPr>
              <a:defRPr sz="1512"/>
            </a:lvl6pPr>
            <a:lvl7pPr>
              <a:defRPr sz="1512"/>
            </a:lvl7pPr>
            <a:lvl8pPr>
              <a:defRPr sz="1512"/>
            </a:lvl8pPr>
            <a:lvl9pPr>
              <a:defRPr sz="15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280" y="1714981"/>
            <a:ext cx="2949120" cy="3175533"/>
          </a:xfrm>
        </p:spPr>
        <p:txBody>
          <a:bodyPr/>
          <a:lstStyle>
            <a:lvl1pPr marL="0" indent="0">
              <a:buNone/>
              <a:defRPr sz="1210"/>
            </a:lvl1pPr>
            <a:lvl2pPr marL="345643" indent="0">
              <a:buNone/>
              <a:defRPr sz="1058"/>
            </a:lvl2pPr>
            <a:lvl3pPr marL="691286" indent="0">
              <a:buNone/>
              <a:defRPr sz="907"/>
            </a:lvl3pPr>
            <a:lvl4pPr marL="1036930" indent="0">
              <a:buNone/>
              <a:defRPr sz="756"/>
            </a:lvl4pPr>
            <a:lvl5pPr marL="1382573" indent="0">
              <a:buNone/>
              <a:defRPr sz="756"/>
            </a:lvl5pPr>
            <a:lvl6pPr marL="1728216" indent="0">
              <a:buNone/>
              <a:defRPr sz="756"/>
            </a:lvl6pPr>
            <a:lvl7pPr marL="2073859" indent="0">
              <a:buNone/>
              <a:defRPr sz="756"/>
            </a:lvl7pPr>
            <a:lvl8pPr marL="2419502" indent="0">
              <a:buNone/>
              <a:defRPr sz="756"/>
            </a:lvl8pPr>
            <a:lvl9pPr marL="2765146" indent="0">
              <a:buNone/>
              <a:defRPr sz="756"/>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6" name="Footer Placeholder 5"/>
          <p:cNvSpPr>
            <a:spLocks noGrp="1"/>
          </p:cNvSpPr>
          <p:nvPr>
            <p:ph type="ftr" idx="11"/>
          </p:nvPr>
        </p:nvSpPr>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7" name="Slide Number Placeholder 6"/>
          <p:cNvSpPr>
            <a:spLocks noGrp="1"/>
          </p:cNvSpPr>
          <p:nvPr>
            <p:ph type="sldNum" idx="12"/>
          </p:nvPr>
        </p:nvSpPr>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05006DC9-5A9F-4FF8-B0F1-28BAAA00ABB8}"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1724623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380440"/>
            <a:ext cx="2949120" cy="1334540"/>
          </a:xfrm>
        </p:spPr>
        <p:txBody>
          <a:bodyPr anchor="b"/>
          <a:lstStyle>
            <a:lvl1pPr>
              <a:defRPr sz="2419"/>
            </a:lvl1pPr>
          </a:lstStyle>
          <a:p>
            <a:r>
              <a:rPr lang="en-US"/>
              <a:t>Click to edit Master title style</a:t>
            </a:r>
            <a:endParaRPr lang="en-GB"/>
          </a:p>
        </p:txBody>
      </p:sp>
      <p:sp>
        <p:nvSpPr>
          <p:cNvPr id="3" name="Picture Placeholder 2"/>
          <p:cNvSpPr>
            <a:spLocks noGrp="1"/>
          </p:cNvSpPr>
          <p:nvPr>
            <p:ph type="pic" idx="1"/>
          </p:nvPr>
        </p:nvSpPr>
        <p:spPr>
          <a:xfrm>
            <a:off x="3888000" y="823287"/>
            <a:ext cx="4628160" cy="4061226"/>
          </a:xfrm>
        </p:spPr>
        <p:txBody>
          <a:bodyPr/>
          <a:lstStyle>
            <a:lvl1pPr marL="0" indent="0">
              <a:buNone/>
              <a:defRPr sz="2419"/>
            </a:lvl1pPr>
            <a:lvl2pPr marL="345643" indent="0">
              <a:buNone/>
              <a:defRPr sz="2117"/>
            </a:lvl2pPr>
            <a:lvl3pPr marL="691286" indent="0">
              <a:buNone/>
              <a:defRPr sz="1814"/>
            </a:lvl3pPr>
            <a:lvl4pPr marL="1036930" indent="0">
              <a:buNone/>
              <a:defRPr sz="1512"/>
            </a:lvl4pPr>
            <a:lvl5pPr marL="1382573" indent="0">
              <a:buNone/>
              <a:defRPr sz="1512"/>
            </a:lvl5pPr>
            <a:lvl6pPr marL="1728216" indent="0">
              <a:buNone/>
              <a:defRPr sz="1512"/>
            </a:lvl6pPr>
            <a:lvl7pPr marL="2073859" indent="0">
              <a:buNone/>
              <a:defRPr sz="1512"/>
            </a:lvl7pPr>
            <a:lvl8pPr marL="2419502" indent="0">
              <a:buNone/>
              <a:defRPr sz="1512"/>
            </a:lvl8pPr>
            <a:lvl9pPr marL="2765146" indent="0">
              <a:buNone/>
              <a:defRPr sz="1512"/>
            </a:lvl9pPr>
          </a:lstStyle>
          <a:p>
            <a:endParaRPr lang="en-GB"/>
          </a:p>
        </p:txBody>
      </p:sp>
      <p:sp>
        <p:nvSpPr>
          <p:cNvPr id="4" name="Text Placeholder 3"/>
          <p:cNvSpPr>
            <a:spLocks noGrp="1"/>
          </p:cNvSpPr>
          <p:nvPr>
            <p:ph type="body" sz="half" idx="2"/>
          </p:nvPr>
        </p:nvSpPr>
        <p:spPr>
          <a:xfrm>
            <a:off x="629280" y="1714981"/>
            <a:ext cx="2949120" cy="3175533"/>
          </a:xfrm>
        </p:spPr>
        <p:txBody>
          <a:bodyPr/>
          <a:lstStyle>
            <a:lvl1pPr marL="0" indent="0">
              <a:buNone/>
              <a:defRPr sz="1210"/>
            </a:lvl1pPr>
            <a:lvl2pPr marL="345643" indent="0">
              <a:buNone/>
              <a:defRPr sz="1058"/>
            </a:lvl2pPr>
            <a:lvl3pPr marL="691286" indent="0">
              <a:buNone/>
              <a:defRPr sz="907"/>
            </a:lvl3pPr>
            <a:lvl4pPr marL="1036930" indent="0">
              <a:buNone/>
              <a:defRPr sz="756"/>
            </a:lvl4pPr>
            <a:lvl5pPr marL="1382573" indent="0">
              <a:buNone/>
              <a:defRPr sz="756"/>
            </a:lvl5pPr>
            <a:lvl6pPr marL="1728216" indent="0">
              <a:buNone/>
              <a:defRPr sz="756"/>
            </a:lvl6pPr>
            <a:lvl7pPr marL="2073859" indent="0">
              <a:buNone/>
              <a:defRPr sz="756"/>
            </a:lvl7pPr>
            <a:lvl8pPr marL="2419502" indent="0">
              <a:buNone/>
              <a:defRPr sz="756"/>
            </a:lvl8pPr>
            <a:lvl9pPr marL="2765146" indent="0">
              <a:buNone/>
              <a:defRPr sz="756"/>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6" name="Footer Placeholder 5"/>
          <p:cNvSpPr>
            <a:spLocks noGrp="1"/>
          </p:cNvSpPr>
          <p:nvPr>
            <p:ph type="ftr" idx="11"/>
          </p:nvPr>
        </p:nvSpPr>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7" name="Slide Number Placeholder 6"/>
          <p:cNvSpPr>
            <a:spLocks noGrp="1"/>
          </p:cNvSpPr>
          <p:nvPr>
            <p:ph type="sldNum" idx="12"/>
          </p:nvPr>
        </p:nvSpPr>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B1BC9444-FF99-4AE4-8DDF-9FA41B5B4351}"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1991321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5" name="Footer Placeholder 4"/>
          <p:cNvSpPr>
            <a:spLocks noGrp="1"/>
          </p:cNvSpPr>
          <p:nvPr>
            <p:ph type="ftr" idx="11"/>
          </p:nvPr>
        </p:nvSpPr>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6" name="Slide Number Placeholder 5"/>
          <p:cNvSpPr>
            <a:spLocks noGrp="1"/>
          </p:cNvSpPr>
          <p:nvPr>
            <p:ph type="sldNum" idx="12"/>
          </p:nvPr>
        </p:nvSpPr>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AF185009-7C0D-428F-9C72-CE975E741BEB}"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2474529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28024"/>
            <a:ext cx="2056320" cy="48797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6481" y="228024"/>
            <a:ext cx="6032160" cy="48797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5" name="Footer Placeholder 4"/>
          <p:cNvSpPr>
            <a:spLocks noGrp="1"/>
          </p:cNvSpPr>
          <p:nvPr>
            <p:ph type="ftr" idx="11"/>
          </p:nvPr>
        </p:nvSpPr>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6" name="Slide Number Placeholder 5"/>
          <p:cNvSpPr>
            <a:spLocks noGrp="1"/>
          </p:cNvSpPr>
          <p:nvPr>
            <p:ph type="sldNum" idx="12"/>
          </p:nvPr>
        </p:nvSpPr>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803627F7-C9C1-4C2E-A6FF-207BEA6292A2}"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3339297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5"/>
            <a:ext cx="1543050" cy="257175"/>
          </a:xfrm>
          <a:prstGeom prst="rect">
            <a:avLst/>
          </a:prstGeom>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3501477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28024"/>
            <a:ext cx="8226720" cy="952900"/>
          </a:xfrm>
        </p:spPr>
        <p:txBody>
          <a:bodyPr/>
          <a:lstStyle/>
          <a:p>
            <a:r>
              <a:rPr lang="en-US"/>
              <a:t>Click to edit Master title style</a:t>
            </a:r>
            <a:endParaRPr lang="en-GB"/>
          </a:p>
        </p:txBody>
      </p:sp>
      <p:sp>
        <p:nvSpPr>
          <p:cNvPr id="3" name="Date Placeholder 2"/>
          <p:cNvSpPr>
            <a:spLocks noGrp="1"/>
          </p:cNvSpPr>
          <p:nvPr>
            <p:ph type="dt" idx="10"/>
          </p:nvPr>
        </p:nvSpPr>
        <p:spPr>
          <a:xfrm>
            <a:off x="456481" y="5206147"/>
            <a:ext cx="2128320" cy="392442"/>
          </a:xfrm>
        </p:spPr>
        <p:txBody>
          <a:bodyPr/>
          <a:lstStyle>
            <a:lvl1pPr>
              <a:defRPr/>
            </a:lvl1pPr>
          </a:lstStyle>
          <a:p>
            <a:pPr marL="0" marR="0" lvl="0" indent="0" algn="l"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4" name="Footer Placeholder 3"/>
          <p:cNvSpPr>
            <a:spLocks noGrp="1"/>
          </p:cNvSpPr>
          <p:nvPr>
            <p:ph type="ftr" idx="11"/>
          </p:nvPr>
        </p:nvSpPr>
        <p:spPr>
          <a:xfrm>
            <a:off x="3127680" y="5206147"/>
            <a:ext cx="2897280" cy="392442"/>
          </a:xfrm>
        </p:spPr>
        <p:txBody>
          <a:bodyPr/>
          <a:lstStyle>
            <a:lvl1pPr>
              <a:defRPr/>
            </a:lvl1pPr>
          </a:lstStyle>
          <a:p>
            <a:pPr marL="0" marR="0" lvl="0" indent="0" algn="ctr" defTabSz="457200" rtl="0" eaLnBrk="1" fontAlgn="base" latinLnBrk="0" hangingPunct="1">
              <a:lnSpc>
                <a:spcPct val="95000"/>
              </a:lnSpc>
              <a:spcBef>
                <a:spcPct val="0"/>
              </a:spcBef>
              <a:spcAft>
                <a:spcPct val="0"/>
              </a:spcAft>
              <a:buClrTx/>
              <a:buSzTx/>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5" name="Slide Number Placeholder 4"/>
          <p:cNvSpPr>
            <a:spLocks noGrp="1"/>
          </p:cNvSpPr>
          <p:nvPr>
            <p:ph type="sldNum" idx="12"/>
          </p:nvPr>
        </p:nvSpPr>
        <p:spPr>
          <a:xfrm>
            <a:off x="6556321" y="5206147"/>
            <a:ext cx="2128320" cy="392442"/>
          </a:xfrm>
        </p:spPr>
        <p:txBody>
          <a:bodyPr/>
          <a:lstStyle>
            <a:lvl1pPr>
              <a:defRPr/>
            </a:lvl1pPr>
          </a:lstStyle>
          <a:p>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fld id="{A0E29488-593A-48B6-B096-489B67AC13E7}" type="slidenum">
              <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rPr>
              <a:pPr marL="0" marR="0" lvl="0" indent="0" algn="r" defTabSz="457200" rtl="0" eaLnBrk="1" fontAlgn="base" latinLnBrk="0" hangingPunct="1">
                <a:lnSpc>
                  <a:spcPct val="95000"/>
                </a:lnSpc>
                <a:spcBef>
                  <a:spcPct val="0"/>
                </a:spcBef>
                <a:spcAft>
                  <a:spcPct val="0"/>
                </a:spcAft>
                <a:buClrTx/>
                <a:buSzTx/>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14125219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3"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0" bIns="72000"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da-DK" sz="3200">
                <a:solidFill>
                  <a:schemeClr val="bg1"/>
                </a:solidFill>
                <a:latin typeface="Calibri" pitchFamily="34" charset="0"/>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356198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3"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3334743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39884370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solidFill>
                  <a:schemeClr val="bg1"/>
                </a:solidFill>
              </a:defRPr>
            </a:lvl1pPr>
          </a:lstStyle>
          <a:p>
            <a:pPr>
              <a:defRPr/>
            </a:pPr>
            <a:r>
              <a:rPr lang="da-DK" altLang="ja-JP"/>
              <a:t>www.itu.dk</a:t>
            </a:r>
            <a:endParaRPr lang="en-US" altLang="ja-JP"/>
          </a:p>
        </p:txBody>
      </p:sp>
    </p:spTree>
    <p:extLst>
      <p:ext uri="{BB962C8B-B14F-4D97-AF65-F5344CB8AC3E}">
        <p14:creationId xmlns:p14="http://schemas.microsoft.com/office/powerpoint/2010/main" val="3012283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37113997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1173923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70561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424550"/>
            <a:ext cx="7886880" cy="2377449"/>
          </a:xfrm>
        </p:spPr>
        <p:txBody>
          <a:bodyPr anchor="b"/>
          <a:lstStyle>
            <a:lvl1pPr>
              <a:defRPr sz="4536"/>
            </a:lvl1pPr>
          </a:lstStyle>
          <a:p>
            <a:r>
              <a:rPr lang="en-US"/>
              <a:t>Click to edit Master title style</a:t>
            </a:r>
            <a:endParaRPr lang="en-GB"/>
          </a:p>
        </p:txBody>
      </p:sp>
      <p:sp>
        <p:nvSpPr>
          <p:cNvPr id="3" name="Text Placeholder 2"/>
          <p:cNvSpPr>
            <a:spLocks noGrp="1"/>
          </p:cNvSpPr>
          <p:nvPr>
            <p:ph type="body" idx="1"/>
          </p:nvPr>
        </p:nvSpPr>
        <p:spPr>
          <a:xfrm>
            <a:off x="623521" y="3824802"/>
            <a:ext cx="7886880" cy="1249331"/>
          </a:xfrm>
        </p:spPr>
        <p:txBody>
          <a:bodyPr/>
          <a:lstStyle>
            <a:lvl1pPr marL="0" indent="0">
              <a:buNone/>
              <a:defRPr sz="1814"/>
            </a:lvl1pPr>
            <a:lvl2pPr marL="345643" indent="0">
              <a:buNone/>
              <a:defRPr sz="1512"/>
            </a:lvl2pPr>
            <a:lvl3pPr marL="691286" indent="0">
              <a:buNone/>
              <a:defRPr sz="1361"/>
            </a:lvl3pPr>
            <a:lvl4pPr marL="1036930" indent="0">
              <a:buNone/>
              <a:defRPr sz="1210"/>
            </a:lvl4pPr>
            <a:lvl5pPr marL="1382573" indent="0">
              <a:buNone/>
              <a:defRPr sz="1210"/>
            </a:lvl5pPr>
            <a:lvl6pPr marL="1728216" indent="0">
              <a:buNone/>
              <a:defRPr sz="1210"/>
            </a:lvl6pPr>
            <a:lvl7pPr marL="2073859" indent="0">
              <a:buNone/>
              <a:defRPr sz="1210"/>
            </a:lvl7pPr>
            <a:lvl8pPr marL="2419502" indent="0">
              <a:buNone/>
              <a:defRPr sz="1210"/>
            </a:lvl8pPr>
            <a:lvl9pPr marL="2765146" indent="0">
              <a:buNone/>
              <a:defRPr sz="1210"/>
            </a:lvl9pPr>
          </a:lstStyle>
          <a:p>
            <a:pPr lvl="0"/>
            <a:r>
              <a:rPr lang="en-US"/>
              <a:t>Click to edit Master text styles</a:t>
            </a:r>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fld id="{750EC9CD-913F-46ED-BAD7-D40ADF0C2F01}" type="slidenum">
              <a:rPr lang="en-US" altLang="en-US"/>
              <a:pPr/>
              <a:t>‹#›</a:t>
            </a:fld>
            <a:endParaRPr lang="en-US" altLang="en-US"/>
          </a:p>
        </p:txBody>
      </p:sp>
    </p:spTree>
    <p:extLst>
      <p:ext uri="{BB962C8B-B14F-4D97-AF65-F5344CB8AC3E}">
        <p14:creationId xmlns:p14="http://schemas.microsoft.com/office/powerpoint/2010/main" val="854758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957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5"/>
            <a:ext cx="1543050" cy="257175"/>
          </a:xfrm>
          <a:prstGeom prst="rect">
            <a:avLst/>
          </a:prstGeom>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87463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grpSp>
        <p:nvGrpSpPr>
          <p:cNvPr id="13" name="Pladsholder til titel 1"/>
          <p:cNvGrpSpPr/>
          <p:nvPr/>
        </p:nvGrpSpPr>
        <p:grpSpPr>
          <a:xfrm>
            <a:off x="1008062" y="928687"/>
            <a:ext cx="7927976" cy="627063"/>
            <a:chOff x="0" y="0"/>
            <a:chExt cx="7927975" cy="627062"/>
          </a:xfrm>
        </p:grpSpPr>
        <p:sp>
          <p:nvSpPr>
            <p:cNvPr id="11" name="Rectangle"/>
            <p:cNvSpPr/>
            <p:nvPr/>
          </p:nvSpPr>
          <p:spPr>
            <a:xfrm>
              <a:off x="0" y="-1"/>
              <a:ext cx="7927975" cy="627064"/>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2" name="KLIK FOR AT REDIGERE I MASTEREN"/>
            <p:cNvSpPr txBox="1"/>
            <p:nvPr/>
          </p:nvSpPr>
          <p:spPr>
            <a:xfrm>
              <a:off x="215999" y="74727"/>
              <a:ext cx="7620536" cy="4056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3200">
                  <a:solidFill>
                    <a:srgbClr val="FFFFFF"/>
                  </a:solidFill>
                </a:defRPr>
              </a:lvl1pPr>
            </a:lstStyle>
            <a:p>
              <a:r>
                <a:t>KLIK FOR AT REDIGERE I MASTEREN</a:t>
              </a:r>
            </a:p>
          </p:txBody>
        </p:sp>
      </p:grpSp>
      <p:sp>
        <p:nvSpPr>
          <p:cNvPr id="14" name="Body Level One…"/>
          <p:cNvSpPr txBox="1">
            <a:spLocks noGrp="1"/>
          </p:cNvSpPr>
          <p:nvPr>
            <p:ph type="body" sz="quarter" idx="1"/>
          </p:nvPr>
        </p:nvSpPr>
        <p:spPr>
          <a:xfrm>
            <a:off x="1008062" y="2324100"/>
            <a:ext cx="6400801" cy="1460500"/>
          </a:xfrm>
          <a:prstGeom prst="rect">
            <a:avLst/>
          </a:prstGeom>
        </p:spPr>
        <p:txBody>
          <a:bodyPr>
            <a:normAutofit/>
          </a:bodyPr>
          <a:lstStyle>
            <a:lvl1pPr marL="0" indent="0">
              <a:defRPr>
                <a:solidFill>
                  <a:srgbClr val="888888"/>
                </a:solidFill>
              </a:defRPr>
            </a:lvl1pPr>
            <a:lvl2pPr marL="0" indent="457200">
              <a:defRPr>
                <a:solidFill>
                  <a:srgbClr val="888888"/>
                </a:solidFill>
              </a:defRPr>
            </a:lvl2pPr>
            <a:lvl3pPr marL="0" indent="914400">
              <a:buSzTx/>
              <a:buNone/>
              <a:defRPr>
                <a:solidFill>
                  <a:srgbClr val="888888"/>
                </a:solidFill>
              </a:defRPr>
            </a:lvl3pPr>
            <a:lvl4pPr marL="0" indent="1371600">
              <a:buSzTx/>
              <a:buNone/>
              <a:defRPr>
                <a:solidFill>
                  <a:srgbClr val="888888"/>
                </a:solidFill>
              </a:defRPr>
            </a:lvl4pPr>
            <a:lvl5pPr marL="0" indent="1828800">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034036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el og indholdsobjek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853613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Titel og indholdsobjekt">
    <p:spTree>
      <p:nvGrpSpPr>
        <p:cNvPr id="1" name=""/>
        <p:cNvGrpSpPr/>
        <p:nvPr/>
      </p:nvGrpSpPr>
      <p:grpSpPr>
        <a:xfrm>
          <a:off x="0" y="0"/>
          <a:ext cx="0" cy="0"/>
          <a:chOff x="0" y="0"/>
          <a:chExt cx="0" cy="0"/>
        </a:xfrm>
      </p:grpSpPr>
      <p:sp>
        <p:nvSpPr>
          <p:cNvPr id="31"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 name="Title Text"/>
          <p:cNvSpPr txBox="1">
            <a:spLocks noGrp="1"/>
          </p:cNvSpPr>
          <p:nvPr>
            <p:ph type="title"/>
          </p:nvPr>
        </p:nvSpPr>
        <p:spPr>
          <a:prstGeom prst="rect">
            <a:avLst/>
          </a:prstGeom>
        </p:spPr>
        <p:txBody>
          <a:bodyP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197834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Titel og indholdsobjekt 0">
    <p:spTree>
      <p:nvGrpSpPr>
        <p:cNvPr id="1" name=""/>
        <p:cNvGrpSpPr/>
        <p:nvPr/>
      </p:nvGrpSpPr>
      <p:grpSpPr>
        <a:xfrm>
          <a:off x="0" y="0"/>
          <a:ext cx="0" cy="0"/>
          <a:chOff x="0" y="0"/>
          <a:chExt cx="0" cy="0"/>
        </a:xfrm>
      </p:grpSpPr>
      <p:sp>
        <p:nvSpPr>
          <p:cNvPr id="40"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1" name="Title Text"/>
          <p:cNvSpPr txBox="1">
            <a:spLocks noGrp="1"/>
          </p:cNvSpPr>
          <p:nvPr>
            <p:ph type="title"/>
          </p:nvPr>
        </p:nvSpPr>
        <p:spPr>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506162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2_Titel og indholdsobjekt">
    <p:spTree>
      <p:nvGrpSpPr>
        <p:cNvPr id="1" name=""/>
        <p:cNvGrpSpPr/>
        <p:nvPr/>
      </p:nvGrpSpPr>
      <p:grpSpPr>
        <a:xfrm>
          <a:off x="0" y="0"/>
          <a:ext cx="0" cy="0"/>
          <a:chOff x="0" y="0"/>
          <a:chExt cx="0" cy="0"/>
        </a:xfrm>
      </p:grpSpPr>
      <p:sp>
        <p:nvSpPr>
          <p:cNvPr id="49" name="Rectangle 3"/>
          <p:cNvSpPr/>
          <p:nvPr/>
        </p:nvSpPr>
        <p:spPr>
          <a:xfrm>
            <a:off x="204788" y="200025"/>
            <a:ext cx="8732837" cy="5310188"/>
          </a:xfrm>
          <a:prstGeom prst="rect">
            <a:avLst/>
          </a:prstGeom>
          <a:solidFill>
            <a:srgbClr val="7B408A"/>
          </a:solidFill>
          <a:ln w="12700">
            <a:miter lim="400000"/>
          </a:ln>
        </p:spPr>
        <p:txBody>
          <a:bodyPr lIns="45719" rIns="45719"/>
          <a:lstStyle/>
          <a:p>
            <a:pPr>
              <a:defRPr sz="1800"/>
            </a:pPr>
            <a:endParaRPr/>
          </a:p>
        </p:txBody>
      </p:sp>
      <p:grpSp>
        <p:nvGrpSpPr>
          <p:cNvPr id="52" name="Grupper 6"/>
          <p:cNvGrpSpPr/>
          <p:nvPr/>
        </p:nvGrpSpPr>
        <p:grpSpPr>
          <a:xfrm>
            <a:off x="5556250" y="5053012"/>
            <a:ext cx="3381375" cy="457201"/>
            <a:chOff x="0" y="0"/>
            <a:chExt cx="3381375" cy="457200"/>
          </a:xfrm>
        </p:grpSpPr>
        <p:sp>
          <p:nvSpPr>
            <p:cNvPr id="50"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51"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53"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4" name="Title Text"/>
          <p:cNvSpPr txBox="1">
            <a:spLocks noGrp="1"/>
          </p:cNvSpPr>
          <p:nvPr>
            <p:ph type="title"/>
          </p:nvPr>
        </p:nvSpPr>
        <p:spPr>
          <a:prstGeom prst="rect">
            <a:avLst/>
          </a:prstGeom>
        </p:spPr>
        <p:txBody>
          <a:bodyPr/>
          <a:lstStyle/>
          <a:p>
            <a:r>
              <a:t>Title Text</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876245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3_Titel og indholdsobjekt">
    <p:spTree>
      <p:nvGrpSpPr>
        <p:cNvPr id="1" name=""/>
        <p:cNvGrpSpPr/>
        <p:nvPr/>
      </p:nvGrpSpPr>
      <p:grpSpPr>
        <a:xfrm>
          <a:off x="0" y="0"/>
          <a:ext cx="0" cy="0"/>
          <a:chOff x="0" y="0"/>
          <a:chExt cx="0" cy="0"/>
        </a:xfrm>
      </p:grpSpPr>
      <p:sp>
        <p:nvSpPr>
          <p:cNvPr id="62" name="Rectangle 3"/>
          <p:cNvSpPr/>
          <p:nvPr/>
        </p:nvSpPr>
        <p:spPr>
          <a:xfrm>
            <a:off x="204788" y="200025"/>
            <a:ext cx="8732837" cy="5310188"/>
          </a:xfrm>
          <a:prstGeom prst="rect">
            <a:avLst/>
          </a:prstGeom>
          <a:solidFill>
            <a:schemeClr val="accent1"/>
          </a:solidFill>
          <a:ln w="12700">
            <a:miter lim="400000"/>
          </a:ln>
        </p:spPr>
        <p:txBody>
          <a:bodyPr lIns="45719" rIns="45719"/>
          <a:lstStyle/>
          <a:p>
            <a:pPr>
              <a:defRPr sz="1800"/>
            </a:pPr>
            <a:endParaRPr/>
          </a:p>
        </p:txBody>
      </p:sp>
      <p:grpSp>
        <p:nvGrpSpPr>
          <p:cNvPr id="65" name="Grupper 6"/>
          <p:cNvGrpSpPr/>
          <p:nvPr/>
        </p:nvGrpSpPr>
        <p:grpSpPr>
          <a:xfrm>
            <a:off x="5556250" y="5053012"/>
            <a:ext cx="3381375" cy="457201"/>
            <a:chOff x="0" y="0"/>
            <a:chExt cx="3381375" cy="457200"/>
          </a:xfrm>
        </p:grpSpPr>
        <p:sp>
          <p:nvSpPr>
            <p:cNvPr id="63"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64"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66"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7" name="Title Text"/>
          <p:cNvSpPr txBox="1">
            <a:spLocks noGrp="1"/>
          </p:cNvSpPr>
          <p:nvPr>
            <p:ph type="title"/>
          </p:nvPr>
        </p:nvSpPr>
        <p:spPr>
          <a:prstGeom prst="rect">
            <a:avLst/>
          </a:prstGeom>
        </p:spPr>
        <p:txBody>
          <a:bodyPr/>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774547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4_Titel og indholdsobjekt">
    <p:spTree>
      <p:nvGrpSpPr>
        <p:cNvPr id="1" name=""/>
        <p:cNvGrpSpPr/>
        <p:nvPr/>
      </p:nvGrpSpPr>
      <p:grpSpPr>
        <a:xfrm>
          <a:off x="0" y="0"/>
          <a:ext cx="0" cy="0"/>
          <a:chOff x="0" y="0"/>
          <a:chExt cx="0" cy="0"/>
        </a:xfrm>
      </p:grpSpPr>
      <p:sp>
        <p:nvSpPr>
          <p:cNvPr id="75" name="Rectangle 3"/>
          <p:cNvSpPr/>
          <p:nvPr/>
        </p:nvSpPr>
        <p:spPr>
          <a:xfrm>
            <a:off x="204788" y="200025"/>
            <a:ext cx="8732837" cy="5310188"/>
          </a:xfrm>
          <a:prstGeom prst="rect">
            <a:avLst/>
          </a:prstGeom>
          <a:solidFill>
            <a:srgbClr val="C3C4BA"/>
          </a:solidFill>
          <a:ln w="12700">
            <a:miter lim="400000"/>
          </a:ln>
        </p:spPr>
        <p:txBody>
          <a:bodyPr lIns="45719" rIns="45719"/>
          <a:lstStyle/>
          <a:p>
            <a:pPr>
              <a:defRPr sz="1800"/>
            </a:pPr>
            <a:endParaRPr/>
          </a:p>
        </p:txBody>
      </p:sp>
      <p:grpSp>
        <p:nvGrpSpPr>
          <p:cNvPr id="78" name="Grupper 6"/>
          <p:cNvGrpSpPr/>
          <p:nvPr/>
        </p:nvGrpSpPr>
        <p:grpSpPr>
          <a:xfrm>
            <a:off x="5556250" y="5053012"/>
            <a:ext cx="3381375" cy="457201"/>
            <a:chOff x="0" y="0"/>
            <a:chExt cx="3381375" cy="457200"/>
          </a:xfrm>
        </p:grpSpPr>
        <p:sp>
          <p:nvSpPr>
            <p:cNvPr id="76"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77"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79"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0" name="Title Text"/>
          <p:cNvSpPr txBox="1">
            <a:spLocks noGrp="1"/>
          </p:cNvSpPr>
          <p:nvPr>
            <p:ph type="title"/>
          </p:nvPr>
        </p:nvSpPr>
        <p:spPr>
          <a:prstGeom prst="rect">
            <a:avLst/>
          </a:prstGeom>
        </p:spPr>
        <p:txBody>
          <a:bodyPr/>
          <a:lstStyle/>
          <a:p>
            <a:r>
              <a:t>Title Text</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493019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o indholdsobjekter">
    <p:spTree>
      <p:nvGrpSpPr>
        <p:cNvPr id="1" name=""/>
        <p:cNvGrpSpPr/>
        <p:nvPr/>
      </p:nvGrpSpPr>
      <p:grpSpPr>
        <a:xfrm>
          <a:off x="0" y="0"/>
          <a:ext cx="0" cy="0"/>
          <a:chOff x="0" y="0"/>
          <a:chExt cx="0" cy="0"/>
        </a:xfrm>
      </p:grpSpPr>
      <p:sp>
        <p:nvSpPr>
          <p:cNvPr id="88" name="Title Text"/>
          <p:cNvSpPr txBox="1">
            <a:spLocks noGrp="1"/>
          </p:cNvSpPr>
          <p:nvPr>
            <p:ph type="title"/>
          </p:nvPr>
        </p:nvSpPr>
        <p:spPr>
          <a:prstGeom prst="rect">
            <a:avLst/>
          </a:prstGeom>
        </p:spPr>
        <p:txBody>
          <a:bodyPr/>
          <a:lstStyle/>
          <a:p>
            <a:r>
              <a:t>Title Text</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960642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96" name="Title Text"/>
          <p:cNvSpPr txBox="1">
            <a:spLocks noGrp="1"/>
          </p:cNvSpPr>
          <p:nvPr>
            <p:ph type="title"/>
          </p:nvPr>
        </p:nvSpPr>
        <p:spPr>
          <a:xfrm>
            <a:off x="623521" y="1424549"/>
            <a:ext cx="7886880" cy="2377451"/>
          </a:xfrm>
          <a:prstGeom prst="rect">
            <a:avLst/>
          </a:prstGeom>
        </p:spPr>
        <p:txBody>
          <a:bodyPr anchor="b"/>
          <a:lstStyle>
            <a:lvl1pPr>
              <a:defRPr sz="4500"/>
            </a:lvl1pPr>
          </a:lstStyle>
          <a:p>
            <a:r>
              <a:t>Title Text</a:t>
            </a:r>
          </a:p>
        </p:txBody>
      </p:sp>
      <p:sp>
        <p:nvSpPr>
          <p:cNvPr id="97" name="Body Level One…"/>
          <p:cNvSpPr txBox="1">
            <a:spLocks noGrp="1"/>
          </p:cNvSpPr>
          <p:nvPr>
            <p:ph type="body" sz="quarter" idx="1"/>
          </p:nvPr>
        </p:nvSpPr>
        <p:spPr>
          <a:xfrm>
            <a:off x="623521" y="3824801"/>
            <a:ext cx="7886880" cy="1249332"/>
          </a:xfrm>
          <a:prstGeom prst="rect">
            <a:avLst/>
          </a:prstGeom>
        </p:spPr>
        <p:txBody>
          <a:bodyPr>
            <a:normAutofit/>
          </a:bodyPr>
          <a:lstStyle>
            <a:lvl1pPr marL="0" indent="0"/>
            <a:lvl2pPr marL="0" indent="345643"/>
            <a:lvl3pPr marL="0" indent="691286">
              <a:buSzTx/>
              <a:buNone/>
            </a:lvl3pPr>
            <a:lvl4pPr marL="0" indent="1036930">
              <a:buSzTx/>
              <a:buNone/>
            </a:lvl4pPr>
            <a:lvl5pPr marL="0" indent="1382572">
              <a:buSzTx/>
              <a:buNone/>
            </a:lvl5p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xfrm>
            <a:off x="6556320" y="5206146"/>
            <a:ext cx="443172" cy="437070"/>
          </a:xfrm>
          <a:prstGeom prst="rect">
            <a:avLst/>
          </a:prstGeom>
        </p:spPr>
        <p:txBody>
          <a:bodyPr anchor="t"/>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09951038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5" name="Slide Number"/>
          <p:cNvSpPr txBox="1">
            <a:spLocks noGrp="1"/>
          </p:cNvSpPr>
          <p:nvPr>
            <p:ph type="sldNum" sz="quarter" idx="2"/>
          </p:nvPr>
        </p:nvSpPr>
        <p:spPr>
          <a:xfrm>
            <a:off x="6556320" y="5206146"/>
            <a:ext cx="443172" cy="437070"/>
          </a:xfrm>
          <a:prstGeom prst="rect">
            <a:avLst/>
          </a:prstGeom>
        </p:spPr>
        <p:txBody>
          <a:bodyPr anchor="t"/>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375362703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a:xfrm>
            <a:off x="3843338" y="5172075"/>
            <a:ext cx="1543050" cy="257175"/>
          </a:xfrm>
          <a:prstGeom prst="rect">
            <a:avLst/>
          </a:prstGeom>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39907102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Titeldias">
    <p:spTree>
      <p:nvGrpSpPr>
        <p:cNvPr id="1" name=""/>
        <p:cNvGrpSpPr/>
        <p:nvPr/>
      </p:nvGrpSpPr>
      <p:grpSpPr>
        <a:xfrm>
          <a:off x="0" y="0"/>
          <a:ext cx="0" cy="0"/>
          <a:chOff x="0" y="0"/>
          <a:chExt cx="0" cy="0"/>
        </a:xfrm>
      </p:grpSpPr>
      <p:grpSp>
        <p:nvGrpSpPr>
          <p:cNvPr id="114" name="Pladsholder til titel 1"/>
          <p:cNvGrpSpPr/>
          <p:nvPr/>
        </p:nvGrpSpPr>
        <p:grpSpPr>
          <a:xfrm>
            <a:off x="1008062" y="928687"/>
            <a:ext cx="7927976" cy="627063"/>
            <a:chOff x="0" y="0"/>
            <a:chExt cx="7927975" cy="627062"/>
          </a:xfrm>
        </p:grpSpPr>
        <p:sp>
          <p:nvSpPr>
            <p:cNvPr id="112" name="Rectangle"/>
            <p:cNvSpPr/>
            <p:nvPr/>
          </p:nvSpPr>
          <p:spPr>
            <a:xfrm>
              <a:off x="0" y="-1"/>
              <a:ext cx="7927975" cy="627064"/>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13" name="KLIK FOR AT REDIGERE I MASTEREN"/>
            <p:cNvSpPr txBox="1"/>
            <p:nvPr/>
          </p:nvSpPr>
          <p:spPr>
            <a:xfrm>
              <a:off x="215999" y="74727"/>
              <a:ext cx="7620536" cy="4056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3200">
                  <a:solidFill>
                    <a:srgbClr val="FFFFFF"/>
                  </a:solidFill>
                </a:defRPr>
              </a:lvl1pPr>
            </a:lstStyle>
            <a:p>
              <a:r>
                <a:t>KLIK FOR AT REDIGERE I MASTEREN</a:t>
              </a:r>
            </a:p>
          </p:txBody>
        </p:sp>
      </p:grpSp>
      <p:sp>
        <p:nvSpPr>
          <p:cNvPr id="115" name="Body Level One…"/>
          <p:cNvSpPr txBox="1">
            <a:spLocks noGrp="1"/>
          </p:cNvSpPr>
          <p:nvPr>
            <p:ph type="body" sz="quarter" idx="1"/>
          </p:nvPr>
        </p:nvSpPr>
        <p:spPr>
          <a:xfrm>
            <a:off x="1008062" y="2324100"/>
            <a:ext cx="6400801" cy="1460500"/>
          </a:xfrm>
          <a:prstGeom prst="rect">
            <a:avLst/>
          </a:prstGeom>
        </p:spPr>
        <p:txBody>
          <a:bodyPr>
            <a:normAutofit/>
          </a:bodyPr>
          <a:lstStyle>
            <a:lvl1pPr marL="0" indent="0">
              <a:defRPr>
                <a:solidFill>
                  <a:srgbClr val="888888"/>
                </a:solidFill>
              </a:defRPr>
            </a:lvl1pPr>
            <a:lvl2pPr marL="0" indent="457200">
              <a:defRPr>
                <a:solidFill>
                  <a:srgbClr val="888888"/>
                </a:solidFill>
              </a:defRPr>
            </a:lvl2pPr>
            <a:lvl3pPr marL="0" indent="914400">
              <a:buSzTx/>
              <a:buNone/>
              <a:defRPr>
                <a:solidFill>
                  <a:srgbClr val="888888"/>
                </a:solidFill>
              </a:defRPr>
            </a:lvl3pPr>
            <a:lvl4pPr marL="0" indent="1371600">
              <a:buSzTx/>
              <a:buNone/>
              <a:defRPr>
                <a:solidFill>
                  <a:srgbClr val="888888"/>
                </a:solidFill>
              </a:defRPr>
            </a:lvl4pPr>
            <a:lvl5pPr marL="0" indent="1828800">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227066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5_Titel og indholdsobjekt">
    <p:spTree>
      <p:nvGrpSpPr>
        <p:cNvPr id="1" name=""/>
        <p:cNvGrpSpPr/>
        <p:nvPr/>
      </p:nvGrpSpPr>
      <p:grpSpPr>
        <a:xfrm>
          <a:off x="0" y="0"/>
          <a:ext cx="0" cy="0"/>
          <a:chOff x="0" y="0"/>
          <a:chExt cx="0" cy="0"/>
        </a:xfrm>
      </p:grpSpPr>
      <p:sp>
        <p:nvSpPr>
          <p:cNvPr id="123" name="Title Text"/>
          <p:cNvSpPr txBox="1">
            <a:spLocks noGrp="1"/>
          </p:cNvSpPr>
          <p:nvPr>
            <p:ph type="title"/>
          </p:nvPr>
        </p:nvSpPr>
        <p:spPr>
          <a:prstGeom prst="rect">
            <a:avLst/>
          </a:prstGeom>
        </p:spPr>
        <p:txBody>
          <a:bodyPr/>
          <a:lstStyle/>
          <a:p>
            <a:r>
              <a:t>Title Text</a:t>
            </a:r>
          </a:p>
        </p:txBody>
      </p:sp>
      <p:sp>
        <p:nvSpPr>
          <p:cNvPr id="124"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150987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6_Titel og indholdsobjekt">
    <p:spTree>
      <p:nvGrpSpPr>
        <p:cNvPr id="1" name=""/>
        <p:cNvGrpSpPr/>
        <p:nvPr/>
      </p:nvGrpSpPr>
      <p:grpSpPr>
        <a:xfrm>
          <a:off x="0" y="0"/>
          <a:ext cx="0" cy="0"/>
          <a:chOff x="0" y="0"/>
          <a:chExt cx="0" cy="0"/>
        </a:xfrm>
      </p:grpSpPr>
      <p:sp>
        <p:nvSpPr>
          <p:cNvPr id="132" name="Rectangle 3"/>
          <p:cNvSpPr/>
          <p:nvPr/>
        </p:nvSpPr>
        <p:spPr>
          <a:xfrm>
            <a:off x="204788" y="211137"/>
            <a:ext cx="8732837" cy="5310189"/>
          </a:xfrm>
          <a:prstGeom prst="rect">
            <a:avLst/>
          </a:prstGeom>
          <a:solidFill>
            <a:srgbClr val="F0C900"/>
          </a:solidFill>
          <a:ln w="12700">
            <a:miter lim="400000"/>
          </a:ln>
        </p:spPr>
        <p:txBody>
          <a:bodyPr lIns="45719" rIns="45719"/>
          <a:lstStyle/>
          <a:p>
            <a:pPr>
              <a:defRPr sz="1800"/>
            </a:pPr>
            <a:endParaRPr/>
          </a:p>
        </p:txBody>
      </p:sp>
      <p:sp>
        <p:nvSpPr>
          <p:cNvPr id="133"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4" name="Title Text"/>
          <p:cNvSpPr txBox="1">
            <a:spLocks noGrp="1"/>
          </p:cNvSpPr>
          <p:nvPr>
            <p:ph type="title"/>
          </p:nvPr>
        </p:nvSpPr>
        <p:spPr>
          <a:prstGeom prst="rect">
            <a:avLst/>
          </a:prstGeom>
        </p:spPr>
        <p:txBody>
          <a:bodyPr/>
          <a:lstStyle/>
          <a:p>
            <a:r>
              <a:t>Title Text</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83321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7_Titel og indholdsobjekt">
    <p:spTree>
      <p:nvGrpSpPr>
        <p:cNvPr id="1" name=""/>
        <p:cNvGrpSpPr/>
        <p:nvPr/>
      </p:nvGrpSpPr>
      <p:grpSpPr>
        <a:xfrm>
          <a:off x="0" y="0"/>
          <a:ext cx="0" cy="0"/>
          <a:chOff x="0" y="0"/>
          <a:chExt cx="0" cy="0"/>
        </a:xfrm>
      </p:grpSpPr>
      <p:sp>
        <p:nvSpPr>
          <p:cNvPr id="142" name="Rectangle 3"/>
          <p:cNvSpPr/>
          <p:nvPr/>
        </p:nvSpPr>
        <p:spPr>
          <a:xfrm>
            <a:off x="204788" y="200025"/>
            <a:ext cx="8732837" cy="5310188"/>
          </a:xfrm>
          <a:prstGeom prst="rect">
            <a:avLst/>
          </a:prstGeom>
          <a:solidFill>
            <a:srgbClr val="7B408A"/>
          </a:solidFill>
          <a:ln w="12700">
            <a:miter lim="400000"/>
          </a:ln>
        </p:spPr>
        <p:txBody>
          <a:bodyPr lIns="45719" rIns="45719"/>
          <a:lstStyle/>
          <a:p>
            <a:pPr>
              <a:defRPr sz="1800"/>
            </a:pPr>
            <a:endParaRPr/>
          </a:p>
        </p:txBody>
      </p:sp>
      <p:grpSp>
        <p:nvGrpSpPr>
          <p:cNvPr id="145" name="Grupper 6"/>
          <p:cNvGrpSpPr/>
          <p:nvPr/>
        </p:nvGrpSpPr>
        <p:grpSpPr>
          <a:xfrm>
            <a:off x="5556250" y="5053012"/>
            <a:ext cx="3381375" cy="457201"/>
            <a:chOff x="0" y="0"/>
            <a:chExt cx="3381375" cy="457200"/>
          </a:xfrm>
        </p:grpSpPr>
        <p:sp>
          <p:nvSpPr>
            <p:cNvPr id="143"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144"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146"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7" name="Title Text"/>
          <p:cNvSpPr txBox="1">
            <a:spLocks noGrp="1"/>
          </p:cNvSpPr>
          <p:nvPr>
            <p:ph type="title"/>
          </p:nvPr>
        </p:nvSpPr>
        <p:spPr>
          <a:prstGeom prst="rect">
            <a:avLst/>
          </a:prstGeom>
        </p:spPr>
        <p:txBody>
          <a:bodyPr/>
          <a:lstStyle/>
          <a:p>
            <a:r>
              <a:t>Title Text</a:t>
            </a: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999041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8_Titel og indholdsobjekt">
    <p:spTree>
      <p:nvGrpSpPr>
        <p:cNvPr id="1" name=""/>
        <p:cNvGrpSpPr/>
        <p:nvPr/>
      </p:nvGrpSpPr>
      <p:grpSpPr>
        <a:xfrm>
          <a:off x="0" y="0"/>
          <a:ext cx="0" cy="0"/>
          <a:chOff x="0" y="0"/>
          <a:chExt cx="0" cy="0"/>
        </a:xfrm>
      </p:grpSpPr>
      <p:sp>
        <p:nvSpPr>
          <p:cNvPr id="155" name="Rectangle 3"/>
          <p:cNvSpPr/>
          <p:nvPr/>
        </p:nvSpPr>
        <p:spPr>
          <a:xfrm>
            <a:off x="204788" y="200025"/>
            <a:ext cx="8732837" cy="5310188"/>
          </a:xfrm>
          <a:prstGeom prst="rect">
            <a:avLst/>
          </a:prstGeom>
          <a:solidFill>
            <a:schemeClr val="accent1"/>
          </a:solidFill>
          <a:ln w="12700">
            <a:miter lim="400000"/>
          </a:ln>
        </p:spPr>
        <p:txBody>
          <a:bodyPr lIns="45719" rIns="45719"/>
          <a:lstStyle/>
          <a:p>
            <a:pPr>
              <a:defRPr sz="1800"/>
            </a:pPr>
            <a:endParaRPr/>
          </a:p>
        </p:txBody>
      </p:sp>
      <p:grpSp>
        <p:nvGrpSpPr>
          <p:cNvPr id="158" name="Grupper 6"/>
          <p:cNvGrpSpPr/>
          <p:nvPr/>
        </p:nvGrpSpPr>
        <p:grpSpPr>
          <a:xfrm>
            <a:off x="5556250" y="5053012"/>
            <a:ext cx="3381375" cy="457201"/>
            <a:chOff x="0" y="0"/>
            <a:chExt cx="3381375" cy="457200"/>
          </a:xfrm>
        </p:grpSpPr>
        <p:sp>
          <p:nvSpPr>
            <p:cNvPr id="156"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157"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159"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60" name="Title Text"/>
          <p:cNvSpPr txBox="1">
            <a:spLocks noGrp="1"/>
          </p:cNvSpPr>
          <p:nvPr>
            <p:ph type="title"/>
          </p:nvPr>
        </p:nvSpPr>
        <p:spPr>
          <a:prstGeom prst="rect">
            <a:avLst/>
          </a:prstGeom>
        </p:spPr>
        <p:txBody>
          <a:bodyPr/>
          <a:lstStyle/>
          <a:p>
            <a:r>
              <a:t>Title Text</a:t>
            </a: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251220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9_Titel og indholdsobjekt">
    <p:spTree>
      <p:nvGrpSpPr>
        <p:cNvPr id="1" name=""/>
        <p:cNvGrpSpPr/>
        <p:nvPr/>
      </p:nvGrpSpPr>
      <p:grpSpPr>
        <a:xfrm>
          <a:off x="0" y="0"/>
          <a:ext cx="0" cy="0"/>
          <a:chOff x="0" y="0"/>
          <a:chExt cx="0" cy="0"/>
        </a:xfrm>
      </p:grpSpPr>
      <p:sp>
        <p:nvSpPr>
          <p:cNvPr id="168" name="Rectangle 3"/>
          <p:cNvSpPr/>
          <p:nvPr/>
        </p:nvSpPr>
        <p:spPr>
          <a:xfrm>
            <a:off x="204788" y="200025"/>
            <a:ext cx="8732837" cy="5310188"/>
          </a:xfrm>
          <a:prstGeom prst="rect">
            <a:avLst/>
          </a:prstGeom>
          <a:solidFill>
            <a:srgbClr val="C3C4BA"/>
          </a:solidFill>
          <a:ln w="12700">
            <a:miter lim="400000"/>
          </a:ln>
        </p:spPr>
        <p:txBody>
          <a:bodyPr lIns="45719" rIns="45719"/>
          <a:lstStyle/>
          <a:p>
            <a:pPr>
              <a:defRPr sz="1800"/>
            </a:pPr>
            <a:endParaRPr/>
          </a:p>
        </p:txBody>
      </p:sp>
      <p:grpSp>
        <p:nvGrpSpPr>
          <p:cNvPr id="171" name="Grupper 6"/>
          <p:cNvGrpSpPr/>
          <p:nvPr/>
        </p:nvGrpSpPr>
        <p:grpSpPr>
          <a:xfrm>
            <a:off x="5556250" y="5053012"/>
            <a:ext cx="3381375" cy="457201"/>
            <a:chOff x="0" y="0"/>
            <a:chExt cx="3381375" cy="457200"/>
          </a:xfrm>
        </p:grpSpPr>
        <p:sp>
          <p:nvSpPr>
            <p:cNvPr id="169"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170"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172"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3" name="Title Text"/>
          <p:cNvSpPr txBox="1">
            <a:spLocks noGrp="1"/>
          </p:cNvSpPr>
          <p:nvPr>
            <p:ph type="title"/>
          </p:nvPr>
        </p:nvSpPr>
        <p:spPr>
          <a:prstGeom prst="rect">
            <a:avLst/>
          </a:prstGeom>
        </p:spPr>
        <p:txBody>
          <a:bodyPr/>
          <a:lstStyle/>
          <a:p>
            <a:r>
              <a:t>Title Text</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785990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_To indholdsobjekter">
    <p:spTree>
      <p:nvGrpSpPr>
        <p:cNvPr id="1" name=""/>
        <p:cNvGrpSpPr/>
        <p:nvPr/>
      </p:nvGrpSpPr>
      <p:grpSpPr>
        <a:xfrm>
          <a:off x="0" y="0"/>
          <a:ext cx="0" cy="0"/>
          <a:chOff x="0" y="0"/>
          <a:chExt cx="0" cy="0"/>
        </a:xfrm>
      </p:grpSpPr>
      <p:sp>
        <p:nvSpPr>
          <p:cNvPr id="181" name="Title Text"/>
          <p:cNvSpPr txBox="1">
            <a:spLocks noGrp="1"/>
          </p:cNvSpPr>
          <p:nvPr>
            <p:ph type="title"/>
          </p:nvPr>
        </p:nvSpPr>
        <p:spPr>
          <a:prstGeom prst="rect">
            <a:avLst/>
          </a:prstGeom>
        </p:spPr>
        <p:txBody>
          <a:bodyPr/>
          <a:lstStyle/>
          <a:p>
            <a:r>
              <a:t>Title Text</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673491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2_Titeldias">
    <p:spTree>
      <p:nvGrpSpPr>
        <p:cNvPr id="1" name=""/>
        <p:cNvGrpSpPr/>
        <p:nvPr/>
      </p:nvGrpSpPr>
      <p:grpSpPr>
        <a:xfrm>
          <a:off x="0" y="0"/>
          <a:ext cx="0" cy="0"/>
          <a:chOff x="0" y="0"/>
          <a:chExt cx="0" cy="0"/>
        </a:xfrm>
      </p:grpSpPr>
      <p:grpSp>
        <p:nvGrpSpPr>
          <p:cNvPr id="191" name="Pladsholder til titel 1"/>
          <p:cNvGrpSpPr/>
          <p:nvPr/>
        </p:nvGrpSpPr>
        <p:grpSpPr>
          <a:xfrm>
            <a:off x="1008062" y="928687"/>
            <a:ext cx="7927976" cy="627063"/>
            <a:chOff x="0" y="0"/>
            <a:chExt cx="7927975" cy="627062"/>
          </a:xfrm>
        </p:grpSpPr>
        <p:sp>
          <p:nvSpPr>
            <p:cNvPr id="189" name="Rectangle"/>
            <p:cNvSpPr/>
            <p:nvPr/>
          </p:nvSpPr>
          <p:spPr>
            <a:xfrm>
              <a:off x="0" y="-1"/>
              <a:ext cx="7927975" cy="627064"/>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90" name="KLIK FOR AT REDIGERE I MASTEREN"/>
            <p:cNvSpPr txBox="1"/>
            <p:nvPr/>
          </p:nvSpPr>
          <p:spPr>
            <a:xfrm>
              <a:off x="215999" y="74727"/>
              <a:ext cx="7620536" cy="4056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3200">
                  <a:solidFill>
                    <a:srgbClr val="FFFFFF"/>
                  </a:solidFill>
                </a:defRPr>
              </a:lvl1pPr>
            </a:lstStyle>
            <a:p>
              <a:r>
                <a:t>KLIK FOR AT REDIGERE I MASTEREN</a:t>
              </a:r>
            </a:p>
          </p:txBody>
        </p:sp>
      </p:grpSp>
      <p:sp>
        <p:nvSpPr>
          <p:cNvPr id="192" name="Body Level One…"/>
          <p:cNvSpPr txBox="1">
            <a:spLocks noGrp="1"/>
          </p:cNvSpPr>
          <p:nvPr>
            <p:ph type="body" sz="quarter" idx="1"/>
          </p:nvPr>
        </p:nvSpPr>
        <p:spPr>
          <a:xfrm>
            <a:off x="1008062" y="2324100"/>
            <a:ext cx="6400801" cy="1460500"/>
          </a:xfrm>
          <a:prstGeom prst="rect">
            <a:avLst/>
          </a:prstGeom>
        </p:spPr>
        <p:txBody>
          <a:bodyPr>
            <a:normAutofit/>
          </a:bodyPr>
          <a:lstStyle>
            <a:lvl1pPr marL="0" indent="0">
              <a:defRPr>
                <a:solidFill>
                  <a:srgbClr val="888888"/>
                </a:solidFill>
              </a:defRPr>
            </a:lvl1pPr>
            <a:lvl2pPr marL="0" indent="457200">
              <a:defRPr>
                <a:solidFill>
                  <a:srgbClr val="888888"/>
                </a:solidFill>
              </a:defRPr>
            </a:lvl2pPr>
            <a:lvl3pPr marL="0" indent="914400">
              <a:buSzTx/>
              <a:buNone/>
              <a:defRPr>
                <a:solidFill>
                  <a:srgbClr val="888888"/>
                </a:solidFill>
              </a:defRPr>
            </a:lvl3pPr>
            <a:lvl4pPr marL="0" indent="1371600">
              <a:buSzTx/>
              <a:buNone/>
              <a:defRPr>
                <a:solidFill>
                  <a:srgbClr val="888888"/>
                </a:solidFill>
              </a:defRPr>
            </a:lvl4pPr>
            <a:lvl5pPr marL="0" indent="1828800">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783977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0_Titel og indholdsobjekt">
    <p:spTree>
      <p:nvGrpSpPr>
        <p:cNvPr id="1" name=""/>
        <p:cNvGrpSpPr/>
        <p:nvPr/>
      </p:nvGrpSpPr>
      <p:grpSpPr>
        <a:xfrm>
          <a:off x="0" y="0"/>
          <a:ext cx="0" cy="0"/>
          <a:chOff x="0" y="0"/>
          <a:chExt cx="0" cy="0"/>
        </a:xfrm>
      </p:grpSpPr>
      <p:sp>
        <p:nvSpPr>
          <p:cNvPr id="200" name="Title Text"/>
          <p:cNvSpPr txBox="1">
            <a:spLocks noGrp="1"/>
          </p:cNvSpPr>
          <p:nvPr>
            <p:ph type="title"/>
          </p:nvPr>
        </p:nvSpPr>
        <p:spPr>
          <a:prstGeom prst="rect">
            <a:avLst/>
          </a:prstGeom>
        </p:spPr>
        <p:txBody>
          <a:bodyPr/>
          <a:lstStyle/>
          <a:p>
            <a:r>
              <a:t>Title Text</a:t>
            </a:r>
          </a:p>
        </p:txBody>
      </p:sp>
      <p:sp>
        <p:nvSpPr>
          <p:cNvPr id="201"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04859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1_Titel og indholdsobjekt">
    <p:spTree>
      <p:nvGrpSpPr>
        <p:cNvPr id="1" name=""/>
        <p:cNvGrpSpPr/>
        <p:nvPr/>
      </p:nvGrpSpPr>
      <p:grpSpPr>
        <a:xfrm>
          <a:off x="0" y="0"/>
          <a:ext cx="0" cy="0"/>
          <a:chOff x="0" y="0"/>
          <a:chExt cx="0" cy="0"/>
        </a:xfrm>
      </p:grpSpPr>
      <p:sp>
        <p:nvSpPr>
          <p:cNvPr id="209" name="Rectangle 3"/>
          <p:cNvSpPr/>
          <p:nvPr/>
        </p:nvSpPr>
        <p:spPr>
          <a:xfrm>
            <a:off x="204788" y="211137"/>
            <a:ext cx="8732837" cy="5310189"/>
          </a:xfrm>
          <a:prstGeom prst="rect">
            <a:avLst/>
          </a:prstGeom>
          <a:solidFill>
            <a:srgbClr val="F0C900"/>
          </a:solidFill>
          <a:ln w="12700">
            <a:miter lim="400000"/>
          </a:ln>
        </p:spPr>
        <p:txBody>
          <a:bodyPr lIns="45719" rIns="45719"/>
          <a:lstStyle/>
          <a:p>
            <a:pPr>
              <a:defRPr sz="1800"/>
            </a:pPr>
            <a:endParaRPr/>
          </a:p>
        </p:txBody>
      </p:sp>
      <p:sp>
        <p:nvSpPr>
          <p:cNvPr id="210"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11" name="Title Text"/>
          <p:cNvSpPr txBox="1">
            <a:spLocks noGrp="1"/>
          </p:cNvSpPr>
          <p:nvPr>
            <p:ph type="title"/>
          </p:nvPr>
        </p:nvSpPr>
        <p:spPr>
          <a:prstGeom prst="rect">
            <a:avLst/>
          </a:prstGeom>
        </p:spPr>
        <p:txBody>
          <a:bodyPr/>
          <a:lstStyle/>
          <a:p>
            <a:r>
              <a:t>Title Text</a:t>
            </a:r>
          </a:p>
        </p:txBody>
      </p:sp>
      <p:sp>
        <p:nvSpPr>
          <p:cNvPr id="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203074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424550"/>
            <a:ext cx="7886880" cy="2377449"/>
          </a:xfrm>
        </p:spPr>
        <p:txBody>
          <a:bodyPr anchor="b"/>
          <a:lstStyle>
            <a:lvl1pPr>
              <a:defRPr sz="4536"/>
            </a:lvl1pPr>
          </a:lstStyle>
          <a:p>
            <a:r>
              <a:rPr lang="en-US"/>
              <a:t>Click to edit Master title style</a:t>
            </a:r>
            <a:endParaRPr lang="en-GB"/>
          </a:p>
        </p:txBody>
      </p:sp>
      <p:sp>
        <p:nvSpPr>
          <p:cNvPr id="3" name="Text Placeholder 2"/>
          <p:cNvSpPr>
            <a:spLocks noGrp="1"/>
          </p:cNvSpPr>
          <p:nvPr>
            <p:ph type="body" idx="1"/>
          </p:nvPr>
        </p:nvSpPr>
        <p:spPr>
          <a:xfrm>
            <a:off x="623521" y="3824802"/>
            <a:ext cx="7886880" cy="1249331"/>
          </a:xfrm>
        </p:spPr>
        <p:txBody>
          <a:bodyPr/>
          <a:lstStyle>
            <a:lvl1pPr marL="0" indent="0">
              <a:buNone/>
              <a:defRPr sz="1814"/>
            </a:lvl1pPr>
            <a:lvl2pPr marL="345643" indent="0">
              <a:buNone/>
              <a:defRPr sz="1512"/>
            </a:lvl2pPr>
            <a:lvl3pPr marL="691286" indent="0">
              <a:buNone/>
              <a:defRPr sz="1361"/>
            </a:lvl3pPr>
            <a:lvl4pPr marL="1036930" indent="0">
              <a:buNone/>
              <a:defRPr sz="1210"/>
            </a:lvl4pPr>
            <a:lvl5pPr marL="1382573" indent="0">
              <a:buNone/>
              <a:defRPr sz="1210"/>
            </a:lvl5pPr>
            <a:lvl6pPr marL="1728216" indent="0">
              <a:buNone/>
              <a:defRPr sz="1210"/>
            </a:lvl6pPr>
            <a:lvl7pPr marL="2073859" indent="0">
              <a:buNone/>
              <a:defRPr sz="1210"/>
            </a:lvl7pPr>
            <a:lvl8pPr marL="2419502" indent="0">
              <a:buNone/>
              <a:defRPr sz="1210"/>
            </a:lvl8pPr>
            <a:lvl9pPr marL="2765146" indent="0">
              <a:buNone/>
              <a:defRPr sz="1210"/>
            </a:lvl9pPr>
          </a:lstStyle>
          <a:p>
            <a:pPr lvl="0"/>
            <a:r>
              <a:rPr lang="en-US"/>
              <a:t>Click to edit Master text styles</a:t>
            </a:r>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endParaRPr lang="en-US" altLang="en-US"/>
          </a:p>
        </p:txBody>
      </p:sp>
      <p:sp>
        <p:nvSpPr>
          <p:cNvPr id="5" name="Footer Placeholder 4"/>
          <p:cNvSpPr>
            <a:spLocks noGrp="1"/>
          </p:cNvSpPr>
          <p:nvPr>
            <p:ph type="ftr" idx="11"/>
          </p:nvPr>
        </p:nvSpPr>
        <p:spPr>
          <a:xfrm>
            <a:off x="3843338" y="5172075"/>
            <a:ext cx="1543050" cy="257175"/>
          </a:xfrm>
          <a:prstGeom prst="rect">
            <a:avLst/>
          </a:prstGeom>
        </p:spPr>
        <p:txBody>
          <a:bodyPr/>
          <a:lstStyle>
            <a:lvl1pPr>
              <a:defRPr/>
            </a:lvl1pPr>
          </a:lstStyle>
          <a:p>
            <a:endParaRPr lang="en-US" altLang="en-US"/>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fld id="{750EC9CD-913F-46ED-BAD7-D40ADF0C2F01}" type="slidenum">
              <a:rPr lang="en-US" altLang="en-US"/>
              <a:pPr/>
              <a:t>‹#›</a:t>
            </a:fld>
            <a:endParaRPr lang="en-US" altLang="en-US"/>
          </a:p>
        </p:txBody>
      </p:sp>
    </p:spTree>
    <p:extLst>
      <p:ext uri="{BB962C8B-B14F-4D97-AF65-F5344CB8AC3E}">
        <p14:creationId xmlns:p14="http://schemas.microsoft.com/office/powerpoint/2010/main" val="2176082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2_Titel og indholdsobjekt">
    <p:spTree>
      <p:nvGrpSpPr>
        <p:cNvPr id="1" name=""/>
        <p:cNvGrpSpPr/>
        <p:nvPr/>
      </p:nvGrpSpPr>
      <p:grpSpPr>
        <a:xfrm>
          <a:off x="0" y="0"/>
          <a:ext cx="0" cy="0"/>
          <a:chOff x="0" y="0"/>
          <a:chExt cx="0" cy="0"/>
        </a:xfrm>
      </p:grpSpPr>
      <p:sp>
        <p:nvSpPr>
          <p:cNvPr id="219" name="Rectangle 3"/>
          <p:cNvSpPr/>
          <p:nvPr/>
        </p:nvSpPr>
        <p:spPr>
          <a:xfrm>
            <a:off x="204788" y="200025"/>
            <a:ext cx="8732837" cy="5310188"/>
          </a:xfrm>
          <a:prstGeom prst="rect">
            <a:avLst/>
          </a:prstGeom>
          <a:solidFill>
            <a:srgbClr val="7B408A"/>
          </a:solidFill>
          <a:ln w="12700">
            <a:miter lim="400000"/>
          </a:ln>
        </p:spPr>
        <p:txBody>
          <a:bodyPr lIns="45719" rIns="45719"/>
          <a:lstStyle/>
          <a:p>
            <a:pPr>
              <a:defRPr sz="1800"/>
            </a:pPr>
            <a:endParaRPr/>
          </a:p>
        </p:txBody>
      </p:sp>
      <p:grpSp>
        <p:nvGrpSpPr>
          <p:cNvPr id="222" name="Grupper 6"/>
          <p:cNvGrpSpPr/>
          <p:nvPr/>
        </p:nvGrpSpPr>
        <p:grpSpPr>
          <a:xfrm>
            <a:off x="5556250" y="5053012"/>
            <a:ext cx="3381375" cy="457201"/>
            <a:chOff x="0" y="0"/>
            <a:chExt cx="3381375" cy="457200"/>
          </a:xfrm>
        </p:grpSpPr>
        <p:sp>
          <p:nvSpPr>
            <p:cNvPr id="220"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221"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223"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4" name="Title Text"/>
          <p:cNvSpPr txBox="1">
            <a:spLocks noGrp="1"/>
          </p:cNvSpPr>
          <p:nvPr>
            <p:ph type="title"/>
          </p:nvPr>
        </p:nvSpPr>
        <p:spPr>
          <a:prstGeom prst="rect">
            <a:avLst/>
          </a:prstGeom>
        </p:spPr>
        <p:txBody>
          <a:bodyPr/>
          <a:lstStyle/>
          <a:p>
            <a:r>
              <a:t>Title Text</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770539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3_Titel og indholdsobjekt">
    <p:spTree>
      <p:nvGrpSpPr>
        <p:cNvPr id="1" name=""/>
        <p:cNvGrpSpPr/>
        <p:nvPr/>
      </p:nvGrpSpPr>
      <p:grpSpPr>
        <a:xfrm>
          <a:off x="0" y="0"/>
          <a:ext cx="0" cy="0"/>
          <a:chOff x="0" y="0"/>
          <a:chExt cx="0" cy="0"/>
        </a:xfrm>
      </p:grpSpPr>
      <p:sp>
        <p:nvSpPr>
          <p:cNvPr id="232" name="Rectangle 3"/>
          <p:cNvSpPr/>
          <p:nvPr/>
        </p:nvSpPr>
        <p:spPr>
          <a:xfrm>
            <a:off x="204788" y="200025"/>
            <a:ext cx="8732837" cy="5310188"/>
          </a:xfrm>
          <a:prstGeom prst="rect">
            <a:avLst/>
          </a:prstGeom>
          <a:solidFill>
            <a:schemeClr val="accent1"/>
          </a:solidFill>
          <a:ln w="12700">
            <a:miter lim="400000"/>
          </a:ln>
        </p:spPr>
        <p:txBody>
          <a:bodyPr lIns="45719" rIns="45719"/>
          <a:lstStyle/>
          <a:p>
            <a:pPr>
              <a:defRPr sz="1800"/>
            </a:pPr>
            <a:endParaRPr/>
          </a:p>
        </p:txBody>
      </p:sp>
      <p:grpSp>
        <p:nvGrpSpPr>
          <p:cNvPr id="235" name="Grupper 6"/>
          <p:cNvGrpSpPr/>
          <p:nvPr/>
        </p:nvGrpSpPr>
        <p:grpSpPr>
          <a:xfrm>
            <a:off x="5556250" y="5053012"/>
            <a:ext cx="3381375" cy="457201"/>
            <a:chOff x="0" y="0"/>
            <a:chExt cx="3381375" cy="457200"/>
          </a:xfrm>
        </p:grpSpPr>
        <p:sp>
          <p:nvSpPr>
            <p:cNvPr id="233"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234"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236"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37" name="Title Text"/>
          <p:cNvSpPr txBox="1">
            <a:spLocks noGrp="1"/>
          </p:cNvSpPr>
          <p:nvPr>
            <p:ph type="title"/>
          </p:nvPr>
        </p:nvSpPr>
        <p:spPr>
          <a:prstGeom prst="rect">
            <a:avLst/>
          </a:prstGeom>
        </p:spPr>
        <p:txBody>
          <a:bodyPr/>
          <a:lstStyle/>
          <a:p>
            <a:r>
              <a:t>Title Text</a:t>
            </a:r>
          </a:p>
        </p:txBody>
      </p:sp>
      <p:sp>
        <p:nvSpPr>
          <p:cNvPr id="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107512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4_Titel og indholdsobjekt">
    <p:spTree>
      <p:nvGrpSpPr>
        <p:cNvPr id="1" name=""/>
        <p:cNvGrpSpPr/>
        <p:nvPr/>
      </p:nvGrpSpPr>
      <p:grpSpPr>
        <a:xfrm>
          <a:off x="0" y="0"/>
          <a:ext cx="0" cy="0"/>
          <a:chOff x="0" y="0"/>
          <a:chExt cx="0" cy="0"/>
        </a:xfrm>
      </p:grpSpPr>
      <p:sp>
        <p:nvSpPr>
          <p:cNvPr id="245" name="Rectangle 3"/>
          <p:cNvSpPr/>
          <p:nvPr/>
        </p:nvSpPr>
        <p:spPr>
          <a:xfrm>
            <a:off x="204788" y="200025"/>
            <a:ext cx="8732837" cy="5310188"/>
          </a:xfrm>
          <a:prstGeom prst="rect">
            <a:avLst/>
          </a:prstGeom>
          <a:solidFill>
            <a:srgbClr val="C3C4BA"/>
          </a:solidFill>
          <a:ln w="12700">
            <a:miter lim="400000"/>
          </a:ln>
        </p:spPr>
        <p:txBody>
          <a:bodyPr lIns="45719" rIns="45719"/>
          <a:lstStyle/>
          <a:p>
            <a:pPr>
              <a:defRPr sz="1800"/>
            </a:pPr>
            <a:endParaRPr/>
          </a:p>
        </p:txBody>
      </p:sp>
      <p:grpSp>
        <p:nvGrpSpPr>
          <p:cNvPr id="248" name="Grupper 6"/>
          <p:cNvGrpSpPr/>
          <p:nvPr/>
        </p:nvGrpSpPr>
        <p:grpSpPr>
          <a:xfrm>
            <a:off x="5556250" y="5053012"/>
            <a:ext cx="3381375" cy="457201"/>
            <a:chOff x="0" y="0"/>
            <a:chExt cx="3381375" cy="457200"/>
          </a:xfrm>
        </p:grpSpPr>
        <p:sp>
          <p:nvSpPr>
            <p:cNvPr id="246" name="Rectangle 3"/>
            <p:cNvSpPr/>
            <p:nvPr/>
          </p:nvSpPr>
          <p:spPr>
            <a:xfrm>
              <a:off x="0" y="0"/>
              <a:ext cx="3381375" cy="4572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t">
              <a:noAutofit/>
            </a:bodyPr>
            <a:lstStyle/>
            <a:p>
              <a:pPr>
                <a:defRPr sz="1800"/>
              </a:pPr>
              <a:endParaRPr/>
            </a:p>
          </p:txBody>
        </p:sp>
        <p:sp>
          <p:nvSpPr>
            <p:cNvPr id="247" name="Text Box 9"/>
            <p:cNvSpPr txBox="1"/>
            <p:nvPr/>
          </p:nvSpPr>
          <p:spPr>
            <a:xfrm>
              <a:off x="87312" y="73024"/>
              <a:ext cx="3214688" cy="238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900">
                  <a:solidFill>
                    <a:srgbClr val="FFFFFF"/>
                  </a:solidFill>
                </a:defRPr>
              </a:lvl1pPr>
            </a:lstStyle>
            <a:p>
              <a:r>
                <a:t>IT UNIVERSITY OF COPENHAGEN  </a:t>
              </a:r>
            </a:p>
          </p:txBody>
        </p:sp>
      </p:grpSp>
      <p:sp>
        <p:nvSpPr>
          <p:cNvPr id="249" name="Body Level One…"/>
          <p:cNvSpPr txBox="1">
            <a:spLocks noGrp="1"/>
          </p:cNvSpPr>
          <p:nvPr>
            <p:ph type="body" sz="half" idx="1"/>
          </p:nvPr>
        </p:nvSpPr>
        <p:spPr>
          <a:xfrm>
            <a:off x="1008062" y="1714500"/>
            <a:ext cx="4378326" cy="3200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0" name="Title Text"/>
          <p:cNvSpPr txBox="1">
            <a:spLocks noGrp="1"/>
          </p:cNvSpPr>
          <p:nvPr>
            <p:ph type="title"/>
          </p:nvPr>
        </p:nvSpPr>
        <p:spPr>
          <a:prstGeom prst="rect">
            <a:avLst/>
          </a:prstGeom>
        </p:spPr>
        <p:txBody>
          <a:bodyPr/>
          <a:lstStyle/>
          <a:p>
            <a:r>
              <a:t>Title Text</a:t>
            </a:r>
          </a:p>
        </p:txBody>
      </p:sp>
      <p:sp>
        <p:nvSpPr>
          <p:cNvPr id="2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406601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_To indholdsobjekter">
    <p:spTree>
      <p:nvGrpSpPr>
        <p:cNvPr id="1" name=""/>
        <p:cNvGrpSpPr/>
        <p:nvPr/>
      </p:nvGrpSpPr>
      <p:grpSpPr>
        <a:xfrm>
          <a:off x="0" y="0"/>
          <a:ext cx="0" cy="0"/>
          <a:chOff x="0" y="0"/>
          <a:chExt cx="0" cy="0"/>
        </a:xfrm>
      </p:grpSpPr>
      <p:sp>
        <p:nvSpPr>
          <p:cNvPr id="258" name="Title Text"/>
          <p:cNvSpPr txBox="1">
            <a:spLocks noGrp="1"/>
          </p:cNvSpPr>
          <p:nvPr>
            <p:ph type="title"/>
          </p:nvPr>
        </p:nvSpPr>
        <p:spPr>
          <a:prstGeom prst="rect">
            <a:avLst/>
          </a:prstGeom>
        </p:spPr>
        <p:txBody>
          <a:bodyPr/>
          <a:lstStyle/>
          <a:p>
            <a:r>
              <a:t>Title Text</a:t>
            </a:r>
          </a:p>
        </p:txBody>
      </p:sp>
      <p:sp>
        <p:nvSpPr>
          <p:cNvPr id="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713726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66" name="Title Text"/>
          <p:cNvSpPr txBox="1">
            <a:spLocks noGrp="1"/>
          </p:cNvSpPr>
          <p:nvPr>
            <p:ph type="title"/>
          </p:nvPr>
        </p:nvSpPr>
        <p:spPr>
          <a:prstGeom prst="rect">
            <a:avLst/>
          </a:prstGeom>
        </p:spPr>
        <p:txBody>
          <a:bodyPr/>
          <a:lstStyle/>
          <a:p>
            <a:r>
              <a:t>Title Text</a:t>
            </a:r>
          </a:p>
        </p:txBody>
      </p:sp>
      <p:sp>
        <p:nvSpPr>
          <p:cNvPr id="267" name="Body Level One…"/>
          <p:cNvSpPr txBox="1">
            <a:spLocks noGrp="1"/>
          </p:cNvSpPr>
          <p:nvPr>
            <p:ph type="body" sz="half" idx="1"/>
          </p:nvPr>
        </p:nvSpPr>
        <p:spPr>
          <a:xfrm>
            <a:off x="1008062" y="1714500"/>
            <a:ext cx="4378326" cy="33385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68" name="Slide Number"/>
          <p:cNvSpPr txBox="1">
            <a:spLocks noGrp="1"/>
          </p:cNvSpPr>
          <p:nvPr>
            <p:ph type="sldNum" sz="quarter" idx="2"/>
          </p:nvPr>
        </p:nvSpPr>
        <p:spPr>
          <a:xfrm>
            <a:off x="0" y="0"/>
            <a:ext cx="443171" cy="437069"/>
          </a:xfrm>
          <a:prstGeom prst="rect">
            <a:avLst/>
          </a:prstGeom>
        </p:spPr>
        <p:txBody>
          <a:bodyPr anchor="t"/>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11264310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75" name="Title Text"/>
          <p:cNvSpPr txBox="1">
            <a:spLocks noGrp="1"/>
          </p:cNvSpPr>
          <p:nvPr>
            <p:ph type="title"/>
          </p:nvPr>
        </p:nvSpPr>
        <p:spPr>
          <a:xfrm>
            <a:off x="685800" y="1775355"/>
            <a:ext cx="7772400" cy="1225021"/>
          </a:xfrm>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276" name="Body Level One…"/>
          <p:cNvSpPr txBox="1">
            <a:spLocks noGrp="1"/>
          </p:cNvSpPr>
          <p:nvPr>
            <p:ph type="body" sz="quarter" idx="1"/>
          </p:nvPr>
        </p:nvSpPr>
        <p:spPr>
          <a:xfrm>
            <a:off x="1371600" y="3238500"/>
            <a:ext cx="6400800" cy="1460500"/>
          </a:xfrm>
          <a:prstGeom prst="rect">
            <a:avLst/>
          </a:prstGeom>
        </p:spPr>
        <p:txBody>
          <a:bodyPr lIns="45719" tIns="45719" rIns="45719" bIns="45719">
            <a:normAutofit/>
          </a:bodyPr>
          <a:lstStyle>
            <a:lvl1pPr marL="0" indent="0" algn="ctr" defTabSz="761970">
              <a:spcBef>
                <a:spcPts val="600"/>
              </a:spcBef>
              <a:defRPr sz="2600">
                <a:solidFill>
                  <a:srgbClr val="888888"/>
                </a:solidFill>
              </a:defRPr>
            </a:lvl1pPr>
            <a:lvl2pPr marL="0" indent="380985" algn="ctr" defTabSz="761970">
              <a:spcBef>
                <a:spcPts val="600"/>
              </a:spcBef>
              <a:defRPr sz="2600">
                <a:solidFill>
                  <a:srgbClr val="888888"/>
                </a:solidFill>
              </a:defRPr>
            </a:lvl2pPr>
            <a:lvl3pPr marL="0" indent="761970" algn="ctr" defTabSz="761970">
              <a:spcBef>
                <a:spcPts val="600"/>
              </a:spcBef>
              <a:buSzTx/>
              <a:buNone/>
              <a:defRPr sz="2600">
                <a:solidFill>
                  <a:srgbClr val="888888"/>
                </a:solidFill>
              </a:defRPr>
            </a:lvl3pPr>
            <a:lvl4pPr marL="0" indent="1142953" algn="ctr" defTabSz="761970">
              <a:spcBef>
                <a:spcPts val="600"/>
              </a:spcBef>
              <a:buSzTx/>
              <a:buNone/>
              <a:defRPr sz="2600">
                <a:solidFill>
                  <a:srgbClr val="888888"/>
                </a:solidFill>
              </a:defRPr>
            </a:lvl4pPr>
            <a:lvl5pPr marL="0" indent="1523938" algn="ctr" defTabSz="761970">
              <a:spcBef>
                <a:spcPts val="600"/>
              </a:spcBef>
              <a:buSzTx/>
              <a:buNone/>
              <a:defRPr sz="26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7"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8041477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4" name="Title Text"/>
          <p:cNvSpPr txBox="1">
            <a:spLocks noGrp="1"/>
          </p:cNvSpPr>
          <p:nvPr>
            <p:ph type="title"/>
          </p:nvPr>
        </p:nvSpPr>
        <p:spPr>
          <a:xfrm>
            <a:off x="457200" y="228865"/>
            <a:ext cx="8229600" cy="952501"/>
          </a:xfrm>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285" name="Body Level One…"/>
          <p:cNvSpPr txBox="1">
            <a:spLocks noGrp="1"/>
          </p:cNvSpPr>
          <p:nvPr>
            <p:ph type="body" idx="1"/>
          </p:nvPr>
        </p:nvSpPr>
        <p:spPr>
          <a:xfrm>
            <a:off x="457200" y="1333500"/>
            <a:ext cx="8229600" cy="3771637"/>
          </a:xfrm>
          <a:prstGeom prst="rect">
            <a:avLst/>
          </a:prstGeom>
        </p:spPr>
        <p:txBody>
          <a:bodyPr lIns="45719" tIns="45719" rIns="45719" bIns="45719">
            <a:normAutofit/>
          </a:bodyPr>
          <a:lstStyle>
            <a:lvl1pPr marL="285739" indent="-285739" defTabSz="761970">
              <a:spcBef>
                <a:spcPts val="600"/>
              </a:spcBef>
              <a:buSzPct val="100000"/>
              <a:buFont typeface="Arial"/>
              <a:buChar char="•"/>
              <a:defRPr sz="2600"/>
            </a:lvl1pPr>
            <a:lvl2pPr marL="650158" indent="-269173" defTabSz="761970">
              <a:spcBef>
                <a:spcPts val="600"/>
              </a:spcBef>
              <a:buSzPct val="100000"/>
              <a:buFont typeface="Arial"/>
              <a:buChar char="–"/>
              <a:defRPr sz="2600"/>
            </a:lvl2pPr>
            <a:lvl3pPr marL="1009609" indent="-247639" defTabSz="761970">
              <a:spcBef>
                <a:spcPts val="600"/>
              </a:spcBef>
              <a:buFont typeface="Arial"/>
              <a:defRPr sz="2600"/>
            </a:lvl3pPr>
            <a:lvl4pPr marL="1452504" indent="-309549" defTabSz="761970">
              <a:spcBef>
                <a:spcPts val="600"/>
              </a:spcBef>
              <a:buFont typeface="Arial"/>
              <a:defRPr sz="2600"/>
            </a:lvl4pPr>
            <a:lvl5pPr marL="1833488" indent="-309549" defTabSz="761970">
              <a:spcBef>
                <a:spcPts val="600"/>
              </a:spcBef>
              <a:buFont typeface="Arial"/>
              <a:defRPr sz="2600"/>
            </a:lvl5p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3808922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293" name="Title Text"/>
          <p:cNvSpPr txBox="1">
            <a:spLocks noGrp="1"/>
          </p:cNvSpPr>
          <p:nvPr>
            <p:ph type="title"/>
          </p:nvPr>
        </p:nvSpPr>
        <p:spPr>
          <a:xfrm>
            <a:off x="722312" y="3672416"/>
            <a:ext cx="7772401" cy="1135064"/>
          </a:xfrm>
          <a:prstGeom prst="rect">
            <a:avLst/>
          </a:prstGeom>
          <a:noFill/>
        </p:spPr>
        <p:txBody>
          <a:bodyPr lIns="45719" tIns="45719" rIns="45719" bIns="45719" anchor="t"/>
          <a:lstStyle>
            <a:lvl1pPr defTabSz="761970">
              <a:defRPr sz="3300" b="1">
                <a:solidFill>
                  <a:srgbClr val="000000"/>
                </a:solidFill>
                <a:latin typeface="+mj-lt"/>
                <a:ea typeface="+mj-ea"/>
                <a:cs typeface="+mj-cs"/>
                <a:sym typeface="Calibri"/>
              </a:defRPr>
            </a:lvl1pPr>
          </a:lstStyle>
          <a:p>
            <a:r>
              <a:t>Title Text</a:t>
            </a:r>
          </a:p>
        </p:txBody>
      </p:sp>
      <p:sp>
        <p:nvSpPr>
          <p:cNvPr id="294" name="Body Level One…"/>
          <p:cNvSpPr txBox="1">
            <a:spLocks noGrp="1"/>
          </p:cNvSpPr>
          <p:nvPr>
            <p:ph type="body" sz="quarter" idx="1"/>
          </p:nvPr>
        </p:nvSpPr>
        <p:spPr>
          <a:xfrm>
            <a:off x="722312" y="2422261"/>
            <a:ext cx="7772401" cy="1250157"/>
          </a:xfrm>
          <a:prstGeom prst="rect">
            <a:avLst/>
          </a:prstGeom>
        </p:spPr>
        <p:txBody>
          <a:bodyPr lIns="45719" tIns="45719" rIns="45719" bIns="45719" anchor="b">
            <a:normAutofit/>
          </a:bodyPr>
          <a:lstStyle>
            <a:lvl1pPr marL="0" indent="0" defTabSz="761970">
              <a:spcBef>
                <a:spcPts val="300"/>
              </a:spcBef>
              <a:defRPr sz="1600">
                <a:solidFill>
                  <a:srgbClr val="888888"/>
                </a:solidFill>
              </a:defRPr>
            </a:lvl1pPr>
            <a:lvl2pPr marL="0" indent="380985" defTabSz="761970">
              <a:spcBef>
                <a:spcPts val="300"/>
              </a:spcBef>
              <a:defRPr sz="1600">
                <a:solidFill>
                  <a:srgbClr val="888888"/>
                </a:solidFill>
              </a:defRPr>
            </a:lvl2pPr>
            <a:lvl3pPr marL="0" indent="761970" defTabSz="761970">
              <a:spcBef>
                <a:spcPts val="300"/>
              </a:spcBef>
              <a:buSzTx/>
              <a:buNone/>
              <a:defRPr sz="1600">
                <a:solidFill>
                  <a:srgbClr val="888888"/>
                </a:solidFill>
              </a:defRPr>
            </a:lvl3pPr>
            <a:lvl4pPr marL="0" indent="1142953" defTabSz="761970">
              <a:spcBef>
                <a:spcPts val="300"/>
              </a:spcBef>
              <a:buSzTx/>
              <a:buNone/>
              <a:defRPr sz="1600">
                <a:solidFill>
                  <a:srgbClr val="888888"/>
                </a:solidFill>
              </a:defRPr>
            </a:lvl4pPr>
            <a:lvl5pPr marL="0" indent="1523938" defTabSz="761970">
              <a:spcBef>
                <a:spcPts val="300"/>
              </a:spcBef>
              <a:buSzTx/>
              <a:buNone/>
              <a:defRPr sz="16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11599460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2" name="Title Text"/>
          <p:cNvSpPr txBox="1">
            <a:spLocks noGrp="1"/>
          </p:cNvSpPr>
          <p:nvPr>
            <p:ph type="title"/>
          </p:nvPr>
        </p:nvSpPr>
        <p:spPr>
          <a:xfrm>
            <a:off x="457200" y="228865"/>
            <a:ext cx="8229600" cy="952501"/>
          </a:xfrm>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303" name="Body Level One…"/>
          <p:cNvSpPr txBox="1">
            <a:spLocks noGrp="1"/>
          </p:cNvSpPr>
          <p:nvPr>
            <p:ph type="body" sz="half" idx="1"/>
          </p:nvPr>
        </p:nvSpPr>
        <p:spPr>
          <a:xfrm>
            <a:off x="457200" y="1333500"/>
            <a:ext cx="4038600" cy="3771637"/>
          </a:xfrm>
          <a:prstGeom prst="rect">
            <a:avLst/>
          </a:prstGeom>
        </p:spPr>
        <p:txBody>
          <a:bodyPr lIns="45719" tIns="45719" rIns="45719" bIns="45719">
            <a:normAutofit/>
          </a:bodyPr>
          <a:lstStyle>
            <a:lvl1pPr marL="285739" indent="-285739" defTabSz="761970">
              <a:spcBef>
                <a:spcPts val="500"/>
              </a:spcBef>
              <a:buSzPct val="100000"/>
              <a:buFont typeface="Arial"/>
              <a:buChar char="•"/>
              <a:defRPr sz="2300"/>
            </a:lvl1pPr>
            <a:lvl2pPr marL="654817" indent="-273832" defTabSz="761970">
              <a:spcBef>
                <a:spcPts val="500"/>
              </a:spcBef>
              <a:buSzPct val="100000"/>
              <a:buFont typeface="Arial"/>
              <a:buChar char="–"/>
              <a:defRPr sz="2300"/>
            </a:lvl2pPr>
            <a:lvl3pPr marL="1035802" indent="-273832" defTabSz="761970">
              <a:spcBef>
                <a:spcPts val="500"/>
              </a:spcBef>
              <a:buFont typeface="Arial"/>
              <a:defRPr sz="2300"/>
            </a:lvl3pPr>
            <a:lvl4pPr marL="1435042" indent="-292087" defTabSz="761970">
              <a:spcBef>
                <a:spcPts val="500"/>
              </a:spcBef>
              <a:buFont typeface="Arial"/>
              <a:defRPr sz="2300"/>
            </a:lvl4pPr>
            <a:lvl5pPr marL="1816026" indent="-292087" defTabSz="761970">
              <a:spcBef>
                <a:spcPts val="500"/>
              </a:spcBef>
              <a:buFont typeface="Arial"/>
              <a:defRPr sz="2300"/>
            </a:lvl5p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42087226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11" name="Title Text"/>
          <p:cNvSpPr txBox="1">
            <a:spLocks noGrp="1"/>
          </p:cNvSpPr>
          <p:nvPr>
            <p:ph type="title"/>
          </p:nvPr>
        </p:nvSpPr>
        <p:spPr>
          <a:xfrm>
            <a:off x="457200" y="228865"/>
            <a:ext cx="8229600" cy="952501"/>
          </a:xfrm>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312" name="Body Level One…"/>
          <p:cNvSpPr txBox="1">
            <a:spLocks noGrp="1"/>
          </p:cNvSpPr>
          <p:nvPr>
            <p:ph type="body" sz="quarter" idx="1"/>
          </p:nvPr>
        </p:nvSpPr>
        <p:spPr>
          <a:xfrm>
            <a:off x="457200" y="1279260"/>
            <a:ext cx="4040188" cy="533136"/>
          </a:xfrm>
          <a:prstGeom prst="rect">
            <a:avLst/>
          </a:prstGeom>
        </p:spPr>
        <p:txBody>
          <a:bodyPr lIns="45719" tIns="45719" rIns="45719" bIns="45719" anchor="b">
            <a:normAutofit/>
          </a:bodyPr>
          <a:lstStyle>
            <a:lvl1pPr marL="0" indent="0" defTabSz="761970">
              <a:spcBef>
                <a:spcPts val="400"/>
              </a:spcBef>
              <a:defRPr sz="2000" b="1"/>
            </a:lvl1pPr>
            <a:lvl2pPr marL="0" indent="380985" defTabSz="761970">
              <a:spcBef>
                <a:spcPts val="400"/>
              </a:spcBef>
              <a:defRPr sz="2000" b="1"/>
            </a:lvl2pPr>
            <a:lvl3pPr marL="0" indent="761970" defTabSz="761970">
              <a:spcBef>
                <a:spcPts val="400"/>
              </a:spcBef>
              <a:buSzTx/>
              <a:buNone/>
              <a:defRPr sz="2000" b="1"/>
            </a:lvl3pPr>
            <a:lvl4pPr marL="0" indent="1142953" defTabSz="761970">
              <a:spcBef>
                <a:spcPts val="400"/>
              </a:spcBef>
              <a:buSzTx/>
              <a:buNone/>
              <a:defRPr sz="2000" b="1"/>
            </a:lvl4pPr>
            <a:lvl5pPr marL="0" indent="1523938" defTabSz="761970">
              <a:spcBef>
                <a:spcPts val="400"/>
              </a:spcBef>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313" name="Text Placeholder 4"/>
          <p:cNvSpPr>
            <a:spLocks noGrp="1"/>
          </p:cNvSpPr>
          <p:nvPr>
            <p:ph type="body" sz="quarter" idx="21"/>
          </p:nvPr>
        </p:nvSpPr>
        <p:spPr>
          <a:xfrm>
            <a:off x="4645026" y="1279260"/>
            <a:ext cx="4041776" cy="533136"/>
          </a:xfrm>
          <a:prstGeom prst="rect">
            <a:avLst/>
          </a:prstGeom>
        </p:spPr>
        <p:txBody>
          <a:bodyPr lIns="45719" tIns="45719" rIns="45719" bIns="45719" anchor="b">
            <a:normAutofit/>
          </a:bodyPr>
          <a:lstStyle/>
          <a:p>
            <a:pPr marL="0" indent="0" defTabSz="761970">
              <a:spcBef>
                <a:spcPts val="400"/>
              </a:spcBef>
              <a:defRPr sz="2000" b="1"/>
            </a:pPr>
            <a:endParaRPr/>
          </a:p>
        </p:txBody>
      </p:sp>
      <p:sp>
        <p:nvSpPr>
          <p:cNvPr id="314"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19395919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456481" y="5206147"/>
            <a:ext cx="2128320" cy="392442"/>
          </a:xfrm>
          <a:prstGeom prst="rect">
            <a:avLst/>
          </a:prstGeom>
        </p:spPr>
        <p:txBody>
          <a:bodyPr/>
          <a:lstStyle>
            <a:lvl1pPr>
              <a:defRPr/>
            </a:lvl1pPr>
          </a:lstStyle>
          <a:p>
            <a:endParaRPr lang="en-US" altLang="en-US"/>
          </a:p>
        </p:txBody>
      </p:sp>
      <p:sp>
        <p:nvSpPr>
          <p:cNvPr id="3" name="Footer Placeholder 2"/>
          <p:cNvSpPr>
            <a:spLocks noGrp="1"/>
          </p:cNvSpPr>
          <p:nvPr>
            <p:ph type="ftr" idx="11"/>
          </p:nvPr>
        </p:nvSpPr>
        <p:spPr>
          <a:xfrm>
            <a:off x="3843338" y="5172075"/>
            <a:ext cx="1543050" cy="257175"/>
          </a:xfrm>
          <a:prstGeom prst="rect">
            <a:avLst/>
          </a:prstGeom>
        </p:spPr>
        <p:txBody>
          <a:bodyPr/>
          <a:lstStyle>
            <a:lvl1pPr>
              <a:defRPr/>
            </a:lvl1pPr>
          </a:lstStyle>
          <a:p>
            <a:endParaRPr lang="en-US" altLang="en-US"/>
          </a:p>
        </p:txBody>
      </p:sp>
      <p:sp>
        <p:nvSpPr>
          <p:cNvPr id="4" name="Slide Number Placeholder 3"/>
          <p:cNvSpPr>
            <a:spLocks noGrp="1"/>
          </p:cNvSpPr>
          <p:nvPr>
            <p:ph type="sldNum" idx="12"/>
          </p:nvPr>
        </p:nvSpPr>
        <p:spPr>
          <a:xfrm>
            <a:off x="6556321" y="5206147"/>
            <a:ext cx="2128320" cy="392442"/>
          </a:xfrm>
          <a:prstGeom prst="rect">
            <a:avLst/>
          </a:prstGeom>
        </p:spPr>
        <p:txBody>
          <a:bodyPr/>
          <a:lstStyle>
            <a:lvl1pPr>
              <a:defRPr/>
            </a:lvl1pPr>
          </a:lstStyle>
          <a:p>
            <a:fld id="{B4608A69-7461-444A-A371-76C062866EDD}" type="slidenum">
              <a:rPr lang="en-US" altLang="en-US"/>
              <a:pPr/>
              <a:t>‹#›</a:t>
            </a:fld>
            <a:endParaRPr lang="en-US" altLang="en-US"/>
          </a:p>
        </p:txBody>
      </p:sp>
    </p:spTree>
    <p:extLst>
      <p:ext uri="{BB962C8B-B14F-4D97-AF65-F5344CB8AC3E}">
        <p14:creationId xmlns:p14="http://schemas.microsoft.com/office/powerpoint/2010/main" val="90768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21" name="Title Text"/>
          <p:cNvSpPr txBox="1">
            <a:spLocks noGrp="1"/>
          </p:cNvSpPr>
          <p:nvPr>
            <p:ph type="title"/>
          </p:nvPr>
        </p:nvSpPr>
        <p:spPr>
          <a:xfrm>
            <a:off x="457200" y="228865"/>
            <a:ext cx="8229600" cy="952501"/>
          </a:xfrm>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322"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61267325"/>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329"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66376045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1" y="227541"/>
            <a:ext cx="3008314" cy="968376"/>
          </a:xfrm>
          <a:prstGeom prst="rect">
            <a:avLst/>
          </a:prstGeom>
          <a:noFill/>
        </p:spPr>
        <p:txBody>
          <a:bodyPr lIns="45719" tIns="45719" rIns="45719" bIns="45719" anchor="b"/>
          <a:lstStyle>
            <a:lvl1pPr defTabSz="761970">
              <a:defRPr sz="1600" b="1" cap="none">
                <a:solidFill>
                  <a:srgbClr val="000000"/>
                </a:solidFill>
                <a:latin typeface="+mj-lt"/>
                <a:ea typeface="+mj-ea"/>
                <a:cs typeface="+mj-cs"/>
                <a:sym typeface="Calibri"/>
              </a:defRPr>
            </a:lvl1pPr>
          </a:lstStyle>
          <a:p>
            <a:r>
              <a:t>Title Text</a:t>
            </a:r>
          </a:p>
        </p:txBody>
      </p:sp>
      <p:sp>
        <p:nvSpPr>
          <p:cNvPr id="337" name="Body Level One…"/>
          <p:cNvSpPr txBox="1">
            <a:spLocks noGrp="1"/>
          </p:cNvSpPr>
          <p:nvPr>
            <p:ph type="body" idx="1"/>
          </p:nvPr>
        </p:nvSpPr>
        <p:spPr>
          <a:xfrm>
            <a:off x="3575050" y="227541"/>
            <a:ext cx="5111750" cy="4877596"/>
          </a:xfrm>
          <a:prstGeom prst="rect">
            <a:avLst/>
          </a:prstGeom>
        </p:spPr>
        <p:txBody>
          <a:bodyPr lIns="45719" tIns="45719" rIns="45719" bIns="45719">
            <a:normAutofit/>
          </a:bodyPr>
          <a:lstStyle>
            <a:lvl1pPr marL="285739" indent="-285739" defTabSz="761970">
              <a:spcBef>
                <a:spcPts val="600"/>
              </a:spcBef>
              <a:buSzPct val="100000"/>
              <a:buFont typeface="Arial"/>
              <a:buChar char="•"/>
              <a:defRPr sz="2600"/>
            </a:lvl1pPr>
            <a:lvl2pPr marL="650158" indent="-269173" defTabSz="761970">
              <a:spcBef>
                <a:spcPts val="600"/>
              </a:spcBef>
              <a:buSzPct val="100000"/>
              <a:buFont typeface="Arial"/>
              <a:buChar char="–"/>
              <a:defRPr sz="2600"/>
            </a:lvl2pPr>
            <a:lvl3pPr marL="1009609" indent="-247639" defTabSz="761970">
              <a:spcBef>
                <a:spcPts val="600"/>
              </a:spcBef>
              <a:buFont typeface="Arial"/>
              <a:defRPr sz="2600"/>
            </a:lvl3pPr>
            <a:lvl4pPr marL="1452504" indent="-309549" defTabSz="761970">
              <a:spcBef>
                <a:spcPts val="600"/>
              </a:spcBef>
              <a:buFont typeface="Arial"/>
              <a:defRPr sz="2600"/>
            </a:lvl4pPr>
            <a:lvl5pPr marL="1833488" indent="-309549" defTabSz="761970">
              <a:spcBef>
                <a:spcPts val="600"/>
              </a:spcBef>
              <a:buFont typeface="Arial"/>
              <a:defRPr sz="2600"/>
            </a:lvl5pPr>
          </a:lstStyle>
          <a:p>
            <a:r>
              <a:t>Body Level One</a:t>
            </a:r>
          </a:p>
          <a:p>
            <a:pPr lvl="1"/>
            <a:r>
              <a:t>Body Level Two</a:t>
            </a:r>
          </a:p>
          <a:p>
            <a:pPr lvl="2"/>
            <a:r>
              <a:t>Body Level Three</a:t>
            </a:r>
          </a:p>
          <a:p>
            <a:pPr lvl="3"/>
            <a:r>
              <a:t>Body Level Four</a:t>
            </a:r>
          </a:p>
          <a:p>
            <a:pPr lvl="4"/>
            <a:r>
              <a:t>Body Level Five</a:t>
            </a:r>
          </a:p>
        </p:txBody>
      </p:sp>
      <p:sp>
        <p:nvSpPr>
          <p:cNvPr id="338" name="Text Placeholder 3"/>
          <p:cNvSpPr>
            <a:spLocks noGrp="1"/>
          </p:cNvSpPr>
          <p:nvPr>
            <p:ph type="body" sz="half" idx="21"/>
          </p:nvPr>
        </p:nvSpPr>
        <p:spPr>
          <a:xfrm>
            <a:off x="457200" y="1195916"/>
            <a:ext cx="3008315" cy="3909221"/>
          </a:xfrm>
          <a:prstGeom prst="rect">
            <a:avLst/>
          </a:prstGeom>
        </p:spPr>
        <p:txBody>
          <a:bodyPr lIns="45719" tIns="45719" rIns="45719" bIns="45719">
            <a:normAutofit/>
          </a:bodyPr>
          <a:lstStyle/>
          <a:p>
            <a:pPr marL="0" indent="0" defTabSz="761970">
              <a:spcBef>
                <a:spcPts val="200"/>
              </a:spcBef>
              <a:defRPr sz="1100"/>
            </a:pPr>
            <a:endParaRPr/>
          </a:p>
        </p:txBody>
      </p:sp>
      <p:sp>
        <p:nvSpPr>
          <p:cNvPr id="339"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26893584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46" name="Title Text"/>
          <p:cNvSpPr txBox="1">
            <a:spLocks noGrp="1"/>
          </p:cNvSpPr>
          <p:nvPr>
            <p:ph type="title"/>
          </p:nvPr>
        </p:nvSpPr>
        <p:spPr>
          <a:xfrm>
            <a:off x="1792288" y="4000500"/>
            <a:ext cx="5486401" cy="472282"/>
          </a:xfrm>
          <a:prstGeom prst="rect">
            <a:avLst/>
          </a:prstGeom>
          <a:noFill/>
        </p:spPr>
        <p:txBody>
          <a:bodyPr lIns="45719" tIns="45719" rIns="45719" bIns="45719" anchor="b"/>
          <a:lstStyle>
            <a:lvl1pPr defTabSz="761970">
              <a:defRPr sz="1600" b="1" cap="none">
                <a:solidFill>
                  <a:srgbClr val="000000"/>
                </a:solidFill>
                <a:latin typeface="+mj-lt"/>
                <a:ea typeface="+mj-ea"/>
                <a:cs typeface="+mj-cs"/>
                <a:sym typeface="Calibri"/>
              </a:defRPr>
            </a:lvl1pPr>
          </a:lstStyle>
          <a:p>
            <a:r>
              <a:t>Title Text</a:t>
            </a:r>
          </a:p>
        </p:txBody>
      </p:sp>
      <p:sp>
        <p:nvSpPr>
          <p:cNvPr id="347" name="Picture Placeholder 2"/>
          <p:cNvSpPr>
            <a:spLocks noGrp="1"/>
          </p:cNvSpPr>
          <p:nvPr>
            <p:ph type="pic" sz="half" idx="21"/>
          </p:nvPr>
        </p:nvSpPr>
        <p:spPr>
          <a:xfrm>
            <a:off x="1792288" y="510646"/>
            <a:ext cx="5486401" cy="3429001"/>
          </a:xfrm>
          <a:prstGeom prst="rect">
            <a:avLst/>
          </a:prstGeom>
        </p:spPr>
        <p:txBody>
          <a:bodyPr lIns="91439" tIns="45719" rIns="91439" bIns="45719"/>
          <a:lstStyle/>
          <a:p>
            <a:endParaRPr/>
          </a:p>
        </p:txBody>
      </p:sp>
      <p:sp>
        <p:nvSpPr>
          <p:cNvPr id="348" name="Body Level One…"/>
          <p:cNvSpPr txBox="1">
            <a:spLocks noGrp="1"/>
          </p:cNvSpPr>
          <p:nvPr>
            <p:ph type="body" sz="quarter" idx="1"/>
          </p:nvPr>
        </p:nvSpPr>
        <p:spPr>
          <a:xfrm>
            <a:off x="1792288" y="4472782"/>
            <a:ext cx="5486401" cy="670719"/>
          </a:xfrm>
          <a:prstGeom prst="rect">
            <a:avLst/>
          </a:prstGeom>
        </p:spPr>
        <p:txBody>
          <a:bodyPr lIns="45719" tIns="45719" rIns="45719" bIns="45719">
            <a:normAutofit/>
          </a:bodyPr>
          <a:lstStyle>
            <a:lvl1pPr marL="0" indent="0" defTabSz="761970">
              <a:spcBef>
                <a:spcPts val="200"/>
              </a:spcBef>
              <a:defRPr sz="1100"/>
            </a:lvl1pPr>
            <a:lvl2pPr marL="0" indent="380985" defTabSz="761970">
              <a:spcBef>
                <a:spcPts val="200"/>
              </a:spcBef>
              <a:defRPr sz="1100"/>
            </a:lvl2pPr>
            <a:lvl3pPr marL="0" indent="761970" defTabSz="761970">
              <a:spcBef>
                <a:spcPts val="200"/>
              </a:spcBef>
              <a:buSzTx/>
              <a:buNone/>
              <a:defRPr sz="1100"/>
            </a:lvl3pPr>
            <a:lvl4pPr marL="0" indent="1142953" defTabSz="761970">
              <a:spcBef>
                <a:spcPts val="200"/>
              </a:spcBef>
              <a:buSzTx/>
              <a:buNone/>
              <a:defRPr sz="1100"/>
            </a:lvl4pPr>
            <a:lvl5pPr marL="0" indent="1523938" defTabSz="761970">
              <a:spcBef>
                <a:spcPts val="200"/>
              </a:spcBef>
              <a:buSzTx/>
              <a:buNone/>
              <a:defRPr sz="1100"/>
            </a:lvl5pPr>
          </a:lstStyle>
          <a:p>
            <a:r>
              <a:t>Body Level One</a:t>
            </a:r>
          </a:p>
          <a:p>
            <a:pPr lvl="1"/>
            <a:r>
              <a:t>Body Level Two</a:t>
            </a:r>
          </a:p>
          <a:p>
            <a:pPr lvl="2"/>
            <a:r>
              <a:t>Body Level Three</a:t>
            </a:r>
          </a:p>
          <a:p>
            <a:pPr lvl="3"/>
            <a:r>
              <a:t>Body Level Four</a:t>
            </a:r>
          </a:p>
          <a:p>
            <a:pPr lvl="4"/>
            <a:r>
              <a:t>Body Level Five</a:t>
            </a:r>
          </a:p>
        </p:txBody>
      </p:sp>
      <p:sp>
        <p:nvSpPr>
          <p:cNvPr id="349" name="Slide Number"/>
          <p:cNvSpPr txBox="1">
            <a:spLocks noGrp="1"/>
          </p:cNvSpPr>
          <p:nvPr>
            <p:ph type="sldNum" sz="quarter" idx="2"/>
          </p:nvPr>
        </p:nvSpPr>
        <p:spPr>
          <a:xfrm>
            <a:off x="8441397" y="5335601"/>
            <a:ext cx="245404" cy="226987"/>
          </a:xfrm>
          <a:prstGeom prst="rect">
            <a:avLst/>
          </a:prstGeom>
        </p:spPr>
        <p:txBody>
          <a:bodyPr/>
          <a:lstStyle>
            <a:lvl1pPr>
              <a:defRPr sz="10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13642262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15_Titel og indholdsobjekt">
    <p:spTree>
      <p:nvGrpSpPr>
        <p:cNvPr id="1" name=""/>
        <p:cNvGrpSpPr/>
        <p:nvPr/>
      </p:nvGrpSpPr>
      <p:grpSpPr>
        <a:xfrm>
          <a:off x="0" y="0"/>
          <a:ext cx="0" cy="0"/>
          <a:chOff x="0" y="0"/>
          <a:chExt cx="0" cy="0"/>
        </a:xfrm>
      </p:grpSpPr>
      <p:sp>
        <p:nvSpPr>
          <p:cNvPr id="356" name="Body Level One…"/>
          <p:cNvSpPr txBox="1">
            <a:spLocks noGrp="1"/>
          </p:cNvSpPr>
          <p:nvPr>
            <p:ph type="body" sz="half" idx="1"/>
          </p:nvPr>
        </p:nvSpPr>
        <p:spPr>
          <a:xfrm>
            <a:off x="1008062" y="1714500"/>
            <a:ext cx="4378326" cy="3200400"/>
          </a:xfrm>
          <a:prstGeom prst="rect">
            <a:avLst/>
          </a:prstGeom>
        </p:spPr>
        <p:txBody>
          <a:bodyPr lIns="45719" tIns="45719" rIns="45719" bIns="45719">
            <a:normAutofit/>
          </a:bodyPr>
          <a:lstStyle>
            <a:lvl1pPr marL="285739" indent="-285739" defTabSz="761970">
              <a:spcBef>
                <a:spcPts val="600"/>
              </a:spcBef>
              <a:buSzPct val="100000"/>
              <a:buFont typeface="Arial"/>
              <a:buChar char="•"/>
              <a:defRPr sz="2600"/>
            </a:lvl1pPr>
            <a:lvl2pPr marL="650158" indent="-269173" defTabSz="761970">
              <a:spcBef>
                <a:spcPts val="600"/>
              </a:spcBef>
              <a:buSzPct val="100000"/>
              <a:buFont typeface="Arial"/>
              <a:buChar char="–"/>
              <a:defRPr sz="2600"/>
            </a:lvl2pPr>
            <a:lvl3pPr marL="1009609" indent="-247639" defTabSz="761970">
              <a:spcBef>
                <a:spcPts val="600"/>
              </a:spcBef>
              <a:buFont typeface="Arial"/>
              <a:defRPr sz="2600"/>
            </a:lvl3pPr>
            <a:lvl4pPr marL="1452504" indent="-309549" defTabSz="761970">
              <a:spcBef>
                <a:spcPts val="600"/>
              </a:spcBef>
              <a:buFont typeface="Arial"/>
              <a:defRPr sz="2600"/>
            </a:lvl4pPr>
            <a:lvl5pPr marL="1833488" indent="-309549" defTabSz="761970">
              <a:spcBef>
                <a:spcPts val="600"/>
              </a:spcBef>
              <a:buFont typeface="Arial"/>
              <a:defRPr sz="2600"/>
            </a:lvl5pPr>
          </a:lstStyle>
          <a:p>
            <a:r>
              <a:t>Body Level One</a:t>
            </a:r>
          </a:p>
          <a:p>
            <a:pPr lvl="1"/>
            <a:r>
              <a:t>Body Level Two</a:t>
            </a:r>
          </a:p>
          <a:p>
            <a:pPr lvl="2"/>
            <a:r>
              <a:t>Body Level Three</a:t>
            </a:r>
          </a:p>
          <a:p>
            <a:pPr lvl="3"/>
            <a:r>
              <a:t>Body Level Four</a:t>
            </a:r>
          </a:p>
          <a:p>
            <a:pPr lvl="4"/>
            <a:r>
              <a:t>Body Level Five</a:t>
            </a:r>
          </a:p>
        </p:txBody>
      </p:sp>
      <p:sp>
        <p:nvSpPr>
          <p:cNvPr id="357" name="Title Text"/>
          <p:cNvSpPr txBox="1">
            <a:spLocks noGrp="1"/>
          </p:cNvSpPr>
          <p:nvPr>
            <p:ph type="title"/>
          </p:nvPr>
        </p:nvSpPr>
        <p:spPr>
          <a:prstGeom prst="rect">
            <a:avLst/>
          </a:prstGeom>
          <a:noFill/>
        </p:spPr>
        <p:txBody>
          <a:bodyPr lIns="45719" tIns="45719" rIns="45719" bIns="45719"/>
          <a:lstStyle>
            <a:lvl1pPr algn="ctr" defTabSz="761970">
              <a:defRPr sz="3600" cap="none">
                <a:solidFill>
                  <a:srgbClr val="000000"/>
                </a:solidFill>
                <a:latin typeface="+mj-lt"/>
                <a:ea typeface="+mj-ea"/>
                <a:cs typeface="+mj-cs"/>
                <a:sym typeface="Calibri"/>
              </a:defRPr>
            </a:lvl1pPr>
          </a:lstStyle>
          <a:p>
            <a:r>
              <a:t>Title Text</a:t>
            </a:r>
          </a:p>
        </p:txBody>
      </p:sp>
      <p:sp>
        <p:nvSpPr>
          <p:cNvPr id="3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659603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65" name="Title Text"/>
          <p:cNvSpPr txBox="1">
            <a:spLocks noGrp="1"/>
          </p:cNvSpPr>
          <p:nvPr>
            <p:ph type="title"/>
          </p:nvPr>
        </p:nvSpPr>
        <p:spPr>
          <a:xfrm>
            <a:off x="1645294" y="419695"/>
            <a:ext cx="5853412" cy="1138536"/>
          </a:xfrm>
          <a:prstGeom prst="rect">
            <a:avLst/>
          </a:prstGeom>
          <a:noFill/>
        </p:spPr>
        <p:txBody>
          <a:bodyPr lIns="26789" tIns="26789" rIns="26789" bIns="26789"/>
          <a:lstStyle>
            <a:lvl1pPr algn="ctr" defTabSz="342304">
              <a:defRPr sz="4600" cap="none">
                <a:solidFill>
                  <a:srgbClr val="000000"/>
                </a:solidFill>
                <a:latin typeface="Helvetica Neue Medium"/>
                <a:ea typeface="Helvetica Neue Medium"/>
                <a:cs typeface="Helvetica Neue Medium"/>
                <a:sym typeface="Helvetica Neue Medium"/>
              </a:defRPr>
            </a:lvl1pPr>
          </a:lstStyle>
          <a:p>
            <a:r>
              <a:t>Title Text</a:t>
            </a:r>
          </a:p>
        </p:txBody>
      </p:sp>
      <p:sp>
        <p:nvSpPr>
          <p:cNvPr id="366" name="Body Level One…"/>
          <p:cNvSpPr txBox="1">
            <a:spLocks noGrp="1"/>
          </p:cNvSpPr>
          <p:nvPr>
            <p:ph type="body" sz="half" idx="1"/>
          </p:nvPr>
        </p:nvSpPr>
        <p:spPr>
          <a:xfrm>
            <a:off x="1645294" y="1651992"/>
            <a:ext cx="5853412" cy="3315147"/>
          </a:xfrm>
          <a:prstGeom prst="rect">
            <a:avLst/>
          </a:prstGeom>
        </p:spPr>
        <p:txBody>
          <a:bodyPr lIns="26789" tIns="26789" rIns="26789" bIns="26789" anchor="ctr">
            <a:normAutofit/>
          </a:bodyPr>
          <a:lstStyle>
            <a:lvl1pPr marL="250031" indent="-250031" defTabSz="342304">
              <a:spcBef>
                <a:spcPts val="2400"/>
              </a:spcBef>
              <a:buSzPct val="145000"/>
              <a:buChar char="•"/>
              <a:defRPr>
                <a:latin typeface="Helvetica Neue"/>
                <a:ea typeface="Helvetica Neue"/>
                <a:cs typeface="Helvetica Neue"/>
                <a:sym typeface="Helvetica Neue"/>
              </a:defRPr>
            </a:lvl1pPr>
            <a:lvl2pPr marL="694531" indent="-250031" defTabSz="342304">
              <a:spcBef>
                <a:spcPts val="2400"/>
              </a:spcBef>
              <a:buSzPct val="145000"/>
              <a:buChar char="•"/>
              <a:defRPr>
                <a:latin typeface="Helvetica Neue"/>
                <a:ea typeface="Helvetica Neue"/>
                <a:cs typeface="Helvetica Neue"/>
                <a:sym typeface="Helvetica Neue"/>
              </a:defRPr>
            </a:lvl2pPr>
            <a:lvl3pPr marL="1139031" indent="-250031" defTabSz="342304">
              <a:spcBef>
                <a:spcPts val="2400"/>
              </a:spcBef>
              <a:buSzPct val="145000"/>
              <a:defRPr>
                <a:latin typeface="Helvetica Neue"/>
                <a:ea typeface="Helvetica Neue"/>
                <a:cs typeface="Helvetica Neue"/>
                <a:sym typeface="Helvetica Neue"/>
              </a:defRPr>
            </a:lvl3pPr>
            <a:lvl4pPr marL="1583531" indent="-250031" defTabSz="342304">
              <a:spcBef>
                <a:spcPts val="2400"/>
              </a:spcBef>
              <a:buSzPct val="145000"/>
              <a:buChar char="•"/>
              <a:defRPr>
                <a:latin typeface="Helvetica Neue"/>
                <a:ea typeface="Helvetica Neue"/>
                <a:cs typeface="Helvetica Neue"/>
                <a:sym typeface="Helvetica Neue"/>
              </a:defRPr>
            </a:lvl4pPr>
            <a:lvl5pPr marL="2028031" indent="-250031" defTabSz="342304">
              <a:spcBef>
                <a:spcPts val="2400"/>
              </a:spcBef>
              <a:buSzPct val="145000"/>
              <a:buChar char="•"/>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67" name="Slide Number"/>
          <p:cNvSpPr txBox="1">
            <a:spLocks noGrp="1"/>
          </p:cNvSpPr>
          <p:nvPr>
            <p:ph type="sldNum" sz="quarter" idx="2"/>
          </p:nvPr>
        </p:nvSpPr>
        <p:spPr>
          <a:xfrm>
            <a:off x="4473524" y="5188148"/>
            <a:ext cx="193380" cy="189964"/>
          </a:xfrm>
          <a:prstGeom prst="rect">
            <a:avLst/>
          </a:prstGeom>
        </p:spPr>
        <p:txBody>
          <a:bodyPr lIns="26789" tIns="26789" rIns="26789" bIns="26789" anchor="t"/>
          <a:lstStyle>
            <a:lvl1pPr algn="ctr" defTabSz="342304">
              <a:defRPr sz="9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84019889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374" name="Slide Title"/>
          <p:cNvSpPr txBox="1">
            <a:spLocks noGrp="1"/>
          </p:cNvSpPr>
          <p:nvPr>
            <p:ph type="title" hasCustomPrompt="1"/>
          </p:nvPr>
        </p:nvSpPr>
        <p:spPr>
          <a:xfrm>
            <a:off x="1997273" y="159822"/>
            <a:ext cx="5149454" cy="812800"/>
          </a:xfrm>
          <a:prstGeom prst="rect">
            <a:avLst/>
          </a:prstGeom>
          <a:noFill/>
        </p:spPr>
        <p:txBody>
          <a:bodyPr lIns="11906" tIns="11906" rIns="11906" bIns="11906"/>
          <a:lstStyle>
            <a:lvl1pPr defTabSz="1015974">
              <a:lnSpc>
                <a:spcPct val="80000"/>
              </a:lnSpc>
              <a:defRPr sz="3800" b="1" cap="none" spc="-76">
                <a:solidFill>
                  <a:srgbClr val="000000"/>
                </a:solidFill>
                <a:latin typeface="Helvetica Neue"/>
                <a:ea typeface="Helvetica Neue"/>
                <a:cs typeface="Helvetica Neue"/>
                <a:sym typeface="Helvetica Neue"/>
              </a:defRPr>
            </a:lvl1pPr>
          </a:lstStyle>
          <a:p>
            <a:r>
              <a:t>Slide Title</a:t>
            </a:r>
          </a:p>
        </p:txBody>
      </p:sp>
      <p:sp>
        <p:nvSpPr>
          <p:cNvPr id="375" name="Body Level One…"/>
          <p:cNvSpPr txBox="1">
            <a:spLocks noGrp="1"/>
          </p:cNvSpPr>
          <p:nvPr>
            <p:ph type="body" idx="1" hasCustomPrompt="1"/>
          </p:nvPr>
        </p:nvSpPr>
        <p:spPr>
          <a:xfrm>
            <a:off x="1997273" y="1122672"/>
            <a:ext cx="5149454" cy="4149875"/>
          </a:xfrm>
          <a:prstGeom prst="rect">
            <a:avLst/>
          </a:prstGeom>
        </p:spPr>
        <p:txBody>
          <a:bodyPr lIns="11906" tIns="11906" rIns="11906" bIns="11906">
            <a:normAutofit/>
          </a:bodyPr>
          <a:lstStyle>
            <a:lvl1pPr marL="234461" indent="-234461" defTabSz="1015974">
              <a:lnSpc>
                <a:spcPct val="90000"/>
              </a:lnSpc>
              <a:spcBef>
                <a:spcPts val="1800"/>
              </a:spcBef>
              <a:buSzPct val="123000"/>
              <a:buChar char="•"/>
              <a:defRPr sz="2000">
                <a:latin typeface="Helvetica Neue"/>
                <a:ea typeface="Helvetica Neue"/>
                <a:cs typeface="Helvetica Neue"/>
                <a:sym typeface="Helvetica Neue"/>
              </a:defRPr>
            </a:lvl1pPr>
            <a:lvl2pPr marL="844061" indent="-234461" defTabSz="1015974">
              <a:lnSpc>
                <a:spcPct val="90000"/>
              </a:lnSpc>
              <a:spcBef>
                <a:spcPts val="1800"/>
              </a:spcBef>
              <a:buSzPct val="123000"/>
              <a:buChar char="•"/>
              <a:defRPr sz="2000">
                <a:latin typeface="Helvetica Neue"/>
                <a:ea typeface="Helvetica Neue"/>
                <a:cs typeface="Helvetica Neue"/>
                <a:sym typeface="Helvetica Neue"/>
              </a:defRPr>
            </a:lvl2pPr>
            <a:lvl3pPr marL="1453661" indent="-234461" defTabSz="1015974">
              <a:lnSpc>
                <a:spcPct val="90000"/>
              </a:lnSpc>
              <a:spcBef>
                <a:spcPts val="1800"/>
              </a:spcBef>
              <a:buSzPct val="123000"/>
              <a:defRPr sz="2000">
                <a:latin typeface="Helvetica Neue"/>
                <a:ea typeface="Helvetica Neue"/>
                <a:cs typeface="Helvetica Neue"/>
                <a:sym typeface="Helvetica Neue"/>
              </a:defRPr>
            </a:lvl3pPr>
            <a:lvl4pPr marL="2063261" indent="-234461" defTabSz="1015974">
              <a:lnSpc>
                <a:spcPct val="90000"/>
              </a:lnSpc>
              <a:spcBef>
                <a:spcPts val="1800"/>
              </a:spcBef>
              <a:buSzPct val="123000"/>
              <a:buChar char="•"/>
              <a:defRPr sz="2000">
                <a:latin typeface="Helvetica Neue"/>
                <a:ea typeface="Helvetica Neue"/>
                <a:cs typeface="Helvetica Neue"/>
                <a:sym typeface="Helvetica Neue"/>
              </a:defRPr>
            </a:lvl4pPr>
            <a:lvl5pPr marL="2672861" indent="-234461" defTabSz="1015974">
              <a:lnSpc>
                <a:spcPct val="90000"/>
              </a:lnSpc>
              <a:spcBef>
                <a:spcPts val="1800"/>
              </a:spcBef>
              <a:buSzPct val="123000"/>
              <a:buChar char="•"/>
              <a:defRPr sz="2000">
                <a:latin typeface="Helvetica Neue"/>
                <a:ea typeface="Helvetica Neue"/>
                <a:cs typeface="Helvetica Neue"/>
                <a:sym typeface="Helvetica Neue"/>
              </a:defRPr>
            </a:lvl5pPr>
          </a:lstStyle>
          <a:p>
            <a:r>
              <a:t>Slide bullet text</a:t>
            </a:r>
          </a:p>
          <a:p>
            <a:pPr lvl="1"/>
            <a:endParaRPr/>
          </a:p>
          <a:p>
            <a:pPr lvl="2"/>
            <a:endParaRPr/>
          </a:p>
          <a:p>
            <a:pPr lvl="3"/>
            <a:endParaRPr/>
          </a:p>
          <a:p>
            <a:pPr lvl="4"/>
            <a:endParaRPr/>
          </a:p>
        </p:txBody>
      </p:sp>
      <p:grpSp>
        <p:nvGrpSpPr>
          <p:cNvPr id="378" name="Group"/>
          <p:cNvGrpSpPr/>
          <p:nvPr/>
        </p:nvGrpSpPr>
        <p:grpSpPr>
          <a:xfrm>
            <a:off x="1862227" y="5423127"/>
            <a:ext cx="1026665" cy="172658"/>
            <a:chOff x="0" y="529"/>
            <a:chExt cx="1026663" cy="172656"/>
          </a:xfrm>
        </p:grpSpPr>
        <p:pic>
          <p:nvPicPr>
            <p:cNvPr id="376" name="Image" descr="Image"/>
            <p:cNvPicPr>
              <a:picLocks noChangeAspect="1"/>
            </p:cNvPicPr>
            <p:nvPr/>
          </p:nvPicPr>
          <p:blipFill>
            <a:blip r:embed="rId2"/>
            <a:stretch>
              <a:fillRect/>
            </a:stretch>
          </p:blipFill>
          <p:spPr>
            <a:xfrm>
              <a:off x="0" y="17365"/>
              <a:ext cx="171164" cy="138986"/>
            </a:xfrm>
            <a:prstGeom prst="rect">
              <a:avLst/>
            </a:prstGeom>
            <a:ln w="12700" cap="flat">
              <a:noFill/>
              <a:miter lim="400000"/>
            </a:ln>
            <a:effectLst/>
          </p:spPr>
        </p:pic>
        <p:sp>
          <p:nvSpPr>
            <p:cNvPr id="377" name="@amidos2006"/>
            <p:cNvSpPr txBox="1"/>
            <p:nvPr/>
          </p:nvSpPr>
          <p:spPr>
            <a:xfrm>
              <a:off x="189669" y="529"/>
              <a:ext cx="836995" cy="1726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numCol="1" anchor="ctr">
              <a:spAutoFit/>
            </a:bodyPr>
            <a:lstStyle>
              <a:lvl1pPr defTabSz="1015974">
                <a:lnSpc>
                  <a:spcPct val="90000"/>
                </a:lnSpc>
                <a:spcBef>
                  <a:spcPts val="1800"/>
                </a:spcBef>
                <a:defRPr sz="1000">
                  <a:latin typeface="Helvetica Neue"/>
                  <a:ea typeface="Helvetica Neue"/>
                  <a:cs typeface="Helvetica Neue"/>
                  <a:sym typeface="Helvetica Neue"/>
                </a:defRPr>
              </a:lvl1pPr>
            </a:lstStyle>
            <a:p>
              <a:r>
                <a:t>@amidos2006</a:t>
              </a:r>
            </a:p>
          </p:txBody>
        </p:sp>
      </p:grpSp>
      <p:sp>
        <p:nvSpPr>
          <p:cNvPr id="379" name="Slide Number"/>
          <p:cNvSpPr txBox="1">
            <a:spLocks noGrp="1"/>
          </p:cNvSpPr>
          <p:nvPr>
            <p:ph type="sldNum" sz="quarter" idx="2"/>
          </p:nvPr>
        </p:nvSpPr>
        <p:spPr>
          <a:xfrm>
            <a:off x="7140888" y="5451237"/>
            <a:ext cx="135370" cy="127001"/>
          </a:xfrm>
          <a:prstGeom prst="rect">
            <a:avLst/>
          </a:prstGeom>
        </p:spPr>
        <p:txBody>
          <a:bodyPr lIns="11906" tIns="11906" rIns="11906" bIns="11906" anchor="b"/>
          <a:lstStyle>
            <a:lvl1pPr algn="ctr" defTabSz="243416">
              <a:defRPr sz="7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400957070"/>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386" name="Title Text"/>
          <p:cNvSpPr txBox="1">
            <a:spLocks noGrp="1"/>
          </p:cNvSpPr>
          <p:nvPr>
            <p:ph type="title"/>
          </p:nvPr>
        </p:nvSpPr>
        <p:spPr>
          <a:xfrm>
            <a:off x="1021749" y="1085229"/>
            <a:ext cx="7100501" cy="477251"/>
          </a:xfrm>
          <a:prstGeom prst="rect">
            <a:avLst/>
          </a:prstGeom>
          <a:noFill/>
        </p:spPr>
        <p:txBody>
          <a:bodyPr lIns="76187" tIns="76187" rIns="76187" bIns="76187" anchor="t"/>
          <a:lstStyle>
            <a:lvl1pPr defTabSz="1016000">
              <a:defRPr sz="3000" cap="none">
                <a:solidFill>
                  <a:srgbClr val="000000"/>
                </a:solidFill>
                <a:latin typeface="Arial"/>
                <a:ea typeface="Arial"/>
                <a:cs typeface="Arial"/>
                <a:sym typeface="Arial"/>
              </a:defRPr>
            </a:lvl1pPr>
          </a:lstStyle>
          <a:p>
            <a:r>
              <a:t>Title Text</a:t>
            </a:r>
          </a:p>
        </p:txBody>
      </p:sp>
      <p:sp>
        <p:nvSpPr>
          <p:cNvPr id="387" name="Body Level One…"/>
          <p:cNvSpPr txBox="1">
            <a:spLocks noGrp="1"/>
          </p:cNvSpPr>
          <p:nvPr>
            <p:ph type="body" sz="half" idx="1"/>
          </p:nvPr>
        </p:nvSpPr>
        <p:spPr>
          <a:xfrm>
            <a:off x="1021749" y="1674770"/>
            <a:ext cx="7100501" cy="2847001"/>
          </a:xfrm>
          <a:prstGeom prst="rect">
            <a:avLst/>
          </a:prstGeom>
        </p:spPr>
        <p:txBody>
          <a:bodyPr lIns="76187" tIns="76187" rIns="76187" bIns="76187">
            <a:normAutofit/>
          </a:bodyPr>
          <a:lstStyle>
            <a:lvl1pPr marL="457200" defTabSz="1016000">
              <a:lnSpc>
                <a:spcPct val="115000"/>
              </a:lnSpc>
              <a:buClr>
                <a:srgbClr val="595959"/>
              </a:buClr>
              <a:buSzPts val="1800"/>
              <a:buFont typeface="Arial"/>
              <a:buChar char="●"/>
              <a:defRPr>
                <a:solidFill>
                  <a:srgbClr val="595959"/>
                </a:solidFill>
                <a:latin typeface="Arial"/>
                <a:ea typeface="Arial"/>
                <a:cs typeface="Arial"/>
                <a:sym typeface="Arial"/>
              </a:defRPr>
            </a:lvl1pPr>
            <a:lvl2pPr marL="1005114" indent="-408214" defTabSz="1016000">
              <a:lnSpc>
                <a:spcPct val="115000"/>
              </a:lnSpc>
              <a:buClr>
                <a:srgbClr val="595959"/>
              </a:buClr>
              <a:buSzPts val="1800"/>
              <a:buFont typeface="Arial"/>
              <a:buChar char="○"/>
              <a:defRPr>
                <a:solidFill>
                  <a:srgbClr val="595959"/>
                </a:solidFill>
                <a:latin typeface="Arial"/>
                <a:ea typeface="Arial"/>
                <a:cs typeface="Arial"/>
                <a:sym typeface="Arial"/>
              </a:defRPr>
            </a:lvl2pPr>
            <a:lvl3pPr marL="1462314" indent="-408214" defTabSz="1016000">
              <a:lnSpc>
                <a:spcPct val="115000"/>
              </a:lnSpc>
              <a:buClr>
                <a:srgbClr val="595959"/>
              </a:buClr>
              <a:buSzPts val="1800"/>
              <a:buFont typeface="Arial"/>
              <a:buChar char="■"/>
              <a:defRPr>
                <a:solidFill>
                  <a:srgbClr val="595959"/>
                </a:solidFill>
                <a:latin typeface="Arial"/>
                <a:ea typeface="Arial"/>
                <a:cs typeface="Arial"/>
                <a:sym typeface="Arial"/>
              </a:defRPr>
            </a:lvl3pPr>
            <a:lvl4pPr marL="1919514" indent="-408214" defTabSz="1016000">
              <a:lnSpc>
                <a:spcPct val="115000"/>
              </a:lnSpc>
              <a:buClr>
                <a:srgbClr val="595959"/>
              </a:buClr>
              <a:buSzPts val="1800"/>
              <a:buFont typeface="Arial"/>
              <a:buChar char="●"/>
              <a:defRPr>
                <a:solidFill>
                  <a:srgbClr val="595959"/>
                </a:solidFill>
                <a:latin typeface="Arial"/>
                <a:ea typeface="Arial"/>
                <a:cs typeface="Arial"/>
                <a:sym typeface="Arial"/>
              </a:defRPr>
            </a:lvl4pPr>
            <a:lvl5pPr marL="2376714" indent="-408214" defTabSz="1016000">
              <a:lnSpc>
                <a:spcPct val="115000"/>
              </a:lnSpc>
              <a:buClr>
                <a:srgbClr val="595959"/>
              </a:buClr>
              <a:buSzPts val="1800"/>
              <a:buFont typeface="Arial"/>
              <a:buChar char="○"/>
              <a:defRPr>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8" name="Slide Number"/>
          <p:cNvSpPr txBox="1">
            <a:spLocks noGrp="1"/>
          </p:cNvSpPr>
          <p:nvPr>
            <p:ph type="sldNum" sz="quarter" idx="2"/>
          </p:nvPr>
        </p:nvSpPr>
        <p:spPr>
          <a:xfrm>
            <a:off x="7973294" y="4620428"/>
            <a:ext cx="306338" cy="287922"/>
          </a:xfrm>
          <a:prstGeom prst="rect">
            <a:avLst/>
          </a:prstGeom>
        </p:spPr>
        <p:txBody>
          <a:bodyPr lIns="76187" tIns="76187" rIns="76187" bIns="76187">
            <a:normAutofit/>
          </a:bodyPr>
          <a:lstStyle>
            <a:lvl1pPr defTabSz="1016000">
              <a:defRPr sz="1000">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739032230"/>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1889125"/>
            <a:ext cx="7810500" cy="193675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596242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4810125" y="396875"/>
            <a:ext cx="4300538" cy="4778375"/>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396875"/>
            <a:ext cx="3833813" cy="2312458"/>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619125" y="2719917"/>
            <a:ext cx="3833813" cy="2386542"/>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652795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theme" Target="../theme/theme10.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5" Type="http://schemas.openxmlformats.org/officeDocument/2006/relationships/slideLayout" Target="../slideLayouts/slideLayout196.xml"/><Relationship Id="rId4" Type="http://schemas.openxmlformats.org/officeDocument/2006/relationships/slideLayout" Target="../slideLayouts/slideLayout195.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theme" Target="../theme/theme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theme" Target="../theme/theme13.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theme" Target="../theme/theme14.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theme" Target="../theme/theme15.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1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theme" Target="../theme/theme5.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8" Type="http://schemas.openxmlformats.org/officeDocument/2006/relationships/slideLayout" Target="../slideLayouts/slideLayout67.xml"/><Relationship Id="rId3"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theme" Target="../theme/theme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10" Type="http://schemas.openxmlformats.org/officeDocument/2006/relationships/theme" Target="../theme/theme7.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10" Type="http://schemas.openxmlformats.org/officeDocument/2006/relationships/theme" Target="../theme/theme8.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theme" Target="../theme/theme9.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29" Type="http://schemas.openxmlformats.org/officeDocument/2006/relationships/slideLayout" Target="../slideLayouts/slideLayout163.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slideLayout" Target="../slideLayouts/slideLayout165.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8" Type="http://schemas.openxmlformats.org/officeDocument/2006/relationships/slideLayout" Target="../slideLayouts/slideLayout142.xml"/><Relationship Id="rId3"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1008063" y="928688"/>
            <a:ext cx="7927975" cy="627062"/>
          </a:xfrm>
          <a:prstGeom prst="rect">
            <a:avLst/>
          </a:prstGeom>
          <a:solidFill>
            <a:schemeClr val="tx1"/>
          </a:solidFill>
          <a:ln w="9525">
            <a:noFill/>
            <a:miter lim="800000"/>
            <a:headEnd/>
            <a:tailEnd/>
          </a:ln>
        </p:spPr>
        <p:txBody>
          <a:bodyPr vert="horz" wrap="square" lIns="216000" tIns="0" rIns="91440" bIns="72000" numCol="1" anchor="ctr" anchorCtr="0" compatLnSpc="1">
            <a:prstTxWarp prst="textNoShape">
              <a:avLst/>
            </a:prstTxWarp>
          </a:bodyPr>
          <a:lstStyle/>
          <a:p>
            <a:pPr lvl="0"/>
            <a:r>
              <a:rPr lang="da-DK" dirty="0"/>
              <a:t>Klik for at redigere i masteren</a:t>
            </a:r>
          </a:p>
        </p:txBody>
      </p:sp>
      <p:sp>
        <p:nvSpPr>
          <p:cNvPr id="1027" name="Pladsholder til tekst 2"/>
          <p:cNvSpPr>
            <a:spLocks noGrp="1"/>
          </p:cNvSpPr>
          <p:nvPr>
            <p:ph type="body" idx="1"/>
          </p:nvPr>
        </p:nvSpPr>
        <p:spPr bwMode="auto">
          <a:xfrm>
            <a:off x="1008063" y="1714500"/>
            <a:ext cx="43783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p:txBody>
      </p:sp>
    </p:spTree>
  </p:cSld>
  <p:clrMap bg1="lt1" tx1="dk1" bg2="lt2" tx2="dk2" accent1="accent1" accent2="accent2" accent3="accent3" accent4="accent4" accent5="accent5" accent6="accent6" hlink="hlink" folHlink="folHlink"/>
  <p:sldLayoutIdLst>
    <p:sldLayoutId id="2147483748" r:id="rId1"/>
    <p:sldLayoutId id="2147483746" r:id="rId2"/>
    <p:sldLayoutId id="2147483749" r:id="rId3"/>
    <p:sldLayoutId id="2147483750" r:id="rId4"/>
    <p:sldLayoutId id="2147483751" r:id="rId5"/>
    <p:sldLayoutId id="2147483752" r:id="rId6"/>
    <p:sldLayoutId id="2147483747" r:id="rId7"/>
    <p:sldLayoutId id="2147483755" r:id="rId8"/>
    <p:sldLayoutId id="2147483756" r:id="rId9"/>
    <p:sldLayoutId id="2147483783" r:id="rId10"/>
    <p:sldLayoutId id="2147483784" r:id="rId11"/>
    <p:sldLayoutId id="2147483785" r:id="rId12"/>
    <p:sldLayoutId id="2147483786" r:id="rId13"/>
    <p:sldLayoutId id="2147483787" r:id="rId14"/>
    <p:sldLayoutId id="2147483788" r:id="rId15"/>
    <p:sldLayoutId id="2147483789" r:id="rId16"/>
    <p:sldLayoutId id="2147483791" r:id="rId17"/>
    <p:sldLayoutId id="2147483792" r:id="rId18"/>
    <p:sldLayoutId id="2147483793" r:id="rId19"/>
    <p:sldLayoutId id="2147483794" r:id="rId20"/>
    <p:sldLayoutId id="2147483795" r:id="rId21"/>
    <p:sldLayoutId id="2147483796" r:id="rId22"/>
    <p:sldLayoutId id="2147483797" r:id="rId23"/>
    <p:sldLayoutId id="2147483799" r:id="rId24"/>
    <p:sldLayoutId id="2147483800" r:id="rId25"/>
    <p:sldLayoutId id="2147483801" r:id="rId26"/>
  </p:sldLayoutIdLst>
  <p:txStyles>
    <p:title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148167"/>
            <a:ext cx="7877175"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3" y="1312333"/>
            <a:ext cx="7877175" cy="3873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4637" y="5450417"/>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713347502"/>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1714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3429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5143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6858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8572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10287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12001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13716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p:titleStyle>
    <p:bodyStyle>
      <a:lvl1pPr marL="238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1pPr>
      <a:lvl2pPr marL="4762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2pPr>
      <a:lvl3pPr marL="7143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3pPr>
      <a:lvl4pPr marL="9525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4pPr>
      <a:lvl5pPr marL="11906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5pPr>
      <a:lvl6pPr marL="14287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6pPr>
      <a:lvl7pPr marL="16668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7pPr>
      <a:lvl8pPr marL="19050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8pPr>
      <a:lvl9pPr marL="2143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1714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3429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5143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6858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8572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10287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12001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13716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1" y="494473"/>
            <a:ext cx="8520600" cy="636333"/>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1" y="1280528"/>
            <a:ext cx="8520600" cy="3796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5181353"/>
            <a:ext cx="548700" cy="437333"/>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defTabSz="914391">
              <a:buClr>
                <a:srgbClr val="000000"/>
              </a:buClr>
              <a:defRPr/>
            </a:pPr>
            <a:fld id="{00000000-1234-1234-1234-123412341234}" type="slidenum">
              <a:rPr lang="pt-PT" smtClean="0">
                <a:solidFill>
                  <a:srgbClr val="595959"/>
                </a:solidFill>
                <a:latin typeface="Arial"/>
                <a:cs typeface="Arial"/>
                <a:sym typeface="Arial"/>
              </a:rPr>
              <a:pPr defTabSz="914391">
                <a:buClr>
                  <a:srgbClr val="000000"/>
                </a:buClr>
                <a:defRPr/>
              </a:pPr>
              <a:t>‹#›</a:t>
            </a:fld>
            <a:endParaRPr lang="pt-PT">
              <a:solidFill>
                <a:srgbClr val="595959"/>
              </a:solidFill>
              <a:latin typeface="Arial"/>
              <a:cs typeface="Arial"/>
              <a:sym typeface="Arial"/>
            </a:endParaRPr>
          </a:p>
        </p:txBody>
      </p:sp>
    </p:spTree>
    <p:extLst>
      <p:ext uri="{BB962C8B-B14F-4D97-AF65-F5344CB8AC3E}">
        <p14:creationId xmlns:p14="http://schemas.microsoft.com/office/powerpoint/2010/main" val="822056321"/>
      </p:ext>
    </p:extLst>
  </p:cSld>
  <p:clrMap bg1="lt1" tx1="dk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48828"/>
            <a:ext cx="7804547" cy="1265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7" y="1518047"/>
            <a:ext cx="7804547" cy="3683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49395" y="5447110"/>
            <a:ext cx="240450" cy="232500"/>
          </a:xfrm>
          <a:prstGeom prst="rect">
            <a:avLst/>
          </a:prstGeom>
          <a:ln w="12700">
            <a:miter lim="400000"/>
          </a:ln>
        </p:spPr>
        <p:txBody>
          <a:bodyPr wrap="none" lIns="50800" tIns="50800" rIns="50800" bIns="50800">
            <a:spAutoFit/>
          </a:bodyPr>
          <a:lstStyle>
            <a:lvl1pPr algn="ctr">
              <a:spcBef>
                <a:spcPts val="0"/>
              </a:spcBef>
              <a:defRPr sz="844">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43053991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Lst>
  <p:transition spd="med"/>
  <p:txStyles>
    <p:titleStyle>
      <a:lvl1pPr marL="0" marR="0" indent="0" algn="ctr" defTabSz="308085" rtl="0" latinLnBrk="0">
        <a:lnSpc>
          <a:spcPct val="100000"/>
        </a:lnSpc>
        <a:spcBef>
          <a:spcPts val="0"/>
        </a:spcBef>
        <a:spcAft>
          <a:spcPts val="0"/>
        </a:spcAft>
        <a:buClrTx/>
        <a:buSzTx/>
        <a:buFontTx/>
        <a:buNone/>
        <a:tabLst/>
        <a:defRPr sz="4219" b="0" i="0" u="none" strike="noStrike" cap="none" spc="0" baseline="0">
          <a:solidFill>
            <a:srgbClr val="000000"/>
          </a:solidFill>
          <a:uFillTx/>
          <a:latin typeface="+mn-lt"/>
          <a:ea typeface="+mn-ea"/>
          <a:cs typeface="+mn-cs"/>
          <a:sym typeface="Helvetica Neue Medium"/>
        </a:defRPr>
      </a:lvl1pPr>
      <a:lvl2pPr marL="0" marR="0" indent="241110" algn="ctr" defTabSz="308085" rtl="0" latinLnBrk="0">
        <a:lnSpc>
          <a:spcPct val="100000"/>
        </a:lnSpc>
        <a:spcBef>
          <a:spcPts val="0"/>
        </a:spcBef>
        <a:spcAft>
          <a:spcPts val="0"/>
        </a:spcAft>
        <a:buClrTx/>
        <a:buSzTx/>
        <a:buFontTx/>
        <a:buNone/>
        <a:tabLst/>
        <a:defRPr sz="4219" b="0" i="0" u="none" strike="noStrike" cap="none" spc="0" baseline="0">
          <a:solidFill>
            <a:srgbClr val="000000"/>
          </a:solidFill>
          <a:uFillTx/>
          <a:latin typeface="+mn-lt"/>
          <a:ea typeface="+mn-ea"/>
          <a:cs typeface="+mn-cs"/>
          <a:sym typeface="Helvetica Neue Medium"/>
        </a:defRPr>
      </a:lvl2pPr>
      <a:lvl3pPr marL="0" marR="0" indent="482220" algn="ctr" defTabSz="308085" rtl="0" latinLnBrk="0">
        <a:lnSpc>
          <a:spcPct val="100000"/>
        </a:lnSpc>
        <a:spcBef>
          <a:spcPts val="0"/>
        </a:spcBef>
        <a:spcAft>
          <a:spcPts val="0"/>
        </a:spcAft>
        <a:buClrTx/>
        <a:buSzTx/>
        <a:buFontTx/>
        <a:buNone/>
        <a:tabLst/>
        <a:defRPr sz="4219" b="0" i="0" u="none" strike="noStrike" cap="none" spc="0" baseline="0">
          <a:solidFill>
            <a:srgbClr val="000000"/>
          </a:solidFill>
          <a:uFillTx/>
          <a:latin typeface="+mn-lt"/>
          <a:ea typeface="+mn-ea"/>
          <a:cs typeface="+mn-cs"/>
          <a:sym typeface="Helvetica Neue Medium"/>
        </a:defRPr>
      </a:lvl3pPr>
      <a:lvl4pPr marL="0" marR="0" indent="723330" algn="ctr" defTabSz="308085" rtl="0" latinLnBrk="0">
        <a:lnSpc>
          <a:spcPct val="100000"/>
        </a:lnSpc>
        <a:spcBef>
          <a:spcPts val="0"/>
        </a:spcBef>
        <a:spcAft>
          <a:spcPts val="0"/>
        </a:spcAft>
        <a:buClrTx/>
        <a:buSzTx/>
        <a:buFontTx/>
        <a:buNone/>
        <a:tabLst/>
        <a:defRPr sz="4219" b="0" i="0" u="none" strike="noStrike" cap="none" spc="0" baseline="0">
          <a:solidFill>
            <a:srgbClr val="000000"/>
          </a:solidFill>
          <a:uFillTx/>
          <a:latin typeface="+mn-lt"/>
          <a:ea typeface="+mn-ea"/>
          <a:cs typeface="+mn-cs"/>
          <a:sym typeface="Helvetica Neue Medium"/>
        </a:defRPr>
      </a:lvl4pPr>
      <a:lvl5pPr marL="0" marR="0" indent="964440" algn="ctr" defTabSz="308085" rtl="0" latinLnBrk="0">
        <a:lnSpc>
          <a:spcPct val="100000"/>
        </a:lnSpc>
        <a:spcBef>
          <a:spcPts val="0"/>
        </a:spcBef>
        <a:spcAft>
          <a:spcPts val="0"/>
        </a:spcAft>
        <a:buClrTx/>
        <a:buSzTx/>
        <a:buFontTx/>
        <a:buNone/>
        <a:tabLst/>
        <a:defRPr sz="4219" b="0" i="0" u="none" strike="noStrike" cap="none" spc="0" baseline="0">
          <a:solidFill>
            <a:srgbClr val="000000"/>
          </a:solidFill>
          <a:uFillTx/>
          <a:latin typeface="+mn-lt"/>
          <a:ea typeface="+mn-ea"/>
          <a:cs typeface="+mn-cs"/>
          <a:sym typeface="Helvetica Neue Medium"/>
        </a:defRPr>
      </a:lvl5pPr>
      <a:lvl6pPr marL="0" marR="0" indent="1205551" algn="ctr" defTabSz="308085" rtl="0" latinLnBrk="0">
        <a:lnSpc>
          <a:spcPct val="100000"/>
        </a:lnSpc>
        <a:spcBef>
          <a:spcPts val="0"/>
        </a:spcBef>
        <a:spcAft>
          <a:spcPts val="0"/>
        </a:spcAft>
        <a:buClrTx/>
        <a:buSzTx/>
        <a:buFontTx/>
        <a:buNone/>
        <a:tabLst/>
        <a:defRPr sz="4219" b="0" i="0" u="none" strike="noStrike" cap="none" spc="0" baseline="0">
          <a:solidFill>
            <a:srgbClr val="000000"/>
          </a:solidFill>
          <a:uFillTx/>
          <a:latin typeface="+mn-lt"/>
          <a:ea typeface="+mn-ea"/>
          <a:cs typeface="+mn-cs"/>
          <a:sym typeface="Helvetica Neue Medium"/>
        </a:defRPr>
      </a:lvl6pPr>
      <a:lvl7pPr marL="0" marR="0" indent="1446661" algn="ctr" defTabSz="308085" rtl="0" latinLnBrk="0">
        <a:lnSpc>
          <a:spcPct val="100000"/>
        </a:lnSpc>
        <a:spcBef>
          <a:spcPts val="0"/>
        </a:spcBef>
        <a:spcAft>
          <a:spcPts val="0"/>
        </a:spcAft>
        <a:buClrTx/>
        <a:buSzTx/>
        <a:buFontTx/>
        <a:buNone/>
        <a:tabLst/>
        <a:defRPr sz="4219" b="0" i="0" u="none" strike="noStrike" cap="none" spc="0" baseline="0">
          <a:solidFill>
            <a:srgbClr val="000000"/>
          </a:solidFill>
          <a:uFillTx/>
          <a:latin typeface="+mn-lt"/>
          <a:ea typeface="+mn-ea"/>
          <a:cs typeface="+mn-cs"/>
          <a:sym typeface="Helvetica Neue Medium"/>
        </a:defRPr>
      </a:lvl7pPr>
      <a:lvl8pPr marL="0" marR="0" indent="1687771" algn="ctr" defTabSz="308085" rtl="0" latinLnBrk="0">
        <a:lnSpc>
          <a:spcPct val="100000"/>
        </a:lnSpc>
        <a:spcBef>
          <a:spcPts val="0"/>
        </a:spcBef>
        <a:spcAft>
          <a:spcPts val="0"/>
        </a:spcAft>
        <a:buClrTx/>
        <a:buSzTx/>
        <a:buFontTx/>
        <a:buNone/>
        <a:tabLst/>
        <a:defRPr sz="4219" b="0" i="0" u="none" strike="noStrike" cap="none" spc="0" baseline="0">
          <a:solidFill>
            <a:srgbClr val="000000"/>
          </a:solidFill>
          <a:uFillTx/>
          <a:latin typeface="+mn-lt"/>
          <a:ea typeface="+mn-ea"/>
          <a:cs typeface="+mn-cs"/>
          <a:sym typeface="Helvetica Neue Medium"/>
        </a:defRPr>
      </a:lvl8pPr>
      <a:lvl9pPr marL="0" marR="0" indent="1928881" algn="ctr" defTabSz="308085" rtl="0" latinLnBrk="0">
        <a:lnSpc>
          <a:spcPct val="100000"/>
        </a:lnSpc>
        <a:spcBef>
          <a:spcPts val="0"/>
        </a:spcBef>
        <a:spcAft>
          <a:spcPts val="0"/>
        </a:spcAft>
        <a:buClrTx/>
        <a:buSzTx/>
        <a:buFontTx/>
        <a:buNone/>
        <a:tabLst/>
        <a:defRPr sz="4219" b="0" i="0" u="none" strike="noStrike" cap="none" spc="0" baseline="0">
          <a:solidFill>
            <a:srgbClr val="000000"/>
          </a:solidFill>
          <a:uFillTx/>
          <a:latin typeface="+mn-lt"/>
          <a:ea typeface="+mn-ea"/>
          <a:cs typeface="+mn-cs"/>
          <a:sym typeface="Helvetica Neue Medium"/>
        </a:defRPr>
      </a:lvl9pPr>
    </p:titleStyle>
    <p:bodyStyle>
      <a:lvl1pPr marL="234413" marR="0" indent="-234413" algn="l" defTabSz="308085"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1pPr>
      <a:lvl2pPr marL="468825" marR="0" indent="-234413" algn="l" defTabSz="308085"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2pPr>
      <a:lvl3pPr marL="703238" marR="0" indent="-234413" algn="l" defTabSz="308085"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3pPr>
      <a:lvl4pPr marL="937650" marR="0" indent="-234413" algn="l" defTabSz="308085"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4pPr>
      <a:lvl5pPr marL="1172063" marR="0" indent="-234413" algn="l" defTabSz="308085"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5pPr>
      <a:lvl6pPr marL="1406476" marR="0" indent="-234413" algn="l" defTabSz="308085"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6pPr>
      <a:lvl7pPr marL="1640888" marR="0" indent="-234413" algn="l" defTabSz="308085"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7pPr>
      <a:lvl8pPr marL="1875301" marR="0" indent="-234413" algn="l" defTabSz="308085"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8pPr>
      <a:lvl9pPr marL="2109714" marR="0" indent="-234413" algn="l" defTabSz="308085"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8085"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1pPr>
      <a:lvl2pPr marL="0" marR="0" indent="241110" algn="ctr" defTabSz="308085"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2pPr>
      <a:lvl3pPr marL="0" marR="0" indent="482220" algn="ctr" defTabSz="308085"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3pPr>
      <a:lvl4pPr marL="0" marR="0" indent="723330" algn="ctr" defTabSz="308085"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4pPr>
      <a:lvl5pPr marL="0" marR="0" indent="964440" algn="ctr" defTabSz="308085"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5pPr>
      <a:lvl6pPr marL="0" marR="0" indent="1205551" algn="ctr" defTabSz="308085"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6pPr>
      <a:lvl7pPr marL="0" marR="0" indent="1446661" algn="ctr" defTabSz="308085"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7pPr>
      <a:lvl8pPr marL="0" marR="0" indent="1687771" algn="ctr" defTabSz="308085"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8pPr>
      <a:lvl9pPr marL="0" marR="0" indent="1928881" algn="ctr" defTabSz="308085"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148167"/>
            <a:ext cx="7877175"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3" y="1312333"/>
            <a:ext cx="7877175" cy="3873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4637" y="5450417"/>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614660707"/>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1714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3429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5143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6858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8572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10287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12001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13716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p:titleStyle>
    <p:bodyStyle>
      <a:lvl1pPr marL="238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1pPr>
      <a:lvl2pPr marL="4762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2pPr>
      <a:lvl3pPr marL="7143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3pPr>
      <a:lvl4pPr marL="9525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4pPr>
      <a:lvl5pPr marL="11906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5pPr>
      <a:lvl6pPr marL="14287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6pPr>
      <a:lvl7pPr marL="16668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7pPr>
      <a:lvl8pPr marL="19050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8pPr>
      <a:lvl9pPr marL="2143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1714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3429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5143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6858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8572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10287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12001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13716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1008064" y="928688"/>
            <a:ext cx="7927975" cy="627062"/>
          </a:xfrm>
          <a:prstGeom prst="rect">
            <a:avLst/>
          </a:prstGeom>
          <a:solidFill>
            <a:schemeClr val="tx1"/>
          </a:solidFill>
          <a:ln w="9525">
            <a:noFill/>
            <a:miter lim="800000"/>
            <a:headEnd/>
            <a:tailEnd/>
          </a:ln>
        </p:spPr>
        <p:txBody>
          <a:bodyPr vert="horz" wrap="square" lIns="216000" tIns="0" rIns="91440" bIns="72000" numCol="1" anchor="ctr" anchorCtr="0" compatLnSpc="1">
            <a:prstTxWarp prst="textNoShape">
              <a:avLst/>
            </a:prstTxWarp>
          </a:bodyPr>
          <a:lstStyle/>
          <a:p>
            <a:pPr lvl="0"/>
            <a:r>
              <a:rPr lang="da-DK" dirty="0"/>
              <a:t>Klik for at redigere i masteren</a:t>
            </a:r>
          </a:p>
        </p:txBody>
      </p:sp>
      <p:sp>
        <p:nvSpPr>
          <p:cNvPr id="1027" name="Pladsholder til tekst 2"/>
          <p:cNvSpPr>
            <a:spLocks noGrp="1"/>
          </p:cNvSpPr>
          <p:nvPr>
            <p:ph type="body" idx="1"/>
          </p:nvPr>
        </p:nvSpPr>
        <p:spPr bwMode="auto">
          <a:xfrm>
            <a:off x="1008064" y="1714500"/>
            <a:ext cx="43783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p:txBody>
      </p:sp>
    </p:spTree>
    <p:extLst>
      <p:ext uri="{BB962C8B-B14F-4D97-AF65-F5344CB8AC3E}">
        <p14:creationId xmlns:p14="http://schemas.microsoft.com/office/powerpoint/2010/main" val="256958186"/>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Lst>
  <p:txStyles>
    <p:titleStyle>
      <a:lvl1pPr algn="l" defTabSz="411480" rtl="0" eaLnBrk="0" fontAlgn="base" hangingPunct="0">
        <a:spcBef>
          <a:spcPct val="0"/>
        </a:spcBef>
        <a:spcAft>
          <a:spcPct val="0"/>
        </a:spcAft>
        <a:defRPr sz="2880" kern="1200" cap="all">
          <a:solidFill>
            <a:schemeClr val="bg1"/>
          </a:solidFill>
          <a:latin typeface="+mj-lt"/>
          <a:ea typeface="ＭＳ Ｐゴシック" pitchFamily="-65" charset="-128"/>
          <a:cs typeface="ＭＳ Ｐゴシック" pitchFamily="-65" charset="-128"/>
        </a:defRPr>
      </a:lvl1pPr>
      <a:lvl2pPr algn="l" defTabSz="411480" rtl="0" eaLnBrk="0" fontAlgn="base" hangingPunct="0">
        <a:spcBef>
          <a:spcPct val="0"/>
        </a:spcBef>
        <a:spcAft>
          <a:spcPct val="0"/>
        </a:spcAft>
        <a:defRPr sz="2880">
          <a:solidFill>
            <a:schemeClr val="bg1"/>
          </a:solidFill>
          <a:latin typeface="Calibri" charset="0"/>
          <a:ea typeface="ＭＳ Ｐゴシック" pitchFamily="-65" charset="-128"/>
          <a:cs typeface="ＭＳ Ｐゴシック" pitchFamily="-65" charset="-128"/>
        </a:defRPr>
      </a:lvl2pPr>
      <a:lvl3pPr algn="l" defTabSz="411480" rtl="0" eaLnBrk="0" fontAlgn="base" hangingPunct="0">
        <a:spcBef>
          <a:spcPct val="0"/>
        </a:spcBef>
        <a:spcAft>
          <a:spcPct val="0"/>
        </a:spcAft>
        <a:defRPr sz="2880">
          <a:solidFill>
            <a:schemeClr val="bg1"/>
          </a:solidFill>
          <a:latin typeface="Calibri" charset="0"/>
          <a:ea typeface="ＭＳ Ｐゴシック" pitchFamily="-65" charset="-128"/>
          <a:cs typeface="ＭＳ Ｐゴシック" pitchFamily="-65" charset="-128"/>
        </a:defRPr>
      </a:lvl3pPr>
      <a:lvl4pPr algn="l" defTabSz="411480" rtl="0" eaLnBrk="0" fontAlgn="base" hangingPunct="0">
        <a:spcBef>
          <a:spcPct val="0"/>
        </a:spcBef>
        <a:spcAft>
          <a:spcPct val="0"/>
        </a:spcAft>
        <a:defRPr sz="2880">
          <a:solidFill>
            <a:schemeClr val="bg1"/>
          </a:solidFill>
          <a:latin typeface="Calibri" charset="0"/>
          <a:ea typeface="ＭＳ Ｐゴシック" pitchFamily="-65" charset="-128"/>
          <a:cs typeface="ＭＳ Ｐゴシック" pitchFamily="-65" charset="-128"/>
        </a:defRPr>
      </a:lvl4pPr>
      <a:lvl5pPr algn="l" defTabSz="411480" rtl="0" eaLnBrk="0" fontAlgn="base" hangingPunct="0">
        <a:spcBef>
          <a:spcPct val="0"/>
        </a:spcBef>
        <a:spcAft>
          <a:spcPct val="0"/>
        </a:spcAft>
        <a:defRPr sz="2880">
          <a:solidFill>
            <a:schemeClr val="bg1"/>
          </a:solidFill>
          <a:latin typeface="Calibri" charset="0"/>
          <a:ea typeface="ＭＳ Ｐゴシック" pitchFamily="-65" charset="-128"/>
          <a:cs typeface="ＭＳ Ｐゴシック" pitchFamily="-65" charset="-128"/>
        </a:defRPr>
      </a:lvl5pPr>
      <a:lvl6pPr marL="411480" algn="ctr" defTabSz="411480" rtl="0" eaLnBrk="1" fontAlgn="base" hangingPunct="1">
        <a:spcBef>
          <a:spcPct val="0"/>
        </a:spcBef>
        <a:spcAft>
          <a:spcPct val="0"/>
        </a:spcAft>
        <a:defRPr sz="3960">
          <a:solidFill>
            <a:schemeClr val="tx1"/>
          </a:solidFill>
          <a:latin typeface="Calibri" charset="0"/>
          <a:ea typeface="ＭＳ Ｐゴシック" pitchFamily="-65" charset="-128"/>
          <a:cs typeface="ＭＳ Ｐゴシック" pitchFamily="-65" charset="-128"/>
        </a:defRPr>
      </a:lvl6pPr>
      <a:lvl7pPr marL="822960" algn="ctr" defTabSz="411480" rtl="0" eaLnBrk="1" fontAlgn="base" hangingPunct="1">
        <a:spcBef>
          <a:spcPct val="0"/>
        </a:spcBef>
        <a:spcAft>
          <a:spcPct val="0"/>
        </a:spcAft>
        <a:defRPr sz="3960">
          <a:solidFill>
            <a:schemeClr val="tx1"/>
          </a:solidFill>
          <a:latin typeface="Calibri" charset="0"/>
          <a:ea typeface="ＭＳ Ｐゴシック" pitchFamily="-65" charset="-128"/>
          <a:cs typeface="ＭＳ Ｐゴシック" pitchFamily="-65" charset="-128"/>
        </a:defRPr>
      </a:lvl7pPr>
      <a:lvl8pPr marL="1234440" algn="ctr" defTabSz="411480" rtl="0" eaLnBrk="1" fontAlgn="base" hangingPunct="1">
        <a:spcBef>
          <a:spcPct val="0"/>
        </a:spcBef>
        <a:spcAft>
          <a:spcPct val="0"/>
        </a:spcAft>
        <a:defRPr sz="3960">
          <a:solidFill>
            <a:schemeClr val="tx1"/>
          </a:solidFill>
          <a:latin typeface="Calibri" charset="0"/>
          <a:ea typeface="ＭＳ Ｐゴシック" pitchFamily="-65" charset="-128"/>
          <a:cs typeface="ＭＳ Ｐゴシック" pitchFamily="-65" charset="-128"/>
        </a:defRPr>
      </a:lvl8pPr>
      <a:lvl9pPr marL="1645920" algn="ctr" defTabSz="411480" rtl="0" eaLnBrk="1" fontAlgn="base" hangingPunct="1">
        <a:spcBef>
          <a:spcPct val="0"/>
        </a:spcBef>
        <a:spcAft>
          <a:spcPct val="0"/>
        </a:spcAft>
        <a:defRPr sz="3960">
          <a:solidFill>
            <a:schemeClr val="tx1"/>
          </a:solidFill>
          <a:latin typeface="Calibri" charset="0"/>
          <a:ea typeface="ＭＳ Ｐゴシック" pitchFamily="-65" charset="-128"/>
          <a:cs typeface="ＭＳ Ｐゴシック" pitchFamily="-65" charset="-128"/>
        </a:defRPr>
      </a:lvl9pPr>
    </p:titleStyle>
    <p:bodyStyle>
      <a:lvl1pPr marL="308610" indent="-308610" algn="l" defTabSz="41148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668655" indent="-257175" algn="l" defTabSz="411480" rtl="0" eaLnBrk="0" fontAlgn="base" hangingPunct="0">
        <a:spcBef>
          <a:spcPct val="0"/>
        </a:spcBef>
        <a:spcAft>
          <a:spcPct val="0"/>
        </a:spcAft>
        <a:defRPr sz="990" kern="1200">
          <a:solidFill>
            <a:schemeClr val="tx1"/>
          </a:solidFill>
          <a:latin typeface="+mn-lt"/>
          <a:ea typeface="ＭＳ Ｐゴシック" pitchFamily="-65" charset="-128"/>
          <a:cs typeface="+mn-cs"/>
        </a:defRPr>
      </a:lvl2pPr>
      <a:lvl3pPr marL="225743" indent="-128588" algn="l" defTabSz="411480" rtl="0" eaLnBrk="0" fontAlgn="base" hangingPunct="0">
        <a:lnSpc>
          <a:spcPts val="1193"/>
        </a:lnSpc>
        <a:spcBef>
          <a:spcPts val="360"/>
        </a:spcBef>
        <a:spcAft>
          <a:spcPct val="0"/>
        </a:spcAft>
        <a:buFont typeface="Arial" charset="0"/>
        <a:buChar char="•"/>
        <a:defRPr sz="990" kern="1200">
          <a:solidFill>
            <a:schemeClr val="tx1"/>
          </a:solidFill>
          <a:latin typeface="+mn-lt"/>
          <a:ea typeface="ＭＳ Ｐゴシック" pitchFamily="-65" charset="-128"/>
          <a:cs typeface="+mn-cs"/>
        </a:defRPr>
      </a:lvl3pPr>
      <a:lvl4pPr marL="1440180" indent="-205740" algn="l" defTabSz="411480" rtl="0" eaLnBrk="0" fontAlgn="base" hangingPunct="0">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4pPr>
      <a:lvl5pPr marL="1851660" indent="-205740" algn="l" defTabSz="411480" rtl="0" eaLnBrk="0" fontAlgn="base" hangingPunct="0">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da-DK"/>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148167"/>
            <a:ext cx="7877175"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3" y="1312333"/>
            <a:ext cx="7877175" cy="3873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4637" y="5450417"/>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15458158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7" r:id="rId19"/>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1714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3429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5143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6858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8572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10287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12001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13716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p:titleStyle>
    <p:bodyStyle>
      <a:lvl1pPr marL="238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1pPr>
      <a:lvl2pPr marL="4762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2pPr>
      <a:lvl3pPr marL="7143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3pPr>
      <a:lvl4pPr marL="9525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4pPr>
      <a:lvl5pPr marL="11906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5pPr>
      <a:lvl6pPr marL="14287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6pPr>
      <a:lvl7pPr marL="16668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7pPr>
      <a:lvl8pPr marL="19050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8pPr>
      <a:lvl9pPr marL="2143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1714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3429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5143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6858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8572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10287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12001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13716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CBE111EC-46F3-40A4-9CC4-D8977BC9905F}" type="datetimeFigureOut">
              <a:rPr lang="en-GB" smtClean="0">
                <a:solidFill>
                  <a:prstClr val="black">
                    <a:tint val="75000"/>
                  </a:prstClr>
                </a:solidFill>
                <a:latin typeface="Calibri" panose="020F0502020204030204"/>
                <a:ea typeface="+mn-ea"/>
              </a:rPr>
              <a:pPr defTabSz="685800">
                <a:defRPr/>
              </a:pPr>
              <a:t>12/08/2025</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344B7D96-3F5D-419A-B758-A7D1B9231703}" type="slidenum">
              <a:rPr lang="en-GB" smtClean="0">
                <a:solidFill>
                  <a:prstClr val="black">
                    <a:tint val="75000"/>
                  </a:prstClr>
                </a:solidFill>
                <a:latin typeface="Calibri" panose="020F0502020204030204"/>
                <a:ea typeface="+mn-ea"/>
              </a:rPr>
              <a:pPr defTabSz="685800">
                <a:defRPr/>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100938264"/>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fontAlgn="auto">
              <a:spcBef>
                <a:spcPts val="0"/>
              </a:spcBef>
              <a:spcAft>
                <a:spcPts val="0"/>
              </a:spcAft>
            </a:pPr>
            <a:fld id="{529256E6-CD8E-4528-B78D-D43136598767}" type="datetimeFigureOut">
              <a:rPr lang="en-GB" smtClean="0">
                <a:solidFill>
                  <a:prstClr val="black">
                    <a:tint val="75000"/>
                  </a:prstClr>
                </a:solidFill>
                <a:latin typeface="Calibri"/>
                <a:ea typeface="+mn-ea"/>
              </a:rPr>
              <a:pPr defTabSz="761970" fontAlgn="auto">
                <a:spcBef>
                  <a:spcPts val="0"/>
                </a:spcBef>
                <a:spcAft>
                  <a:spcPts val="0"/>
                </a:spcAft>
              </a:pPr>
              <a:t>12/08/2025</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fontAlgn="auto">
              <a:spcBef>
                <a:spcPts val="0"/>
              </a:spcBef>
              <a:spcAft>
                <a:spcPts val="0"/>
              </a:spcAft>
            </a:pPr>
            <a:fld id="{7B04E4C0-52B9-412D-970C-86456EF21999}"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88131942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815" r:id="rId12"/>
  </p:sldLayoutIdLst>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28024"/>
            <a:ext cx="8226720" cy="9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456481" y="1336941"/>
            <a:ext cx="8226720" cy="3770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224"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7" name="Rectangle 3"/>
          <p:cNvSpPr>
            <a:spLocks noGrp="1" noChangeArrowheads="1"/>
          </p:cNvSpPr>
          <p:nvPr>
            <p:ph type="dt"/>
          </p:nvPr>
        </p:nvSpPr>
        <p:spPr bwMode="auto">
          <a:xfrm>
            <a:off x="456481" y="5206147"/>
            <a:ext cx="2128320" cy="392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547268" algn="l"/>
                <a:tab pos="1094537" algn="l"/>
                <a:tab pos="1641805" algn="l"/>
              </a:tabLst>
              <a:defRPr sz="1058">
                <a:solidFill>
                  <a:srgbClr val="000000"/>
                </a:solidFill>
                <a:latin typeface="Times New Roman" panose="02020603050405020304" pitchFamily="18" charset="0"/>
              </a:defRPr>
            </a:lvl1pPr>
          </a:lstStyle>
          <a:p>
            <a:pPr marL="0" marR="0" lvl="0" indent="0" algn="l" defTabSz="339643" rtl="0" eaLnBrk="1" fontAlgn="base" latinLnBrk="0" hangingPunct="0">
              <a:lnSpc>
                <a:spcPct val="95000"/>
              </a:lnSpc>
              <a:spcBef>
                <a:spcPct val="0"/>
              </a:spcBef>
              <a:spcAft>
                <a:spcPct val="0"/>
              </a:spcAft>
              <a:buClr>
                <a:srgbClr val="000000"/>
              </a:buClr>
              <a:buSzPct val="100000"/>
              <a:buFontTx/>
              <a:buNone/>
              <a:tabLst>
                <a:tab pos="547268" algn="l"/>
                <a:tab pos="1094537" algn="l"/>
                <a:tab pos="1641805"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1028" name="Rectangle 4"/>
          <p:cNvSpPr>
            <a:spLocks noGrp="1" noChangeArrowheads="1"/>
          </p:cNvSpPr>
          <p:nvPr>
            <p:ph type="ftr"/>
          </p:nvPr>
        </p:nvSpPr>
        <p:spPr bwMode="auto">
          <a:xfrm>
            <a:off x="3127680" y="5206147"/>
            <a:ext cx="2897280" cy="392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tabLst>
                <a:tab pos="547268" algn="l"/>
                <a:tab pos="1094537" algn="l"/>
                <a:tab pos="1641805" algn="l"/>
                <a:tab pos="2189074" algn="l"/>
              </a:tabLst>
              <a:defRPr sz="1058">
                <a:solidFill>
                  <a:srgbClr val="000000"/>
                </a:solidFill>
                <a:latin typeface="Times New Roman" panose="02020603050405020304" pitchFamily="18" charset="0"/>
              </a:defRPr>
            </a:lvl1pPr>
          </a:lstStyle>
          <a:p>
            <a:pPr marL="0" marR="0" lvl="0" indent="0" algn="ctr" defTabSz="339643" rtl="0" eaLnBrk="1" fontAlgn="base" latinLnBrk="0" hangingPunct="0">
              <a:lnSpc>
                <a:spcPct val="95000"/>
              </a:lnSpc>
              <a:spcBef>
                <a:spcPct val="0"/>
              </a:spcBef>
              <a:spcAft>
                <a:spcPct val="0"/>
              </a:spcAft>
              <a:buClr>
                <a:srgbClr val="000000"/>
              </a:buClr>
              <a:buSzPct val="100000"/>
              <a:buFontTx/>
              <a:buNone/>
              <a:tabLst>
                <a:tab pos="547268" algn="l"/>
                <a:tab pos="1094537" algn="l"/>
                <a:tab pos="1641805" algn="l"/>
                <a:tab pos="2189074" algn="l"/>
              </a:tabLst>
              <a:defRPr/>
            </a:pPr>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
        <p:nvSpPr>
          <p:cNvPr id="1029" name="Rectangle 5"/>
          <p:cNvSpPr>
            <a:spLocks noGrp="1" noChangeArrowheads="1"/>
          </p:cNvSpPr>
          <p:nvPr>
            <p:ph type="sldNum"/>
          </p:nvPr>
        </p:nvSpPr>
        <p:spPr bwMode="auto">
          <a:xfrm>
            <a:off x="6556321" y="5206147"/>
            <a:ext cx="2128320" cy="392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547268" algn="l"/>
                <a:tab pos="1094537" algn="l"/>
                <a:tab pos="1641805" algn="l"/>
              </a:tabLst>
              <a:defRPr sz="1058">
                <a:solidFill>
                  <a:srgbClr val="000000"/>
                </a:solidFill>
                <a:latin typeface="Times New Roman" panose="02020603050405020304" pitchFamily="18" charset="0"/>
              </a:defRPr>
            </a:lvl1pPr>
          </a:lstStyle>
          <a:p>
            <a:pPr marL="0" marR="0" lvl="0" indent="0" algn="r" defTabSz="339643" rtl="0" eaLnBrk="1" fontAlgn="base" latinLnBrk="0" hangingPunct="0">
              <a:lnSpc>
                <a:spcPct val="95000"/>
              </a:lnSpc>
              <a:spcBef>
                <a:spcPct val="0"/>
              </a:spcBef>
              <a:spcAft>
                <a:spcPct val="0"/>
              </a:spcAft>
              <a:buClr>
                <a:srgbClr val="000000"/>
              </a:buClr>
              <a:buSzPct val="100000"/>
              <a:buFontTx/>
              <a:buNone/>
              <a:tabLst>
                <a:tab pos="547268" algn="l"/>
                <a:tab pos="1094537" algn="l"/>
                <a:tab pos="1641805" algn="l"/>
              </a:tabLst>
              <a:defRPr/>
            </a:pPr>
            <a:fld id="{5301DE61-8998-4BF2-A210-2C025FB313F1}" type="slidenum">
              <a:rPr kumimoji="0" lang="en-US" altLang="en-US" sz="1058"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itchFamily="34" charset="-128"/>
              </a:rPr>
              <a:pPr marL="0" marR="0" lvl="0" indent="0" algn="r" defTabSz="339643" rtl="0" eaLnBrk="1" fontAlgn="base" latinLnBrk="0" hangingPunct="0">
                <a:lnSpc>
                  <a:spcPct val="95000"/>
                </a:lnSpc>
                <a:spcBef>
                  <a:spcPct val="0"/>
                </a:spcBef>
                <a:spcAft>
                  <a:spcPct val="0"/>
                </a:spcAft>
                <a:buClr>
                  <a:srgbClr val="000000"/>
                </a:buClr>
                <a:buSzPct val="100000"/>
                <a:buFontTx/>
                <a:buNone/>
                <a:tabLst>
                  <a:tab pos="547268" algn="l"/>
                  <a:tab pos="1094537" algn="l"/>
                  <a:tab pos="1641805" algn="l"/>
                </a:tabLst>
                <a:defRPr/>
              </a:pPr>
              <a:t>‹#›</a:t>
            </a:fld>
            <a:endParaRPr kumimoji="0" lang="en-US" altLang="en-US" sz="1058"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itchFamily="34" charset="-128"/>
            </a:endParaRPr>
          </a:p>
        </p:txBody>
      </p:sp>
    </p:spTree>
    <p:extLst>
      <p:ext uri="{BB962C8B-B14F-4D97-AF65-F5344CB8AC3E}">
        <p14:creationId xmlns:p14="http://schemas.microsoft.com/office/powerpoint/2010/main" val="23993927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kern="1200">
          <a:solidFill>
            <a:srgbClr val="000000"/>
          </a:solidFill>
          <a:latin typeface="+mj-lt"/>
          <a:ea typeface="+mj-ea"/>
          <a:cs typeface="+mj-cs"/>
        </a:defRPr>
      </a:lvl1pPr>
      <a:lvl2pPr marL="561670" indent="-216027"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2pPr>
      <a:lvl3pPr marL="86410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3pPr>
      <a:lvl4pPr marL="120975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4pPr>
      <a:lvl5pPr marL="155539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5pPr>
      <a:lvl6pPr marL="190103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6pPr>
      <a:lvl7pPr marL="224668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7pPr>
      <a:lvl8pPr marL="259232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8pPr>
      <a:lvl9pPr marL="2937967"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9pPr>
    </p:titleStyle>
    <p:bodyStyle>
      <a:lvl1pPr marL="259232" indent="-259232" algn="l" defTabSz="339643" rtl="0" fontAlgn="base" hangingPunct="0">
        <a:lnSpc>
          <a:spcPct val="93000"/>
        </a:lnSpc>
        <a:spcBef>
          <a:spcPct val="0"/>
        </a:spcBef>
        <a:spcAft>
          <a:spcPts val="1077"/>
        </a:spcAft>
        <a:buClr>
          <a:srgbClr val="000000"/>
        </a:buClr>
        <a:buSzPct val="100000"/>
        <a:buFont typeface="Times New Roman" panose="02020603050405020304" pitchFamily="18" charset="0"/>
        <a:defRPr sz="2419" kern="1200">
          <a:solidFill>
            <a:srgbClr val="000000"/>
          </a:solidFill>
          <a:latin typeface="+mn-lt"/>
          <a:ea typeface="+mn-ea"/>
          <a:cs typeface="+mn-cs"/>
        </a:defRPr>
      </a:lvl1pPr>
      <a:lvl2pPr marL="561670" indent="-216027" algn="l" defTabSz="339643" rtl="0" fontAlgn="base" hangingPunct="0">
        <a:lnSpc>
          <a:spcPct val="93000"/>
        </a:lnSpc>
        <a:spcBef>
          <a:spcPct val="0"/>
        </a:spcBef>
        <a:spcAft>
          <a:spcPts val="860"/>
        </a:spcAft>
        <a:buClr>
          <a:srgbClr val="000000"/>
        </a:buClr>
        <a:buSzPct val="100000"/>
        <a:buFont typeface="Times New Roman" panose="02020603050405020304" pitchFamily="18" charset="0"/>
        <a:defRPr sz="2117" kern="1200">
          <a:solidFill>
            <a:srgbClr val="000000"/>
          </a:solidFill>
          <a:latin typeface="+mn-lt"/>
          <a:ea typeface="+mn-ea"/>
          <a:cs typeface="+mn-cs"/>
        </a:defRPr>
      </a:lvl2pPr>
      <a:lvl3pPr marL="864108" indent="-172822" algn="l" defTabSz="339643" rtl="0" fontAlgn="base" hangingPunct="0">
        <a:lnSpc>
          <a:spcPct val="93000"/>
        </a:lnSpc>
        <a:spcBef>
          <a:spcPct val="0"/>
        </a:spcBef>
        <a:spcAft>
          <a:spcPts val="643"/>
        </a:spcAft>
        <a:buClr>
          <a:srgbClr val="000000"/>
        </a:buClr>
        <a:buSzPct val="100000"/>
        <a:buFont typeface="Times New Roman" panose="02020603050405020304" pitchFamily="18" charset="0"/>
        <a:defRPr sz="1814" kern="1200">
          <a:solidFill>
            <a:srgbClr val="000000"/>
          </a:solidFill>
          <a:latin typeface="+mn-lt"/>
          <a:ea typeface="+mn-ea"/>
          <a:cs typeface="+mn-cs"/>
        </a:defRPr>
      </a:lvl3pPr>
      <a:lvl4pPr marL="1209751" indent="-172822" algn="l" defTabSz="339643" rtl="0" fontAlgn="base" hangingPunct="0">
        <a:lnSpc>
          <a:spcPct val="93000"/>
        </a:lnSpc>
        <a:spcBef>
          <a:spcPct val="0"/>
        </a:spcBef>
        <a:spcAft>
          <a:spcPts val="435"/>
        </a:spcAft>
        <a:buClr>
          <a:srgbClr val="000000"/>
        </a:buClr>
        <a:buSzPct val="100000"/>
        <a:buFont typeface="Times New Roman" panose="02020603050405020304" pitchFamily="18" charset="0"/>
        <a:defRPr sz="1512" kern="1200">
          <a:solidFill>
            <a:srgbClr val="000000"/>
          </a:solidFill>
          <a:latin typeface="+mn-lt"/>
          <a:ea typeface="+mn-ea"/>
          <a:cs typeface="+mn-cs"/>
        </a:defRPr>
      </a:lvl4pPr>
      <a:lvl5pPr marL="1555394" indent="-172822" algn="l" defTabSz="339643" rtl="0" fontAlgn="base" hangingPunct="0">
        <a:lnSpc>
          <a:spcPct val="93000"/>
        </a:lnSpc>
        <a:spcBef>
          <a:spcPct val="0"/>
        </a:spcBef>
        <a:spcAft>
          <a:spcPts val="218"/>
        </a:spcAft>
        <a:buClr>
          <a:srgbClr val="000000"/>
        </a:buClr>
        <a:buSzPct val="100000"/>
        <a:buFont typeface="Times New Roman" panose="02020603050405020304" pitchFamily="18" charset="0"/>
        <a:defRPr sz="1512" kern="1200">
          <a:solidFill>
            <a:srgbClr val="000000"/>
          </a:solidFill>
          <a:latin typeface="+mn-lt"/>
          <a:ea typeface="+mn-ea"/>
          <a:cs typeface="+mn-cs"/>
        </a:defRPr>
      </a:lvl5pPr>
      <a:lvl6pPr marL="1901038" indent="-172822" algn="l" defTabSz="691286" rtl="0" eaLnBrk="1" latinLnBrk="0" hangingPunct="1">
        <a:lnSpc>
          <a:spcPct val="90000"/>
        </a:lnSpc>
        <a:spcBef>
          <a:spcPts val="378"/>
        </a:spcBef>
        <a:buFont typeface="Arial" panose="020B0604020202020204" pitchFamily="34" charset="0"/>
        <a:buChar char="•"/>
        <a:defRPr sz="1361" kern="1200">
          <a:solidFill>
            <a:schemeClr val="tx1"/>
          </a:solidFill>
          <a:latin typeface="+mn-lt"/>
          <a:ea typeface="+mn-ea"/>
          <a:cs typeface="+mn-cs"/>
        </a:defRPr>
      </a:lvl6pPr>
      <a:lvl7pPr marL="2246681" indent="-172822" algn="l" defTabSz="691286" rtl="0" eaLnBrk="1" latinLnBrk="0" hangingPunct="1">
        <a:lnSpc>
          <a:spcPct val="90000"/>
        </a:lnSpc>
        <a:spcBef>
          <a:spcPts val="378"/>
        </a:spcBef>
        <a:buFont typeface="Arial" panose="020B0604020202020204" pitchFamily="34" charset="0"/>
        <a:buChar char="•"/>
        <a:defRPr sz="1361" kern="1200">
          <a:solidFill>
            <a:schemeClr val="tx1"/>
          </a:solidFill>
          <a:latin typeface="+mn-lt"/>
          <a:ea typeface="+mn-ea"/>
          <a:cs typeface="+mn-cs"/>
        </a:defRPr>
      </a:lvl7pPr>
      <a:lvl8pPr marL="2592324" indent="-172822" algn="l" defTabSz="691286" rtl="0" eaLnBrk="1" latinLnBrk="0" hangingPunct="1">
        <a:lnSpc>
          <a:spcPct val="90000"/>
        </a:lnSpc>
        <a:spcBef>
          <a:spcPts val="378"/>
        </a:spcBef>
        <a:buFont typeface="Arial" panose="020B0604020202020204" pitchFamily="34" charset="0"/>
        <a:buChar char="•"/>
        <a:defRPr sz="1361" kern="1200">
          <a:solidFill>
            <a:schemeClr val="tx1"/>
          </a:solidFill>
          <a:latin typeface="+mn-lt"/>
          <a:ea typeface="+mn-ea"/>
          <a:cs typeface="+mn-cs"/>
        </a:defRPr>
      </a:lvl8pPr>
      <a:lvl9pPr marL="2937967" indent="-172822" algn="l" defTabSz="691286" rtl="0" eaLnBrk="1" latinLnBrk="0" hangingPunct="1">
        <a:lnSpc>
          <a:spcPct val="90000"/>
        </a:lnSpc>
        <a:spcBef>
          <a:spcPts val="378"/>
        </a:spcBef>
        <a:buFont typeface="Arial" panose="020B0604020202020204" pitchFamily="34" charset="0"/>
        <a:buChar char="•"/>
        <a:defRPr sz="1361" kern="1200">
          <a:solidFill>
            <a:schemeClr val="tx1"/>
          </a:solidFill>
          <a:latin typeface="+mn-lt"/>
          <a:ea typeface="+mn-ea"/>
          <a:cs typeface="+mn-cs"/>
        </a:defRPr>
      </a:lvl9pPr>
    </p:bodyStyle>
    <p:otherStyle>
      <a:defPPr>
        <a:defRPr lang="en-US"/>
      </a:defPPr>
      <a:lvl1pPr marL="0" algn="l" defTabSz="691286" rtl="0" eaLnBrk="1" latinLnBrk="0" hangingPunct="1">
        <a:defRPr sz="1361" kern="1200">
          <a:solidFill>
            <a:schemeClr val="tx1"/>
          </a:solidFill>
          <a:latin typeface="+mn-lt"/>
          <a:ea typeface="+mn-ea"/>
          <a:cs typeface="+mn-cs"/>
        </a:defRPr>
      </a:lvl1pPr>
      <a:lvl2pPr marL="345643" algn="l" defTabSz="691286" rtl="0" eaLnBrk="1" latinLnBrk="0" hangingPunct="1">
        <a:defRPr sz="1361" kern="1200">
          <a:solidFill>
            <a:schemeClr val="tx1"/>
          </a:solidFill>
          <a:latin typeface="+mn-lt"/>
          <a:ea typeface="+mn-ea"/>
          <a:cs typeface="+mn-cs"/>
        </a:defRPr>
      </a:lvl2pPr>
      <a:lvl3pPr marL="691286" algn="l" defTabSz="691286" rtl="0" eaLnBrk="1" latinLnBrk="0" hangingPunct="1">
        <a:defRPr sz="1361" kern="1200">
          <a:solidFill>
            <a:schemeClr val="tx1"/>
          </a:solidFill>
          <a:latin typeface="+mn-lt"/>
          <a:ea typeface="+mn-ea"/>
          <a:cs typeface="+mn-cs"/>
        </a:defRPr>
      </a:lvl3pPr>
      <a:lvl4pPr marL="1036930" algn="l" defTabSz="691286" rtl="0" eaLnBrk="1" latinLnBrk="0" hangingPunct="1">
        <a:defRPr sz="1361" kern="1200">
          <a:solidFill>
            <a:schemeClr val="tx1"/>
          </a:solidFill>
          <a:latin typeface="+mn-lt"/>
          <a:ea typeface="+mn-ea"/>
          <a:cs typeface="+mn-cs"/>
        </a:defRPr>
      </a:lvl4pPr>
      <a:lvl5pPr marL="1382573" algn="l" defTabSz="691286" rtl="0" eaLnBrk="1" latinLnBrk="0" hangingPunct="1">
        <a:defRPr sz="1361" kern="1200">
          <a:solidFill>
            <a:schemeClr val="tx1"/>
          </a:solidFill>
          <a:latin typeface="+mn-lt"/>
          <a:ea typeface="+mn-ea"/>
          <a:cs typeface="+mn-cs"/>
        </a:defRPr>
      </a:lvl5pPr>
      <a:lvl6pPr marL="1728216" algn="l" defTabSz="691286" rtl="0" eaLnBrk="1" latinLnBrk="0" hangingPunct="1">
        <a:defRPr sz="1361" kern="1200">
          <a:solidFill>
            <a:schemeClr val="tx1"/>
          </a:solidFill>
          <a:latin typeface="+mn-lt"/>
          <a:ea typeface="+mn-ea"/>
          <a:cs typeface="+mn-cs"/>
        </a:defRPr>
      </a:lvl6pPr>
      <a:lvl7pPr marL="2073859" algn="l" defTabSz="691286" rtl="0" eaLnBrk="1" latinLnBrk="0" hangingPunct="1">
        <a:defRPr sz="1361" kern="1200">
          <a:solidFill>
            <a:schemeClr val="tx1"/>
          </a:solidFill>
          <a:latin typeface="+mn-lt"/>
          <a:ea typeface="+mn-ea"/>
          <a:cs typeface="+mn-cs"/>
        </a:defRPr>
      </a:lvl7pPr>
      <a:lvl8pPr marL="2419502" algn="l" defTabSz="691286" rtl="0" eaLnBrk="1" latinLnBrk="0" hangingPunct="1">
        <a:defRPr sz="1361" kern="1200">
          <a:solidFill>
            <a:schemeClr val="tx1"/>
          </a:solidFill>
          <a:latin typeface="+mn-lt"/>
          <a:ea typeface="+mn-ea"/>
          <a:cs typeface="+mn-cs"/>
        </a:defRPr>
      </a:lvl8pPr>
      <a:lvl9pPr marL="2765146" algn="l" defTabSz="691286" rtl="0" eaLnBrk="1" latinLnBrk="0" hangingPunct="1">
        <a:defRPr sz="136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1008063" y="928688"/>
            <a:ext cx="7927975" cy="627062"/>
          </a:xfrm>
          <a:prstGeom prst="rect">
            <a:avLst/>
          </a:prstGeom>
          <a:solidFill>
            <a:schemeClr val="tx1"/>
          </a:solidFill>
          <a:ln w="9525">
            <a:noFill/>
            <a:miter lim="800000"/>
            <a:headEnd/>
            <a:tailEnd/>
          </a:ln>
        </p:spPr>
        <p:txBody>
          <a:bodyPr vert="horz" wrap="square" lIns="216000" tIns="0" rIns="91440" bIns="72000" numCol="1" anchor="ctr" anchorCtr="0" compatLnSpc="1">
            <a:prstTxWarp prst="textNoShape">
              <a:avLst/>
            </a:prstTxWarp>
          </a:bodyPr>
          <a:lstStyle/>
          <a:p>
            <a:pPr lvl="0"/>
            <a:r>
              <a:rPr lang="da-DK"/>
              <a:t>Klik for at redigere i masteren</a:t>
            </a:r>
          </a:p>
        </p:txBody>
      </p:sp>
      <p:sp>
        <p:nvSpPr>
          <p:cNvPr id="1027" name="Pladsholder til tekst 2"/>
          <p:cNvSpPr>
            <a:spLocks noGrp="1"/>
          </p:cNvSpPr>
          <p:nvPr>
            <p:ph type="body" idx="1"/>
          </p:nvPr>
        </p:nvSpPr>
        <p:spPr bwMode="auto">
          <a:xfrm>
            <a:off x="1008063" y="1714500"/>
            <a:ext cx="43783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p:txBody>
      </p:sp>
      <p:sp>
        <p:nvSpPr>
          <p:cNvPr id="11" name="Pladsholder til sidefod 13"/>
          <p:cNvSpPr>
            <a:spLocks noGrp="1"/>
          </p:cNvSpPr>
          <p:nvPr userDrawn="1">
            <p:ph type="ftr" sz="quarter" idx="3"/>
          </p:nvPr>
        </p:nvSpPr>
        <p:spPr>
          <a:xfrm>
            <a:off x="3843338" y="5172075"/>
            <a:ext cx="1543050" cy="257175"/>
          </a:xfrm>
          <a:prstGeom prst="rect">
            <a:avLst/>
          </a:prstGeom>
        </p:spPr>
        <p:txBody>
          <a:bodyPr vert="horz" wrap="square" lIns="91440" tIns="45720" rIns="91440" bIns="45720" numCol="1" anchor="t" anchorCtr="0" compatLnSpc="1">
            <a:prstTxWarp prst="textNoShape">
              <a:avLst/>
            </a:prstTxWarp>
          </a:bodyPr>
          <a:lstStyle>
            <a:lvl1pPr algn="r">
              <a:lnSpc>
                <a:spcPts val="1625"/>
              </a:lnSpc>
              <a:defRPr sz="1300">
                <a:ea typeface="ＭＳ Ｐゴシック" charset="-128"/>
              </a:defRPr>
            </a:lvl1pPr>
          </a:lstStyle>
          <a:p>
            <a:pPr>
              <a:defRPr/>
            </a:pPr>
            <a:r>
              <a:rPr lang="da-DK" altLang="ja-JP"/>
              <a:t>www.itu.dk</a:t>
            </a:r>
            <a:endParaRPr lang="en-US" altLang="ja-JP"/>
          </a:p>
        </p:txBody>
      </p:sp>
      <p:grpSp>
        <p:nvGrpSpPr>
          <p:cNvPr id="1029" name="Grupper 11"/>
          <p:cNvGrpSpPr>
            <a:grpSpLocks/>
          </p:cNvGrpSpPr>
          <p:nvPr userDrawn="1"/>
        </p:nvGrpSpPr>
        <p:grpSpPr bwMode="auto">
          <a:xfrm>
            <a:off x="5556250" y="5053013"/>
            <a:ext cx="3381375" cy="457200"/>
            <a:chOff x="5556250" y="5053013"/>
            <a:chExt cx="3381375" cy="456664"/>
          </a:xfrm>
        </p:grpSpPr>
        <p:sp>
          <p:nvSpPr>
            <p:cNvPr id="1030"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1031"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Tree>
    <p:extLst>
      <p:ext uri="{BB962C8B-B14F-4D97-AF65-F5344CB8AC3E}">
        <p14:creationId xmlns:p14="http://schemas.microsoft.com/office/powerpoint/2010/main" val="114917311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Lst>
  <p:txStyles>
    <p:title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08062" y="928687"/>
            <a:ext cx="7927976" cy="627063"/>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Title Text</a:t>
            </a:r>
          </a:p>
        </p:txBody>
      </p:sp>
      <p:sp>
        <p:nvSpPr>
          <p:cNvPr id="3" name="Body Level One…"/>
          <p:cNvSpPr txBox="1">
            <a:spLocks noGrp="1"/>
          </p:cNvSpPr>
          <p:nvPr>
            <p:ph type="body" idx="1"/>
          </p:nvPr>
        </p:nvSpPr>
        <p:spPr>
          <a:xfrm>
            <a:off x="457200" y="1333500"/>
            <a:ext cx="8229600" cy="3771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144558"/>
            <a:ext cx="2133600" cy="304801"/>
          </a:xfrm>
          <a:prstGeom prst="rect">
            <a:avLst/>
          </a:prstGeom>
          <a:ln w="12700">
            <a:miter lim="400000"/>
          </a:ln>
        </p:spPr>
        <p:txBody>
          <a:bodyPr wrap="none" lIns="45719" rIns="45719" anchor="ctr">
            <a:spAutoFit/>
          </a:bodyPr>
          <a:lstStyle>
            <a:lvl1pPr algn="r">
              <a:defRPr sz="12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8716527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Lst>
  <p:transition spd="med"/>
  <p:txStyles>
    <p:titleStyle>
      <a:lvl1pPr marL="0" marR="0" indent="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1pPr>
      <a:lvl2pPr marL="0" marR="0" indent="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2pPr>
      <a:lvl3pPr marL="0" marR="0" indent="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3pPr>
      <a:lvl4pPr marL="0" marR="0" indent="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4pPr>
      <a:lvl5pPr marL="0" marR="0" indent="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5pPr>
      <a:lvl6pPr marL="0" marR="0" indent="45720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6pPr>
      <a:lvl7pPr marL="0" marR="0" indent="91440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7pPr>
      <a:lvl8pPr marL="0" marR="0" indent="137160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8pPr>
      <a:lvl9pPr marL="0" marR="0" indent="182880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9pPr>
    </p:titleStyle>
    <p:bodyStyle>
      <a:lvl1pPr marL="342900" marR="0" indent="-342900" algn="l" defTabSz="4572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1pPr>
      <a:lvl2pPr marL="342900" marR="0" indent="114300" algn="l" defTabSz="4572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341745" marR="0" indent="-233795"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3pPr>
      <a:lvl4pPr marL="1577339" marR="0" indent="-205739"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4pPr>
      <a:lvl5pPr marL="2034539" marR="0" indent="-205739"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5pPr>
      <a:lvl6pPr marL="2491739" marR="0" indent="-205739"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6pPr>
      <a:lvl7pPr marL="2948939" marR="0" indent="-205739"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7pPr>
      <a:lvl8pPr marL="3406140" marR="0" indent="-205740"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8pPr>
      <a:lvl9pPr marL="3863340" marR="0" indent="-205740"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148167"/>
            <a:ext cx="7877175"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3" y="1312333"/>
            <a:ext cx="7877175" cy="3873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4637" y="5450417"/>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48283899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1714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3429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5143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6858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8572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10287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120015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137160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p:titleStyle>
    <p:bodyStyle>
      <a:lvl1pPr marL="238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1pPr>
      <a:lvl2pPr marL="4762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2pPr>
      <a:lvl3pPr marL="7143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3pPr>
      <a:lvl4pPr marL="9525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4pPr>
      <a:lvl5pPr marL="11906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5pPr>
      <a:lvl6pPr marL="14287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6pPr>
      <a:lvl7pPr marL="16668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7pPr>
      <a:lvl8pPr marL="19050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8pPr>
      <a:lvl9pPr marL="2143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1714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3429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5143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6858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8572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10287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12001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13716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94473"/>
            <a:ext cx="8520600" cy="636333"/>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280528"/>
            <a:ext cx="8520600" cy="3796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5181353"/>
            <a:ext cx="548700" cy="437333"/>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defTabSz="914378">
              <a:buClr>
                <a:srgbClr val="000000"/>
              </a:buClr>
            </a:pPr>
            <a:fld id="{00000000-1234-1234-1234-123412341234}" type="slidenum">
              <a:rPr lang="pt-PT" smtClean="0">
                <a:solidFill>
                  <a:srgbClr val="595959"/>
                </a:solidFill>
                <a:cs typeface="Arial"/>
                <a:sym typeface="Arial"/>
              </a:rPr>
              <a:pPr defTabSz="914378">
                <a:buClr>
                  <a:srgbClr val="000000"/>
                </a:buClr>
              </a:pPr>
              <a:t>‹#›</a:t>
            </a:fld>
            <a:endParaRPr lang="pt-PT">
              <a:solidFill>
                <a:srgbClr val="595959"/>
              </a:solidFill>
              <a:cs typeface="Arial"/>
              <a:sym typeface="Arial"/>
            </a:endParaRPr>
          </a:p>
        </p:txBody>
      </p:sp>
    </p:spTree>
    <p:extLst>
      <p:ext uri="{BB962C8B-B14F-4D97-AF65-F5344CB8AC3E}">
        <p14:creationId xmlns:p14="http://schemas.microsoft.com/office/powerpoint/2010/main" val="3043586511"/>
      </p:ext>
    </p:extLst>
  </p:cSld>
  <p:clrMap bg1="lt1" tx1="dk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1008067" y="928688"/>
            <a:ext cx="7927975" cy="627062"/>
          </a:xfrm>
          <a:prstGeom prst="rect">
            <a:avLst/>
          </a:prstGeom>
          <a:solidFill>
            <a:schemeClr val="tx1"/>
          </a:solidFill>
          <a:ln w="9525">
            <a:noFill/>
            <a:miter lim="800000"/>
            <a:headEnd/>
            <a:tailEnd/>
          </a:ln>
        </p:spPr>
        <p:txBody>
          <a:bodyPr vert="horz" wrap="square" lIns="216000" tIns="0" rIns="91440" bIns="72000" numCol="1" anchor="ctr" anchorCtr="0" compatLnSpc="1">
            <a:prstTxWarp prst="textNoShape">
              <a:avLst/>
            </a:prstTxWarp>
          </a:bodyPr>
          <a:lstStyle/>
          <a:p>
            <a:pPr lvl="0"/>
            <a:r>
              <a:rPr lang="da-DK"/>
              <a:t>Klik for at redigere i masteren</a:t>
            </a:r>
          </a:p>
        </p:txBody>
      </p:sp>
      <p:sp>
        <p:nvSpPr>
          <p:cNvPr id="1027" name="Pladsholder til tekst 2"/>
          <p:cNvSpPr>
            <a:spLocks noGrp="1"/>
          </p:cNvSpPr>
          <p:nvPr>
            <p:ph type="body" idx="1"/>
          </p:nvPr>
        </p:nvSpPr>
        <p:spPr bwMode="auto">
          <a:xfrm>
            <a:off x="1008064" y="1714507"/>
            <a:ext cx="43783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p:txBody>
      </p:sp>
      <p:sp>
        <p:nvSpPr>
          <p:cNvPr id="11" name="Pladsholder til sidefod 13"/>
          <p:cNvSpPr>
            <a:spLocks noGrp="1"/>
          </p:cNvSpPr>
          <p:nvPr userDrawn="1">
            <p:ph type="ftr" sz="quarter" idx="3"/>
          </p:nvPr>
        </p:nvSpPr>
        <p:spPr>
          <a:xfrm>
            <a:off x="3843338" y="5172082"/>
            <a:ext cx="1543050" cy="257175"/>
          </a:xfrm>
          <a:prstGeom prst="rect">
            <a:avLst/>
          </a:prstGeom>
        </p:spPr>
        <p:txBody>
          <a:bodyPr vert="horz" wrap="square" lIns="91440" tIns="45720" rIns="91440" bIns="45720" numCol="1" anchor="t" anchorCtr="0" compatLnSpc="1">
            <a:prstTxWarp prst="textNoShape">
              <a:avLst/>
            </a:prstTxWarp>
          </a:bodyPr>
          <a:lstStyle>
            <a:lvl1pPr algn="r">
              <a:lnSpc>
                <a:spcPts val="1317"/>
              </a:lnSpc>
              <a:defRPr sz="1053">
                <a:ea typeface="ＭＳ Ｐゴシック" charset="-128"/>
              </a:defRPr>
            </a:lvl1pPr>
          </a:lstStyle>
          <a:p>
            <a:pPr>
              <a:defRPr/>
            </a:pPr>
            <a:r>
              <a:rPr lang="da-DK" altLang="ja-JP">
                <a:solidFill>
                  <a:prstClr val="black"/>
                </a:solidFill>
              </a:rPr>
              <a:t>www.itu.dk</a:t>
            </a:r>
            <a:endParaRPr lang="en-US" altLang="ja-JP">
              <a:solidFill>
                <a:prstClr val="black"/>
              </a:solidFill>
            </a:endParaRPr>
          </a:p>
        </p:txBody>
      </p:sp>
      <p:grpSp>
        <p:nvGrpSpPr>
          <p:cNvPr id="1029" name="Grupper 11"/>
          <p:cNvGrpSpPr>
            <a:grpSpLocks/>
          </p:cNvGrpSpPr>
          <p:nvPr userDrawn="1"/>
        </p:nvGrpSpPr>
        <p:grpSpPr bwMode="auto">
          <a:xfrm>
            <a:off x="5556254" y="5053013"/>
            <a:ext cx="3381375" cy="457200"/>
            <a:chOff x="5556250" y="5053013"/>
            <a:chExt cx="3381375" cy="456664"/>
          </a:xfrm>
        </p:grpSpPr>
        <p:sp>
          <p:nvSpPr>
            <p:cNvPr id="1030"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370328" rtl="0" eaLnBrk="1" fontAlgn="base" latinLnBrk="0" hangingPunct="1">
                <a:lnSpc>
                  <a:spcPct val="100000"/>
                </a:lnSpc>
                <a:spcBef>
                  <a:spcPct val="0"/>
                </a:spcBef>
                <a:spcAft>
                  <a:spcPct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31" name="Text Box 9"/>
            <p:cNvSpPr txBox="1">
              <a:spLocks noChangeArrowheads="1"/>
            </p:cNvSpPr>
            <p:nvPr/>
          </p:nvSpPr>
          <p:spPr bwMode="auto">
            <a:xfrm>
              <a:off x="5643563" y="5125952"/>
              <a:ext cx="3214687" cy="23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370328" rtl="0" eaLnBrk="1" fontAlgn="base" latinLnBrk="0" hangingPunct="1">
                <a:lnSpc>
                  <a:spcPct val="100000"/>
                </a:lnSpc>
                <a:spcBef>
                  <a:spcPct val="0"/>
                </a:spcBef>
                <a:spcAft>
                  <a:spcPct val="0"/>
                </a:spcAft>
                <a:buClrTx/>
                <a:buSzTx/>
                <a:buFontTx/>
                <a:buNone/>
                <a:tabLst/>
                <a:defRPr/>
              </a:pPr>
              <a:r>
                <a:rPr kumimoji="0" lang="en-US" altLang="ja-JP" sz="1539"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rPr>
                <a:t>IT UNIVERSITY OF COPENHAGEN  </a:t>
              </a:r>
            </a:p>
          </p:txBody>
        </p:sp>
      </p:grpSp>
    </p:spTree>
    <p:extLst>
      <p:ext uri="{BB962C8B-B14F-4D97-AF65-F5344CB8AC3E}">
        <p14:creationId xmlns:p14="http://schemas.microsoft.com/office/powerpoint/2010/main" val="206573955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Lst>
  <p:txStyles>
    <p:titleStyle>
      <a:lvl1pPr algn="l" defTabSz="370328" rtl="0" eaLnBrk="0" fontAlgn="base" hangingPunct="0">
        <a:spcBef>
          <a:spcPct val="0"/>
        </a:spcBef>
        <a:spcAft>
          <a:spcPct val="0"/>
        </a:spcAft>
        <a:defRPr sz="2592" kern="1200" cap="all">
          <a:solidFill>
            <a:schemeClr val="bg1"/>
          </a:solidFill>
          <a:latin typeface="+mj-lt"/>
          <a:ea typeface="ＭＳ Ｐゴシック" pitchFamily="-65" charset="-128"/>
          <a:cs typeface="ＭＳ Ｐゴシック" pitchFamily="-65" charset="-128"/>
        </a:defRPr>
      </a:lvl1pPr>
      <a:lvl2pPr algn="l" defTabSz="370328" rtl="0" eaLnBrk="0" fontAlgn="base" hangingPunct="0">
        <a:spcBef>
          <a:spcPct val="0"/>
        </a:spcBef>
        <a:spcAft>
          <a:spcPct val="0"/>
        </a:spcAft>
        <a:defRPr sz="2592">
          <a:solidFill>
            <a:schemeClr val="bg1"/>
          </a:solidFill>
          <a:latin typeface="Calibri" charset="0"/>
          <a:ea typeface="ＭＳ Ｐゴシック" pitchFamily="-65" charset="-128"/>
          <a:cs typeface="ＭＳ Ｐゴシック" pitchFamily="-65" charset="-128"/>
        </a:defRPr>
      </a:lvl2pPr>
      <a:lvl3pPr algn="l" defTabSz="370328" rtl="0" eaLnBrk="0" fontAlgn="base" hangingPunct="0">
        <a:spcBef>
          <a:spcPct val="0"/>
        </a:spcBef>
        <a:spcAft>
          <a:spcPct val="0"/>
        </a:spcAft>
        <a:defRPr sz="2592">
          <a:solidFill>
            <a:schemeClr val="bg1"/>
          </a:solidFill>
          <a:latin typeface="Calibri" charset="0"/>
          <a:ea typeface="ＭＳ Ｐゴシック" pitchFamily="-65" charset="-128"/>
          <a:cs typeface="ＭＳ Ｐゴシック" pitchFamily="-65" charset="-128"/>
        </a:defRPr>
      </a:lvl3pPr>
      <a:lvl4pPr algn="l" defTabSz="370328" rtl="0" eaLnBrk="0" fontAlgn="base" hangingPunct="0">
        <a:spcBef>
          <a:spcPct val="0"/>
        </a:spcBef>
        <a:spcAft>
          <a:spcPct val="0"/>
        </a:spcAft>
        <a:defRPr sz="2592">
          <a:solidFill>
            <a:schemeClr val="bg1"/>
          </a:solidFill>
          <a:latin typeface="Calibri" charset="0"/>
          <a:ea typeface="ＭＳ Ｐゴシック" pitchFamily="-65" charset="-128"/>
          <a:cs typeface="ＭＳ Ｐゴシック" pitchFamily="-65" charset="-128"/>
        </a:defRPr>
      </a:lvl4pPr>
      <a:lvl5pPr algn="l" defTabSz="370328" rtl="0" eaLnBrk="0" fontAlgn="base" hangingPunct="0">
        <a:spcBef>
          <a:spcPct val="0"/>
        </a:spcBef>
        <a:spcAft>
          <a:spcPct val="0"/>
        </a:spcAft>
        <a:defRPr sz="2592">
          <a:solidFill>
            <a:schemeClr val="bg1"/>
          </a:solidFill>
          <a:latin typeface="Calibri" charset="0"/>
          <a:ea typeface="ＭＳ Ｐゴシック" pitchFamily="-65" charset="-128"/>
          <a:cs typeface="ＭＳ Ｐゴシック" pitchFamily="-65" charset="-128"/>
        </a:defRPr>
      </a:lvl5pPr>
      <a:lvl6pPr marL="370328" algn="ctr" defTabSz="370328" rtl="0" eaLnBrk="1" fontAlgn="base" hangingPunct="1">
        <a:spcBef>
          <a:spcPct val="0"/>
        </a:spcBef>
        <a:spcAft>
          <a:spcPct val="0"/>
        </a:spcAft>
        <a:defRPr sz="3564">
          <a:solidFill>
            <a:schemeClr val="tx1"/>
          </a:solidFill>
          <a:latin typeface="Calibri" charset="0"/>
          <a:ea typeface="ＭＳ Ｐゴシック" pitchFamily="-65" charset="-128"/>
          <a:cs typeface="ＭＳ Ｐゴシック" pitchFamily="-65" charset="-128"/>
        </a:defRPr>
      </a:lvl6pPr>
      <a:lvl7pPr marL="740657" algn="ctr" defTabSz="370328" rtl="0" eaLnBrk="1" fontAlgn="base" hangingPunct="1">
        <a:spcBef>
          <a:spcPct val="0"/>
        </a:spcBef>
        <a:spcAft>
          <a:spcPct val="0"/>
        </a:spcAft>
        <a:defRPr sz="3564">
          <a:solidFill>
            <a:schemeClr val="tx1"/>
          </a:solidFill>
          <a:latin typeface="Calibri" charset="0"/>
          <a:ea typeface="ＭＳ Ｐゴシック" pitchFamily="-65" charset="-128"/>
          <a:cs typeface="ＭＳ Ｐゴシック" pitchFamily="-65" charset="-128"/>
        </a:defRPr>
      </a:lvl7pPr>
      <a:lvl8pPr marL="1110986" algn="ctr" defTabSz="370328" rtl="0" eaLnBrk="1" fontAlgn="base" hangingPunct="1">
        <a:spcBef>
          <a:spcPct val="0"/>
        </a:spcBef>
        <a:spcAft>
          <a:spcPct val="0"/>
        </a:spcAft>
        <a:defRPr sz="3564">
          <a:solidFill>
            <a:schemeClr val="tx1"/>
          </a:solidFill>
          <a:latin typeface="Calibri" charset="0"/>
          <a:ea typeface="ＭＳ Ｐゴシック" pitchFamily="-65" charset="-128"/>
          <a:cs typeface="ＭＳ Ｐゴシック" pitchFamily="-65" charset="-128"/>
        </a:defRPr>
      </a:lvl8pPr>
      <a:lvl9pPr marL="1481314" algn="ctr" defTabSz="370328" rtl="0" eaLnBrk="1" fontAlgn="base" hangingPunct="1">
        <a:spcBef>
          <a:spcPct val="0"/>
        </a:spcBef>
        <a:spcAft>
          <a:spcPct val="0"/>
        </a:spcAft>
        <a:defRPr sz="3564">
          <a:solidFill>
            <a:schemeClr val="tx1"/>
          </a:solidFill>
          <a:latin typeface="Calibri" charset="0"/>
          <a:ea typeface="ＭＳ Ｐゴシック" pitchFamily="-65" charset="-128"/>
          <a:cs typeface="ＭＳ Ｐゴシック" pitchFamily="-65" charset="-128"/>
        </a:defRPr>
      </a:lvl9pPr>
    </p:titleStyle>
    <p:bodyStyle>
      <a:lvl1pPr marL="277745" indent="-277745" algn="l" defTabSz="370328"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601784" indent="-231455" algn="l" defTabSz="370328" rtl="0" eaLnBrk="0" fontAlgn="base" hangingPunct="0">
        <a:spcBef>
          <a:spcPct val="0"/>
        </a:spcBef>
        <a:spcAft>
          <a:spcPct val="0"/>
        </a:spcAft>
        <a:defRPr sz="891" kern="1200">
          <a:solidFill>
            <a:schemeClr val="tx1"/>
          </a:solidFill>
          <a:latin typeface="+mn-lt"/>
          <a:ea typeface="ＭＳ Ｐゴシック" pitchFamily="-65" charset="-128"/>
          <a:cs typeface="+mn-cs"/>
        </a:defRPr>
      </a:lvl2pPr>
      <a:lvl3pPr marL="203167" indent="-115727" algn="l" defTabSz="370328" rtl="0" eaLnBrk="0" fontAlgn="base" hangingPunct="0">
        <a:lnSpc>
          <a:spcPts val="1074"/>
        </a:lnSpc>
        <a:spcBef>
          <a:spcPts val="324"/>
        </a:spcBef>
        <a:spcAft>
          <a:spcPct val="0"/>
        </a:spcAft>
        <a:buFont typeface="Arial" charset="0"/>
        <a:buChar char="•"/>
        <a:defRPr sz="891" kern="1200">
          <a:solidFill>
            <a:schemeClr val="tx1"/>
          </a:solidFill>
          <a:latin typeface="+mn-lt"/>
          <a:ea typeface="ＭＳ Ｐゴシック" pitchFamily="-65" charset="-128"/>
          <a:cs typeface="+mn-cs"/>
        </a:defRPr>
      </a:lvl3pPr>
      <a:lvl4pPr marL="1296149" indent="-185163" algn="l" defTabSz="370328" rtl="0" eaLnBrk="0" fontAlgn="base" hangingPunct="0">
        <a:spcBef>
          <a:spcPct val="20000"/>
        </a:spcBef>
        <a:spcAft>
          <a:spcPct val="0"/>
        </a:spcAft>
        <a:buFont typeface="Arial" charset="0"/>
        <a:buChar char="–"/>
        <a:defRPr sz="1620" kern="1200">
          <a:solidFill>
            <a:schemeClr val="tx1"/>
          </a:solidFill>
          <a:latin typeface="+mn-lt"/>
          <a:ea typeface="ＭＳ Ｐゴシック" pitchFamily="-65" charset="-128"/>
          <a:cs typeface="+mn-cs"/>
        </a:defRPr>
      </a:lvl4pPr>
      <a:lvl5pPr marL="1666477" indent="-185163" algn="l" defTabSz="370328" rtl="0" eaLnBrk="0" fontAlgn="base" hangingPunct="0">
        <a:spcBef>
          <a:spcPct val="20000"/>
        </a:spcBef>
        <a:spcAft>
          <a:spcPct val="0"/>
        </a:spcAft>
        <a:buFont typeface="Arial" charset="0"/>
        <a:buChar char="»"/>
        <a:defRPr sz="1620" kern="1200">
          <a:solidFill>
            <a:schemeClr val="tx1"/>
          </a:solidFill>
          <a:latin typeface="+mn-lt"/>
          <a:ea typeface="ＭＳ Ｐゴシック" pitchFamily="-65" charset="-128"/>
          <a:cs typeface="+mn-cs"/>
        </a:defRPr>
      </a:lvl5pPr>
      <a:lvl6pPr marL="2036807" indent="-185163" algn="l" defTabSz="370328" rtl="0" eaLnBrk="1" latinLnBrk="0" hangingPunct="1">
        <a:spcBef>
          <a:spcPct val="20000"/>
        </a:spcBef>
        <a:buFont typeface="Arial"/>
        <a:buChar char="•"/>
        <a:defRPr sz="1620" kern="1200">
          <a:solidFill>
            <a:schemeClr val="tx1"/>
          </a:solidFill>
          <a:latin typeface="+mn-lt"/>
          <a:ea typeface="+mn-ea"/>
          <a:cs typeface="+mn-cs"/>
        </a:defRPr>
      </a:lvl6pPr>
      <a:lvl7pPr marL="2407134" indent="-185163" algn="l" defTabSz="370328" rtl="0" eaLnBrk="1" latinLnBrk="0" hangingPunct="1">
        <a:spcBef>
          <a:spcPct val="20000"/>
        </a:spcBef>
        <a:buFont typeface="Arial"/>
        <a:buChar char="•"/>
        <a:defRPr sz="1620" kern="1200">
          <a:solidFill>
            <a:schemeClr val="tx1"/>
          </a:solidFill>
          <a:latin typeface="+mn-lt"/>
          <a:ea typeface="+mn-ea"/>
          <a:cs typeface="+mn-cs"/>
        </a:defRPr>
      </a:lvl7pPr>
      <a:lvl8pPr marL="2777462" indent="-185163" algn="l" defTabSz="370328" rtl="0" eaLnBrk="1" latinLnBrk="0" hangingPunct="1">
        <a:spcBef>
          <a:spcPct val="20000"/>
        </a:spcBef>
        <a:buFont typeface="Arial"/>
        <a:buChar char="•"/>
        <a:defRPr sz="1620" kern="1200">
          <a:solidFill>
            <a:schemeClr val="tx1"/>
          </a:solidFill>
          <a:latin typeface="+mn-lt"/>
          <a:ea typeface="+mn-ea"/>
          <a:cs typeface="+mn-cs"/>
        </a:defRPr>
      </a:lvl8pPr>
      <a:lvl9pPr marL="3147791" indent="-185163" algn="l" defTabSz="370328" rtl="0" eaLnBrk="1" latinLnBrk="0" hangingPunct="1">
        <a:spcBef>
          <a:spcPct val="20000"/>
        </a:spcBef>
        <a:buFont typeface="Arial"/>
        <a:buChar char="•"/>
        <a:defRPr sz="1620" kern="1200">
          <a:solidFill>
            <a:schemeClr val="tx1"/>
          </a:solidFill>
          <a:latin typeface="+mn-lt"/>
          <a:ea typeface="+mn-ea"/>
          <a:cs typeface="+mn-cs"/>
        </a:defRPr>
      </a:lvl9pPr>
    </p:bodyStyle>
    <p:otherStyle>
      <a:defPPr>
        <a:defRPr lang="da-DK"/>
      </a:defPPr>
      <a:lvl1pPr marL="0" algn="l" defTabSz="370328" rtl="0" eaLnBrk="1" latinLnBrk="0" hangingPunct="1">
        <a:defRPr sz="1458" kern="1200">
          <a:solidFill>
            <a:schemeClr val="tx1"/>
          </a:solidFill>
          <a:latin typeface="+mn-lt"/>
          <a:ea typeface="+mn-ea"/>
          <a:cs typeface="+mn-cs"/>
        </a:defRPr>
      </a:lvl1pPr>
      <a:lvl2pPr marL="370328" algn="l" defTabSz="370328" rtl="0" eaLnBrk="1" latinLnBrk="0" hangingPunct="1">
        <a:defRPr sz="1458" kern="1200">
          <a:solidFill>
            <a:schemeClr val="tx1"/>
          </a:solidFill>
          <a:latin typeface="+mn-lt"/>
          <a:ea typeface="+mn-ea"/>
          <a:cs typeface="+mn-cs"/>
        </a:defRPr>
      </a:lvl2pPr>
      <a:lvl3pPr marL="740657" algn="l" defTabSz="370328" rtl="0" eaLnBrk="1" latinLnBrk="0" hangingPunct="1">
        <a:defRPr sz="1458" kern="1200">
          <a:solidFill>
            <a:schemeClr val="tx1"/>
          </a:solidFill>
          <a:latin typeface="+mn-lt"/>
          <a:ea typeface="+mn-ea"/>
          <a:cs typeface="+mn-cs"/>
        </a:defRPr>
      </a:lvl3pPr>
      <a:lvl4pPr marL="1110986" algn="l" defTabSz="370328" rtl="0" eaLnBrk="1" latinLnBrk="0" hangingPunct="1">
        <a:defRPr sz="1458" kern="1200">
          <a:solidFill>
            <a:schemeClr val="tx1"/>
          </a:solidFill>
          <a:latin typeface="+mn-lt"/>
          <a:ea typeface="+mn-ea"/>
          <a:cs typeface="+mn-cs"/>
        </a:defRPr>
      </a:lvl4pPr>
      <a:lvl5pPr marL="1481314" algn="l" defTabSz="370328" rtl="0" eaLnBrk="1" latinLnBrk="0" hangingPunct="1">
        <a:defRPr sz="1458" kern="1200">
          <a:solidFill>
            <a:schemeClr val="tx1"/>
          </a:solidFill>
          <a:latin typeface="+mn-lt"/>
          <a:ea typeface="+mn-ea"/>
          <a:cs typeface="+mn-cs"/>
        </a:defRPr>
      </a:lvl5pPr>
      <a:lvl6pPr marL="1851642" algn="l" defTabSz="370328" rtl="0" eaLnBrk="1" latinLnBrk="0" hangingPunct="1">
        <a:defRPr sz="1458" kern="1200">
          <a:solidFill>
            <a:schemeClr val="tx1"/>
          </a:solidFill>
          <a:latin typeface="+mn-lt"/>
          <a:ea typeface="+mn-ea"/>
          <a:cs typeface="+mn-cs"/>
        </a:defRPr>
      </a:lvl6pPr>
      <a:lvl7pPr marL="2221970" algn="l" defTabSz="370328" rtl="0" eaLnBrk="1" latinLnBrk="0" hangingPunct="1">
        <a:defRPr sz="1458" kern="1200">
          <a:solidFill>
            <a:schemeClr val="tx1"/>
          </a:solidFill>
          <a:latin typeface="+mn-lt"/>
          <a:ea typeface="+mn-ea"/>
          <a:cs typeface="+mn-cs"/>
        </a:defRPr>
      </a:lvl7pPr>
      <a:lvl8pPr marL="2592298" algn="l" defTabSz="370328" rtl="0" eaLnBrk="1" latinLnBrk="0" hangingPunct="1">
        <a:defRPr sz="1458" kern="1200">
          <a:solidFill>
            <a:schemeClr val="tx1"/>
          </a:solidFill>
          <a:latin typeface="+mn-lt"/>
          <a:ea typeface="+mn-ea"/>
          <a:cs typeface="+mn-cs"/>
        </a:defRPr>
      </a:lvl8pPr>
      <a:lvl9pPr marL="2962626" algn="l" defTabSz="370328" rtl="0" eaLnBrk="1" latinLnBrk="0" hangingPunct="1">
        <a:defRPr sz="1458"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08062" y="928687"/>
            <a:ext cx="7927976" cy="627063"/>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Title Text</a:t>
            </a:r>
          </a:p>
        </p:txBody>
      </p:sp>
      <p:sp>
        <p:nvSpPr>
          <p:cNvPr id="3" name="Body Level One…"/>
          <p:cNvSpPr txBox="1">
            <a:spLocks noGrp="1"/>
          </p:cNvSpPr>
          <p:nvPr>
            <p:ph type="body" idx="1"/>
          </p:nvPr>
        </p:nvSpPr>
        <p:spPr>
          <a:xfrm>
            <a:off x="457200" y="1333500"/>
            <a:ext cx="8229600" cy="3771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144558"/>
            <a:ext cx="2133600" cy="304801"/>
          </a:xfrm>
          <a:prstGeom prst="rect">
            <a:avLst/>
          </a:prstGeom>
          <a:ln w="12700">
            <a:miter lim="400000"/>
          </a:ln>
        </p:spPr>
        <p:txBody>
          <a:bodyPr wrap="none" lIns="45719" rIns="45719" anchor="ctr">
            <a:spAutoFit/>
          </a:bodyPr>
          <a:lstStyle>
            <a:lvl1pPr algn="r">
              <a:defRPr sz="12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3142156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 id="2147483936" r:id="rId31"/>
    <p:sldLayoutId id="2147483937" r:id="rId32"/>
    <p:sldLayoutId id="2147483938" r:id="rId33"/>
    <p:sldLayoutId id="2147483939" r:id="rId34"/>
    <p:sldLayoutId id="2147483940" r:id="rId35"/>
    <p:sldLayoutId id="2147483941" r:id="rId36"/>
    <p:sldLayoutId id="2147483942" r:id="rId37"/>
    <p:sldLayoutId id="2147483943" r:id="rId38"/>
  </p:sldLayoutIdLst>
  <p:transition spd="med"/>
  <p:txStyles>
    <p:titleStyle>
      <a:lvl1pPr marL="0" marR="0" indent="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1pPr>
      <a:lvl2pPr marL="0" marR="0" indent="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2pPr>
      <a:lvl3pPr marL="0" marR="0" indent="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3pPr>
      <a:lvl4pPr marL="0" marR="0" indent="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4pPr>
      <a:lvl5pPr marL="0" marR="0" indent="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5pPr>
      <a:lvl6pPr marL="0" marR="0" indent="45720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6pPr>
      <a:lvl7pPr marL="0" marR="0" indent="91440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7pPr>
      <a:lvl8pPr marL="0" marR="0" indent="137160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8pPr>
      <a:lvl9pPr marL="0" marR="0" indent="1828800" algn="l" defTabSz="457200" rtl="0" latinLnBrk="0">
        <a:lnSpc>
          <a:spcPct val="100000"/>
        </a:lnSpc>
        <a:spcBef>
          <a:spcPts val="0"/>
        </a:spcBef>
        <a:spcAft>
          <a:spcPts val="0"/>
        </a:spcAft>
        <a:buClrTx/>
        <a:buSzTx/>
        <a:buFontTx/>
        <a:buNone/>
        <a:tabLst/>
        <a:defRPr sz="3200" b="0" i="0" u="none" strike="noStrike" cap="all" spc="0" baseline="0">
          <a:solidFill>
            <a:srgbClr val="FFFFFF"/>
          </a:solidFill>
          <a:uFillTx/>
          <a:latin typeface="Calibri Light"/>
          <a:ea typeface="Calibri Light"/>
          <a:cs typeface="Calibri Light"/>
          <a:sym typeface="Calibri Light"/>
        </a:defRPr>
      </a:lvl9pPr>
    </p:titleStyle>
    <p:bodyStyle>
      <a:lvl1pPr marL="342900" marR="0" indent="-342900" algn="l" defTabSz="4572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1pPr>
      <a:lvl2pPr marL="342900" marR="0" indent="114300" algn="l" defTabSz="4572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341745" marR="0" indent="-233795"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3pPr>
      <a:lvl4pPr marL="1577339" marR="0" indent="-205739"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4pPr>
      <a:lvl5pPr marL="2034539" marR="0" indent="-205739"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5pPr>
      <a:lvl6pPr marL="2491739" marR="0" indent="-205739"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6pPr>
      <a:lvl7pPr marL="2948939" marR="0" indent="-205739"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7pPr>
      <a:lvl8pPr marL="3406140" marR="0" indent="-205740"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8pPr>
      <a:lvl9pPr marL="3863340" marR="0" indent="-205740" algn="l" defTabSz="457200" rtl="0" latinLnBrk="0">
        <a:lnSpc>
          <a:spcPct val="100000"/>
        </a:lnSpc>
        <a:spcBef>
          <a:spcPts val="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02.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78.emf"/></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4.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10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png"/><Relationship Id="rId7" Type="http://schemas.openxmlformats.org/officeDocument/2006/relationships/image" Target="../media/image83.png"/><Relationship Id="rId2" Type="http://schemas.openxmlformats.org/officeDocument/2006/relationships/notesSlide" Target="../notesSlides/notesSlide105.xml"/><Relationship Id="rId1" Type="http://schemas.openxmlformats.org/officeDocument/2006/relationships/slideLayout" Target="../slideLayouts/slideLayout2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3.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7.xml"/><Relationship Id="rId1" Type="http://schemas.openxmlformats.org/officeDocument/2006/relationships/slideLayout" Target="../slideLayouts/slideLayout24.xml"/><Relationship Id="rId5" Type="http://schemas.openxmlformats.org/officeDocument/2006/relationships/image" Target="../media/image86.png"/><Relationship Id="rId4" Type="http://schemas.openxmlformats.org/officeDocument/2006/relationships/image" Target="../media/image85.emf"/></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39.jpeg"/><Relationship Id="rId7" Type="http://schemas.openxmlformats.org/officeDocument/2006/relationships/image" Target="../media/image90.jpeg"/><Relationship Id="rId2" Type="http://schemas.openxmlformats.org/officeDocument/2006/relationships/notesSlide" Target="../notesSlides/notesSlide114.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16.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86.xml"/><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17.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18.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2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19.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20.xml"/><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1.xm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4.xml"/></Relationships>
</file>

<file path=ppt/slides/_rels/slide126.xml.rels><?xml version="1.0" encoding="UTF-8" standalone="yes"?>
<Relationships xmlns="http://schemas.openxmlformats.org/package/2006/relationships"><Relationship Id="rId3" Type="http://schemas.openxmlformats.org/officeDocument/2006/relationships/image" Target="../media/image97.tif"/><Relationship Id="rId2" Type="http://schemas.openxmlformats.org/officeDocument/2006/relationships/notesSlide" Target="../notesSlides/notesSlide122.xm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3.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4.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5.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4.xml"/><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5.png"/><Relationship Id="rId1" Type="http://schemas.openxmlformats.org/officeDocument/2006/relationships/slideLayout" Target="../slideLayouts/slideLayout97.xml"/></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2.png"/><Relationship Id="rId1" Type="http://schemas.openxmlformats.org/officeDocument/2006/relationships/slideLayout" Target="../slideLayouts/slideLayout97.xml"/></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6.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7.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8.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9.xm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0.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5.png"/><Relationship Id="rId2" Type="http://schemas.openxmlformats.org/officeDocument/2006/relationships/notesSlide" Target="../notesSlides/notesSlide131.xml"/><Relationship Id="rId16" Type="http://schemas.openxmlformats.org/officeDocument/2006/relationships/image" Target="../media/image116.png"/><Relationship Id="rId1" Type="http://schemas.openxmlformats.org/officeDocument/2006/relationships/slideLayout" Target="../slideLayouts/slideLayout24.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13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18" Type="http://schemas.openxmlformats.org/officeDocument/2006/relationships/image" Target="../media/image132.png"/><Relationship Id="rId26" Type="http://schemas.openxmlformats.org/officeDocument/2006/relationships/image" Target="../media/image140.png"/><Relationship Id="rId3" Type="http://schemas.openxmlformats.org/officeDocument/2006/relationships/image" Target="../media/image117.png"/><Relationship Id="rId21" Type="http://schemas.openxmlformats.org/officeDocument/2006/relationships/image" Target="../media/image135.png"/><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31.png"/><Relationship Id="rId25" Type="http://schemas.openxmlformats.org/officeDocument/2006/relationships/image" Target="../media/image139.png"/><Relationship Id="rId2" Type="http://schemas.openxmlformats.org/officeDocument/2006/relationships/notesSlide" Target="../notesSlides/notesSlide132.xml"/><Relationship Id="rId16" Type="http://schemas.openxmlformats.org/officeDocument/2006/relationships/image" Target="../media/image130.png"/><Relationship Id="rId20" Type="http://schemas.openxmlformats.org/officeDocument/2006/relationships/image" Target="../media/image134.png"/><Relationship Id="rId1" Type="http://schemas.openxmlformats.org/officeDocument/2006/relationships/slideLayout" Target="../slideLayouts/slideLayout24.xml"/><Relationship Id="rId6" Type="http://schemas.openxmlformats.org/officeDocument/2006/relationships/image" Target="../media/image120.png"/><Relationship Id="rId11" Type="http://schemas.openxmlformats.org/officeDocument/2006/relationships/image" Target="../media/image125.png"/><Relationship Id="rId24" Type="http://schemas.openxmlformats.org/officeDocument/2006/relationships/image" Target="../media/image138.png"/><Relationship Id="rId5" Type="http://schemas.openxmlformats.org/officeDocument/2006/relationships/image" Target="../media/image119.png"/><Relationship Id="rId15" Type="http://schemas.openxmlformats.org/officeDocument/2006/relationships/image" Target="../media/image129.png"/><Relationship Id="rId23" Type="http://schemas.openxmlformats.org/officeDocument/2006/relationships/image" Target="../media/image137.png"/><Relationship Id="rId10" Type="http://schemas.openxmlformats.org/officeDocument/2006/relationships/image" Target="../media/image124.png"/><Relationship Id="rId19" Type="http://schemas.openxmlformats.org/officeDocument/2006/relationships/image" Target="../media/image133.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 Id="rId22" Type="http://schemas.openxmlformats.org/officeDocument/2006/relationships/image" Target="../media/image136.png"/><Relationship Id="rId27" Type="http://schemas.openxmlformats.org/officeDocument/2006/relationships/image" Target="../media/image5.png"/></Relationships>
</file>

<file path=ppt/slides/_rels/slide139.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133.xml"/><Relationship Id="rId1" Type="http://schemas.openxmlformats.org/officeDocument/2006/relationships/slideLayout" Target="../slideLayouts/slideLayout24.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5.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135.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42.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136.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7.xml"/><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1.xml"/></Relationships>
</file>

<file path=ppt/slides/_rels/slide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5.png"/><Relationship Id="rId1" Type="http://schemas.openxmlformats.org/officeDocument/2006/relationships/slideLayout" Target="../slideLayouts/slideLayout101.xml"/></Relationships>
</file>

<file path=ppt/slides/_rels/slide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6.png"/><Relationship Id="rId1" Type="http://schemas.openxmlformats.org/officeDocument/2006/relationships/slideLayout" Target="../slideLayouts/slideLayout101.xml"/></Relationships>
</file>

<file path=ppt/slides/_rels/slide1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5.png"/><Relationship Id="rId1" Type="http://schemas.openxmlformats.org/officeDocument/2006/relationships/slideLayout" Target="../slideLayouts/slideLayout101.xml"/></Relationships>
</file>

<file path=ppt/slides/_rels/slide14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01.xml"/><Relationship Id="rId4" Type="http://schemas.openxmlformats.org/officeDocument/2006/relationships/image" Target="../media/image5.png"/></Relationships>
</file>

<file path=ppt/slides/_rels/slide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0.png"/><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1.png"/><Relationship Id="rId1" Type="http://schemas.openxmlformats.org/officeDocument/2006/relationships/slideLayout" Target="../slideLayouts/slideLayout101.xml"/></Relationships>
</file>

<file path=ppt/slides/_rels/slide15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5.png"/><Relationship Id="rId1" Type="http://schemas.openxmlformats.org/officeDocument/2006/relationships/slideLayout" Target="../slideLayouts/slideLayout98.xml"/></Relationships>
</file>

<file path=ppt/slides/_rels/slide1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01.xml"/><Relationship Id="rId5" Type="http://schemas.openxmlformats.org/officeDocument/2006/relationships/image" Target="../media/image162.png"/><Relationship Id="rId4" Type="http://schemas.openxmlformats.org/officeDocument/2006/relationships/image" Target="../media/image5.png"/></Relationships>
</file>

<file path=ppt/slides/_rels/slide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8.xml"/><Relationship Id="rId1" Type="http://schemas.openxmlformats.org/officeDocument/2006/relationships/slideLayout" Target="../slideLayouts/slideLayout101.xml"/><Relationship Id="rId4" Type="http://schemas.openxmlformats.org/officeDocument/2006/relationships/image" Target="../media/image165.png"/></Relationships>
</file>

<file path=ppt/slides/_rels/slide154.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39.xml"/><Relationship Id="rId1" Type="http://schemas.openxmlformats.org/officeDocument/2006/relationships/slideLayout" Target="../slideLayouts/slideLayout118.xml"/><Relationship Id="rId4" Type="http://schemas.openxmlformats.org/officeDocument/2006/relationships/image" Target="../media/image5.png"/></Relationships>
</file>

<file path=ppt/slides/_rels/slide15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0.xml"/><Relationship Id="rId1" Type="http://schemas.openxmlformats.org/officeDocument/2006/relationships/slideLayout" Target="../slideLayouts/slideLayout128.xml"/><Relationship Id="rId6" Type="http://schemas.openxmlformats.org/officeDocument/2006/relationships/image" Target="../media/image169.png"/><Relationship Id="rId5" Type="http://schemas.openxmlformats.org/officeDocument/2006/relationships/image" Target="../media/image5.png"/><Relationship Id="rId4" Type="http://schemas.openxmlformats.org/officeDocument/2006/relationships/image" Target="../media/image168.PNG"/></Relationships>
</file>

<file path=ppt/slides/_rels/slide1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3.xml"/><Relationship Id="rId1" Type="http://schemas.openxmlformats.org/officeDocument/2006/relationships/slideLayout" Target="../slideLayouts/slideLayout24.xml"/><Relationship Id="rId5" Type="http://schemas.openxmlformats.org/officeDocument/2006/relationships/image" Target="../media/image172.png"/><Relationship Id="rId4" Type="http://schemas.openxmlformats.org/officeDocument/2006/relationships/image" Target="../media/image171.jpeg"/></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5.xml"/><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6.xml"/><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9.xml"/></Relationships>
</file>

<file path=ppt/slides/_rels/slide16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7.xml"/><Relationship Id="rId1" Type="http://schemas.openxmlformats.org/officeDocument/2006/relationships/slideLayout" Target="../slideLayouts/slideLayout159.xml"/><Relationship Id="rId4" Type="http://schemas.openxmlformats.org/officeDocument/2006/relationships/image" Target="../media/image5.png"/></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4.tif"/><Relationship Id="rId1" Type="http://schemas.openxmlformats.org/officeDocument/2006/relationships/slideLayout" Target="../slideLayouts/slideLayout159.xml"/></Relationships>
</file>

<file path=ppt/slides/_rels/slide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4.tif"/><Relationship Id="rId1" Type="http://schemas.openxmlformats.org/officeDocument/2006/relationships/slideLayout" Target="../slideLayouts/slideLayout159.xml"/></Relationships>
</file>

<file path=ppt/slides/_rels/slide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4.tif"/><Relationship Id="rId1" Type="http://schemas.openxmlformats.org/officeDocument/2006/relationships/slideLayout" Target="../slideLayouts/slideLayout159.xml"/></Relationships>
</file>

<file path=ppt/slides/_rels/slide167.xml.rels><?xml version="1.0" encoding="UTF-8" standalone="yes"?>
<Relationships xmlns="http://schemas.openxmlformats.org/package/2006/relationships"><Relationship Id="rId3" Type="http://schemas.openxmlformats.org/officeDocument/2006/relationships/image" Target="../media/image174.tif"/><Relationship Id="rId2" Type="http://schemas.openxmlformats.org/officeDocument/2006/relationships/notesSlide" Target="../notesSlides/notesSlide148.xml"/><Relationship Id="rId1" Type="http://schemas.openxmlformats.org/officeDocument/2006/relationships/slideLayout" Target="../slideLayouts/slideLayout159.xml"/><Relationship Id="rId4" Type="http://schemas.openxmlformats.org/officeDocument/2006/relationships/image" Target="../media/image5.png"/></Relationships>
</file>

<file path=ppt/slides/_rels/slide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3.png"/><Relationship Id="rId1" Type="http://schemas.openxmlformats.org/officeDocument/2006/relationships/slideLayout" Target="../slideLayouts/slideLayout159.xml"/></Relationships>
</file>

<file path=ppt/slides/_rels/slide16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49.xml"/><Relationship Id="rId1" Type="http://schemas.openxmlformats.org/officeDocument/2006/relationships/slideLayout" Target="../slideLayouts/slideLayout159.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0.xml"/><Relationship Id="rId1" Type="http://schemas.openxmlformats.org/officeDocument/2006/relationships/slideLayout" Target="../slideLayouts/slideLayout159.xml"/></Relationships>
</file>

<file path=ppt/slides/_rels/slide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1.xml"/><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15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73.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153.xml"/><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4.xml"/><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155.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6.xml"/><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157.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78.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notesSlide" Target="../notesSlides/notesSlide158.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9.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0.xml"/><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1.xml"/><Relationship Id="rId1" Type="http://schemas.openxmlformats.org/officeDocument/2006/relationships/slideLayout" Target="../slideLayouts/slideLayout24.xml"/><Relationship Id="rId4" Type="http://schemas.openxmlformats.org/officeDocument/2006/relationships/image" Target="../media/image181.png"/></Relationships>
</file>

<file path=ppt/slides/_rels/slide182.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notesSlide" Target="../notesSlides/notesSlide16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83.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notesSlide" Target="../notesSlides/notesSlide163.xml"/><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4.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85.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notesSlide" Target="../notesSlides/notesSlide165.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86.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notesSlide" Target="../notesSlides/notesSlide166.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87.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notesSlide" Target="../notesSlides/notesSlide167.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8.xml"/><Relationship Id="rId1" Type="http://schemas.openxmlformats.org/officeDocument/2006/relationships/slideLayout" Target="../slideLayouts/slideLayout176.xml"/></Relationships>
</file>

<file path=ppt/slides/_rels/slide1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6.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19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169.xml"/><Relationship Id="rId1" Type="http://schemas.openxmlformats.org/officeDocument/2006/relationships/slideLayout" Target="../slideLayouts/slideLayout189.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9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0.png"/><Relationship Id="rId1" Type="http://schemas.openxmlformats.org/officeDocument/2006/relationships/slideLayout" Target="../slideLayouts/slideLayout189.xml"/><Relationship Id="rId4" Type="http://schemas.openxmlformats.org/officeDocument/2006/relationships/image" Target="../media/image5.png"/></Relationships>
</file>

<file path=ppt/slides/_rels/slide1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0.xml"/><Relationship Id="rId1" Type="http://schemas.openxmlformats.org/officeDocument/2006/relationships/slideLayout" Target="../slideLayouts/slideLayout189.xml"/><Relationship Id="rId4" Type="http://schemas.openxmlformats.org/officeDocument/2006/relationships/image" Target="../media/image194.png"/></Relationships>
</file>

<file path=ppt/slides/_rels/slide19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1.xml"/><Relationship Id="rId1" Type="http://schemas.openxmlformats.org/officeDocument/2006/relationships/slideLayout" Target="../slideLayouts/slideLayout176.xml"/><Relationship Id="rId6" Type="http://schemas.openxmlformats.org/officeDocument/2006/relationships/image" Target="../media/image5.png"/><Relationship Id="rId5" Type="http://schemas.openxmlformats.org/officeDocument/2006/relationships/image" Target="../media/image197.png"/><Relationship Id="rId4" Type="http://schemas.openxmlformats.org/officeDocument/2006/relationships/image" Target="../media/image196.png"/></Relationships>
</file>

<file path=ppt/slides/_rels/slide19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72.xml"/><Relationship Id="rId1" Type="http://schemas.openxmlformats.org/officeDocument/2006/relationships/slideLayout" Target="../slideLayouts/slideLayout189.xml"/><Relationship Id="rId6" Type="http://schemas.openxmlformats.org/officeDocument/2006/relationships/image" Target="../media/image5.png"/><Relationship Id="rId5" Type="http://schemas.openxmlformats.org/officeDocument/2006/relationships/image" Target="../media/image200.png"/><Relationship Id="rId4" Type="http://schemas.openxmlformats.org/officeDocument/2006/relationships/image" Target="../media/image199.png"/></Relationships>
</file>

<file path=ppt/slides/_rels/slide1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1.png"/><Relationship Id="rId1" Type="http://schemas.openxmlformats.org/officeDocument/2006/relationships/slideLayout" Target="../slideLayouts/slideLayout189.xml"/></Relationships>
</file>

<file path=ppt/slides/_rels/slide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3.xml"/><Relationship Id="rId1" Type="http://schemas.openxmlformats.org/officeDocument/2006/relationships/slideLayout" Target="../slideLayouts/slideLayout189.xml"/><Relationship Id="rId4" Type="http://schemas.openxmlformats.org/officeDocument/2006/relationships/image" Target="../media/image202.png"/></Relationships>
</file>

<file path=ppt/slides/_rels/slide19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74.xml"/><Relationship Id="rId1" Type="http://schemas.openxmlformats.org/officeDocument/2006/relationships/slideLayout" Target="../slideLayouts/slideLayout176.xml"/><Relationship Id="rId4" Type="http://schemas.openxmlformats.org/officeDocument/2006/relationships/image" Target="../media/image5.png"/></Relationships>
</file>

<file path=ppt/slides/_rels/slide1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4.png"/><Relationship Id="rId1" Type="http://schemas.openxmlformats.org/officeDocument/2006/relationships/slideLayout" Target="../slideLayouts/slideLayout176.xml"/></Relationships>
</file>

<file path=ppt/slides/_rels/slide19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75.xml"/><Relationship Id="rId1" Type="http://schemas.openxmlformats.org/officeDocument/2006/relationships/slideLayout" Target="../slideLayouts/slideLayout12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6.xml"/><Relationship Id="rId1" Type="http://schemas.openxmlformats.org/officeDocument/2006/relationships/slideLayout" Target="../slideLayouts/slideLayout193.xml"/><Relationship Id="rId4" Type="http://schemas.openxmlformats.org/officeDocument/2006/relationships/image" Target="../media/image206.png"/></Relationships>
</file>

<file path=ppt/slides/_rels/slide20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77.xml"/><Relationship Id="rId1" Type="http://schemas.openxmlformats.org/officeDocument/2006/relationships/slideLayout" Target="../slideLayouts/slideLayout214.xml"/><Relationship Id="rId4" Type="http://schemas.openxmlformats.org/officeDocument/2006/relationships/image" Target="../media/image5.png"/></Relationships>
</file>

<file path=ppt/slides/_rels/slide20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14.xml"/><Relationship Id="rId4" Type="http://schemas.openxmlformats.org/officeDocument/2006/relationships/image" Target="../media/image5.png"/></Relationships>
</file>

<file path=ppt/slides/_rels/slide203.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notesSlide" Target="../notesSlides/notesSlide178.xml"/><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9.xml"/><Relationship Id="rId1" Type="http://schemas.openxmlformats.org/officeDocument/2006/relationships/slideLayout" Target="../slideLayouts/slideLayout24.xml"/></Relationships>
</file>

<file path=ppt/slides/_rels/slide2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0.xml"/><Relationship Id="rId1" Type="http://schemas.openxmlformats.org/officeDocument/2006/relationships/slideLayout" Target="../slideLayouts/slideLayout220.xml"/><Relationship Id="rId4" Type="http://schemas.openxmlformats.org/officeDocument/2006/relationships/image" Target="../media/image211.png"/></Relationships>
</file>

<file path=ppt/slides/_rels/slide20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20.xml"/><Relationship Id="rId5" Type="http://schemas.openxmlformats.org/officeDocument/2006/relationships/image" Target="../media/image214.png"/><Relationship Id="rId4" Type="http://schemas.openxmlformats.org/officeDocument/2006/relationships/image" Target="../media/image5.png"/></Relationships>
</file>

<file path=ppt/slides/_rels/slide20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5.png"/><Relationship Id="rId1" Type="http://schemas.openxmlformats.org/officeDocument/2006/relationships/slideLayout" Target="../slideLayouts/slideLayout220.xml"/></Relationships>
</file>

<file path=ppt/slides/_rels/slide20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5.png"/><Relationship Id="rId1" Type="http://schemas.openxmlformats.org/officeDocument/2006/relationships/slideLayout" Target="../slideLayouts/slideLayout231.xml"/></Relationships>
</file>

<file path=ppt/slides/_rels/slide20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5.png"/><Relationship Id="rId1" Type="http://schemas.openxmlformats.org/officeDocument/2006/relationships/slideLayout" Target="../slideLayouts/slideLayout2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3.xml"/></Relationships>
</file>

<file path=ppt/slides/_rels/slide2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0.xml"/></Relationships>
</file>

<file path=ppt/slides/_rels/slide2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1.xml"/><Relationship Id="rId1" Type="http://schemas.openxmlformats.org/officeDocument/2006/relationships/slideLayout" Target="../slideLayouts/slideLayout220.xml"/><Relationship Id="rId4" Type="http://schemas.openxmlformats.org/officeDocument/2006/relationships/image" Target="../media/image218.png"/></Relationships>
</file>

<file path=ppt/slides/_rels/slide2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2.xml"/><Relationship Id="rId1" Type="http://schemas.openxmlformats.org/officeDocument/2006/relationships/slideLayout" Target="../slideLayouts/slideLayout238.xml"/><Relationship Id="rId4" Type="http://schemas.openxmlformats.org/officeDocument/2006/relationships/image" Target="../media/image219.jpg"/></Relationships>
</file>

<file path=ppt/slides/_rels/slide213.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272.xml"/></Relationships>
</file>

<file path=ppt/slides/_rels/slide21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272.xml"/><Relationship Id="rId5" Type="http://schemas.openxmlformats.org/officeDocument/2006/relationships/image" Target="../media/image223.jpeg"/><Relationship Id="rId4" Type="http://schemas.openxmlformats.org/officeDocument/2006/relationships/image" Target="../media/image89.jpeg"/></Relationships>
</file>

<file path=ppt/slides/_rels/slide2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3.xml"/><Relationship Id="rId1" Type="http://schemas.openxmlformats.org/officeDocument/2006/relationships/slideLayout" Target="../slideLayouts/slideLayout9.xml"/></Relationships>
</file>

<file path=ppt/slides/_rels/slide216.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4.jpeg"/><Relationship Id="rId7" Type="http://schemas.openxmlformats.org/officeDocument/2006/relationships/image" Target="../media/image228.png"/><Relationship Id="rId2" Type="http://schemas.openxmlformats.org/officeDocument/2006/relationships/notesSlide" Target="../notesSlides/notesSlide184.xml"/><Relationship Id="rId1" Type="http://schemas.openxmlformats.org/officeDocument/2006/relationships/slideLayout" Target="../slideLayouts/slideLayout9.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21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85.xml"/><Relationship Id="rId1" Type="http://schemas.openxmlformats.org/officeDocument/2006/relationships/slideLayout" Target="../slideLayouts/slideLayout9.xml"/></Relationships>
</file>

<file path=ppt/slides/_rels/slide21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86.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231.png"/></Relationships>
</file>

<file path=ppt/slides/_rels/slide21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8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88.xml"/><Relationship Id="rId1" Type="http://schemas.openxmlformats.org/officeDocument/2006/relationships/slideLayout" Target="../slideLayouts/slideLayout9.xml"/></Relationships>
</file>

<file path=ppt/slides/_rels/slide22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89.xml"/><Relationship Id="rId1" Type="http://schemas.openxmlformats.org/officeDocument/2006/relationships/slideLayout" Target="../slideLayouts/slideLayout9.xml"/></Relationships>
</file>

<file path=ppt/slides/_rels/slide22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90.xml"/><Relationship Id="rId1" Type="http://schemas.openxmlformats.org/officeDocument/2006/relationships/slideLayout" Target="../slideLayouts/slideLayout9.xml"/></Relationships>
</file>

<file path=ppt/slides/_rels/slide22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91.xml"/><Relationship Id="rId1" Type="http://schemas.openxmlformats.org/officeDocument/2006/relationships/slideLayout" Target="../slideLayouts/slideLayout9.xml"/><Relationship Id="rId4" Type="http://schemas.openxmlformats.org/officeDocument/2006/relationships/image" Target="../media/image98.png"/></Relationships>
</file>

<file path=ppt/slides/_rels/slide22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92.xml"/><Relationship Id="rId1" Type="http://schemas.openxmlformats.org/officeDocument/2006/relationships/slideLayout" Target="../slideLayouts/slideLayout9.xml"/></Relationships>
</file>

<file path=ppt/slides/_rels/slide22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93.xml"/><Relationship Id="rId1" Type="http://schemas.openxmlformats.org/officeDocument/2006/relationships/slideLayout" Target="../slideLayouts/slideLayout9.xml"/></Relationships>
</file>

<file path=ppt/slides/_rels/slide22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94.xml"/><Relationship Id="rId1" Type="http://schemas.openxmlformats.org/officeDocument/2006/relationships/slideLayout" Target="../slideLayouts/slideLayout9.xml"/></Relationships>
</file>

<file path=ppt/slides/_rels/slide22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95.xml"/><Relationship Id="rId1" Type="http://schemas.openxmlformats.org/officeDocument/2006/relationships/slideLayout" Target="../slideLayouts/slideLayout9.xml"/></Relationships>
</file>

<file path=ppt/slides/_rels/slide228.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notesSlide" Target="../notesSlides/notesSlide19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2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9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23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98.xml"/><Relationship Id="rId1" Type="http://schemas.openxmlformats.org/officeDocument/2006/relationships/slideLayout" Target="../slideLayouts/slideLayout9.xml"/></Relationships>
</file>

<file path=ppt/slides/_rels/slide23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9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32.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2.jpg"/><Relationship Id="rId7" Type="http://schemas.openxmlformats.org/officeDocument/2006/relationships/image" Target="../media/image246.png"/><Relationship Id="rId2" Type="http://schemas.openxmlformats.org/officeDocument/2006/relationships/notesSlide" Target="../notesSlides/notesSlide200.xml"/><Relationship Id="rId1" Type="http://schemas.openxmlformats.org/officeDocument/2006/relationships/slideLayout" Target="../slideLayouts/slideLayout3.xml"/><Relationship Id="rId6" Type="http://schemas.openxmlformats.org/officeDocument/2006/relationships/image" Target="../media/image245.png"/><Relationship Id="rId5" Type="http://schemas.openxmlformats.org/officeDocument/2006/relationships/image" Target="../media/image244.png"/><Relationship Id="rId10" Type="http://schemas.openxmlformats.org/officeDocument/2006/relationships/image" Target="../media/image5.png"/><Relationship Id="rId4" Type="http://schemas.openxmlformats.org/officeDocument/2006/relationships/image" Target="../media/image243.png"/><Relationship Id="rId9" Type="http://schemas.openxmlformats.org/officeDocument/2006/relationships/image" Target="../media/image248.png"/></Relationships>
</file>

<file path=ppt/slides/_rels/slide2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1.xml"/><Relationship Id="rId1" Type="http://schemas.openxmlformats.org/officeDocument/2006/relationships/slideLayout" Target="../slideLayouts/slideLayout9.xml"/></Relationships>
</file>

<file path=ppt/slides/_rels/slide2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2.xml"/><Relationship Id="rId1" Type="http://schemas.openxmlformats.org/officeDocument/2006/relationships/slideLayout" Target="../slideLayouts/slideLayout3.xml"/><Relationship Id="rId4" Type="http://schemas.openxmlformats.org/officeDocument/2006/relationships/image" Target="../media/image249.png"/></Relationships>
</file>

<file path=ppt/slides/_rels/slide2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43.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5.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93.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9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gameai.itu.dk/games/marioPrediction.jar"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63.xml"/><Relationship Id="rId5" Type="http://schemas.openxmlformats.org/officeDocument/2006/relationships/image" Target="../media/image5.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84.xml"/><Relationship Id="rId4" Type="http://schemas.openxmlformats.org/officeDocument/2006/relationships/image" Target="../media/image50.jpe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4.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6.png"/><Relationship Id="rId7"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64.png"/></Relationships>
</file>

<file path=ppt/slides/_rels/slide8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83.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66.emf"/></Relationships>
</file>

<file path=ppt/slides/_rels/slide8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84.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5.pn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87.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9.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5.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0" y="2"/>
            <a:ext cx="9144001" cy="1080000"/>
          </a:xfrm>
          <a:blipFill>
            <a:blip r:embed="rId3"/>
            <a:stretch>
              <a:fillRect/>
            </a:stretch>
          </a:blipFill>
        </p:spPr>
        <p:txBody>
          <a:bodyPr anchor="ctr" anchorCtr="0"/>
          <a:lstStyle/>
          <a:p>
            <a:r>
              <a:rPr lang="en-GB" sz="3000" cap="none" dirty="0"/>
              <a:t> </a:t>
            </a:r>
            <a:r>
              <a:rPr lang="en-GB" sz="3000" cap="none" dirty="0">
                <a:latin typeface="+mn-lt"/>
              </a:rPr>
              <a:t>Artificial Intelligence and Games</a:t>
            </a:r>
            <a:br>
              <a:rPr lang="en-GB" sz="3000" cap="none" dirty="0">
                <a:latin typeface="+mn-lt"/>
              </a:rPr>
            </a:br>
            <a:r>
              <a:rPr lang="en-GB" sz="3000" cap="none" dirty="0">
                <a:latin typeface="+mn-lt"/>
              </a:rPr>
              <a:t> </a:t>
            </a:r>
            <a:r>
              <a:rPr lang="en-GB" sz="3000" b="1" cap="none" dirty="0">
                <a:solidFill>
                  <a:srgbClr val="FFC000"/>
                </a:solidFill>
                <a:latin typeface="+mn-lt"/>
              </a:rPr>
              <a:t>Generate</a:t>
            </a:r>
          </a:p>
        </p:txBody>
      </p:sp>
      <p:pic>
        <p:nvPicPr>
          <p:cNvPr id="2" name="Picture 2">
            <a:extLst>
              <a:ext uri="{FF2B5EF4-FFF2-40B4-BE49-F238E27FC236}">
                <a16:creationId xmlns:a16="http://schemas.microsoft.com/office/drawing/2014/main" id="{50C6CCE5-86F1-5109-0D22-8F9CF00AA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648" y="1633364"/>
            <a:ext cx="3266703" cy="333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18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Rectangle 3"/>
          <p:cNvSpPr txBox="1"/>
          <p:nvPr/>
        </p:nvSpPr>
        <p:spPr>
          <a:xfrm>
            <a:off x="395536" y="1129308"/>
            <a:ext cx="8280922" cy="4431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Prior to 2005 or so: (crickets)</a:t>
            </a:r>
            <a:endPar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After 2005, a steadily growing number of papers</a:t>
            </a:r>
            <a:endPar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indent="-342900" fontAlgn="auto" hangingPunct="0">
              <a:spcBef>
                <a:spcPts val="0"/>
              </a:spcBef>
              <a:spcAft>
                <a:spcPts val="0"/>
              </a:spcAft>
              <a:buSzPct val="100000"/>
              <a:buFontTx/>
              <a:buChar char="•"/>
            </a:pPr>
            <a:r>
              <a:rPr lang="en-US" dirty="0">
                <a:solidFill>
                  <a:prstClr val="black"/>
                </a:solidFill>
                <a:latin typeface="Calibri" pitchFamily="34" charset="0"/>
                <a:cs typeface="Arial" charset="0"/>
              </a:rPr>
              <a:t>An IEEE Task Force</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Key venues: IEEE </a:t>
            </a:r>
            <a:r>
              <a:rPr kumimoji="0" sz="2400" b="0" i="0" u="none" strike="noStrike" kern="0" cap="none" spc="0" normalizeH="0" baseline="0" noProof="0" dirty="0" err="1">
                <a:ln>
                  <a:noFill/>
                </a:ln>
                <a:solidFill>
                  <a:srgbClr val="000000"/>
                </a:solidFill>
                <a:effectLst/>
                <a:uLnTx/>
                <a:uFillTx/>
                <a:latin typeface="Calibri"/>
                <a:ea typeface="Calibri"/>
                <a:cs typeface="Calibri"/>
                <a:sym typeface="Calibri"/>
              </a:rPr>
              <a:t>CoG</a:t>
            </a: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 FDG, AIIDE, IEEE </a:t>
            </a:r>
            <a:r>
              <a:rPr kumimoji="0" sz="2400" b="0" i="0" u="none" strike="noStrike" kern="0" cap="none" spc="0" normalizeH="0" baseline="0" noProof="0" dirty="0" err="1">
                <a:ln>
                  <a:noFill/>
                </a:ln>
                <a:solidFill>
                  <a:srgbClr val="000000"/>
                </a:solidFill>
                <a:effectLst/>
                <a:uLnTx/>
                <a:uFillTx/>
                <a:latin typeface="Calibri"/>
                <a:ea typeface="Calibri"/>
                <a:cs typeface="Calibri"/>
                <a:sym typeface="Calibri"/>
              </a:rPr>
              <a:t>ToG</a:t>
            </a: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 PCG Workshop</a:t>
            </a:r>
            <a:endPar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indent="-342900" fontAlgn="auto" hangingPunct="0">
              <a:spcBef>
                <a:spcPts val="0"/>
              </a:spcBef>
              <a:spcAft>
                <a:spcPts val="0"/>
              </a:spcAft>
              <a:buSzPct val="100000"/>
              <a:buFontTx/>
              <a:buChar char="•"/>
            </a:pPr>
            <a:r>
              <a:rPr lang="en-US" dirty="0">
                <a:solidFill>
                  <a:prstClr val="black"/>
                </a:solidFill>
                <a:latin typeface="Calibri" pitchFamily="34" charset="0"/>
                <a:cs typeface="Arial" charset="0"/>
              </a:rPr>
              <a:t>A book: pcgbook.com</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Most papers are about level or map generation</a:t>
            </a:r>
          </a:p>
          <a:p>
            <a:pPr marL="800100" marR="0" lvl="1"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Also papers about generation of texture, music, rules, quests, items, weapons, bosses…</a:t>
            </a: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Somewhat constrained by a lack of good testbed games</a:t>
            </a:r>
            <a:endParaRPr lang="en-GB" kern="0" dirty="0">
              <a:solidFill>
                <a:srgbClr val="000000"/>
              </a:solidFill>
              <a:latin typeface="Calibri"/>
              <a:ea typeface="Calibri"/>
              <a:cs typeface="Calibri"/>
              <a:sym typeface="Calibri"/>
            </a:endParaRP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lang="en-US" dirty="0">
                <a:solidFill>
                  <a:prstClr val="black"/>
                </a:solidFill>
                <a:latin typeface="Calibri" pitchFamily="34" charset="0"/>
                <a:cs typeface="Arial" charset="0"/>
              </a:rPr>
              <a:t>A paradigm shift over the years: ML-based PCG (generative AI in games), Mixed-Initiative PCG, Experience-driven PCG, PCGRL, PCGQD,…</a:t>
            </a:r>
          </a:p>
        </p:txBody>
      </p:sp>
      <p:sp>
        <p:nvSpPr>
          <p:cNvPr id="449" name="Title 7"/>
          <p:cNvSpPr txBox="1">
            <a:spLocks noGrp="1"/>
          </p:cNvSpPr>
          <p:nvPr>
            <p:ph type="title"/>
          </p:nvPr>
        </p:nvSpPr>
        <p:spPr>
          <a:xfrm>
            <a:off x="0" y="-15366"/>
            <a:ext cx="9144001" cy="1080000"/>
          </a:xfrm>
          <a:prstGeom prst="rect">
            <a:avLst/>
          </a:prstGeom>
          <a:blipFill>
            <a:blip r:embed="rId3"/>
            <a:stretch>
              <a:fillRect/>
            </a:stretch>
          </a:blipFill>
        </p:spPr>
        <p:txBody>
          <a:bodyPr/>
          <a:lstStyle>
            <a:lvl1pPr>
              <a:defRPr sz="4500" cap="none">
                <a:latin typeface="+mj-lt"/>
                <a:ea typeface="+mj-ea"/>
                <a:cs typeface="+mj-cs"/>
                <a:sym typeface="Calibri"/>
              </a:defRPr>
            </a:lvl1pPr>
          </a:lstStyle>
          <a:p>
            <a:r>
              <a:rPr lang="en-GB" dirty="0"/>
              <a:t>  </a:t>
            </a:r>
            <a:r>
              <a:rPr dirty="0"/>
              <a:t>PCG in Academia</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194864-66CE-77B5-65DE-239C7945A998}"/>
              </a:ext>
            </a:extLst>
          </p:cNvPr>
          <p:cNvPicPr>
            <a:picLocks noChangeAspect="1"/>
          </p:cNvPicPr>
          <p:nvPr/>
        </p:nvPicPr>
        <p:blipFill>
          <a:blip r:embed="rId3"/>
          <a:stretch>
            <a:fillRect/>
          </a:stretch>
        </p:blipFill>
        <p:spPr>
          <a:xfrm>
            <a:off x="476250" y="0"/>
            <a:ext cx="8191500" cy="5715000"/>
          </a:xfrm>
          <a:prstGeom prst="rect">
            <a:avLst/>
          </a:prstGeom>
        </p:spPr>
      </p:pic>
    </p:spTree>
    <p:extLst>
      <p:ext uri="{BB962C8B-B14F-4D97-AF65-F5344CB8AC3E}">
        <p14:creationId xmlns:p14="http://schemas.microsoft.com/office/powerpoint/2010/main" val="3376873264"/>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he infinite cave needs to be contiguous - and you need to be able to turn back!(Visited rooms stored as random seeds)…"/>
          <p:cNvSpPr txBox="1">
            <a:spLocks noGrp="1"/>
          </p:cNvSpPr>
          <p:nvPr>
            <p:ph type="body" idx="1"/>
          </p:nvPr>
        </p:nvSpPr>
        <p:spPr>
          <a:xfrm>
            <a:off x="107505" y="1319187"/>
            <a:ext cx="8784976" cy="3338513"/>
          </a:xfrm>
          <a:prstGeom prst="rect">
            <a:avLst/>
          </a:prstGeom>
        </p:spPr>
        <p:txBody>
          <a:bodyPr/>
          <a:lstStyle/>
          <a:p>
            <a:pPr marL="821188" indent="-457200">
              <a:buFont typeface="Arial" panose="020B0604020202020204" pitchFamily="34" charset="0"/>
              <a:buChar char="•"/>
            </a:pPr>
            <a:r>
              <a:rPr sz="3000" dirty="0">
                <a:latin typeface="Calibri  "/>
              </a:rPr>
              <a:t>The infinite cave needs to be contiguous - and you need to be able to turn back!</a:t>
            </a:r>
            <a:r>
              <a:rPr lang="en-GB" sz="3000" dirty="0">
                <a:latin typeface="Calibri  "/>
              </a:rPr>
              <a:t> </a:t>
            </a:r>
            <a:r>
              <a:rPr sz="3000" dirty="0">
                <a:latin typeface="Calibri  "/>
              </a:rPr>
              <a:t>(Visited rooms stored as random seeds)</a:t>
            </a:r>
          </a:p>
          <a:p>
            <a:pPr marL="821188" indent="-457200">
              <a:buFont typeface="Arial" panose="020B0604020202020204" pitchFamily="34" charset="0"/>
              <a:buChar char="•"/>
            </a:pPr>
            <a:r>
              <a:rPr sz="3000" dirty="0">
                <a:latin typeface="Calibri  "/>
              </a:rPr>
              <a:t>Generate all four neighbors of a new room</a:t>
            </a:r>
          </a:p>
          <a:p>
            <a:pPr marL="821188" indent="-457200">
              <a:buFont typeface="Arial" panose="020B0604020202020204" pitchFamily="34" charset="0"/>
              <a:buChar char="•"/>
            </a:pPr>
            <a:r>
              <a:rPr sz="3000" dirty="0">
                <a:latin typeface="Calibri  "/>
              </a:rPr>
              <a:t>Dig tunnels from the central room to the new rooms at the shortest points</a:t>
            </a:r>
          </a:p>
          <a:p>
            <a:pPr marL="821188" indent="-457200">
              <a:buFont typeface="Arial" panose="020B0604020202020204" pitchFamily="34" charset="0"/>
              <a:buChar char="•"/>
            </a:pPr>
            <a:r>
              <a:rPr sz="3000" dirty="0">
                <a:latin typeface="Calibri  "/>
              </a:rPr>
              <a:t>Run the CA </a:t>
            </a:r>
            <a:r>
              <a:rPr sz="3000" i="1" dirty="0">
                <a:latin typeface="Calibri  "/>
                <a:ea typeface="Helvetica"/>
                <a:cs typeface="Helvetica"/>
                <a:sym typeface="Helvetica"/>
              </a:rPr>
              <a:t>m</a:t>
            </a:r>
            <a:r>
              <a:rPr sz="3000" dirty="0">
                <a:latin typeface="Calibri  "/>
              </a:rPr>
              <a:t> times (2) on </a:t>
            </a:r>
            <a:r>
              <a:rPr sz="3000" i="1" dirty="0">
                <a:latin typeface="Calibri  "/>
                <a:ea typeface="Helvetica"/>
                <a:cs typeface="Helvetica"/>
                <a:sym typeface="Helvetica"/>
              </a:rPr>
              <a:t>all five rooms together</a:t>
            </a:r>
            <a:r>
              <a:rPr sz="3000" dirty="0">
                <a:latin typeface="Calibri  "/>
              </a:rPr>
              <a:t> to smooth out edges</a:t>
            </a:r>
          </a:p>
        </p:txBody>
      </p:sp>
      <p:sp>
        <p:nvSpPr>
          <p:cNvPr id="6" name="Title 7"/>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Adjacent Rooms</a:t>
            </a:r>
            <a:endParaRPr lang="en-GB" sz="4500" b="1" cap="none" dirty="0">
              <a:solidFill>
                <a:srgbClr val="FFC000"/>
              </a:solidFill>
              <a:latin typeface="+mn-lt"/>
            </a:endParaRPr>
          </a:p>
        </p:txBody>
      </p:sp>
    </p:spTree>
    <p:extLst>
      <p:ext uri="{BB962C8B-B14F-4D97-AF65-F5344CB8AC3E}">
        <p14:creationId xmlns:p14="http://schemas.microsoft.com/office/powerpoint/2010/main" val="3267600261"/>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8DBDE5-494F-4329-7D5D-733595CF309F}"/>
              </a:ext>
            </a:extLst>
          </p:cNvPr>
          <p:cNvPicPr>
            <a:picLocks noChangeAspect="1"/>
          </p:cNvPicPr>
          <p:nvPr/>
        </p:nvPicPr>
        <p:blipFill>
          <a:blip r:embed="rId3"/>
          <a:stretch>
            <a:fillRect/>
          </a:stretch>
        </p:blipFill>
        <p:spPr>
          <a:xfrm>
            <a:off x="805515" y="0"/>
            <a:ext cx="7532970" cy="5715000"/>
          </a:xfrm>
          <a:prstGeom prst="rect">
            <a:avLst/>
          </a:prstGeom>
        </p:spPr>
      </p:pic>
    </p:spTree>
    <p:extLst>
      <p:ext uri="{BB962C8B-B14F-4D97-AF65-F5344CB8AC3E}">
        <p14:creationId xmlns:p14="http://schemas.microsoft.com/office/powerpoint/2010/main" val="3815493956"/>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arameters can be varied, but what do they mean?"/>
          <p:cNvSpPr txBox="1">
            <a:spLocks noGrp="1"/>
          </p:cNvSpPr>
          <p:nvPr>
            <p:ph type="body" idx="1"/>
          </p:nvPr>
        </p:nvSpPr>
        <p:spPr>
          <a:xfrm>
            <a:off x="611561" y="3802732"/>
            <a:ext cx="7056783" cy="1143000"/>
          </a:xfrm>
          <a:prstGeom prst="rect">
            <a:avLst/>
          </a:prstGeom>
        </p:spPr>
        <p:txBody>
          <a:bodyPr/>
          <a:lstStyle/>
          <a:p>
            <a:pPr marL="0" indent="0"/>
            <a:r>
              <a:rPr sz="3000" dirty="0"/>
              <a:t>Parameters can be varied</a:t>
            </a:r>
            <a:r>
              <a:rPr lang="en-GB" sz="3000" dirty="0"/>
              <a:t>…</a:t>
            </a:r>
            <a:br>
              <a:rPr sz="3000" dirty="0"/>
            </a:br>
            <a:r>
              <a:rPr lang="en-GB" sz="3000" dirty="0"/>
              <a:t>…</a:t>
            </a:r>
            <a:r>
              <a:rPr sz="3000" dirty="0"/>
              <a:t>but what do they mean?</a:t>
            </a:r>
          </a:p>
        </p:txBody>
      </p:sp>
      <p:sp>
        <p:nvSpPr>
          <p:cNvPr id="6" name="Title 7"/>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Controllable?</a:t>
            </a:r>
            <a:endParaRPr lang="en-GB" sz="4500" b="1" cap="none" dirty="0">
              <a:solidFill>
                <a:srgbClr val="FFC000"/>
              </a:solidFill>
              <a:latin typeface="+mn-lt"/>
            </a:endParaRPr>
          </a:p>
        </p:txBody>
      </p:sp>
    </p:spTree>
    <p:extLst>
      <p:ext uri="{BB962C8B-B14F-4D97-AF65-F5344CB8AC3E}">
        <p14:creationId xmlns:p14="http://schemas.microsoft.com/office/powerpoint/2010/main" val="420648050"/>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0351" y="203816"/>
            <a:ext cx="6203298" cy="5307367"/>
          </a:xfrm>
          <a:prstGeom prst="rect">
            <a:avLst/>
          </a:prstGeom>
        </p:spPr>
      </p:pic>
    </p:spTree>
    <p:extLst>
      <p:ext uri="{BB962C8B-B14F-4D97-AF65-F5344CB8AC3E}">
        <p14:creationId xmlns:p14="http://schemas.microsoft.com/office/powerpoint/2010/main" val="3932899127"/>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201316"/>
            <a:ext cx="4176463" cy="250702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5386300" y="2713484"/>
            <a:ext cx="3584251" cy="2836357"/>
          </a:xfrm>
          <a:prstGeom prst="rect">
            <a:avLst/>
          </a:prstGeom>
          <a:ln>
            <a:noFill/>
          </a:ln>
          <a:effectLst>
            <a:outerShdw blurRad="292100" dist="139700" dir="2700000" algn="tl" rotWithShape="0">
              <a:srgbClr val="333333">
                <a:alpha val="65000"/>
              </a:srgbClr>
            </a:outerShdw>
          </a:effectLst>
        </p:spPr>
      </p:pic>
      <p:sp>
        <p:nvSpPr>
          <p:cNvPr id="6" name="Title 7"/>
          <p:cNvSpPr>
            <a:spLocks noGrp="1"/>
          </p:cNvSpPr>
          <p:nvPr>
            <p:ph type="title"/>
          </p:nvPr>
        </p:nvSpPr>
        <p:spPr>
          <a:xfrm>
            <a:off x="0" y="-15366"/>
            <a:ext cx="9144001" cy="1080000"/>
          </a:xfrm>
          <a:blipFill>
            <a:blip r:embed="rId5"/>
            <a:stretch>
              <a:fillRect/>
            </a:stretch>
          </a:blipFill>
        </p:spPr>
        <p:txBody>
          <a:bodyPr anchor="ctr" anchorCtr="0"/>
          <a:lstStyle/>
          <a:p>
            <a:r>
              <a:rPr lang="en-GB" sz="4500" cap="none" dirty="0">
                <a:latin typeface="+mn-lt"/>
              </a:rPr>
              <a:t>3D L-systems + CA</a:t>
            </a:r>
            <a:endParaRPr lang="en-GB" sz="4500" b="1" cap="none" dirty="0">
              <a:solidFill>
                <a:srgbClr val="FFC000"/>
              </a:solidFill>
              <a:latin typeface="+mn-lt"/>
            </a:endParaRPr>
          </a:p>
        </p:txBody>
      </p:sp>
    </p:spTree>
    <p:extLst>
      <p:ext uri="{BB962C8B-B14F-4D97-AF65-F5344CB8AC3E}">
        <p14:creationId xmlns:p14="http://schemas.microsoft.com/office/powerpoint/2010/main" val="3508339028"/>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1EB0A-E1CD-60BE-F31B-8E9D0D5DE86F}"/>
            </a:ext>
          </a:extLst>
        </p:cNvPr>
        <p:cNvGrpSpPr/>
        <p:nvPr/>
      </p:nvGrpSpPr>
      <p:grpSpPr>
        <a:xfrm>
          <a:off x="0" y="0"/>
          <a:ext cx="0" cy="0"/>
          <a:chOff x="0" y="0"/>
          <a:chExt cx="0" cy="0"/>
        </a:xfrm>
      </p:grpSpPr>
      <p:sp>
        <p:nvSpPr>
          <p:cNvPr id="5" name="Title 7">
            <a:extLst>
              <a:ext uri="{FF2B5EF4-FFF2-40B4-BE49-F238E27FC236}">
                <a16:creationId xmlns:a16="http://schemas.microsoft.com/office/drawing/2014/main" id="{E67BD80E-7213-D67D-30BD-3C0E11E3D27F}"/>
              </a:ext>
            </a:extLst>
          </p:cNvPr>
          <p:cNvSpPr>
            <a:spLocks noGrp="1"/>
          </p:cNvSpPr>
          <p:nvPr>
            <p:ph type="title"/>
          </p:nvPr>
        </p:nvSpPr>
        <p:spPr>
          <a:xfrm>
            <a:off x="0" y="4657820"/>
            <a:ext cx="9144001" cy="1080000"/>
          </a:xfrm>
          <a:blipFill>
            <a:blip r:embed="rId3"/>
            <a:stretch>
              <a:fillRect/>
            </a:stretch>
          </a:blipFill>
        </p:spPr>
        <p:txBody>
          <a:bodyPr anchor="ctr" anchorCtr="0"/>
          <a:lstStyle/>
          <a:p>
            <a:r>
              <a:rPr lang="en-GB" sz="4500" cap="none" dirty="0">
                <a:latin typeface="+mn-lt"/>
              </a:rPr>
              <a:t>Noise and Fractals</a:t>
            </a:r>
            <a:endParaRPr lang="en-GB" sz="4500" b="1" cap="none" dirty="0">
              <a:solidFill>
                <a:srgbClr val="FFC000"/>
              </a:solidFill>
              <a:latin typeface="+mn-lt"/>
            </a:endParaRPr>
          </a:p>
        </p:txBody>
      </p:sp>
    </p:spTree>
    <p:extLst>
      <p:ext uri="{BB962C8B-B14F-4D97-AF65-F5344CB8AC3E}">
        <p14:creationId xmlns:p14="http://schemas.microsoft.com/office/powerpoint/2010/main" val="2555610424"/>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C0AEE-0B4F-E6F8-3F3C-353A4AC9B33A}"/>
            </a:ext>
          </a:extLst>
        </p:cNvPr>
        <p:cNvGrpSpPr/>
        <p:nvPr/>
      </p:nvGrpSpPr>
      <p:grpSpPr>
        <a:xfrm>
          <a:off x="0" y="0"/>
          <a:ext cx="0" cy="0"/>
          <a:chOff x="0" y="0"/>
          <a:chExt cx="0" cy="0"/>
        </a:xfrm>
      </p:grpSpPr>
      <p:sp>
        <p:nvSpPr>
          <p:cNvPr id="237" name="Instead of using evolutionary algorithms, use constraint solvers and specify constraints…">
            <a:extLst>
              <a:ext uri="{FF2B5EF4-FFF2-40B4-BE49-F238E27FC236}">
                <a16:creationId xmlns:a16="http://schemas.microsoft.com/office/drawing/2014/main" id="{A22A1982-22DE-05B0-4B4F-F073176693FB}"/>
              </a:ext>
            </a:extLst>
          </p:cNvPr>
          <p:cNvSpPr txBox="1">
            <a:spLocks noGrp="1"/>
          </p:cNvSpPr>
          <p:nvPr>
            <p:ph type="body" idx="1"/>
          </p:nvPr>
        </p:nvSpPr>
        <p:spPr>
          <a:xfrm>
            <a:off x="107504" y="1188243"/>
            <a:ext cx="5256584" cy="3338513"/>
          </a:xfrm>
          <a:prstGeom prst="rect">
            <a:avLst/>
          </a:prstGeom>
        </p:spPr>
        <p:txBody>
          <a:bodyPr/>
          <a:lstStyle/>
          <a:p>
            <a:pPr>
              <a:buFont typeface="Arial" panose="020B0604020202020204" pitchFamily="34" charset="0"/>
              <a:buChar char="•"/>
            </a:pPr>
            <a:r>
              <a:rPr lang="en-US" sz="2000" b="1" dirty="0"/>
              <a:t>Noise algorithms</a:t>
            </a:r>
            <a:r>
              <a:rPr lang="en-US" sz="2000" dirty="0"/>
              <a:t> (often fractal) → fast, easy, scale-invariant; limited controllability.</a:t>
            </a:r>
          </a:p>
          <a:p>
            <a:pPr>
              <a:buFont typeface="Arial" panose="020B0604020202020204" pitchFamily="34" charset="0"/>
              <a:buChar char="•"/>
            </a:pPr>
            <a:r>
              <a:rPr lang="en-US" sz="2000" b="1" dirty="0"/>
              <a:t>Common representation</a:t>
            </a:r>
            <a:r>
              <a:rPr lang="en-US" sz="2000" dirty="0"/>
              <a:t>: 2D matrix of real numbers.</a:t>
            </a:r>
          </a:p>
          <a:p>
            <a:pPr lvl="1">
              <a:buFont typeface="Arial" panose="020B0604020202020204" pitchFamily="34" charset="0"/>
              <a:buChar char="•"/>
            </a:pPr>
            <a:r>
              <a:rPr lang="en-US" sz="1400" b="1" dirty="0"/>
              <a:t>Textures</a:t>
            </a:r>
            <a:r>
              <a:rPr lang="en-US" sz="1400" dirty="0"/>
              <a:t> → intensity maps (values = pixel brightness).</a:t>
            </a:r>
          </a:p>
          <a:p>
            <a:pPr lvl="1">
              <a:buFont typeface="Arial" panose="020B0604020202020204" pitchFamily="34" charset="0"/>
              <a:buChar char="•"/>
            </a:pPr>
            <a:r>
              <a:rPr lang="en-US" sz="1400" b="1" dirty="0"/>
              <a:t>Terrains</a:t>
            </a:r>
            <a:r>
              <a:rPr lang="en-US" sz="1400" dirty="0"/>
              <a:t> → heightmaps (values = elevation over baseline).</a:t>
            </a:r>
          </a:p>
          <a:p>
            <a:pPr>
              <a:buFont typeface="Arial" panose="020B0604020202020204" pitchFamily="34" charset="0"/>
              <a:buChar char="•"/>
            </a:pPr>
            <a:r>
              <a:rPr lang="en-US" sz="2000" b="1" dirty="0"/>
              <a:t>Interpolation</a:t>
            </a:r>
            <a:r>
              <a:rPr lang="en-US" sz="2000" dirty="0"/>
              <a:t>: fills in details when render resolution → heightmap resolution.</a:t>
            </a:r>
          </a:p>
          <a:p>
            <a:pPr>
              <a:buFont typeface="Arial" panose="020B0604020202020204" pitchFamily="34" charset="0"/>
              <a:buChar char="•"/>
            </a:pPr>
            <a:r>
              <a:rPr lang="en-US" sz="2000" b="1" dirty="0"/>
              <a:t>Voxel representation</a:t>
            </a:r>
            <a:r>
              <a:rPr lang="en-US" sz="2000" dirty="0"/>
              <a:t>: 3D grid (e.g., </a:t>
            </a:r>
            <a:r>
              <a:rPr lang="en-US" sz="2000" i="1" dirty="0"/>
              <a:t>Minecraft</a:t>
            </a:r>
            <a:r>
              <a:rPr lang="en-US" sz="2000" dirty="0"/>
              <a:t>) → allows caves, overhangs; needs more storage.</a:t>
            </a:r>
          </a:p>
          <a:p>
            <a:pPr>
              <a:buFont typeface="Arial" panose="020B0604020202020204" pitchFamily="34" charset="0"/>
              <a:buChar char="•"/>
            </a:pPr>
            <a:r>
              <a:rPr lang="en-US" sz="2000" b="1" dirty="0"/>
              <a:t>Midpoint displacement algorithm (figure):</a:t>
            </a:r>
            <a:r>
              <a:rPr lang="en-US" sz="2000" dirty="0"/>
              <a:t> generates landscapes via recursive subdivision &amp; random displacement, reducing variation each step.</a:t>
            </a:r>
          </a:p>
          <a:p>
            <a:pPr defTabSz="321746">
              <a:spcBef>
                <a:spcPts val="2285"/>
              </a:spcBef>
              <a:buFont typeface="Arial" panose="020B0604020202020204" pitchFamily="34" charset="0"/>
              <a:buChar char="•"/>
              <a:defRPr sz="3384"/>
            </a:pPr>
            <a:endParaRPr sz="2000" dirty="0"/>
          </a:p>
        </p:txBody>
      </p:sp>
      <p:sp>
        <p:nvSpPr>
          <p:cNvPr id="6" name="Title 7">
            <a:extLst>
              <a:ext uri="{FF2B5EF4-FFF2-40B4-BE49-F238E27FC236}">
                <a16:creationId xmlns:a16="http://schemas.microsoft.com/office/drawing/2014/main" id="{40CD9659-9B02-985E-A80D-F2B0AE9CEEE8}"/>
              </a:ext>
            </a:extLst>
          </p:cNvPr>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Noise and Fractals</a:t>
            </a:r>
            <a:endParaRPr lang="en-GB" sz="4500" b="1" cap="none" dirty="0">
              <a:solidFill>
                <a:srgbClr val="FFC000"/>
              </a:solidFill>
              <a:latin typeface="+mn-lt"/>
            </a:endParaRPr>
          </a:p>
        </p:txBody>
      </p:sp>
      <p:pic>
        <p:nvPicPr>
          <p:cNvPr id="2" name="Picture 1">
            <a:extLst>
              <a:ext uri="{FF2B5EF4-FFF2-40B4-BE49-F238E27FC236}">
                <a16:creationId xmlns:a16="http://schemas.microsoft.com/office/drawing/2014/main" id="{C0C9BD67-80B5-6CB6-404D-550E5B4BA7A8}"/>
              </a:ext>
            </a:extLst>
          </p:cNvPr>
          <p:cNvPicPr>
            <a:picLocks noChangeAspect="1"/>
          </p:cNvPicPr>
          <p:nvPr/>
        </p:nvPicPr>
        <p:blipFill>
          <a:blip r:embed="rId4"/>
          <a:stretch>
            <a:fillRect/>
          </a:stretch>
        </p:blipFill>
        <p:spPr>
          <a:xfrm>
            <a:off x="5436096" y="1737450"/>
            <a:ext cx="3639972" cy="3098712"/>
          </a:xfrm>
          <a:prstGeom prst="rect">
            <a:avLst/>
          </a:prstGeom>
        </p:spPr>
      </p:pic>
    </p:spTree>
    <p:extLst>
      <p:ext uri="{BB962C8B-B14F-4D97-AF65-F5344CB8AC3E}">
        <p14:creationId xmlns:p14="http://schemas.microsoft.com/office/powerpoint/2010/main" val="530105465"/>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C0157-85E1-F167-3E8F-CBE4BA53901A}"/>
            </a:ext>
          </a:extLst>
        </p:cNvPr>
        <p:cNvGrpSpPr/>
        <p:nvPr/>
      </p:nvGrpSpPr>
      <p:grpSpPr>
        <a:xfrm>
          <a:off x="0" y="0"/>
          <a:ext cx="0" cy="0"/>
          <a:chOff x="0" y="0"/>
          <a:chExt cx="0" cy="0"/>
        </a:xfrm>
      </p:grpSpPr>
      <p:sp>
        <p:nvSpPr>
          <p:cNvPr id="6" name="Title 7">
            <a:extLst>
              <a:ext uri="{FF2B5EF4-FFF2-40B4-BE49-F238E27FC236}">
                <a16:creationId xmlns:a16="http://schemas.microsoft.com/office/drawing/2014/main" id="{51EE30DC-735F-C5F5-0D72-FDD33D6BD82B}"/>
              </a:ext>
            </a:extLst>
          </p:cNvPr>
          <p:cNvSpPr>
            <a:spLocks noGrp="1"/>
          </p:cNvSpPr>
          <p:nvPr>
            <p:ph type="title"/>
          </p:nvPr>
        </p:nvSpPr>
        <p:spPr>
          <a:xfrm>
            <a:off x="-1" y="-29603"/>
            <a:ext cx="9144001" cy="1080000"/>
          </a:xfrm>
          <a:blipFill>
            <a:blip r:embed="rId3"/>
            <a:stretch>
              <a:fillRect/>
            </a:stretch>
          </a:blipFill>
        </p:spPr>
        <p:txBody>
          <a:bodyPr anchor="ctr" anchorCtr="0"/>
          <a:lstStyle/>
          <a:p>
            <a:r>
              <a:rPr lang="en-GB" sz="4500" cap="none" dirty="0">
                <a:latin typeface="+mn-lt"/>
              </a:rPr>
              <a:t>Noise and Fractals</a:t>
            </a:r>
            <a:endParaRPr lang="en-GB" sz="4500" b="1" cap="none" dirty="0">
              <a:solidFill>
                <a:srgbClr val="FFC000"/>
              </a:solidFill>
              <a:latin typeface="+mn-lt"/>
            </a:endParaRPr>
          </a:p>
        </p:txBody>
      </p:sp>
      <p:sp>
        <p:nvSpPr>
          <p:cNvPr id="12" name="Rectangle 6">
            <a:extLst>
              <a:ext uri="{FF2B5EF4-FFF2-40B4-BE49-F238E27FC236}">
                <a16:creationId xmlns:a16="http://schemas.microsoft.com/office/drawing/2014/main" id="{C62AEC3C-37C7-190B-7885-F358EE942A65}"/>
              </a:ext>
            </a:extLst>
          </p:cNvPr>
          <p:cNvSpPr>
            <a:spLocks noChangeArrowheads="1"/>
          </p:cNvSpPr>
          <p:nvPr/>
        </p:nvSpPr>
        <p:spPr bwMode="auto">
          <a:xfrm>
            <a:off x="395535" y="1180410"/>
            <a:ext cx="8727387"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MT" altLang="en-MT" sz="2800" b="1" i="0" u="none" strike="noStrike" cap="none" normalizeH="0" baseline="0" dirty="0">
                <a:ln>
                  <a:noFill/>
                </a:ln>
                <a:solidFill>
                  <a:schemeClr val="tx1"/>
                </a:solidFill>
                <a:effectLst/>
                <a:latin typeface="+mn-lt"/>
              </a:rPr>
              <a:t>Diamond-Square Algorithm</a:t>
            </a:r>
            <a:endParaRPr lang="en-GB" altLang="en-MT" sz="2800" dirty="0">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MT" altLang="en-MT" sz="1800" b="0" i="0" u="none" strike="noStrike" cap="none" normalizeH="0" baseline="0" dirty="0">
                <a:ln>
                  <a:noFill/>
                </a:ln>
                <a:solidFill>
                  <a:schemeClr val="tx1"/>
                </a:solidFill>
                <a:effectLst/>
                <a:latin typeface="+mn-lt"/>
              </a:rPr>
              <a:t>Extension of </a:t>
            </a:r>
            <a:r>
              <a:rPr kumimoji="0" lang="en-MT" altLang="en-MT" sz="1800" b="1" i="0" u="none" strike="noStrike" cap="none" normalizeH="0" baseline="0" dirty="0">
                <a:ln>
                  <a:noFill/>
                </a:ln>
                <a:solidFill>
                  <a:schemeClr val="tx1"/>
                </a:solidFill>
                <a:effectLst/>
                <a:latin typeface="+mn-lt"/>
              </a:rPr>
              <a:t>midpoint displacement</a:t>
            </a:r>
            <a:r>
              <a:rPr kumimoji="0" lang="en-MT" altLang="en-MT" sz="1800" b="0" i="0" u="none" strike="noStrike" cap="none" normalizeH="0" baseline="0" dirty="0">
                <a:ln>
                  <a:noFill/>
                </a:ln>
                <a:solidFill>
                  <a:schemeClr val="tx1"/>
                </a:solidFill>
                <a:effectLst/>
                <a:latin typeface="+mn-lt"/>
              </a:rPr>
              <a:t> to 2D</a:t>
            </a:r>
            <a:r>
              <a:rPr lang="en-GB" altLang="en-MT" sz="1800" dirty="0">
                <a:latin typeface="+mn-lt"/>
              </a:rPr>
              <a:t> (aka </a:t>
            </a:r>
            <a:r>
              <a:rPr kumimoji="0" lang="en-MT" altLang="en-MT" sz="1800" i="0" u="none" strike="noStrike" cap="none" normalizeH="0" baseline="0" dirty="0">
                <a:ln>
                  <a:noFill/>
                </a:ln>
                <a:solidFill>
                  <a:schemeClr val="tx1"/>
                </a:solidFill>
                <a:effectLst/>
                <a:latin typeface="+mn-lt"/>
              </a:rPr>
              <a:t>cloud fractal or plasma fractal</a:t>
            </a:r>
            <a:r>
              <a:rPr kumimoji="0" lang="en-GB" altLang="en-MT" sz="1800" i="0" u="none" strike="noStrike" cap="none" normalizeH="0" baseline="0" dirty="0">
                <a:ln>
                  <a:noFill/>
                </a:ln>
                <a:solidFill>
                  <a:schemeClr val="tx1"/>
                </a:solidFill>
                <a:effectLst/>
                <a:latin typeface="+mn-lt"/>
              </a:rPr>
              <a:t>)</a:t>
            </a:r>
            <a:endParaRPr lang="en-GB" altLang="en-MT" sz="1800" dirty="0">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MT" altLang="en-MT" sz="1800" b="0" i="0" u="none" strike="noStrike" cap="none" normalizeH="0" baseline="0" dirty="0">
                <a:ln>
                  <a:noFill/>
                </a:ln>
                <a:solidFill>
                  <a:schemeClr val="tx1"/>
                </a:solidFill>
                <a:effectLst/>
                <a:latin typeface="+mn-lt"/>
              </a:rPr>
              <a:t>Works on a </a:t>
            </a:r>
            <a:r>
              <a:rPr kumimoji="0" lang="en-MT" altLang="en-MT" sz="1800" b="1" i="0" u="none" strike="noStrike" cap="none" normalizeH="0" baseline="0" dirty="0">
                <a:ln>
                  <a:noFill/>
                </a:ln>
                <a:solidFill>
                  <a:schemeClr val="tx1"/>
                </a:solidFill>
                <a:effectLst/>
                <a:latin typeface="+mn-lt"/>
              </a:rPr>
              <a:t>square matrix</a:t>
            </a:r>
            <a:endParaRPr kumimoji="0" lang="en-MT" altLang="en-MT"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pPr>
            <a:endParaRPr kumimoji="0" lang="en-GB" altLang="en-MT" sz="18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pPr>
            <a:r>
              <a:rPr kumimoji="0" lang="en-MT" altLang="en-MT" sz="1800" b="1" i="0" u="none" strike="noStrike" cap="none" normalizeH="0" baseline="0" dirty="0">
                <a:ln>
                  <a:noFill/>
                </a:ln>
                <a:solidFill>
                  <a:schemeClr val="tx1"/>
                </a:solidFill>
                <a:effectLst/>
                <a:latin typeface="+mn-lt"/>
              </a:rPr>
              <a:t>Initialization</a:t>
            </a:r>
            <a:r>
              <a:rPr kumimoji="0" lang="en-MT" altLang="en-MT" sz="1800" b="0" i="0" u="none" strike="noStrike" cap="none" normalizeH="0" baseline="0" dirty="0">
                <a:ln>
                  <a:noFill/>
                </a:ln>
                <a:solidFill>
                  <a:schemeClr val="tx1"/>
                </a:solidFill>
                <a:effectLst/>
                <a:latin typeface="+mn-lt"/>
              </a:rPr>
              <a:t>: all cells = 0; corners = random values (e.g., [−1,1]).</a:t>
            </a:r>
            <a:endParaRPr kumimoji="0" lang="en-GB" altLang="en-MT"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pPr>
            <a:endParaRPr kumimoji="0" lang="en-MT" altLang="en-MT"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pPr>
            <a:r>
              <a:rPr lang="en-GB" altLang="en-MT" sz="2000" b="1" dirty="0">
                <a:latin typeface="+mn-lt"/>
              </a:rPr>
              <a:t>Algorithmic steps</a:t>
            </a:r>
            <a:r>
              <a:rPr kumimoji="0" lang="en-MT" altLang="en-MT" sz="2000" b="0" i="0" u="none" strike="noStrike" cap="none" normalizeH="0" baseline="0" dirty="0">
                <a:ln>
                  <a:noFill/>
                </a:ln>
                <a:solidFill>
                  <a:schemeClr val="tx1"/>
                </a:solidFill>
                <a:effectLst/>
                <a:latin typeface="+mn-lt"/>
              </a:rPr>
              <a:t>:</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MT" altLang="en-MT" sz="1800" b="1" i="0" u="none" strike="noStrike" cap="none" normalizeH="0" baseline="0" dirty="0">
                <a:ln>
                  <a:noFill/>
                </a:ln>
                <a:solidFill>
                  <a:schemeClr val="tx1"/>
                </a:solidFill>
                <a:effectLst/>
                <a:latin typeface="+mn-lt"/>
              </a:rPr>
              <a:t>Diamond step</a:t>
            </a:r>
            <a:r>
              <a:rPr kumimoji="0" lang="en-MT" altLang="en-MT" sz="1800" b="0" i="0" u="none" strike="noStrike" cap="none" normalizeH="0" baseline="0" dirty="0">
                <a:ln>
                  <a:noFill/>
                </a:ln>
                <a:solidFill>
                  <a:schemeClr val="tx1"/>
                </a:solidFill>
                <a:effectLst/>
                <a:latin typeface="+mn-lt"/>
              </a:rPr>
              <a:t> – midpoint of four corners = average + random offset.</a:t>
            </a:r>
          </a:p>
          <a:p>
            <a:pPr marL="457200" marR="0" lvl="1" indent="0" algn="l" defTabSz="914400" rtl="0" eaLnBrk="0" fontAlgn="base" latinLnBrk="0" hangingPunct="0">
              <a:lnSpc>
                <a:spcPct val="100000"/>
              </a:lnSpc>
              <a:spcBef>
                <a:spcPct val="0"/>
              </a:spcBef>
              <a:spcAft>
                <a:spcPct val="0"/>
              </a:spcAft>
              <a:buClrTx/>
              <a:buSzTx/>
              <a:buFontTx/>
              <a:buAutoNum type="arabicPeriod" startAt="2"/>
              <a:tabLst/>
            </a:pPr>
            <a:r>
              <a:rPr kumimoji="0" lang="en-MT" altLang="en-MT" sz="1800" b="1" i="0" u="none" strike="noStrike" cap="none" normalizeH="0" baseline="0" dirty="0">
                <a:ln>
                  <a:noFill/>
                </a:ln>
                <a:solidFill>
                  <a:schemeClr val="tx1"/>
                </a:solidFill>
                <a:effectLst/>
                <a:latin typeface="+mn-lt"/>
              </a:rPr>
              <a:t>Square step</a:t>
            </a:r>
            <a:r>
              <a:rPr kumimoji="0" lang="en-MT" altLang="en-MT" sz="1800" b="0" i="0" u="none" strike="noStrike" cap="none" normalizeH="0" baseline="0" dirty="0">
                <a:ln>
                  <a:noFill/>
                </a:ln>
                <a:solidFill>
                  <a:schemeClr val="tx1"/>
                </a:solidFill>
                <a:effectLst/>
                <a:latin typeface="+mn-lt"/>
              </a:rPr>
              <a:t> – edge midpoints = average of neighbours + random offset.</a:t>
            </a:r>
          </a:p>
          <a:p>
            <a:pPr marL="0" marR="0" lvl="0" indent="0" algn="l" defTabSz="914400" rtl="0" eaLnBrk="0" fontAlgn="base" latinLnBrk="0" hangingPunct="0">
              <a:lnSpc>
                <a:spcPct val="100000"/>
              </a:lnSpc>
              <a:spcBef>
                <a:spcPct val="0"/>
              </a:spcBef>
              <a:spcAft>
                <a:spcPct val="0"/>
              </a:spcAft>
              <a:buClrTx/>
              <a:buSzTx/>
              <a:tabLst/>
            </a:pPr>
            <a:r>
              <a:rPr kumimoji="0" lang="en-MT" altLang="en-MT" sz="1800" b="1" i="0" u="none" strike="noStrike" cap="none" normalizeH="0" baseline="0" dirty="0">
                <a:ln>
                  <a:noFill/>
                </a:ln>
                <a:solidFill>
                  <a:schemeClr val="tx1"/>
                </a:solidFill>
                <a:effectLst/>
                <a:latin typeface="+mn-lt"/>
              </a:rPr>
              <a:t>Recursion</a:t>
            </a:r>
            <a:r>
              <a:rPr kumimoji="0" lang="en-MT" altLang="en-MT" sz="1800" b="0" i="0" u="none" strike="noStrike" cap="none" normalizeH="0" baseline="0" dirty="0">
                <a:ln>
                  <a:noFill/>
                </a:ln>
                <a:solidFill>
                  <a:schemeClr val="tx1"/>
                </a:solidFill>
                <a:effectLst/>
                <a:latin typeface="+mn-lt"/>
              </a:rPr>
              <a:t>: repeat for 4 sub-squares until minimum size (3×3)</a:t>
            </a:r>
            <a:r>
              <a:rPr kumimoji="0" lang="en-GB" altLang="en-MT" sz="1800" b="0" i="0" u="none" strike="noStrike" cap="none" normalizeH="0" baseline="0" dirty="0">
                <a:ln>
                  <a:noFill/>
                </a:ln>
                <a:solidFill>
                  <a:schemeClr val="tx1"/>
                </a:solidFill>
                <a:effectLst/>
                <a:latin typeface="+mn-lt"/>
              </a:rPr>
              <a:t>; </a:t>
            </a:r>
            <a:r>
              <a:rPr lang="en-GB" altLang="en-MT" sz="1800" dirty="0">
                <a:latin typeface="+mn-lt"/>
              </a:rPr>
              <a:t>r</a:t>
            </a:r>
            <a:r>
              <a:rPr kumimoji="0" lang="en-MT" altLang="en-MT" sz="1800" b="0" i="0" u="none" strike="noStrike" cap="none" normalizeH="0" baseline="0" dirty="0">
                <a:ln>
                  <a:noFill/>
                </a:ln>
                <a:solidFill>
                  <a:schemeClr val="tx1"/>
                </a:solidFill>
                <a:effectLst/>
                <a:latin typeface="+mn-lt"/>
              </a:rPr>
              <a:t>educe randomness each recursion for smoother terrain.</a:t>
            </a:r>
          </a:p>
        </p:txBody>
      </p:sp>
      <p:pic>
        <p:nvPicPr>
          <p:cNvPr id="54" name="Picture 53">
            <a:extLst>
              <a:ext uri="{FF2B5EF4-FFF2-40B4-BE49-F238E27FC236}">
                <a16:creationId xmlns:a16="http://schemas.microsoft.com/office/drawing/2014/main" id="{C8427A54-0B8B-377C-E4F0-EBC904FA4385}"/>
              </a:ext>
            </a:extLst>
          </p:cNvPr>
          <p:cNvPicPr>
            <a:picLocks noChangeAspect="1"/>
          </p:cNvPicPr>
          <p:nvPr/>
        </p:nvPicPr>
        <p:blipFill>
          <a:blip r:embed="rId4"/>
          <a:stretch>
            <a:fillRect/>
          </a:stretch>
        </p:blipFill>
        <p:spPr>
          <a:xfrm>
            <a:off x="1096756" y="4628921"/>
            <a:ext cx="1144898" cy="1036891"/>
          </a:xfrm>
          <a:prstGeom prst="rect">
            <a:avLst/>
          </a:prstGeom>
        </p:spPr>
      </p:pic>
      <p:pic>
        <p:nvPicPr>
          <p:cNvPr id="55" name="Picture 54">
            <a:extLst>
              <a:ext uri="{FF2B5EF4-FFF2-40B4-BE49-F238E27FC236}">
                <a16:creationId xmlns:a16="http://schemas.microsoft.com/office/drawing/2014/main" id="{7BAA51FE-A5A1-4FDF-9BCD-96B07D2134D7}"/>
              </a:ext>
            </a:extLst>
          </p:cNvPr>
          <p:cNvPicPr>
            <a:picLocks noChangeAspect="1"/>
          </p:cNvPicPr>
          <p:nvPr/>
        </p:nvPicPr>
        <p:blipFill>
          <a:blip r:embed="rId5"/>
          <a:stretch>
            <a:fillRect/>
          </a:stretch>
        </p:blipFill>
        <p:spPr>
          <a:xfrm>
            <a:off x="2539449" y="4628921"/>
            <a:ext cx="1144899" cy="1014510"/>
          </a:xfrm>
          <a:prstGeom prst="rect">
            <a:avLst/>
          </a:prstGeom>
        </p:spPr>
      </p:pic>
      <p:pic>
        <p:nvPicPr>
          <p:cNvPr id="56" name="Picture 55">
            <a:extLst>
              <a:ext uri="{FF2B5EF4-FFF2-40B4-BE49-F238E27FC236}">
                <a16:creationId xmlns:a16="http://schemas.microsoft.com/office/drawing/2014/main" id="{D915FAA7-13AE-BE19-68CB-051396C099D3}"/>
              </a:ext>
            </a:extLst>
          </p:cNvPr>
          <p:cNvPicPr>
            <a:picLocks noChangeAspect="1"/>
          </p:cNvPicPr>
          <p:nvPr/>
        </p:nvPicPr>
        <p:blipFill>
          <a:blip r:embed="rId6"/>
          <a:stretch>
            <a:fillRect/>
          </a:stretch>
        </p:blipFill>
        <p:spPr>
          <a:xfrm>
            <a:off x="3989040" y="4606540"/>
            <a:ext cx="1206912" cy="1036891"/>
          </a:xfrm>
          <a:prstGeom prst="rect">
            <a:avLst/>
          </a:prstGeom>
        </p:spPr>
      </p:pic>
      <p:pic>
        <p:nvPicPr>
          <p:cNvPr id="57" name="Picture 56">
            <a:extLst>
              <a:ext uri="{FF2B5EF4-FFF2-40B4-BE49-F238E27FC236}">
                <a16:creationId xmlns:a16="http://schemas.microsoft.com/office/drawing/2014/main" id="{9AEF947E-CE6E-E09B-B3C2-1F57305E82EA}"/>
              </a:ext>
            </a:extLst>
          </p:cNvPr>
          <p:cNvPicPr>
            <a:picLocks noChangeAspect="1"/>
          </p:cNvPicPr>
          <p:nvPr/>
        </p:nvPicPr>
        <p:blipFill>
          <a:blip r:embed="rId7"/>
          <a:stretch>
            <a:fillRect/>
          </a:stretch>
        </p:blipFill>
        <p:spPr>
          <a:xfrm>
            <a:off x="5502844" y="4606540"/>
            <a:ext cx="1206912" cy="1036891"/>
          </a:xfrm>
          <a:prstGeom prst="rect">
            <a:avLst/>
          </a:prstGeom>
        </p:spPr>
      </p:pic>
      <p:pic>
        <p:nvPicPr>
          <p:cNvPr id="58" name="Picture 57">
            <a:extLst>
              <a:ext uri="{FF2B5EF4-FFF2-40B4-BE49-F238E27FC236}">
                <a16:creationId xmlns:a16="http://schemas.microsoft.com/office/drawing/2014/main" id="{6B9659FF-22CD-15BD-4B57-8D0D059FC495}"/>
              </a:ext>
            </a:extLst>
          </p:cNvPr>
          <p:cNvPicPr>
            <a:picLocks noChangeAspect="1"/>
          </p:cNvPicPr>
          <p:nvPr/>
        </p:nvPicPr>
        <p:blipFill>
          <a:blip r:embed="rId8"/>
          <a:stretch>
            <a:fillRect/>
          </a:stretch>
        </p:blipFill>
        <p:spPr>
          <a:xfrm>
            <a:off x="7016648" y="4610553"/>
            <a:ext cx="1206913" cy="1036892"/>
          </a:xfrm>
          <a:prstGeom prst="rect">
            <a:avLst/>
          </a:prstGeom>
        </p:spPr>
      </p:pic>
    </p:spTree>
    <p:extLst>
      <p:ext uri="{BB962C8B-B14F-4D97-AF65-F5344CB8AC3E}">
        <p14:creationId xmlns:p14="http://schemas.microsoft.com/office/powerpoint/2010/main" val="3992260371"/>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97E99-97F9-0834-185A-2CABB5446630}"/>
            </a:ext>
          </a:extLst>
        </p:cNvPr>
        <p:cNvGrpSpPr/>
        <p:nvPr/>
      </p:nvGrpSpPr>
      <p:grpSpPr>
        <a:xfrm>
          <a:off x="0" y="0"/>
          <a:ext cx="0" cy="0"/>
          <a:chOff x="0" y="0"/>
          <a:chExt cx="0" cy="0"/>
        </a:xfrm>
      </p:grpSpPr>
      <p:sp>
        <p:nvSpPr>
          <p:cNvPr id="5" name="Title 7">
            <a:extLst>
              <a:ext uri="{FF2B5EF4-FFF2-40B4-BE49-F238E27FC236}">
                <a16:creationId xmlns:a16="http://schemas.microsoft.com/office/drawing/2014/main" id="{ACCAEB6A-4A16-B10C-6C7F-27F29761FE57}"/>
              </a:ext>
            </a:extLst>
          </p:cNvPr>
          <p:cNvSpPr>
            <a:spLocks noGrp="1"/>
          </p:cNvSpPr>
          <p:nvPr>
            <p:ph type="title"/>
          </p:nvPr>
        </p:nvSpPr>
        <p:spPr>
          <a:xfrm>
            <a:off x="0" y="4657820"/>
            <a:ext cx="9144001" cy="1080000"/>
          </a:xfrm>
          <a:blipFill>
            <a:blip r:embed="rId3"/>
            <a:stretch>
              <a:fillRect/>
            </a:stretch>
          </a:blipFill>
        </p:spPr>
        <p:txBody>
          <a:bodyPr anchor="ctr" anchorCtr="0"/>
          <a:lstStyle/>
          <a:p>
            <a:r>
              <a:rPr lang="en-GB" sz="4500" cap="none" dirty="0">
                <a:latin typeface="+mn-lt"/>
              </a:rPr>
              <a:t>Wave Function Collapse</a:t>
            </a:r>
            <a:endParaRPr lang="en-GB" sz="4500" b="1" cap="none" dirty="0">
              <a:solidFill>
                <a:srgbClr val="FFC000"/>
              </a:solidFill>
              <a:latin typeface="+mn-lt"/>
            </a:endParaRPr>
          </a:p>
        </p:txBody>
      </p:sp>
    </p:spTree>
    <p:extLst>
      <p:ext uri="{BB962C8B-B14F-4D97-AF65-F5344CB8AC3E}">
        <p14:creationId xmlns:p14="http://schemas.microsoft.com/office/powerpoint/2010/main" val="263268393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Rectangle 3"/>
          <p:cNvSpPr txBox="1"/>
          <p:nvPr/>
        </p:nvSpPr>
        <p:spPr>
          <a:xfrm>
            <a:off x="323527" y="1344612"/>
            <a:ext cx="4319913" cy="369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Achieve a specific aesthetic</a:t>
            </a:r>
            <a:endPar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lang="en-GB" kern="0" dirty="0">
                <a:solidFill>
                  <a:srgbClr val="000000"/>
                </a:solidFill>
                <a:latin typeface="Calibri"/>
                <a:ea typeface="Calibri"/>
                <a:cs typeface="Calibri"/>
                <a:sym typeface="Calibri"/>
              </a:rPr>
              <a:t>AI-assistive tools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err="1">
                <a:ln>
                  <a:noFill/>
                </a:ln>
                <a:solidFill>
                  <a:srgbClr val="000000"/>
                </a:solidFill>
                <a:effectLst/>
                <a:uLnTx/>
                <a:uFillTx/>
                <a:latin typeface="Calibri"/>
                <a:ea typeface="Calibri"/>
                <a:cs typeface="Calibri"/>
                <a:sym typeface="Calibri"/>
              </a:rPr>
              <a:t>Replayability</a:t>
            </a: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 through variation</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Making infinite or </a:t>
            </a:r>
            <a:r>
              <a:rPr lang="en-GB" kern="0" dirty="0">
                <a:solidFill>
                  <a:srgbClr val="000000"/>
                </a:solidFill>
                <a:latin typeface="Calibri"/>
                <a:ea typeface="Calibri"/>
                <a:cs typeface="Calibri"/>
                <a:sym typeface="Calibri"/>
              </a:rPr>
              <a:t>player-</a:t>
            </a: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adaptive games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Surpassing human creativity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Saving cost on content production</a:t>
            </a:r>
            <a:endPar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lang="en-GB" kern="0" dirty="0">
                <a:solidFill>
                  <a:srgbClr val="000000"/>
                </a:solidFill>
                <a:latin typeface="Calibri"/>
                <a:ea typeface="Calibri"/>
                <a:cs typeface="Calibri"/>
                <a:sym typeface="Calibri"/>
              </a:rPr>
              <a:t>Co-creativity</a:t>
            </a:r>
            <a:endParaRPr lang="en-GB" kern="0" noProof="0" dirty="0">
              <a:solidFill>
                <a:srgbClr val="000000"/>
              </a:solidFill>
              <a:latin typeface="Calibri"/>
              <a:ea typeface="Calibri"/>
              <a:cs typeface="Calibri"/>
              <a:sym typeface="Calibri"/>
            </a:endParaRPr>
          </a:p>
          <a:p>
            <a:pPr marL="342900" marR="0" lvl="0" indent="-342900" algn="l" defTabSz="457200" rtl="0" eaLnBrk="1" fontAlgn="auto" latinLnBrk="0" hangingPunct="0">
              <a:lnSpc>
                <a:spcPct val="100000"/>
              </a:lnSpc>
              <a:spcBef>
                <a:spcPts val="0"/>
              </a:spcBef>
              <a:spcAft>
                <a:spcPts val="0"/>
              </a:spcAft>
              <a:buClrTx/>
              <a:buSzPct val="100000"/>
              <a:buFontTx/>
              <a:buChar char="•"/>
              <a:tabLst/>
              <a:defRPr/>
            </a:pPr>
            <a:r>
              <a:rPr kumimoji="0" sz="2400" b="0" i="0" u="none" strike="noStrike" kern="0" cap="none" spc="0" normalizeH="0" baseline="0" noProof="0" dirty="0">
                <a:ln>
                  <a:noFill/>
                </a:ln>
                <a:solidFill>
                  <a:srgbClr val="000000"/>
                </a:solidFill>
                <a:effectLst/>
                <a:uLnTx/>
                <a:uFillTx/>
                <a:latin typeface="Calibri"/>
                <a:ea typeface="Calibri"/>
                <a:cs typeface="Calibri"/>
                <a:sym typeface="Calibri"/>
              </a:rPr>
              <a:t>Saving storage space</a:t>
            </a:r>
          </a:p>
        </p:txBody>
      </p:sp>
      <p:pic>
        <p:nvPicPr>
          <p:cNvPr id="454" name="Picture 9" descr="Picture 9"/>
          <p:cNvPicPr>
            <a:picLocks noChangeAspect="1"/>
          </p:cNvPicPr>
          <p:nvPr/>
        </p:nvPicPr>
        <p:blipFill>
          <a:blip r:embed="rId3"/>
          <a:stretch>
            <a:fillRect/>
          </a:stretch>
        </p:blipFill>
        <p:spPr>
          <a:xfrm>
            <a:off x="4860032" y="1357334"/>
            <a:ext cx="3888110" cy="3268910"/>
          </a:xfrm>
          <a:prstGeom prst="rect">
            <a:avLst/>
          </a:prstGeom>
          <a:ln w="38100" cap="sq">
            <a:solidFill>
              <a:srgbClr val="000000"/>
            </a:solidFill>
            <a:miter/>
          </a:ln>
          <a:effectLst>
            <a:outerShdw blurRad="50800" dist="38100" dir="2700000" rotWithShape="0">
              <a:srgbClr val="000000">
                <a:alpha val="43000"/>
              </a:srgbClr>
            </a:outerShdw>
          </a:effectLst>
        </p:spPr>
      </p:pic>
      <p:sp>
        <p:nvSpPr>
          <p:cNvPr id="455" name="Title 7"/>
          <p:cNvSpPr txBox="1">
            <a:spLocks noGrp="1"/>
          </p:cNvSpPr>
          <p:nvPr>
            <p:ph type="title"/>
          </p:nvPr>
        </p:nvSpPr>
        <p:spPr>
          <a:xfrm>
            <a:off x="0" y="-15366"/>
            <a:ext cx="9144001" cy="1080000"/>
          </a:xfrm>
          <a:prstGeom prst="rect">
            <a:avLst/>
          </a:prstGeom>
          <a:blipFill>
            <a:blip r:embed="rId4"/>
            <a:stretch>
              <a:fillRect/>
            </a:stretch>
          </a:blipFill>
        </p:spPr>
        <p:txBody>
          <a:bodyPr/>
          <a:lstStyle>
            <a:lvl1pPr>
              <a:defRPr sz="4500" cap="none">
                <a:latin typeface="+mj-lt"/>
                <a:ea typeface="+mj-ea"/>
                <a:cs typeface="+mj-cs"/>
                <a:sym typeface="Calibri"/>
              </a:defRPr>
            </a:lvl1pPr>
          </a:lstStyle>
          <a:p>
            <a:r>
              <a:rPr lang="en-GB" dirty="0"/>
              <a:t> Why Generate Content?</a:t>
            </a:r>
            <a:endParaRPr dirty="0"/>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Instead of using evolutionary algorithms, use constraint solvers and specify constraints…"/>
          <p:cNvSpPr txBox="1">
            <a:spLocks noGrp="1"/>
          </p:cNvSpPr>
          <p:nvPr>
            <p:ph type="body" sz="half" idx="1"/>
          </p:nvPr>
        </p:nvSpPr>
        <p:spPr>
          <a:xfrm>
            <a:off x="323528" y="1489348"/>
            <a:ext cx="5256586" cy="3338514"/>
          </a:xfrm>
          <a:prstGeom prst="rect">
            <a:avLst/>
          </a:prstGeom>
        </p:spPr>
        <p:txBody>
          <a:bodyPr/>
          <a:lstStyle/>
          <a:p>
            <a:pPr defTabSz="321746">
              <a:spcBef>
                <a:spcPts val="2200"/>
              </a:spcBef>
              <a:buSzPct val="100000"/>
              <a:buFont typeface="Arial"/>
              <a:buChar char="•"/>
              <a:defRPr sz="2200"/>
            </a:pPr>
            <a:r>
              <a:rPr sz="2800" dirty="0"/>
              <a:t>Popular in the indie space</a:t>
            </a:r>
          </a:p>
          <a:p>
            <a:pPr defTabSz="321746">
              <a:spcBef>
                <a:spcPts val="2200"/>
              </a:spcBef>
              <a:buSzPct val="100000"/>
              <a:buFont typeface="Arial"/>
              <a:buChar char="•"/>
              <a:defRPr sz="2200"/>
            </a:pPr>
            <a:r>
              <a:rPr sz="2800" dirty="0"/>
              <a:t>A constraint-solving method that learns constraints from limited examples</a:t>
            </a:r>
          </a:p>
          <a:p>
            <a:pPr defTabSz="321746">
              <a:spcBef>
                <a:spcPts val="2200"/>
              </a:spcBef>
              <a:buSzPct val="100000"/>
              <a:buFont typeface="Arial"/>
              <a:buChar char="•"/>
              <a:defRPr sz="2200"/>
            </a:pPr>
            <a:r>
              <a:rPr sz="2800" dirty="0"/>
              <a:t>Alternative interpretation: self-supervised learning from small samples</a:t>
            </a:r>
          </a:p>
        </p:txBody>
      </p:sp>
      <p:sp>
        <p:nvSpPr>
          <p:cNvPr id="504" name="Title 7"/>
          <p:cNvSpPr txBox="1">
            <a:spLocks noGrp="1"/>
          </p:cNvSpPr>
          <p:nvPr>
            <p:ph type="title"/>
          </p:nvPr>
        </p:nvSpPr>
        <p:spPr>
          <a:xfrm>
            <a:off x="0" y="-15366"/>
            <a:ext cx="9144001" cy="1080000"/>
          </a:xfrm>
          <a:prstGeom prst="rect">
            <a:avLst/>
          </a:prstGeom>
          <a:blipFill>
            <a:blip r:embed="rId3"/>
            <a:stretch>
              <a:fillRect/>
            </a:stretch>
          </a:blipFill>
        </p:spPr>
        <p:txBody>
          <a:bodyPr/>
          <a:lstStyle>
            <a:lvl1pPr>
              <a:defRPr sz="4500" cap="none">
                <a:latin typeface="+mj-lt"/>
                <a:ea typeface="+mj-ea"/>
                <a:cs typeface="+mj-cs"/>
                <a:sym typeface="Calibri"/>
              </a:defRPr>
            </a:lvl1pPr>
          </a:lstStyle>
          <a:p>
            <a:r>
              <a:rPr dirty="0">
                <a:latin typeface="+mn-lt"/>
              </a:rPr>
              <a:t>Wave</a:t>
            </a:r>
            <a:r>
              <a:rPr lang="en-GB" dirty="0">
                <a:latin typeface="+mn-lt"/>
              </a:rPr>
              <a:t> </a:t>
            </a:r>
            <a:r>
              <a:rPr dirty="0">
                <a:latin typeface="+mn-lt"/>
              </a:rPr>
              <a:t>Function</a:t>
            </a:r>
            <a:r>
              <a:rPr lang="en-GB" dirty="0">
                <a:latin typeface="+mn-lt"/>
              </a:rPr>
              <a:t> </a:t>
            </a:r>
            <a:r>
              <a:rPr dirty="0">
                <a:latin typeface="+mn-lt"/>
              </a:rPr>
              <a:t>Collapse</a:t>
            </a:r>
          </a:p>
        </p:txBody>
      </p:sp>
      <p:pic>
        <p:nvPicPr>
          <p:cNvPr id="3" name="Picture 2">
            <a:extLst>
              <a:ext uri="{FF2B5EF4-FFF2-40B4-BE49-F238E27FC236}">
                <a16:creationId xmlns:a16="http://schemas.microsoft.com/office/drawing/2014/main" id="{F4ED280A-35B1-A79F-8AB0-1F6B1CF0DB74}"/>
              </a:ext>
            </a:extLst>
          </p:cNvPr>
          <p:cNvPicPr>
            <a:picLocks noChangeAspect="1"/>
          </p:cNvPicPr>
          <p:nvPr/>
        </p:nvPicPr>
        <p:blipFill>
          <a:blip r:embed="rId4"/>
          <a:srcRect l="23984" r="22592"/>
          <a:stretch>
            <a:fillRect/>
          </a:stretch>
        </p:blipFill>
        <p:spPr>
          <a:xfrm>
            <a:off x="6372200" y="399452"/>
            <a:ext cx="2664296" cy="260116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418AD6C-B8CC-D267-1569-AC0B88092CD9}"/>
              </a:ext>
            </a:extLst>
          </p:cNvPr>
          <p:cNvPicPr>
            <a:picLocks noChangeAspect="1"/>
          </p:cNvPicPr>
          <p:nvPr/>
        </p:nvPicPr>
        <p:blipFill>
          <a:blip r:embed="rId5"/>
          <a:stretch>
            <a:fillRect/>
          </a:stretch>
        </p:blipFill>
        <p:spPr>
          <a:xfrm>
            <a:off x="6372200" y="3078557"/>
            <a:ext cx="2664296" cy="253885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bwMode="auto">
          <a:xfrm>
            <a:off x="0"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US" sz="3400" cap="none" dirty="0">
                <a:solidFill>
                  <a:prstClr val="white"/>
                </a:solidFill>
                <a:latin typeface="Calibri (Headings)"/>
              </a:rPr>
              <a:t>Evolutionary Algorithms and Search-Based PCG</a:t>
            </a:r>
            <a:br>
              <a:rPr lang="en-US" sz="3400" cap="none" dirty="0">
                <a:solidFill>
                  <a:prstClr val="white"/>
                </a:solidFill>
              </a:rPr>
            </a:br>
            <a:r>
              <a:rPr lang="en-US" sz="1400" cap="none" dirty="0" err="1">
                <a:solidFill>
                  <a:prstClr val="white"/>
                </a:solidFill>
              </a:rPr>
              <a:t>Togelius</a:t>
            </a:r>
            <a:r>
              <a:rPr lang="en-US" sz="1400" cap="none" dirty="0">
                <a:solidFill>
                  <a:prstClr val="white"/>
                </a:solidFill>
              </a:rPr>
              <a:t>, J., Yannakakis, G.N., Stanley, K.O. and Browne, C., 2011. </a:t>
            </a:r>
            <a:r>
              <a:rPr lang="en-US" sz="1400" b="1" cap="none" dirty="0">
                <a:solidFill>
                  <a:prstClr val="white"/>
                </a:solidFill>
              </a:rPr>
              <a:t>Search-based procedural content generation: A taxonomy and survey</a:t>
            </a:r>
            <a:r>
              <a:rPr lang="en-US" sz="1400" cap="none" dirty="0">
                <a:solidFill>
                  <a:prstClr val="white"/>
                </a:solidFill>
              </a:rPr>
              <a:t>. </a:t>
            </a:r>
            <a:r>
              <a:rPr lang="en-US" sz="1400" i="1" cap="none" dirty="0">
                <a:solidFill>
                  <a:prstClr val="white"/>
                </a:solidFill>
              </a:rPr>
              <a:t>IEEE Transactions on Computational Intelligence and AI in Games</a:t>
            </a:r>
            <a:r>
              <a:rPr lang="en-US" sz="1400" cap="none" dirty="0">
                <a:solidFill>
                  <a:prstClr val="white"/>
                </a:solidFill>
              </a:rPr>
              <a:t>, 3(3), pp.172-186.</a:t>
            </a:r>
            <a:endParaRPr lang="en-GB" sz="3400" b="1" cap="none" dirty="0">
              <a:solidFill>
                <a:srgbClr val="FFC000"/>
              </a:solidFill>
              <a:latin typeface="+mn-lt"/>
            </a:endParaRPr>
          </a:p>
        </p:txBody>
      </p:sp>
    </p:spTree>
    <p:extLst>
      <p:ext uri="{BB962C8B-B14F-4D97-AF65-F5344CB8AC3E}">
        <p14:creationId xmlns:p14="http://schemas.microsoft.com/office/powerpoint/2010/main" val="1797983763"/>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Use evolutionary computation to search the design space for good artifacts (e.g. levels)…"/>
          <p:cNvSpPr txBox="1">
            <a:spLocks noGrp="1"/>
          </p:cNvSpPr>
          <p:nvPr>
            <p:ph type="body" idx="1"/>
          </p:nvPr>
        </p:nvSpPr>
        <p:spPr>
          <a:xfrm>
            <a:off x="323529" y="1345332"/>
            <a:ext cx="8496944" cy="3338513"/>
          </a:xfrm>
          <a:prstGeom prst="rect">
            <a:avLst/>
          </a:prstGeom>
        </p:spPr>
        <p:txBody>
          <a:bodyPr/>
          <a:lstStyle/>
          <a:p>
            <a:pPr marL="457200" indent="-457200">
              <a:buFont typeface="Arial" panose="020B0604020202020204" pitchFamily="34" charset="0"/>
              <a:buChar char="•"/>
            </a:pPr>
            <a:r>
              <a:rPr sz="3000" dirty="0"/>
              <a:t>Use evolutionary computation to search the design space for good artifacts (e.g. levels)</a:t>
            </a:r>
          </a:p>
          <a:p>
            <a:pPr marL="914400" lvl="1" indent="-457200">
              <a:buFont typeface="Arial" panose="020B0604020202020204" pitchFamily="34" charset="0"/>
              <a:buChar char="•"/>
            </a:pPr>
            <a:r>
              <a:rPr sz="2600" dirty="0"/>
              <a:t>Technically, we could use other stochastic search / optimization algorithms</a:t>
            </a:r>
          </a:p>
          <a:p>
            <a:pPr marL="457200" indent="-457200">
              <a:buFont typeface="Arial" panose="020B0604020202020204" pitchFamily="34" charset="0"/>
              <a:buChar char="•"/>
            </a:pPr>
            <a:r>
              <a:rPr sz="3000" dirty="0"/>
              <a:t>Major issues:</a:t>
            </a:r>
          </a:p>
          <a:p>
            <a:pPr marL="914400" lvl="1" indent="-457200">
              <a:buFont typeface="Arial" panose="020B0604020202020204" pitchFamily="34" charset="0"/>
              <a:buChar char="•"/>
            </a:pPr>
            <a:r>
              <a:rPr sz="2600" dirty="0"/>
              <a:t>Representing the content</a:t>
            </a:r>
          </a:p>
          <a:p>
            <a:pPr marL="914400" lvl="1" indent="-457200">
              <a:buFont typeface="Arial" panose="020B0604020202020204" pitchFamily="34" charset="0"/>
              <a:buChar char="•"/>
            </a:pPr>
            <a:r>
              <a:rPr sz="2600" dirty="0"/>
              <a:t>Devising a good evaluation / fitness function</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Search-Based PCG</a:t>
            </a:r>
            <a:endParaRPr lang="en-GB" sz="4500" b="1" cap="none" dirty="0">
              <a:solidFill>
                <a:srgbClr val="FFC000"/>
              </a:solidFill>
              <a:latin typeface="+mn-lt"/>
            </a:endParaRPr>
          </a:p>
        </p:txBody>
      </p:sp>
    </p:spTree>
    <p:extLst>
      <p:ext uri="{BB962C8B-B14F-4D97-AF65-F5344CB8AC3E}">
        <p14:creationId xmlns:p14="http://schemas.microsoft.com/office/powerpoint/2010/main" val="3069355055"/>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Lots of different types of evolutionary algorithms: Genetic Algorithms, Evolution Strategies, Evolutionary Programming…"/>
          <p:cNvSpPr txBox="1">
            <a:spLocks noGrp="1"/>
          </p:cNvSpPr>
          <p:nvPr>
            <p:ph type="body" idx="1"/>
          </p:nvPr>
        </p:nvSpPr>
        <p:spPr>
          <a:xfrm>
            <a:off x="395537" y="1417340"/>
            <a:ext cx="7920880" cy="3338513"/>
          </a:xfrm>
          <a:prstGeom prst="rect">
            <a:avLst/>
          </a:prstGeom>
        </p:spPr>
        <p:txBody>
          <a:bodyPr/>
          <a:lstStyle/>
          <a:p>
            <a:pPr marL="457200" indent="-457200">
              <a:buFont typeface="Arial" panose="020B0604020202020204" pitchFamily="34" charset="0"/>
              <a:buChar char="•"/>
            </a:pPr>
            <a:r>
              <a:rPr sz="3000" dirty="0"/>
              <a:t>Lots of different types of evolutionary algorithms: Genetic Algorithms, Evolution Strategies, Evolutionary Programming</a:t>
            </a:r>
          </a:p>
          <a:p>
            <a:pPr marL="457200" indent="-457200">
              <a:buFont typeface="Arial" panose="020B0604020202020204" pitchFamily="34" charset="0"/>
              <a:buChar char="•"/>
            </a:pPr>
            <a:r>
              <a:rPr sz="3000" dirty="0"/>
              <a:t>And evolution-like algorithms: Particle Swarm </a:t>
            </a:r>
            <a:r>
              <a:rPr sz="3000" dirty="0" err="1"/>
              <a:t>Optimi</a:t>
            </a:r>
            <a:r>
              <a:rPr lang="en-GB" sz="3000" dirty="0"/>
              <a:t>z</a:t>
            </a:r>
            <a:r>
              <a:rPr sz="3000" dirty="0" err="1"/>
              <a:t>ation</a:t>
            </a:r>
            <a:r>
              <a:rPr sz="3000" dirty="0"/>
              <a:t>, Differential Evolution</a:t>
            </a:r>
          </a:p>
          <a:p>
            <a:pPr marL="457200" indent="-457200">
              <a:buFont typeface="Arial" panose="020B0604020202020204" pitchFamily="34" charset="0"/>
              <a:buChar char="•"/>
            </a:pPr>
            <a:r>
              <a:rPr sz="3000" dirty="0"/>
              <a:t>Keep It Simple, Stupid!</a:t>
            </a:r>
          </a:p>
          <a:p>
            <a:pPr marL="914400" lvl="1" indent="-457200">
              <a:buFont typeface="Arial" panose="020B0604020202020204" pitchFamily="34" charset="0"/>
              <a:buChar char="•"/>
            </a:pPr>
            <a:r>
              <a:rPr sz="2600" dirty="0"/>
              <a:t>Often, simple </a:t>
            </a:r>
            <a:r>
              <a:rPr sz="2600" i="1" dirty="0" err="1"/>
              <a:t>μ</a:t>
            </a:r>
            <a:r>
              <a:rPr sz="2600" dirty="0" err="1"/>
              <a:t>+</a:t>
            </a:r>
            <a:r>
              <a:rPr sz="2600" i="1" dirty="0" err="1"/>
              <a:t>λ</a:t>
            </a:r>
            <a:r>
              <a:rPr sz="2600" dirty="0"/>
              <a:t> ES with no crossover and no self-adaptation works well enough</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The Algorithm</a:t>
            </a:r>
            <a:endParaRPr lang="en-GB" sz="4500" b="1" cap="none" dirty="0">
              <a:solidFill>
                <a:srgbClr val="FFC000"/>
              </a:solidFill>
              <a:latin typeface="+mn-lt"/>
            </a:endParaRPr>
          </a:p>
        </p:txBody>
      </p:sp>
    </p:spTree>
    <p:extLst>
      <p:ext uri="{BB962C8B-B14F-4D97-AF65-F5344CB8AC3E}">
        <p14:creationId xmlns:p14="http://schemas.microsoft.com/office/powerpoint/2010/main" val="1411910956"/>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Directly: grid…"/>
          <p:cNvSpPr txBox="1">
            <a:spLocks noGrp="1"/>
          </p:cNvSpPr>
          <p:nvPr>
            <p:ph type="body" sz="half" idx="1"/>
          </p:nvPr>
        </p:nvSpPr>
        <p:spPr>
          <a:xfrm>
            <a:off x="2195736" y="1406252"/>
            <a:ext cx="6624735" cy="3683496"/>
          </a:xfrm>
          <a:prstGeom prst="rect">
            <a:avLst/>
          </a:prstGeom>
        </p:spPr>
        <p:txBody>
          <a:bodyPr/>
          <a:lstStyle/>
          <a:p>
            <a:pPr marL="457200" indent="-457200" defTabSz="321746">
              <a:spcBef>
                <a:spcPts val="2285"/>
              </a:spcBef>
              <a:buFont typeface="Arial" panose="020B0604020202020204" pitchFamily="34" charset="0"/>
              <a:buChar char="•"/>
              <a:defRPr sz="3384"/>
            </a:pPr>
            <a:r>
              <a:rPr sz="2600" i="1" dirty="0"/>
              <a:t>Directly</a:t>
            </a:r>
            <a:r>
              <a:rPr sz="2600" dirty="0"/>
              <a:t>: grid</a:t>
            </a:r>
          </a:p>
          <a:p>
            <a:pPr marL="457200" indent="-457200" defTabSz="321746">
              <a:spcBef>
                <a:spcPts val="2285"/>
              </a:spcBef>
              <a:buFont typeface="Arial" panose="020B0604020202020204" pitchFamily="34" charset="0"/>
              <a:buChar char="•"/>
              <a:defRPr sz="3384"/>
            </a:pPr>
            <a:r>
              <a:rPr sz="2600" i="1" dirty="0"/>
              <a:t>More indirectly</a:t>
            </a:r>
            <a:r>
              <a:rPr sz="2600" dirty="0"/>
              <a:t>: position and orientation of walls</a:t>
            </a:r>
          </a:p>
          <a:p>
            <a:pPr marL="457200" indent="-457200" defTabSz="321746">
              <a:spcBef>
                <a:spcPts val="2285"/>
              </a:spcBef>
              <a:buFont typeface="Arial" panose="020B0604020202020204" pitchFamily="34" charset="0"/>
              <a:buChar char="•"/>
              <a:defRPr sz="3384"/>
            </a:pPr>
            <a:r>
              <a:rPr sz="2600" i="1" dirty="0"/>
              <a:t>Even more indirectly</a:t>
            </a:r>
            <a:r>
              <a:rPr sz="2600" dirty="0"/>
              <a:t>: patterns of walls and floor</a:t>
            </a:r>
          </a:p>
          <a:p>
            <a:pPr marL="457200" indent="-457200" defTabSz="321746">
              <a:spcBef>
                <a:spcPts val="2285"/>
              </a:spcBef>
              <a:buFont typeface="Arial" panose="020B0604020202020204" pitchFamily="34" charset="0"/>
              <a:buChar char="•"/>
              <a:defRPr sz="3384"/>
            </a:pPr>
            <a:r>
              <a:rPr sz="2600" i="1" dirty="0"/>
              <a:t>Very Indirectly</a:t>
            </a:r>
            <a:r>
              <a:rPr sz="2600" dirty="0"/>
              <a:t>: number of rooms and doors</a:t>
            </a:r>
          </a:p>
          <a:p>
            <a:pPr marL="457200" indent="-457200" defTabSz="321746">
              <a:spcBef>
                <a:spcPts val="2285"/>
              </a:spcBef>
              <a:buFont typeface="Arial" panose="020B0604020202020204" pitchFamily="34" charset="0"/>
              <a:buChar char="•"/>
              <a:defRPr sz="3384"/>
            </a:pPr>
            <a:r>
              <a:rPr sz="2600" i="1" dirty="0"/>
              <a:t>Indirectly</a:t>
            </a:r>
            <a:r>
              <a:rPr sz="2600" dirty="0"/>
              <a:t>: random seed</a:t>
            </a:r>
          </a:p>
        </p:txBody>
      </p:sp>
      <p:grpSp>
        <p:nvGrpSpPr>
          <p:cNvPr id="193" name="Group"/>
          <p:cNvGrpSpPr/>
          <p:nvPr/>
        </p:nvGrpSpPr>
        <p:grpSpPr>
          <a:xfrm>
            <a:off x="611566" y="1406252"/>
            <a:ext cx="1503162" cy="3899519"/>
            <a:chOff x="8" y="-2"/>
            <a:chExt cx="2565393" cy="6134103"/>
          </a:xfrm>
        </p:grpSpPr>
        <p:grpSp>
          <p:nvGrpSpPr>
            <p:cNvPr id="189" name="Group"/>
            <p:cNvGrpSpPr/>
            <p:nvPr/>
          </p:nvGrpSpPr>
          <p:grpSpPr>
            <a:xfrm rot="16199991">
              <a:off x="-2419746" y="2419752"/>
              <a:ext cx="6134103" cy="1294596"/>
              <a:chOff x="0" y="0"/>
              <a:chExt cx="6134101" cy="1294595"/>
            </a:xfrm>
          </p:grpSpPr>
          <p:sp>
            <p:nvSpPr>
              <p:cNvPr id="187" name="Arrow"/>
              <p:cNvSpPr/>
              <p:nvPr/>
            </p:nvSpPr>
            <p:spPr>
              <a:xfrm>
                <a:off x="0" y="0"/>
                <a:ext cx="6134101" cy="1294595"/>
              </a:xfrm>
              <a:prstGeom prst="rightArrow">
                <a:avLst>
                  <a:gd name="adj1" fmla="val 50000"/>
                  <a:gd name="adj2" fmla="val 61190"/>
                </a:avLst>
              </a:prstGeom>
              <a:ln/>
            </p:spPr>
            <p:style>
              <a:lnRef idx="1">
                <a:schemeClr val="accent3"/>
              </a:lnRef>
              <a:fillRef idx="2">
                <a:schemeClr val="accent3"/>
              </a:fillRef>
              <a:effectRef idx="1">
                <a:schemeClr val="accent3"/>
              </a:effectRef>
              <a:fontRef idx="minor">
                <a:schemeClr val="dk1"/>
              </a:fontRef>
            </p:style>
            <p:txBody>
              <a:bodyPr wrap="square" lIns="29766" tIns="29766" rIns="29766" bIns="29766" numCol="1" anchor="ctr">
                <a:noAutofit/>
              </a:bodyPr>
              <a:lstStyle/>
              <a:p>
                <a:pPr marL="23810" marR="23810" defTabSz="267873">
                  <a:defRPr sz="2400">
                    <a:uFill>
                      <a:solidFill>
                        <a:srgbClr val="000000"/>
                      </a:solidFill>
                    </a:uFill>
                    <a:latin typeface="Arial"/>
                    <a:ea typeface="Arial"/>
                    <a:cs typeface="Arial"/>
                    <a:sym typeface="Arial"/>
                  </a:defRPr>
                </a:pPr>
                <a:endParaRPr>
                  <a:latin typeface="Calbri "/>
                </a:endParaRPr>
              </a:p>
            </p:txBody>
          </p:sp>
          <p:sp>
            <p:nvSpPr>
              <p:cNvPr id="188" name="Cost"/>
              <p:cNvSpPr txBox="1"/>
              <p:nvPr/>
            </p:nvSpPr>
            <p:spPr>
              <a:xfrm>
                <a:off x="2322751" y="333168"/>
                <a:ext cx="1488599" cy="6282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53339" marR="41910" defTabSz="914400">
                  <a:buClr>
                    <a:srgbClr val="000000"/>
                  </a:buClr>
                  <a:buFont typeface="Arial"/>
                  <a:defRPr sz="2400">
                    <a:uFill>
                      <a:solidFill>
                        <a:srgbClr val="000000"/>
                      </a:solidFill>
                    </a:uFill>
                    <a:latin typeface="Arial"/>
                    <a:ea typeface="Arial"/>
                    <a:cs typeface="Arial"/>
                    <a:sym typeface="Arial"/>
                  </a:defRPr>
                </a:lvl1pPr>
              </a:lstStyle>
              <a:p>
                <a:r>
                  <a:rPr dirty="0">
                    <a:latin typeface="Calbri "/>
                  </a:rPr>
                  <a:t>Cost</a:t>
                </a:r>
              </a:p>
            </p:txBody>
          </p:sp>
        </p:grpSp>
        <p:grpSp>
          <p:nvGrpSpPr>
            <p:cNvPr id="192" name="Group"/>
            <p:cNvGrpSpPr/>
            <p:nvPr/>
          </p:nvGrpSpPr>
          <p:grpSpPr>
            <a:xfrm rot="16199991">
              <a:off x="-1148948" y="2419752"/>
              <a:ext cx="6134102" cy="1294596"/>
              <a:chOff x="0" y="0"/>
              <a:chExt cx="6134101" cy="1294595"/>
            </a:xfrm>
          </p:grpSpPr>
          <p:sp>
            <p:nvSpPr>
              <p:cNvPr id="190" name="Arrow"/>
              <p:cNvSpPr/>
              <p:nvPr/>
            </p:nvSpPr>
            <p:spPr>
              <a:xfrm>
                <a:off x="0" y="0"/>
                <a:ext cx="6134101" cy="1294595"/>
              </a:xfrm>
              <a:prstGeom prst="rightArrow">
                <a:avLst>
                  <a:gd name="adj1" fmla="val 50000"/>
                  <a:gd name="adj2" fmla="val 61190"/>
                </a:avLst>
              </a:prstGeom>
              <a:ln/>
            </p:spPr>
            <p:style>
              <a:lnRef idx="1">
                <a:schemeClr val="accent5"/>
              </a:lnRef>
              <a:fillRef idx="2">
                <a:schemeClr val="accent5"/>
              </a:fillRef>
              <a:effectRef idx="1">
                <a:schemeClr val="accent5"/>
              </a:effectRef>
              <a:fontRef idx="minor">
                <a:schemeClr val="dk1"/>
              </a:fontRef>
            </p:style>
            <p:txBody>
              <a:bodyPr wrap="square" lIns="29766" tIns="29766" rIns="29766" bIns="29766" numCol="1" anchor="ctr">
                <a:noAutofit/>
              </a:bodyPr>
              <a:lstStyle/>
              <a:p>
                <a:pPr marL="23810" marR="23810" defTabSz="267873">
                  <a:defRPr sz="2400">
                    <a:uFill>
                      <a:solidFill>
                        <a:srgbClr val="000000"/>
                      </a:solidFill>
                    </a:uFill>
                    <a:latin typeface="Arial"/>
                    <a:ea typeface="Arial"/>
                    <a:cs typeface="Arial"/>
                    <a:sym typeface="Arial"/>
                  </a:defRPr>
                </a:pPr>
                <a:endParaRPr>
                  <a:latin typeface="Calbri "/>
                </a:endParaRPr>
              </a:p>
            </p:txBody>
          </p:sp>
          <p:sp>
            <p:nvSpPr>
              <p:cNvPr id="191" name="Freedom/Locality"/>
              <p:cNvSpPr txBox="1"/>
              <p:nvPr/>
            </p:nvSpPr>
            <p:spPr>
              <a:xfrm>
                <a:off x="896021" y="314816"/>
                <a:ext cx="4342062" cy="6282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53339" marR="41910" defTabSz="457200">
                  <a:buClr>
                    <a:srgbClr val="000000"/>
                  </a:buClr>
                  <a:buFont typeface="Arial"/>
                  <a:defRPr sz="2400">
                    <a:uFill>
                      <a:solidFill>
                        <a:srgbClr val="000000"/>
                      </a:solidFill>
                    </a:uFill>
                    <a:latin typeface="Arial"/>
                    <a:ea typeface="Arial"/>
                    <a:cs typeface="Arial"/>
                    <a:sym typeface="Arial"/>
                  </a:defRPr>
                </a:lvl1pPr>
              </a:lstStyle>
              <a:p>
                <a:r>
                  <a:rPr dirty="0">
                    <a:latin typeface="Calbri "/>
                  </a:rPr>
                  <a:t>Freedom/Locality</a:t>
                </a:r>
              </a:p>
            </p:txBody>
          </p:sp>
        </p:grpSp>
      </p:grpSp>
      <p:sp>
        <p:nvSpPr>
          <p:cNvPr id="11" name="Title 7"/>
          <p:cNvSpPr txBox="1">
            <a:spLocks/>
          </p:cNvSpPr>
          <p:nvPr/>
        </p:nvSpPr>
        <p:spPr bwMode="auto">
          <a:xfrm>
            <a:off x="0"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latin typeface="+mn-lt"/>
              </a:rPr>
              <a:t>Representing Content (e.g. a dungeon)</a:t>
            </a:r>
            <a:endParaRPr lang="en-GB" sz="3400" b="1" cap="none" dirty="0">
              <a:solidFill>
                <a:srgbClr val="FFC000"/>
              </a:solidFill>
              <a:latin typeface="+mn-lt"/>
            </a:endParaRPr>
          </a:p>
        </p:txBody>
      </p:sp>
    </p:spTree>
    <p:extLst>
      <p:ext uri="{BB962C8B-B14F-4D97-AF65-F5344CB8AC3E}">
        <p14:creationId xmlns:p14="http://schemas.microsoft.com/office/powerpoint/2010/main" val="1544555032"/>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p:cNvSpPr>
          <p:nvPr>
            <p:ph idx="1"/>
          </p:nvPr>
        </p:nvSpPr>
        <p:spPr>
          <a:xfrm>
            <a:off x="323529" y="1284357"/>
            <a:ext cx="8612510" cy="3779838"/>
          </a:xfrm>
        </p:spPr>
        <p:txBody>
          <a:bodyPr/>
          <a:lstStyle/>
          <a:p>
            <a:pPr>
              <a:buFontTx/>
              <a:buChar char="•"/>
            </a:pPr>
            <a:r>
              <a:rPr lang="en-US" sz="2400" b="1" dirty="0">
                <a:latin typeface="Arial" charset="0"/>
                <a:cs typeface="Arial" charset="0"/>
              </a:rPr>
              <a:t>Directly</a:t>
            </a:r>
          </a:p>
          <a:p>
            <a:pPr lvl="1">
              <a:buFontTx/>
              <a:buChar char="–"/>
            </a:pPr>
            <a:r>
              <a:rPr lang="en-US" sz="2400" dirty="0">
                <a:latin typeface="Arial" charset="0"/>
                <a:cs typeface="Arial" charset="0"/>
              </a:rPr>
              <a:t>A direct mapping between content and quality; e.g. number of jumps in a platform game </a:t>
            </a:r>
          </a:p>
          <a:p>
            <a:pPr>
              <a:buFontTx/>
              <a:buChar char="•"/>
            </a:pPr>
            <a:r>
              <a:rPr lang="en-US" sz="2400" b="1" dirty="0">
                <a:latin typeface="Arial" charset="0"/>
                <a:cs typeface="Arial" charset="0"/>
              </a:rPr>
              <a:t>Simulation-based</a:t>
            </a:r>
          </a:p>
          <a:p>
            <a:pPr lvl="1">
              <a:buFontTx/>
              <a:buChar char="–"/>
            </a:pPr>
            <a:r>
              <a:rPr lang="en-US" sz="2400" dirty="0">
                <a:latin typeface="Arial" charset="0"/>
                <a:cs typeface="Arial" charset="0"/>
              </a:rPr>
              <a:t>An AI (maybe a human imitator) plays the game for a while and content is evaluated</a:t>
            </a:r>
          </a:p>
          <a:p>
            <a:pPr>
              <a:buFontTx/>
              <a:buChar char="•"/>
            </a:pPr>
            <a:r>
              <a:rPr lang="en-US" sz="2400" b="1" dirty="0">
                <a:latin typeface="Arial" charset="0"/>
                <a:cs typeface="Arial" charset="0"/>
              </a:rPr>
              <a:t>Interactively</a:t>
            </a:r>
          </a:p>
          <a:p>
            <a:pPr lvl="1">
              <a:buFontTx/>
              <a:buChar char="–"/>
            </a:pPr>
            <a:r>
              <a:rPr lang="en-US" sz="2400" dirty="0">
                <a:latin typeface="Arial" charset="0"/>
                <a:cs typeface="Arial" charset="0"/>
              </a:rPr>
              <a:t>Real-time evaluation via a player (or players)</a:t>
            </a:r>
          </a:p>
        </p:txBody>
      </p:sp>
      <p:sp>
        <p:nvSpPr>
          <p:cNvPr id="2" name="Rectangle 1"/>
          <p:cNvSpPr/>
          <p:nvPr/>
        </p:nvSpPr>
        <p:spPr>
          <a:xfrm>
            <a:off x="251520" y="5204147"/>
            <a:ext cx="8684518" cy="461665"/>
          </a:xfrm>
          <a:prstGeom prst="rect">
            <a:avLst/>
          </a:prstGeom>
        </p:spPr>
        <p:txBody>
          <a:bodyPr wrap="square">
            <a:spAutoFit/>
          </a:bodyPr>
          <a:lstStyle/>
          <a:p>
            <a:r>
              <a:rPr lang="en-GB" sz="1200" dirty="0" err="1">
                <a:solidFill>
                  <a:prstClr val="black"/>
                </a:solidFill>
                <a:latin typeface="Calibri"/>
                <a:ea typeface="MS PGothic" pitchFamily="34" charset="-128"/>
              </a:rPr>
              <a:t>Togelius</a:t>
            </a:r>
            <a:r>
              <a:rPr lang="en-GB" sz="1200" dirty="0">
                <a:solidFill>
                  <a:prstClr val="black"/>
                </a:solidFill>
                <a:latin typeface="Calibri"/>
                <a:ea typeface="MS PGothic" pitchFamily="34" charset="-128"/>
              </a:rPr>
              <a:t>, J., </a:t>
            </a:r>
            <a:r>
              <a:rPr lang="en-GB" sz="1200" dirty="0" err="1">
                <a:solidFill>
                  <a:prstClr val="black"/>
                </a:solidFill>
                <a:latin typeface="Calibri"/>
                <a:ea typeface="MS PGothic" pitchFamily="34" charset="-128"/>
              </a:rPr>
              <a:t>Yannakakis</a:t>
            </a:r>
            <a:r>
              <a:rPr lang="en-GB" sz="1200" dirty="0">
                <a:solidFill>
                  <a:prstClr val="black"/>
                </a:solidFill>
                <a:latin typeface="Calibri"/>
                <a:ea typeface="MS PGothic" pitchFamily="34" charset="-128"/>
              </a:rPr>
              <a:t>, G. N., Stanley, K. O., &amp; Browne, C. (2011). Search-based procedural content generation: A taxonomy and survey. </a:t>
            </a:r>
            <a:r>
              <a:rPr lang="en-GB" sz="1200" i="1" dirty="0">
                <a:solidFill>
                  <a:prstClr val="black"/>
                </a:solidFill>
                <a:latin typeface="Calibri"/>
                <a:ea typeface="MS PGothic" pitchFamily="34" charset="-128"/>
              </a:rPr>
              <a:t>Computational Intelligence and AI in Games, IEEE Transactions on</a:t>
            </a:r>
            <a:r>
              <a:rPr lang="en-GB" sz="1200" dirty="0">
                <a:solidFill>
                  <a:prstClr val="black"/>
                </a:solidFill>
                <a:latin typeface="Calibri"/>
                <a:ea typeface="MS PGothic" pitchFamily="34" charset="-128"/>
              </a:rPr>
              <a:t>, </a:t>
            </a:r>
            <a:r>
              <a:rPr lang="en-GB" sz="1200" i="1" dirty="0">
                <a:solidFill>
                  <a:prstClr val="black"/>
                </a:solidFill>
                <a:latin typeface="Calibri"/>
                <a:ea typeface="MS PGothic" pitchFamily="34" charset="-128"/>
              </a:rPr>
              <a:t>3</a:t>
            </a:r>
            <a:r>
              <a:rPr lang="en-GB" sz="1200" dirty="0">
                <a:solidFill>
                  <a:prstClr val="black"/>
                </a:solidFill>
                <a:latin typeface="Calibri"/>
                <a:ea typeface="MS PGothic" pitchFamily="34" charset="-128"/>
              </a:rPr>
              <a:t>(3), 172-186.</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mn-lt"/>
              </a:rPr>
              <a:t>How to Evaluate Content Quality</a:t>
            </a:r>
            <a:endParaRPr lang="en-GB" sz="4000" b="1" cap="none" dirty="0">
              <a:solidFill>
                <a:srgbClr val="FFC000"/>
              </a:solidFill>
              <a:latin typeface="+mn-lt"/>
            </a:endParaRPr>
          </a:p>
        </p:txBody>
      </p:sp>
    </p:spTree>
    <p:extLst>
      <p:ext uri="{BB962C8B-B14F-4D97-AF65-F5344CB8AC3E}">
        <p14:creationId xmlns:p14="http://schemas.microsoft.com/office/powerpoint/2010/main" val="23178345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251521" y="1093886"/>
            <a:ext cx="8684518"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200" b="1" dirty="0">
                <a:solidFill>
                  <a:prstClr val="black"/>
                </a:solidFill>
                <a:cs typeface="Arial" charset="0"/>
              </a:rPr>
              <a:t>Directly</a:t>
            </a:r>
          </a:p>
          <a:p>
            <a:pPr lvl="1">
              <a:buFontTx/>
              <a:buChar char="–"/>
            </a:pPr>
            <a:r>
              <a:rPr lang="en-US" sz="2200" b="1" dirty="0">
                <a:solidFill>
                  <a:prstClr val="black"/>
                </a:solidFill>
                <a:cs typeface="Arial" charset="0"/>
              </a:rPr>
              <a:t>Theory-driven</a:t>
            </a:r>
            <a:r>
              <a:rPr lang="en-US" sz="2200" dirty="0">
                <a:solidFill>
                  <a:prstClr val="black"/>
                </a:solidFill>
                <a:cs typeface="Arial" charset="0"/>
              </a:rPr>
              <a:t>: evaluation function is based on a theoretical model – e.g. </a:t>
            </a:r>
            <a:r>
              <a:rPr lang="en-US" sz="2200" dirty="0" err="1">
                <a:solidFill>
                  <a:prstClr val="black"/>
                </a:solidFill>
                <a:cs typeface="Arial" charset="0"/>
              </a:rPr>
              <a:t>Koster’s</a:t>
            </a:r>
            <a:r>
              <a:rPr lang="en-US" sz="2200" dirty="0">
                <a:solidFill>
                  <a:prstClr val="black"/>
                </a:solidFill>
                <a:cs typeface="Arial" charset="0"/>
              </a:rPr>
              <a:t> theory of fun</a:t>
            </a:r>
          </a:p>
          <a:p>
            <a:pPr lvl="1">
              <a:buFontTx/>
              <a:buChar char="–"/>
            </a:pPr>
            <a:r>
              <a:rPr lang="en-US" sz="2200" b="1" dirty="0">
                <a:solidFill>
                  <a:prstClr val="black"/>
                </a:solidFill>
                <a:cs typeface="Arial" charset="0"/>
              </a:rPr>
              <a:t>Data-driven</a:t>
            </a:r>
            <a:r>
              <a:rPr lang="en-US" sz="2200" dirty="0">
                <a:solidFill>
                  <a:prstClr val="black"/>
                </a:solidFill>
                <a:cs typeface="Arial" charset="0"/>
              </a:rPr>
              <a:t>: evaluation function is derived via gameplay (or other modalities of) data</a:t>
            </a:r>
          </a:p>
          <a:p>
            <a:pPr>
              <a:buFontTx/>
              <a:buChar char="•"/>
            </a:pPr>
            <a:r>
              <a:rPr lang="en-US" sz="2200" b="1" dirty="0">
                <a:solidFill>
                  <a:prstClr val="black"/>
                </a:solidFill>
                <a:cs typeface="Arial" charset="0"/>
              </a:rPr>
              <a:t>Simulation-based</a:t>
            </a:r>
          </a:p>
          <a:p>
            <a:pPr lvl="1">
              <a:buFontTx/>
              <a:buChar char="–"/>
            </a:pPr>
            <a:r>
              <a:rPr lang="en-US" sz="2200" b="1" dirty="0">
                <a:solidFill>
                  <a:prstClr val="black"/>
                </a:solidFill>
                <a:cs typeface="Arial" charset="0"/>
              </a:rPr>
              <a:t>Static</a:t>
            </a:r>
            <a:r>
              <a:rPr lang="en-US" sz="2200" dirty="0">
                <a:solidFill>
                  <a:prstClr val="black"/>
                </a:solidFill>
                <a:cs typeface="Arial" charset="0"/>
              </a:rPr>
              <a:t>: evaluation function does not change over time</a:t>
            </a:r>
          </a:p>
          <a:p>
            <a:pPr lvl="1">
              <a:buFontTx/>
              <a:buChar char="–"/>
            </a:pPr>
            <a:r>
              <a:rPr lang="en-US" sz="2200" b="1" dirty="0">
                <a:solidFill>
                  <a:prstClr val="black"/>
                </a:solidFill>
                <a:cs typeface="Arial" charset="0"/>
              </a:rPr>
              <a:t>Dynamic</a:t>
            </a:r>
            <a:r>
              <a:rPr lang="en-US" sz="2200" dirty="0">
                <a:solidFill>
                  <a:prstClr val="black"/>
                </a:solidFill>
                <a:cs typeface="Arial" charset="0"/>
              </a:rPr>
              <a:t>: evaluation function is affected as time goes by</a:t>
            </a:r>
          </a:p>
          <a:p>
            <a:pPr>
              <a:buFontTx/>
              <a:buChar char="•"/>
            </a:pPr>
            <a:r>
              <a:rPr lang="en-US" sz="2200" b="1" dirty="0">
                <a:solidFill>
                  <a:prstClr val="black"/>
                </a:solidFill>
                <a:cs typeface="Arial" charset="0"/>
              </a:rPr>
              <a:t>Interactively</a:t>
            </a:r>
          </a:p>
          <a:p>
            <a:pPr lvl="1">
              <a:buFontTx/>
              <a:buChar char="–"/>
            </a:pPr>
            <a:r>
              <a:rPr lang="en-US" sz="2200" b="1" dirty="0">
                <a:solidFill>
                  <a:prstClr val="black"/>
                </a:solidFill>
                <a:cs typeface="Arial" charset="0"/>
              </a:rPr>
              <a:t>Implicit</a:t>
            </a:r>
            <a:r>
              <a:rPr lang="en-US" sz="2200" dirty="0">
                <a:solidFill>
                  <a:prstClr val="black"/>
                </a:solidFill>
                <a:cs typeface="Arial" charset="0"/>
              </a:rPr>
              <a:t>: game behavior gives value to content (e.g. preference over a weapon) </a:t>
            </a:r>
          </a:p>
          <a:p>
            <a:pPr lvl="1">
              <a:buFontTx/>
              <a:buChar char="–"/>
            </a:pPr>
            <a:r>
              <a:rPr lang="en-US" sz="2200" b="1" dirty="0">
                <a:solidFill>
                  <a:prstClr val="black"/>
                </a:solidFill>
                <a:cs typeface="Arial" charset="0"/>
              </a:rPr>
              <a:t>Explicit</a:t>
            </a:r>
            <a:r>
              <a:rPr lang="en-US" sz="2200" dirty="0">
                <a:solidFill>
                  <a:prstClr val="black"/>
                </a:solidFill>
                <a:cs typeface="Arial" charset="0"/>
              </a:rPr>
              <a:t>: ask players to score content</a:t>
            </a:r>
          </a:p>
        </p:txBody>
      </p:sp>
      <p:sp>
        <p:nvSpPr>
          <p:cNvPr id="8" name="Rectangle 7"/>
          <p:cNvSpPr/>
          <p:nvPr/>
        </p:nvSpPr>
        <p:spPr>
          <a:xfrm>
            <a:off x="251520" y="5204147"/>
            <a:ext cx="8684518" cy="461665"/>
          </a:xfrm>
          <a:prstGeom prst="rect">
            <a:avLst/>
          </a:prstGeom>
        </p:spPr>
        <p:txBody>
          <a:bodyPr wrap="square">
            <a:spAutoFit/>
          </a:bodyPr>
          <a:lstStyle/>
          <a:p>
            <a:r>
              <a:rPr lang="en-GB" sz="1200" dirty="0" err="1">
                <a:solidFill>
                  <a:prstClr val="black"/>
                </a:solidFill>
                <a:latin typeface="Calibri"/>
                <a:ea typeface="MS PGothic" pitchFamily="34" charset="-128"/>
              </a:rPr>
              <a:t>Togelius</a:t>
            </a:r>
            <a:r>
              <a:rPr lang="en-GB" sz="1200" dirty="0">
                <a:solidFill>
                  <a:prstClr val="black"/>
                </a:solidFill>
                <a:latin typeface="Calibri"/>
                <a:ea typeface="MS PGothic" pitchFamily="34" charset="-128"/>
              </a:rPr>
              <a:t>, J., </a:t>
            </a:r>
            <a:r>
              <a:rPr lang="en-GB" sz="1200" dirty="0" err="1">
                <a:solidFill>
                  <a:prstClr val="black"/>
                </a:solidFill>
                <a:latin typeface="Calibri"/>
                <a:ea typeface="MS PGothic" pitchFamily="34" charset="-128"/>
              </a:rPr>
              <a:t>Yannakakis</a:t>
            </a:r>
            <a:r>
              <a:rPr lang="en-GB" sz="1200" dirty="0">
                <a:solidFill>
                  <a:prstClr val="black"/>
                </a:solidFill>
                <a:latin typeface="Calibri"/>
                <a:ea typeface="MS PGothic" pitchFamily="34" charset="-128"/>
              </a:rPr>
              <a:t>, G. N., Stanley, K. O., &amp; Browne, C. (2011). Search-based procedural content generation: A taxonomy and survey. </a:t>
            </a:r>
            <a:r>
              <a:rPr lang="en-GB" sz="1200" i="1" dirty="0">
                <a:solidFill>
                  <a:prstClr val="black"/>
                </a:solidFill>
                <a:latin typeface="Calibri"/>
                <a:ea typeface="MS PGothic" pitchFamily="34" charset="-128"/>
              </a:rPr>
              <a:t>Computational Intelligence and AI in Games, IEEE Transactions on</a:t>
            </a:r>
            <a:r>
              <a:rPr lang="en-GB" sz="1200" dirty="0">
                <a:solidFill>
                  <a:prstClr val="black"/>
                </a:solidFill>
                <a:latin typeface="Calibri"/>
                <a:ea typeface="MS PGothic" pitchFamily="34" charset="-128"/>
              </a:rPr>
              <a:t>, </a:t>
            </a:r>
            <a:r>
              <a:rPr lang="en-GB" sz="1200" i="1" dirty="0">
                <a:solidFill>
                  <a:prstClr val="black"/>
                </a:solidFill>
                <a:latin typeface="Calibri"/>
                <a:ea typeface="MS PGothic" pitchFamily="34" charset="-128"/>
              </a:rPr>
              <a:t>3</a:t>
            </a:r>
            <a:r>
              <a:rPr lang="en-GB" sz="1200" dirty="0">
                <a:solidFill>
                  <a:prstClr val="black"/>
                </a:solidFill>
                <a:latin typeface="Calibri"/>
                <a:ea typeface="MS PGothic" pitchFamily="34" charset="-128"/>
              </a:rPr>
              <a:t>(3), 172-186.</a:t>
            </a:r>
          </a:p>
        </p:txBody>
      </p:sp>
      <p:sp>
        <p:nvSpPr>
          <p:cNvPr id="7"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mn-lt"/>
              </a:rPr>
              <a:t>How to Evaluate Content Quality</a:t>
            </a:r>
            <a:endParaRPr lang="en-GB" sz="4000" b="1" cap="none" dirty="0">
              <a:solidFill>
                <a:srgbClr val="FFC000"/>
              </a:solidFill>
              <a:latin typeface="+mn-lt"/>
            </a:endParaRPr>
          </a:p>
        </p:txBody>
      </p:sp>
    </p:spTree>
    <p:extLst>
      <p:ext uri="{BB962C8B-B14F-4D97-AF65-F5344CB8AC3E}">
        <p14:creationId xmlns:p14="http://schemas.microsoft.com/office/powerpoint/2010/main" val="40699336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7"/>
          <p:cNvPicPr>
            <a:picLocks noChangeAspect="1"/>
          </p:cNvPicPr>
          <p:nvPr/>
        </p:nvPicPr>
        <p:blipFill>
          <a:blip r:embed="rId3"/>
          <a:srcRect/>
          <a:stretch>
            <a:fillRect/>
          </a:stretch>
        </p:blipFill>
        <p:spPr bwMode="auto">
          <a:xfrm>
            <a:off x="-108520" y="1473114"/>
            <a:ext cx="9361040" cy="307585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07504" y="2929508"/>
            <a:ext cx="8928992" cy="1619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3074" name="Picture 2" descr="http://36.media.tumblr.com/tumblr_lumql4O4Ag1qgik10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231" y="3001517"/>
            <a:ext cx="2904257" cy="20665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pbs.org/thisemotionallife/sites/default/files/imagecache/blog_large_image/blogs/Flow_Senia_Maym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416" y="3001516"/>
            <a:ext cx="1928812" cy="14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https://encrypted-tbn3.gstatic.com/images?q=tbn:ANd9GcRskmWw-chRLWTkSlbBC77TufYUuDDn056XVzs6JYt6AycdGw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696" y="3244182"/>
            <a:ext cx="1114765" cy="719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4" descr="http://www.cslu.ogi.edu/%7Ezak/cs559/classificat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4292605"/>
            <a:ext cx="1214052" cy="725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07DB417-33BC-F4B3-AFEE-2ADE949DCE77}"/>
              </a:ext>
            </a:extLst>
          </p:cNvPr>
          <p:cNvPicPr>
            <a:picLocks noChangeAspect="1"/>
          </p:cNvPicPr>
          <p:nvPr/>
        </p:nvPicPr>
        <p:blipFill>
          <a:blip r:embed="rId8"/>
          <a:stretch>
            <a:fillRect/>
          </a:stretch>
        </p:blipFill>
        <p:spPr>
          <a:xfrm>
            <a:off x="3166485" y="3010804"/>
            <a:ext cx="2821738" cy="2057283"/>
          </a:xfrm>
          <a:prstGeom prst="rect">
            <a:avLst/>
          </a:prstGeom>
        </p:spPr>
      </p:pic>
    </p:spTree>
    <p:extLst>
      <p:ext uri="{BB962C8B-B14F-4D97-AF65-F5344CB8AC3E}">
        <p14:creationId xmlns:p14="http://schemas.microsoft.com/office/powerpoint/2010/main" val="34101326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eve Dahlskog and Julian Togelius: Patterns as Objectives for Level Generation. PCG Workshop 2013"/>
          <p:cNvSpPr txBox="1"/>
          <p:nvPr/>
        </p:nvSpPr>
        <p:spPr>
          <a:xfrm>
            <a:off x="1174379" y="5387579"/>
            <a:ext cx="7138974" cy="240484"/>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lvl1pPr>
              <a:defRPr sz="2000">
                <a:latin typeface="Gill Sans"/>
                <a:ea typeface="Gill Sans"/>
                <a:cs typeface="Gill Sans"/>
                <a:sym typeface="Gill Sans"/>
              </a:defRPr>
            </a:lvl1pPr>
          </a:lstStyle>
          <a:p>
            <a:endParaRPr sz="1172" dirty="0"/>
          </a:p>
        </p:txBody>
      </p:sp>
      <p:sp>
        <p:nvSpPr>
          <p:cNvPr id="5" name="Title 7"/>
          <p:cNvSpPr txBox="1">
            <a:spLocks/>
          </p:cNvSpPr>
          <p:nvPr/>
        </p:nvSpPr>
        <p:spPr bwMode="auto">
          <a:xfrm>
            <a:off x="0"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kern="0" cap="none" dirty="0">
                <a:solidFill>
                  <a:prstClr val="white"/>
                </a:solidFill>
                <a:latin typeface="Calibri (Headings)"/>
              </a:rPr>
              <a:t>Search-Based PCG Example </a:t>
            </a:r>
            <a:r>
              <a:rPr lang="el-GR" kern="0" cap="none" dirty="0">
                <a:solidFill>
                  <a:prstClr val="white"/>
                </a:solidFill>
                <a:latin typeface="Calibri (Headings)"/>
              </a:rPr>
              <a:t>#1</a:t>
            </a:r>
            <a:br>
              <a:rPr lang="en-GB" kern="0" cap="none" dirty="0">
                <a:solidFill>
                  <a:prstClr val="white"/>
                </a:solidFill>
                <a:latin typeface="Calibri (Headings)"/>
              </a:rPr>
            </a:br>
            <a:r>
              <a:rPr lang="en-GB" sz="1800" i="1" kern="0" cap="none" dirty="0">
                <a:solidFill>
                  <a:prstClr val="white"/>
                </a:solidFill>
                <a:latin typeface="Calibri (Headings)"/>
              </a:rPr>
              <a:t>How would we generate levels for </a:t>
            </a:r>
            <a:r>
              <a:rPr lang="en-GB" sz="1800" i="1" kern="0" cap="none" dirty="0">
                <a:solidFill>
                  <a:srgbClr val="FFC000"/>
                </a:solidFill>
                <a:latin typeface="Calibri (Headings)"/>
              </a:rPr>
              <a:t>Super Mario Bros</a:t>
            </a:r>
            <a:r>
              <a:rPr lang="en-GB" sz="1800" i="1" kern="0" cap="none" dirty="0">
                <a:solidFill>
                  <a:prstClr val="white"/>
                </a:solidFill>
                <a:latin typeface="Calibri (Headings)"/>
              </a:rPr>
              <a:t>?</a:t>
            </a:r>
            <a:endParaRPr lang="en-GB" sz="1800" b="1" cap="none" dirty="0">
              <a:solidFill>
                <a:srgbClr val="FFC000"/>
              </a:solidFill>
              <a:latin typeface="+mn-lt"/>
            </a:endParaRPr>
          </a:p>
        </p:txBody>
      </p:sp>
    </p:spTree>
    <p:extLst>
      <p:ext uri="{BB962C8B-B14F-4D97-AF65-F5344CB8AC3E}">
        <p14:creationId xmlns:p14="http://schemas.microsoft.com/office/powerpoint/2010/main" val="1806258938"/>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asonably faithful clone of SMB 1/3…"/>
          <p:cNvSpPr txBox="1">
            <a:spLocks noGrp="1"/>
          </p:cNvSpPr>
          <p:nvPr>
            <p:ph type="body" sz="quarter" idx="1"/>
          </p:nvPr>
        </p:nvSpPr>
        <p:spPr>
          <a:xfrm>
            <a:off x="5868144" y="1525488"/>
            <a:ext cx="3096344" cy="3683496"/>
          </a:xfrm>
          <a:prstGeom prst="rect">
            <a:avLst/>
          </a:prstGeom>
        </p:spPr>
        <p:txBody>
          <a:bodyPr/>
          <a:lstStyle/>
          <a:p>
            <a:pPr>
              <a:buFont typeface="Arial" panose="020B0604020202020204" pitchFamily="34" charset="0"/>
              <a:buChar char="•"/>
            </a:pPr>
            <a:r>
              <a:rPr sz="3000" dirty="0"/>
              <a:t>Reasonably faithful clone of SMB 1/3</a:t>
            </a:r>
          </a:p>
          <a:p>
            <a:pPr>
              <a:buFont typeface="Arial" panose="020B0604020202020204" pitchFamily="34" charset="0"/>
              <a:buChar char="•"/>
            </a:pPr>
            <a:r>
              <a:rPr sz="3000" dirty="0"/>
              <a:t>APIs for level generators and AI controllers</a:t>
            </a:r>
          </a:p>
        </p:txBody>
      </p:sp>
      <p:pic>
        <p:nvPicPr>
          <p:cNvPr id="3" name="Picture 2"/>
          <p:cNvPicPr>
            <a:picLocks noChangeAspect="1"/>
          </p:cNvPicPr>
          <p:nvPr/>
        </p:nvPicPr>
        <p:blipFill>
          <a:blip r:embed="rId3"/>
          <a:stretch>
            <a:fillRect/>
          </a:stretch>
        </p:blipFill>
        <p:spPr>
          <a:xfrm>
            <a:off x="1031027" y="1504681"/>
            <a:ext cx="4477077" cy="3347679"/>
          </a:xfrm>
          <a:prstGeom prst="rect">
            <a:avLst/>
          </a:prstGeom>
          <a:ln>
            <a:noFill/>
          </a:ln>
          <a:effectLst>
            <a:outerShdw blurRad="292100" dist="139700" dir="2700000" algn="tl" rotWithShape="0">
              <a:srgbClr val="333333">
                <a:alpha val="65000"/>
              </a:srgbClr>
            </a:outerShdw>
          </a:effectLst>
        </p:spPr>
      </p:pic>
      <p:sp>
        <p:nvSpPr>
          <p:cNvPr id="5" name="Steve Dahlskog and Julian Togelius: Patterns as Objectives for Level Generation. PCG Workshop 2013"/>
          <p:cNvSpPr txBox="1"/>
          <p:nvPr/>
        </p:nvSpPr>
        <p:spPr>
          <a:xfrm>
            <a:off x="1174379" y="5387579"/>
            <a:ext cx="7138974" cy="240484"/>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lvl1pPr>
              <a:defRPr sz="2000">
                <a:latin typeface="Gill Sans"/>
                <a:ea typeface="Gill Sans"/>
                <a:cs typeface="Gill Sans"/>
                <a:sym typeface="Gill Sans"/>
              </a:defRPr>
            </a:lvl1pPr>
          </a:lstStyle>
          <a:p>
            <a:r>
              <a:rPr sz="1172" dirty="0"/>
              <a:t>Steve </a:t>
            </a:r>
            <a:r>
              <a:rPr sz="1172" dirty="0" err="1"/>
              <a:t>Dahlskog</a:t>
            </a:r>
            <a:r>
              <a:rPr sz="1172" dirty="0"/>
              <a:t> and Julian </a:t>
            </a:r>
            <a:r>
              <a:rPr sz="1172" dirty="0" err="1"/>
              <a:t>Togelius</a:t>
            </a:r>
            <a:r>
              <a:rPr sz="1172" dirty="0"/>
              <a:t>: </a:t>
            </a:r>
            <a:r>
              <a:rPr sz="1172" b="1" dirty="0"/>
              <a:t>Patterns as Objectives for Level Generation</a:t>
            </a:r>
            <a:r>
              <a:rPr sz="1172" dirty="0"/>
              <a:t>. PCG Workshop 2013</a:t>
            </a:r>
          </a:p>
        </p:txBody>
      </p:sp>
      <p:sp>
        <p:nvSpPr>
          <p:cNvPr id="8"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The Mario AI Benchmark</a:t>
            </a:r>
            <a:endParaRPr lang="en-GB" sz="4500" b="1" cap="none" dirty="0">
              <a:solidFill>
                <a:srgbClr val="FFC000"/>
              </a:solidFill>
              <a:latin typeface="+mn-lt"/>
            </a:endParaRPr>
          </a:p>
        </p:txBody>
      </p:sp>
    </p:spTree>
    <p:extLst>
      <p:ext uri="{BB962C8B-B14F-4D97-AF65-F5344CB8AC3E}">
        <p14:creationId xmlns:p14="http://schemas.microsoft.com/office/powerpoint/2010/main" val="608337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9" name="Content Placeholder 6"/>
          <p:cNvGraphicFramePr/>
          <p:nvPr/>
        </p:nvGraphicFramePr>
        <p:xfrm>
          <a:off x="1779713" y="1460423"/>
          <a:ext cx="5580130" cy="3723881"/>
        </p:xfrm>
        <a:graphic>
          <a:graphicData uri="http://schemas.openxmlformats.org/drawingml/2006/chart">
            <c:chart xmlns:c="http://schemas.openxmlformats.org/drawingml/2006/chart" xmlns:r="http://schemas.openxmlformats.org/officeDocument/2006/relationships" r:id="rId3"/>
          </a:graphicData>
        </a:graphic>
      </p:graphicFrame>
      <p:sp>
        <p:nvSpPr>
          <p:cNvPr id="460" name="Pie Chart of Questionable Origin and Veracity"/>
          <p:cNvSpPr txBox="1"/>
          <p:nvPr/>
        </p:nvSpPr>
        <p:spPr>
          <a:xfrm>
            <a:off x="444767" y="626250"/>
            <a:ext cx="92396"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500"/>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Title 7">
            <a:extLst>
              <a:ext uri="{FF2B5EF4-FFF2-40B4-BE49-F238E27FC236}">
                <a16:creationId xmlns:a16="http://schemas.microsoft.com/office/drawing/2014/main" id="{37A11856-B20D-8E3C-4D1A-EF38CE0F26BB}"/>
              </a:ext>
            </a:extLst>
          </p:cNvPr>
          <p:cNvSpPr txBox="1">
            <a:spLocks noGrp="1"/>
          </p:cNvSpPr>
          <p:nvPr>
            <p:ph type="title"/>
          </p:nvPr>
        </p:nvSpPr>
        <p:spPr>
          <a:xfrm>
            <a:off x="0" y="-15366"/>
            <a:ext cx="9144001" cy="1080000"/>
          </a:xfrm>
          <a:prstGeom prst="rect">
            <a:avLst/>
          </a:prstGeom>
          <a:blipFill>
            <a:blip r:embed="rId4"/>
            <a:stretch>
              <a:fillRect/>
            </a:stretch>
          </a:blipFill>
        </p:spPr>
        <p:txBody>
          <a:bodyPr>
            <a:noAutofit/>
          </a:bodyPr>
          <a:lstStyle>
            <a:lvl1pPr>
              <a:defRPr sz="4500" cap="none">
                <a:latin typeface="+mj-lt"/>
                <a:ea typeface="+mj-ea"/>
                <a:cs typeface="+mj-cs"/>
                <a:sym typeface="Calibri"/>
              </a:defRPr>
            </a:lvl1pPr>
          </a:lstStyle>
          <a:p>
            <a:pPr lvl="0" algn="l" defTabSz="457200" hangingPunct="0">
              <a:defRPr/>
            </a:pPr>
            <a:r>
              <a:rPr lang="en-GB" sz="3600" dirty="0">
                <a:solidFill>
                  <a:schemeClr val="bg1"/>
                </a:solidFill>
              </a:rPr>
              <a:t> Pie Chart of Questionable Origin and Veracity</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A number of “vertical slices” are identified from the original SMB levels…"/>
          <p:cNvSpPr txBox="1">
            <a:spLocks noGrp="1"/>
          </p:cNvSpPr>
          <p:nvPr>
            <p:ph type="body" sz="half" idx="1"/>
          </p:nvPr>
        </p:nvSpPr>
        <p:spPr>
          <a:xfrm>
            <a:off x="323529" y="1525488"/>
            <a:ext cx="5112568" cy="3683496"/>
          </a:xfrm>
          <a:prstGeom prst="rect">
            <a:avLst/>
          </a:prstGeom>
        </p:spPr>
        <p:txBody>
          <a:bodyPr/>
          <a:lstStyle/>
          <a:p>
            <a:pPr marL="457200" indent="-457200">
              <a:buFont typeface="Arial" panose="020B0604020202020204" pitchFamily="34" charset="0"/>
              <a:buChar char="•"/>
            </a:pPr>
            <a:r>
              <a:rPr sz="3000" dirty="0"/>
              <a:t>A number of “vertical slices” are identified from the original SMB levels</a:t>
            </a:r>
          </a:p>
          <a:p>
            <a:pPr marL="457200" indent="-457200">
              <a:buFont typeface="Arial" panose="020B0604020202020204" pitchFamily="34" charset="0"/>
              <a:buChar char="•"/>
            </a:pPr>
            <a:r>
              <a:rPr sz="3000" dirty="0"/>
              <a:t>Levels are represented as strings, where each character correspond to a pattern</a:t>
            </a:r>
          </a:p>
        </p:txBody>
      </p:sp>
      <p:pic>
        <p:nvPicPr>
          <p:cNvPr id="3" name="Picture 2"/>
          <p:cNvPicPr>
            <a:picLocks noChangeAspect="1"/>
          </p:cNvPicPr>
          <p:nvPr/>
        </p:nvPicPr>
        <p:blipFill>
          <a:blip r:embed="rId3"/>
          <a:stretch>
            <a:fillRect/>
          </a:stretch>
        </p:blipFill>
        <p:spPr>
          <a:xfrm>
            <a:off x="5724128" y="1525488"/>
            <a:ext cx="2934895" cy="3516061"/>
          </a:xfrm>
          <a:prstGeom prst="rect">
            <a:avLst/>
          </a:prstGeom>
        </p:spPr>
      </p:pic>
      <p:sp>
        <p:nvSpPr>
          <p:cNvPr id="5" name="Steve Dahlskog and Julian Togelius: Patterns as Objectives for Level Generation. PCG Workshop 2013"/>
          <p:cNvSpPr txBox="1"/>
          <p:nvPr/>
        </p:nvSpPr>
        <p:spPr>
          <a:xfrm>
            <a:off x="1174379" y="5387579"/>
            <a:ext cx="7138974" cy="240484"/>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lvl1pPr>
              <a:defRPr sz="2000">
                <a:latin typeface="Gill Sans"/>
                <a:ea typeface="Gill Sans"/>
                <a:cs typeface="Gill Sans"/>
                <a:sym typeface="Gill Sans"/>
              </a:defRPr>
            </a:lvl1pPr>
          </a:lstStyle>
          <a:p>
            <a:r>
              <a:rPr sz="1172" dirty="0"/>
              <a:t>Steve </a:t>
            </a:r>
            <a:r>
              <a:rPr sz="1172" dirty="0" err="1"/>
              <a:t>Dahlskog</a:t>
            </a:r>
            <a:r>
              <a:rPr sz="1172" dirty="0"/>
              <a:t> and Julian </a:t>
            </a:r>
            <a:r>
              <a:rPr sz="1172" dirty="0" err="1"/>
              <a:t>Togelius</a:t>
            </a:r>
            <a:r>
              <a:rPr sz="1172" dirty="0"/>
              <a:t>: </a:t>
            </a:r>
            <a:r>
              <a:rPr sz="1172" b="1" dirty="0"/>
              <a:t>Patterns as Objectives for Level Generation</a:t>
            </a:r>
            <a:r>
              <a:rPr sz="1172" dirty="0"/>
              <a:t>. PCG Workshop 2013</a:t>
            </a:r>
          </a:p>
        </p:txBody>
      </p:sp>
      <p:sp>
        <p:nvSpPr>
          <p:cNvPr id="7"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Representation</a:t>
            </a:r>
            <a:endParaRPr lang="en-GB" sz="4500" b="1" cap="none" dirty="0">
              <a:solidFill>
                <a:srgbClr val="FFC000"/>
              </a:solidFill>
              <a:latin typeface="+mn-lt"/>
            </a:endParaRPr>
          </a:p>
        </p:txBody>
      </p:sp>
    </p:spTree>
    <p:extLst>
      <p:ext uri="{BB962C8B-B14F-4D97-AF65-F5344CB8AC3E}">
        <p14:creationId xmlns:p14="http://schemas.microsoft.com/office/powerpoint/2010/main" val="2560696516"/>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25 patterns are identified in the original SMB levels…"/>
          <p:cNvSpPr txBox="1">
            <a:spLocks noGrp="1"/>
          </p:cNvSpPr>
          <p:nvPr>
            <p:ph type="body" sz="half" idx="1"/>
          </p:nvPr>
        </p:nvSpPr>
        <p:spPr>
          <a:xfrm>
            <a:off x="323529" y="1525488"/>
            <a:ext cx="6192688" cy="3683496"/>
          </a:xfrm>
          <a:prstGeom prst="rect">
            <a:avLst/>
          </a:prstGeom>
        </p:spPr>
        <p:txBody>
          <a:bodyPr/>
          <a:lstStyle/>
          <a:p>
            <a:pPr marL="457200" indent="-457200">
              <a:buFont typeface="Arial" panose="020B0604020202020204" pitchFamily="34" charset="0"/>
              <a:buChar char="•"/>
            </a:pPr>
            <a:r>
              <a:rPr sz="3000" dirty="0"/>
              <a:t>25 patterns are identified in the original SMB levels</a:t>
            </a:r>
          </a:p>
          <a:p>
            <a:pPr marL="457200" indent="-457200">
              <a:buFont typeface="Arial" panose="020B0604020202020204" pitchFamily="34" charset="0"/>
              <a:buChar char="•"/>
            </a:pPr>
            <a:r>
              <a:rPr sz="3000" dirty="0"/>
              <a:t>e.g. enemy hordes, pipe valleys, 3-paths…</a:t>
            </a:r>
          </a:p>
          <a:p>
            <a:pPr marL="457200" indent="-457200">
              <a:buFont typeface="Arial" panose="020B0604020202020204" pitchFamily="34" charset="0"/>
              <a:buChar char="•"/>
            </a:pPr>
            <a:r>
              <a:rPr sz="3000" dirty="0"/>
              <a:t>The fitness function counts the number of patterns found in the level</a:t>
            </a:r>
          </a:p>
        </p:txBody>
      </p:sp>
      <p:pic>
        <p:nvPicPr>
          <p:cNvPr id="3" name="Picture 2"/>
          <p:cNvPicPr>
            <a:picLocks noChangeAspect="1"/>
          </p:cNvPicPr>
          <p:nvPr/>
        </p:nvPicPr>
        <p:blipFill>
          <a:blip r:embed="rId3"/>
          <a:stretch>
            <a:fillRect/>
          </a:stretch>
        </p:blipFill>
        <p:spPr>
          <a:xfrm>
            <a:off x="6660232" y="1521068"/>
            <a:ext cx="2248166" cy="3687916"/>
          </a:xfrm>
          <a:prstGeom prst="rect">
            <a:avLst/>
          </a:prstGeom>
        </p:spPr>
      </p:pic>
      <p:sp>
        <p:nvSpPr>
          <p:cNvPr id="5" name="Steve Dahlskog and Julian Togelius: Patterns as Objectives for Level Generation. PCG Workshop 2013"/>
          <p:cNvSpPr txBox="1"/>
          <p:nvPr/>
        </p:nvSpPr>
        <p:spPr>
          <a:xfrm>
            <a:off x="1174379" y="5387579"/>
            <a:ext cx="7138974" cy="240484"/>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lvl1pPr>
              <a:defRPr sz="2000">
                <a:latin typeface="Gill Sans"/>
                <a:ea typeface="Gill Sans"/>
                <a:cs typeface="Gill Sans"/>
                <a:sym typeface="Gill Sans"/>
              </a:defRPr>
            </a:lvl1pPr>
          </a:lstStyle>
          <a:p>
            <a:r>
              <a:rPr sz="1172" dirty="0"/>
              <a:t>Steve </a:t>
            </a:r>
            <a:r>
              <a:rPr sz="1172" dirty="0" err="1"/>
              <a:t>Dahlskog</a:t>
            </a:r>
            <a:r>
              <a:rPr sz="1172" dirty="0"/>
              <a:t> and Julian </a:t>
            </a:r>
            <a:r>
              <a:rPr sz="1172" dirty="0" err="1"/>
              <a:t>Togelius</a:t>
            </a:r>
            <a:r>
              <a:rPr sz="1172" dirty="0"/>
              <a:t>: </a:t>
            </a:r>
            <a:r>
              <a:rPr sz="1172" b="1" dirty="0"/>
              <a:t>Patterns as Objectives for Level Generation</a:t>
            </a:r>
            <a:r>
              <a:rPr sz="1172" dirty="0"/>
              <a:t>. PCG Workshop 2013</a:t>
            </a:r>
          </a:p>
        </p:txBody>
      </p:sp>
      <p:sp>
        <p:nvSpPr>
          <p:cNvPr id="7"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Evaluation</a:t>
            </a:r>
            <a:endParaRPr lang="en-GB" sz="4500" b="1" cap="none" dirty="0">
              <a:solidFill>
                <a:srgbClr val="FFC000"/>
              </a:solidFill>
              <a:latin typeface="+mn-lt"/>
            </a:endParaRPr>
          </a:p>
        </p:txBody>
      </p:sp>
    </p:spTree>
    <p:extLst>
      <p:ext uri="{BB962C8B-B14F-4D97-AF65-F5344CB8AC3E}">
        <p14:creationId xmlns:p14="http://schemas.microsoft.com/office/powerpoint/2010/main" val="664998785"/>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teve Dahlskog and Julian Togelius: Patterns as Objectives for Level Generation. PCG Workshop 2013"/>
          <p:cNvSpPr txBox="1"/>
          <p:nvPr/>
        </p:nvSpPr>
        <p:spPr>
          <a:xfrm>
            <a:off x="1174379" y="5387579"/>
            <a:ext cx="7138974" cy="240484"/>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lvl1pPr>
              <a:defRPr sz="2000">
                <a:latin typeface="Gill Sans"/>
                <a:ea typeface="Gill Sans"/>
                <a:cs typeface="Gill Sans"/>
                <a:sym typeface="Gill Sans"/>
              </a:defRPr>
            </a:lvl1pPr>
          </a:lstStyle>
          <a:p>
            <a:r>
              <a:rPr sz="1172" dirty="0"/>
              <a:t>Steve </a:t>
            </a:r>
            <a:r>
              <a:rPr sz="1172" dirty="0" err="1"/>
              <a:t>Dahlskog</a:t>
            </a:r>
            <a:r>
              <a:rPr sz="1172" dirty="0"/>
              <a:t> and Julian </a:t>
            </a:r>
            <a:r>
              <a:rPr sz="1172" dirty="0" err="1"/>
              <a:t>Togelius</a:t>
            </a:r>
            <a:r>
              <a:rPr sz="1172" dirty="0"/>
              <a:t>: </a:t>
            </a:r>
            <a:r>
              <a:rPr sz="1172" b="1" dirty="0"/>
              <a:t>Patterns as Objectives for Level Generation</a:t>
            </a:r>
            <a:r>
              <a:rPr sz="1172" dirty="0"/>
              <a:t>. PCG Workshop 2013</a:t>
            </a:r>
          </a:p>
        </p:txBody>
      </p:sp>
      <p:pic>
        <p:nvPicPr>
          <p:cNvPr id="2" name="Picture 1"/>
          <p:cNvPicPr>
            <a:picLocks noChangeAspect="1"/>
          </p:cNvPicPr>
          <p:nvPr/>
        </p:nvPicPr>
        <p:blipFill>
          <a:blip r:embed="rId3"/>
          <a:stretch>
            <a:fillRect/>
          </a:stretch>
        </p:blipFill>
        <p:spPr>
          <a:xfrm>
            <a:off x="1187624" y="94443"/>
            <a:ext cx="6984776" cy="5186969"/>
          </a:xfrm>
          <a:prstGeom prst="rect">
            <a:avLst/>
          </a:prstGeom>
        </p:spPr>
      </p:pic>
    </p:spTree>
    <p:extLst>
      <p:ext uri="{BB962C8B-B14F-4D97-AF65-F5344CB8AC3E}">
        <p14:creationId xmlns:p14="http://schemas.microsoft.com/office/powerpoint/2010/main" val="730828242"/>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6660" y="697260"/>
            <a:ext cx="8807828" cy="4596586"/>
          </a:xfrm>
          <a:prstGeom prst="rect">
            <a:avLst/>
          </a:prstGeom>
        </p:spPr>
      </p:pic>
      <p:sp>
        <p:nvSpPr>
          <p:cNvPr id="3" name="Steve Dahlskog and Julian Togelius: Patterns as Objectives for Level Generation. PCG Workshop 2013"/>
          <p:cNvSpPr txBox="1"/>
          <p:nvPr/>
        </p:nvSpPr>
        <p:spPr>
          <a:xfrm>
            <a:off x="1174379" y="5387579"/>
            <a:ext cx="7138974" cy="240484"/>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lvl1pPr>
              <a:defRPr sz="2000">
                <a:latin typeface="Gill Sans"/>
                <a:ea typeface="Gill Sans"/>
                <a:cs typeface="Gill Sans"/>
                <a:sym typeface="Gill Sans"/>
              </a:defRPr>
            </a:lvl1pPr>
          </a:lstStyle>
          <a:p>
            <a:r>
              <a:rPr sz="1172" dirty="0"/>
              <a:t>Steve </a:t>
            </a:r>
            <a:r>
              <a:rPr sz="1172" dirty="0" err="1"/>
              <a:t>Dahlskog</a:t>
            </a:r>
            <a:r>
              <a:rPr sz="1172" dirty="0"/>
              <a:t> and Julian </a:t>
            </a:r>
            <a:r>
              <a:rPr sz="1172" dirty="0" err="1"/>
              <a:t>Togelius</a:t>
            </a:r>
            <a:r>
              <a:rPr sz="1172" dirty="0"/>
              <a:t>: </a:t>
            </a:r>
            <a:r>
              <a:rPr sz="1172" b="1" dirty="0"/>
              <a:t>Patterns as Objectives for Level Generation</a:t>
            </a:r>
            <a:r>
              <a:rPr sz="1172" dirty="0"/>
              <a:t>. PCG Workshop 2013</a:t>
            </a:r>
          </a:p>
        </p:txBody>
      </p:sp>
    </p:spTree>
    <p:extLst>
      <p:ext uri="{BB962C8B-B14F-4D97-AF65-F5344CB8AC3E}">
        <p14:creationId xmlns:p14="http://schemas.microsoft.com/office/powerpoint/2010/main" val="3240994512"/>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eve Dahlskog and Julian Togelius: Patterns as Objectives for Level Generation. PCG Workshop 2013"/>
          <p:cNvSpPr txBox="1"/>
          <p:nvPr/>
        </p:nvSpPr>
        <p:spPr>
          <a:xfrm>
            <a:off x="1174379" y="5387579"/>
            <a:ext cx="7138974" cy="240484"/>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lvl1pPr>
              <a:defRPr sz="2000">
                <a:latin typeface="Gill Sans"/>
                <a:ea typeface="Gill Sans"/>
                <a:cs typeface="Gill Sans"/>
                <a:sym typeface="Gill Sans"/>
              </a:defRPr>
            </a:lvl1pPr>
          </a:lstStyle>
          <a:p>
            <a:endParaRPr sz="1172" dirty="0"/>
          </a:p>
        </p:txBody>
      </p:sp>
      <p:sp>
        <p:nvSpPr>
          <p:cNvPr id="5" name="Title 7"/>
          <p:cNvSpPr txBox="1">
            <a:spLocks/>
          </p:cNvSpPr>
          <p:nvPr/>
        </p:nvSpPr>
        <p:spPr bwMode="auto">
          <a:xfrm>
            <a:off x="0"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kern="0" cap="none" dirty="0">
                <a:solidFill>
                  <a:prstClr val="white"/>
                </a:solidFill>
                <a:latin typeface="Calibri (Headings)"/>
              </a:rPr>
              <a:t>Search-Based PCG Example </a:t>
            </a:r>
            <a:r>
              <a:rPr lang="el-GR" kern="0" cap="none" dirty="0">
                <a:solidFill>
                  <a:prstClr val="white"/>
                </a:solidFill>
                <a:latin typeface="Calibri (Headings)"/>
              </a:rPr>
              <a:t>#</a:t>
            </a:r>
            <a:r>
              <a:rPr lang="en-GB" kern="0" cap="none" dirty="0">
                <a:solidFill>
                  <a:prstClr val="white"/>
                </a:solidFill>
                <a:latin typeface="Calibri (Headings)"/>
              </a:rPr>
              <a:t>2</a:t>
            </a:r>
            <a:br>
              <a:rPr lang="en-GB" kern="0" cap="none" dirty="0">
                <a:solidFill>
                  <a:prstClr val="white"/>
                </a:solidFill>
                <a:latin typeface="Calibri (Headings)"/>
              </a:rPr>
            </a:br>
            <a:r>
              <a:rPr lang="en-GB" sz="1800" i="1" kern="0" cap="none" dirty="0">
                <a:solidFill>
                  <a:prstClr val="white"/>
                </a:solidFill>
                <a:latin typeface="Calibri (Headings)"/>
              </a:rPr>
              <a:t>How would we create </a:t>
            </a:r>
            <a:r>
              <a:rPr lang="en-GB" sz="1800" i="1" kern="0" cap="none" dirty="0">
                <a:solidFill>
                  <a:srgbClr val="FFC000"/>
                </a:solidFill>
                <a:latin typeface="Calibri (Headings)"/>
              </a:rPr>
              <a:t>new game rules</a:t>
            </a:r>
            <a:r>
              <a:rPr lang="en-GB" sz="1800" i="1" kern="0" cap="none" dirty="0">
                <a:solidFill>
                  <a:prstClr val="white"/>
                </a:solidFill>
                <a:latin typeface="Calibri (Headings)"/>
              </a:rPr>
              <a:t>?</a:t>
            </a:r>
            <a:endParaRPr lang="en-GB" sz="1800" b="1" cap="none" dirty="0">
              <a:solidFill>
                <a:srgbClr val="FFC000"/>
              </a:solidFill>
              <a:latin typeface="+mn-lt"/>
            </a:endParaRPr>
          </a:p>
        </p:txBody>
      </p:sp>
    </p:spTree>
    <p:extLst>
      <p:ext uri="{BB962C8B-B14F-4D97-AF65-F5344CB8AC3E}">
        <p14:creationId xmlns:p14="http://schemas.microsoft.com/office/powerpoint/2010/main" val="856439286"/>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Rules are also content……"/>
          <p:cNvSpPr txBox="1">
            <a:spLocks noGrp="1"/>
          </p:cNvSpPr>
          <p:nvPr>
            <p:ph type="body" idx="1"/>
          </p:nvPr>
        </p:nvSpPr>
        <p:spPr>
          <a:xfrm>
            <a:off x="251520" y="1561356"/>
            <a:ext cx="8424938" cy="3338513"/>
          </a:xfrm>
          <a:prstGeom prst="rect">
            <a:avLst/>
          </a:prstGeom>
        </p:spPr>
        <p:txBody>
          <a:bodyPr>
            <a:normAutofit lnSpcReduction="10000"/>
          </a:bodyPr>
          <a:lstStyle/>
          <a:p>
            <a:pPr marL="457200" indent="-457200">
              <a:buSzPct val="100000"/>
              <a:buFont typeface="Arial"/>
              <a:buChar char="•"/>
              <a:defRPr sz="3000"/>
            </a:pPr>
            <a:r>
              <a:t>Rules are also content…</a:t>
            </a:r>
          </a:p>
          <a:p>
            <a:pPr marL="457200" indent="-457200">
              <a:buSzPct val="100000"/>
              <a:buFont typeface="Arial"/>
              <a:buChar char="•"/>
              <a:defRPr sz="3000"/>
            </a:pPr>
            <a:r>
              <a:t>Will need simulation-based evaluation - you can only judge game rules by playing the game</a:t>
            </a:r>
          </a:p>
          <a:p>
            <a:pPr marL="457200" indent="-457200">
              <a:buSzPct val="100000"/>
              <a:buFont typeface="Arial"/>
              <a:buChar char="•"/>
              <a:defRPr sz="3000"/>
            </a:pPr>
            <a:r>
              <a:t>Has been attempted for simple Pac-Man-like games (Togelius 2008), GVGAI games (Nielsen et al 2015)</a:t>
            </a:r>
          </a:p>
          <a:p>
            <a:pPr marL="457200" indent="-457200">
              <a:buSzPct val="100000"/>
              <a:buFont typeface="Arial"/>
              <a:buChar char="•"/>
              <a:defRPr sz="3000"/>
            </a:pPr>
            <a:r>
              <a:t>Perhaps most convincingly for board games (Browne 2008)</a:t>
            </a:r>
          </a:p>
        </p:txBody>
      </p:sp>
      <p:grpSp>
        <p:nvGrpSpPr>
          <p:cNvPr id="582" name="Title 7"/>
          <p:cNvGrpSpPr/>
          <p:nvPr/>
        </p:nvGrpSpPr>
        <p:grpSpPr>
          <a:xfrm>
            <a:off x="0" y="-30734"/>
            <a:ext cx="9144001" cy="1080000"/>
            <a:chOff x="0" y="0"/>
            <a:chExt cx="9144000" cy="1079999"/>
          </a:xfrm>
        </p:grpSpPr>
        <p:sp>
          <p:nvSpPr>
            <p:cNvPr id="580" name="Rectangle"/>
            <p:cNvSpPr/>
            <p:nvPr/>
          </p:nvSpPr>
          <p:spPr>
            <a:xfrm>
              <a:off x="0" y="0"/>
              <a:ext cx="9144001" cy="1080000"/>
            </a:xfrm>
            <a:prstGeom prst="rect">
              <a:avLst/>
            </a:prstGeom>
            <a:blipFill rotWithShape="1">
              <a:blip r:embed="rId2"/>
              <a:srcRect/>
              <a:stretch>
                <a:fillRect/>
              </a:stretch>
            </a:blipFill>
            <a:ln w="12700" cap="flat">
              <a:noFill/>
              <a:miter lim="400000"/>
            </a:ln>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4500" b="1">
                  <a:solidFill>
                    <a:srgbClr val="FFC000"/>
                  </a:solidFill>
                </a:defRPr>
              </a:pPr>
              <a:endParaRPr kumimoji="0" sz="4500" b="1" i="0" u="none" strike="noStrike" kern="0" cap="none" spc="0" normalizeH="0" baseline="0" noProof="0">
                <a:ln>
                  <a:noFill/>
                </a:ln>
                <a:solidFill>
                  <a:srgbClr val="FFC000"/>
                </a:solidFill>
                <a:effectLst/>
                <a:uLnTx/>
                <a:uFillTx/>
                <a:latin typeface="Calibri"/>
                <a:ea typeface="Calibri"/>
                <a:cs typeface="Calibri"/>
                <a:sym typeface="Calibri"/>
              </a:endParaRPr>
            </a:p>
          </p:txBody>
        </p:sp>
        <p:sp>
          <p:nvSpPr>
            <p:cNvPr id="581" name="Creating Game Rules"/>
            <p:cNvSpPr txBox="1"/>
            <p:nvPr/>
          </p:nvSpPr>
          <p:spPr>
            <a:xfrm>
              <a:off x="216000" y="217815"/>
              <a:ext cx="8836561" cy="5723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45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4500" b="0" i="0" u="none" strike="noStrike" kern="0" cap="none" spc="0" normalizeH="0" baseline="0" noProof="0">
                  <a:ln>
                    <a:noFill/>
                  </a:ln>
                  <a:solidFill>
                    <a:srgbClr val="FFFFFF"/>
                  </a:solidFill>
                  <a:effectLst/>
                  <a:uLnTx/>
                  <a:uFillTx/>
                  <a:latin typeface="Calibri"/>
                  <a:ea typeface="Calibri"/>
                  <a:cs typeface="Calibri"/>
                  <a:sym typeface="Calibri"/>
                </a:rPr>
                <a:t>Creating Game Rules</a:t>
              </a:r>
            </a:p>
          </p:txBody>
        </p:sp>
      </p:gr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fig-game-life-cycle.tiff" descr="fig-game-life-cycle.tiff"/>
          <p:cNvPicPr>
            <a:picLocks noChangeAspect="1"/>
          </p:cNvPicPr>
          <p:nvPr/>
        </p:nvPicPr>
        <p:blipFill>
          <a:blip r:embed="rId3"/>
          <a:stretch>
            <a:fillRect/>
          </a:stretch>
        </p:blipFill>
        <p:spPr>
          <a:xfrm>
            <a:off x="467545" y="158423"/>
            <a:ext cx="8163778" cy="5363373"/>
          </a:xfrm>
          <a:prstGeom prst="rect">
            <a:avLst/>
          </a:prstGeom>
          <a:ln w="12700">
            <a:miter lim="400000"/>
          </a:ln>
        </p:spPr>
      </p:pic>
    </p:spTree>
    <p:extLst>
      <p:ext uri="{BB962C8B-B14F-4D97-AF65-F5344CB8AC3E}">
        <p14:creationId xmlns:p14="http://schemas.microsoft.com/office/powerpoint/2010/main" val="196736436"/>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7"/>
          <p:cNvPicPr>
            <a:picLocks noChangeAspect="1" noChangeArrowheads="1"/>
          </p:cNvPicPr>
          <p:nvPr/>
        </p:nvPicPr>
        <p:blipFill>
          <a:blip r:embed="rId3" cstate="print">
            <a:extLst>
              <a:ext uri="{28A0092B-C50C-407E-A947-70E740481C1C}">
                <a14:useLocalDpi xmlns:a14="http://schemas.microsoft.com/office/drawing/2010/main" val="0"/>
              </a:ext>
            </a:extLst>
          </a:blip>
          <a:srcRect l="17844" t="29784" r="13535" b="27811"/>
          <a:stretch>
            <a:fillRect/>
          </a:stretch>
        </p:blipFill>
        <p:spPr bwMode="auto">
          <a:xfrm>
            <a:off x="395536" y="1993404"/>
            <a:ext cx="8534910" cy="2471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l="17844" t="29784" r="13535" b="27811"/>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5"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err="1">
                <a:latin typeface="+mn-lt"/>
              </a:rPr>
              <a:t>Yavalath</a:t>
            </a:r>
            <a:endParaRPr lang="en-GB" sz="4500" b="1" cap="none" dirty="0">
              <a:solidFill>
                <a:srgbClr val="FFC000"/>
              </a:solidFill>
              <a:latin typeface="+mn-lt"/>
            </a:endParaRPr>
          </a:p>
        </p:txBody>
      </p:sp>
    </p:spTree>
    <p:extLst>
      <p:ext uri="{BB962C8B-B14F-4D97-AF65-F5344CB8AC3E}">
        <p14:creationId xmlns:p14="http://schemas.microsoft.com/office/powerpoint/2010/main" val="24611660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ÎÏÎ¿ÏÎ­Î»ÎµÏÎ¼Î± ÎµÎ¹ÎºÏÎ½Î±Ï Î³Î¹Î± yaval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561356"/>
            <a:ext cx="4134950" cy="369792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err="1">
                <a:latin typeface="+mn-lt"/>
              </a:rPr>
              <a:t>Yavalath</a:t>
            </a:r>
            <a:endParaRPr lang="en-GB" sz="4500" b="1" cap="none" dirty="0">
              <a:solidFill>
                <a:srgbClr val="FFC000"/>
              </a:solidFill>
              <a:latin typeface="+mn-lt"/>
            </a:endParaRPr>
          </a:p>
        </p:txBody>
      </p:sp>
    </p:spTree>
    <p:extLst>
      <p:ext uri="{BB962C8B-B14F-4D97-AF65-F5344CB8AC3E}">
        <p14:creationId xmlns:p14="http://schemas.microsoft.com/office/powerpoint/2010/main" val="1789042283"/>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Image" descr="Image"/>
          <p:cNvPicPr>
            <a:picLocks noChangeAspect="1"/>
          </p:cNvPicPr>
          <p:nvPr/>
        </p:nvPicPr>
        <p:blipFill>
          <a:blip r:embed="rId3"/>
          <a:stretch>
            <a:fillRect/>
          </a:stretch>
        </p:blipFill>
        <p:spPr>
          <a:xfrm>
            <a:off x="0" y="1"/>
            <a:ext cx="9144000" cy="5719818"/>
          </a:xfrm>
          <a:prstGeom prst="rect">
            <a:avLst/>
          </a:prstGeom>
          <a:ln w="12700">
            <a:miter lim="400000"/>
          </a:ln>
        </p:spPr>
      </p:pic>
    </p:spTree>
    <p:extLst>
      <p:ext uri="{BB962C8B-B14F-4D97-AF65-F5344CB8AC3E}">
        <p14:creationId xmlns:p14="http://schemas.microsoft.com/office/powerpoint/2010/main" val="10792669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Can we drastically cut game development costs by creating content automatically from designers’ intentions?…"/>
          <p:cNvSpPr txBox="1">
            <a:spLocks noGrp="1"/>
          </p:cNvSpPr>
          <p:nvPr>
            <p:ph type="body" idx="1"/>
          </p:nvPr>
        </p:nvSpPr>
        <p:spPr>
          <a:xfrm>
            <a:off x="251520" y="1175171"/>
            <a:ext cx="5904657" cy="4382645"/>
          </a:xfrm>
          <a:prstGeom prst="rect">
            <a:avLst/>
          </a:prstGeom>
        </p:spPr>
        <p:txBody>
          <a:bodyPr/>
          <a:lstStyle/>
          <a:p>
            <a:pPr marL="188595" indent="-188595" defTabSz="165664">
              <a:spcBef>
                <a:spcPts val="1100"/>
              </a:spcBef>
              <a:buSzPct val="100000"/>
              <a:buFont typeface="Arial"/>
              <a:buChar char="•"/>
              <a:defRPr sz="2200"/>
            </a:pPr>
            <a:r>
              <a:t>Can we drastically cut game development costs by creating content automatically from designers’ intentions?</a:t>
            </a:r>
          </a:p>
          <a:p>
            <a:pPr marL="188595" indent="-188595" defTabSz="165664">
              <a:spcBef>
                <a:spcPts val="1100"/>
              </a:spcBef>
              <a:buSzPct val="100000"/>
              <a:buFont typeface="Arial"/>
              <a:buChar char="•"/>
              <a:defRPr sz="2200"/>
            </a:pPr>
            <a:r>
              <a:t>Can we create games that adapt their game worlds to the preferences of the player?</a:t>
            </a:r>
          </a:p>
          <a:p>
            <a:pPr marL="188595" indent="-188595" defTabSz="165664">
              <a:spcBef>
                <a:spcPts val="1100"/>
              </a:spcBef>
              <a:buSzPct val="100000"/>
              <a:buFont typeface="Arial"/>
              <a:buChar char="•"/>
              <a:defRPr sz="2200"/>
            </a:pPr>
            <a:r>
              <a:t>Can we create endless games?</a:t>
            </a:r>
          </a:p>
          <a:p>
            <a:pPr marL="188595" indent="-188595" defTabSz="165664">
              <a:spcBef>
                <a:spcPts val="1100"/>
              </a:spcBef>
              <a:buSzPct val="100000"/>
              <a:buFont typeface="Arial"/>
              <a:buChar char="•"/>
              <a:defRPr sz="2200"/>
            </a:pPr>
            <a:r>
              <a:t>Can the computer circumvent or augment limited human creativity and create new types of games?</a:t>
            </a:r>
          </a:p>
          <a:p>
            <a:pPr marL="188595" indent="-188595" defTabSz="165664">
              <a:spcBef>
                <a:spcPts val="1100"/>
              </a:spcBef>
              <a:buSzPct val="100000"/>
              <a:buFont typeface="Arial"/>
              <a:buChar char="•"/>
              <a:defRPr sz="2200"/>
            </a:pPr>
            <a:r>
              <a:t>Can we understand game design through formalizing the design process?</a:t>
            </a:r>
          </a:p>
        </p:txBody>
      </p:sp>
      <p:pic>
        <p:nvPicPr>
          <p:cNvPr id="465" name="Picture 2" descr="Picture 2"/>
          <p:cNvPicPr>
            <a:picLocks noChangeAspect="1"/>
          </p:cNvPicPr>
          <p:nvPr/>
        </p:nvPicPr>
        <p:blipFill>
          <a:blip r:embed="rId3"/>
          <a:stretch>
            <a:fillRect/>
          </a:stretch>
        </p:blipFill>
        <p:spPr>
          <a:xfrm>
            <a:off x="6516216" y="1181447"/>
            <a:ext cx="2504194" cy="1550592"/>
          </a:xfrm>
          <a:prstGeom prst="rect">
            <a:avLst/>
          </a:prstGeom>
          <a:ln w="12700">
            <a:miter lim="400000"/>
          </a:ln>
          <a:effectLst>
            <a:outerShdw blurRad="292100" dist="139700" dir="2700000" rotWithShape="0">
              <a:srgbClr val="333333">
                <a:alpha val="64999"/>
              </a:srgbClr>
            </a:outerShdw>
          </a:effectLst>
        </p:spPr>
      </p:pic>
      <p:sp>
        <p:nvSpPr>
          <p:cNvPr id="466" name="Title 7"/>
          <p:cNvSpPr txBox="1">
            <a:spLocks noGrp="1"/>
          </p:cNvSpPr>
          <p:nvPr>
            <p:ph type="title"/>
          </p:nvPr>
        </p:nvSpPr>
        <p:spPr>
          <a:xfrm>
            <a:off x="0" y="-15366"/>
            <a:ext cx="9144001" cy="1080000"/>
          </a:xfrm>
          <a:prstGeom prst="rect">
            <a:avLst/>
          </a:prstGeom>
          <a:blipFill>
            <a:blip r:embed="rId4"/>
            <a:stretch>
              <a:fillRect/>
            </a:stretch>
          </a:blipFill>
        </p:spPr>
        <p:txBody>
          <a:bodyPr/>
          <a:lstStyle>
            <a:lvl1pPr>
              <a:defRPr sz="4500" cap="none">
                <a:latin typeface="+mj-lt"/>
                <a:ea typeface="+mj-ea"/>
                <a:cs typeface="+mj-cs"/>
                <a:sym typeface="Calibri"/>
              </a:defRPr>
            </a:lvl1pPr>
          </a:lstStyle>
          <a:p>
            <a:r>
              <a:rPr lang="en-GB" dirty="0"/>
              <a:t> </a:t>
            </a:r>
            <a:r>
              <a:rPr dirty="0"/>
              <a:t>What Can PCG Do?</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80AEA237-A272-724D-8B15-D5057B87575B}"/>
              </a:ext>
            </a:extLst>
          </p:cNvPr>
          <p:cNvSpPr txBox="1">
            <a:spLocks/>
          </p:cNvSpPr>
          <p:nvPr/>
        </p:nvSpPr>
        <p:spPr bwMode="auto">
          <a:xfrm>
            <a:off x="22212" y="25863"/>
            <a:ext cx="9144001" cy="1080000"/>
          </a:xfrm>
          <a:prstGeom prst="rect">
            <a:avLst/>
          </a:prstGeom>
          <a:blipFill>
            <a:blip r:embed="rId2"/>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t> From Ludi to Ludii</a:t>
            </a:r>
          </a:p>
        </p:txBody>
      </p:sp>
      <p:pic>
        <p:nvPicPr>
          <p:cNvPr id="7" name="Picture 6">
            <a:extLst>
              <a:ext uri="{FF2B5EF4-FFF2-40B4-BE49-F238E27FC236}">
                <a16:creationId xmlns:a16="http://schemas.microsoft.com/office/drawing/2014/main" id="{17DFD3E6-FE8E-D5EA-8539-3CDC08DB12A7}"/>
              </a:ext>
            </a:extLst>
          </p:cNvPr>
          <p:cNvPicPr>
            <a:picLocks noChangeAspect="1"/>
          </p:cNvPicPr>
          <p:nvPr/>
        </p:nvPicPr>
        <p:blipFill>
          <a:blip r:embed="rId3"/>
          <a:stretch>
            <a:fillRect/>
          </a:stretch>
        </p:blipFill>
        <p:spPr>
          <a:xfrm>
            <a:off x="1272397" y="1117981"/>
            <a:ext cx="6599205" cy="4597019"/>
          </a:xfrm>
          <a:prstGeom prst="rect">
            <a:avLst/>
          </a:prstGeom>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Google Shape;313;p27" descr="Google Shape;313;p27"/>
          <p:cNvPicPr>
            <a:picLocks noChangeAspect="1"/>
          </p:cNvPicPr>
          <p:nvPr/>
        </p:nvPicPr>
        <p:blipFill>
          <a:blip r:embed="rId2"/>
          <a:stretch>
            <a:fillRect/>
          </a:stretch>
        </p:blipFill>
        <p:spPr>
          <a:xfrm>
            <a:off x="1511489" y="1489544"/>
            <a:ext cx="6121012" cy="4032252"/>
          </a:xfrm>
          <a:prstGeom prst="rect">
            <a:avLst/>
          </a:prstGeom>
          <a:ln w="12700">
            <a:miter lim="400000"/>
          </a:ln>
        </p:spPr>
      </p:pic>
      <p:sp>
        <p:nvSpPr>
          <p:cNvPr id="2" name="Title 7">
            <a:extLst>
              <a:ext uri="{FF2B5EF4-FFF2-40B4-BE49-F238E27FC236}">
                <a16:creationId xmlns:a16="http://schemas.microsoft.com/office/drawing/2014/main" id="{93655A3C-67D6-3F9D-9772-736715D9C087}"/>
              </a:ext>
            </a:extLst>
          </p:cNvPr>
          <p:cNvSpPr txBox="1">
            <a:spLocks/>
          </p:cNvSpPr>
          <p:nvPr/>
        </p:nvSpPr>
        <p:spPr bwMode="auto">
          <a:xfrm>
            <a:off x="22212" y="25863"/>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t> From Ludi to Ludii</a:t>
            </a: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bwMode="auto">
          <a:xfrm>
            <a:off x="0"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kern="0" cap="none" dirty="0">
                <a:solidFill>
                  <a:prstClr val="white"/>
                </a:solidFill>
                <a:latin typeface="Calibri (Headings)"/>
              </a:rPr>
              <a:t>Search-Based PCG Example </a:t>
            </a:r>
            <a:r>
              <a:rPr lang="el-GR" kern="0" cap="none" dirty="0">
                <a:solidFill>
                  <a:prstClr val="white"/>
                </a:solidFill>
                <a:latin typeface="Calibri (Headings)"/>
              </a:rPr>
              <a:t>#</a:t>
            </a:r>
            <a:r>
              <a:rPr lang="en-GB" kern="0" cap="none" dirty="0">
                <a:solidFill>
                  <a:prstClr val="white"/>
                </a:solidFill>
                <a:latin typeface="Calibri (Headings)"/>
              </a:rPr>
              <a:t>3</a:t>
            </a:r>
            <a:br>
              <a:rPr lang="en-GB" kern="0" cap="none" dirty="0">
                <a:solidFill>
                  <a:prstClr val="white"/>
                </a:solidFill>
                <a:latin typeface="Calibri (Headings)"/>
              </a:rPr>
            </a:br>
            <a:r>
              <a:rPr lang="en-GB" sz="1800" i="1" kern="0" cap="none" dirty="0">
                <a:solidFill>
                  <a:prstClr val="white"/>
                </a:solidFill>
                <a:latin typeface="Calibri (Headings)"/>
              </a:rPr>
              <a:t>How would we design </a:t>
            </a:r>
            <a:r>
              <a:rPr lang="en-GB" sz="1800" i="1" kern="0" cap="none" dirty="0">
                <a:solidFill>
                  <a:srgbClr val="00B050"/>
                </a:solidFill>
                <a:latin typeface="Calibri (Headings)"/>
              </a:rPr>
              <a:t>L-systems</a:t>
            </a:r>
            <a:r>
              <a:rPr lang="en-GB" sz="1800" i="1" kern="0" cap="none" dirty="0">
                <a:solidFill>
                  <a:prstClr val="white"/>
                </a:solidFill>
                <a:latin typeface="Calibri (Headings)"/>
              </a:rPr>
              <a:t>?</a:t>
            </a:r>
            <a:endParaRPr lang="en-GB" sz="1800" b="1" cap="none" dirty="0">
              <a:solidFill>
                <a:srgbClr val="FFC000"/>
              </a:solidFill>
              <a:latin typeface="+mn-lt"/>
            </a:endParaRPr>
          </a:p>
        </p:txBody>
      </p:sp>
    </p:spTree>
    <p:extLst>
      <p:ext uri="{BB962C8B-B14F-4D97-AF65-F5344CB8AC3E}">
        <p14:creationId xmlns:p14="http://schemas.microsoft.com/office/powerpoint/2010/main" val="3982417567"/>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How can we combine L-systems with evolutionary computation?"/>
          <p:cNvSpPr txBox="1">
            <a:spLocks noGrp="1"/>
          </p:cNvSpPr>
          <p:nvPr>
            <p:ph type="body" idx="1"/>
          </p:nvPr>
        </p:nvSpPr>
        <p:spPr>
          <a:xfrm>
            <a:off x="0" y="1967259"/>
            <a:ext cx="9144000" cy="3338513"/>
          </a:xfrm>
          <a:prstGeom prst="rect">
            <a:avLst/>
          </a:prstGeom>
        </p:spPr>
        <p:txBody>
          <a:bodyPr/>
          <a:lstStyle>
            <a:lvl1pPr marL="1206500"/>
          </a:lstStyle>
          <a:p>
            <a:pPr marL="360363" algn="ctr"/>
            <a:r>
              <a:rPr sz="3000" dirty="0"/>
              <a:t>How can we combine L-systems with evolutionary computation?</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Evolving L-systems</a:t>
            </a:r>
            <a:endParaRPr lang="en-GB" sz="4500" b="1" cap="none" dirty="0">
              <a:solidFill>
                <a:srgbClr val="FFC000"/>
              </a:solidFill>
              <a:latin typeface="+mn-lt"/>
            </a:endParaRPr>
          </a:p>
        </p:txBody>
      </p:sp>
    </p:spTree>
    <p:extLst>
      <p:ext uri="{BB962C8B-B14F-4D97-AF65-F5344CB8AC3E}">
        <p14:creationId xmlns:p14="http://schemas.microsoft.com/office/powerpoint/2010/main" val="3781319149"/>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Evolving the axiom…"/>
          <p:cNvSpPr txBox="1">
            <a:spLocks noGrp="1"/>
          </p:cNvSpPr>
          <p:nvPr>
            <p:ph type="body" idx="1"/>
          </p:nvPr>
        </p:nvSpPr>
        <p:spPr>
          <a:xfrm>
            <a:off x="323529" y="1201316"/>
            <a:ext cx="8424936" cy="3338513"/>
          </a:xfrm>
          <a:prstGeom prst="rect">
            <a:avLst/>
          </a:prstGeom>
        </p:spPr>
        <p:txBody>
          <a:bodyPr/>
          <a:lstStyle/>
          <a:p>
            <a:pPr marL="818829" indent="-457200" defTabSz="277248">
              <a:spcBef>
                <a:spcPts val="1992"/>
              </a:spcBef>
              <a:buFont typeface="Arial" panose="020B0604020202020204" pitchFamily="34" charset="0"/>
              <a:buChar char="•"/>
              <a:defRPr sz="2916"/>
            </a:pPr>
            <a:r>
              <a:rPr sz="3000" dirty="0"/>
              <a:t>Evolving the axiom</a:t>
            </a:r>
          </a:p>
          <a:p>
            <a:pPr marL="818829" indent="-457200" defTabSz="277248">
              <a:spcBef>
                <a:spcPts val="1992"/>
              </a:spcBef>
              <a:buFont typeface="Arial" panose="020B0604020202020204" pitchFamily="34" charset="0"/>
              <a:buChar char="•"/>
              <a:defRPr sz="2916"/>
            </a:pPr>
            <a:r>
              <a:rPr sz="3000" dirty="0"/>
              <a:t>Evolving the grammar:</a:t>
            </a:r>
          </a:p>
          <a:p>
            <a:pPr marL="1029780" lvl="1" indent="-457200" defTabSz="277248">
              <a:spcBef>
                <a:spcPts val="1992"/>
              </a:spcBef>
              <a:buFont typeface="Arial" panose="020B0604020202020204" pitchFamily="34" charset="0"/>
              <a:buChar char="•"/>
              <a:defRPr sz="2916"/>
            </a:pPr>
            <a:r>
              <a:rPr lang="en-GB" sz="2200" dirty="0"/>
              <a:t>C</a:t>
            </a:r>
            <a:r>
              <a:rPr sz="2200" dirty="0" err="1"/>
              <a:t>hange</a:t>
            </a:r>
            <a:r>
              <a:rPr sz="2200" dirty="0"/>
              <a:t> the shape of one or more production rules, or</a:t>
            </a:r>
          </a:p>
          <a:p>
            <a:pPr marL="1029780" lvl="1" indent="-457200" defTabSz="277248">
              <a:spcBef>
                <a:spcPts val="1992"/>
              </a:spcBef>
              <a:buFont typeface="Arial" panose="020B0604020202020204" pitchFamily="34" charset="0"/>
              <a:buChar char="•"/>
              <a:defRPr sz="2916"/>
            </a:pPr>
            <a:r>
              <a:rPr lang="en-GB" sz="2200" dirty="0"/>
              <a:t>A</a:t>
            </a:r>
            <a:r>
              <a:rPr sz="2200" dirty="0" err="1"/>
              <a:t>dd</a:t>
            </a:r>
            <a:r>
              <a:rPr sz="2200" dirty="0"/>
              <a:t>/remove/replace productions</a:t>
            </a:r>
          </a:p>
          <a:p>
            <a:pPr marL="818829" indent="-457200" defTabSz="277248">
              <a:spcBef>
                <a:spcPts val="1992"/>
              </a:spcBef>
              <a:buFont typeface="Arial" panose="020B0604020202020204" pitchFamily="34" charset="0"/>
              <a:buChar char="•"/>
              <a:defRPr sz="2916"/>
            </a:pPr>
            <a:r>
              <a:rPr sz="3000" dirty="0"/>
              <a:t>Evolving the interpretation:</a:t>
            </a:r>
          </a:p>
          <a:p>
            <a:pPr marL="1029780" lvl="1" indent="-457200" defTabSz="277248">
              <a:spcBef>
                <a:spcPts val="1992"/>
              </a:spcBef>
              <a:buFont typeface="Arial" panose="020B0604020202020204" pitchFamily="34" charset="0"/>
              <a:buChar char="•"/>
              <a:defRPr sz="2916"/>
            </a:pPr>
            <a:r>
              <a:rPr sz="2200" dirty="0"/>
              <a:t>Evolve production probabilities</a:t>
            </a:r>
          </a:p>
          <a:p>
            <a:pPr marL="1029780" lvl="1" indent="-457200" defTabSz="277248">
              <a:spcBef>
                <a:spcPts val="1992"/>
              </a:spcBef>
              <a:buFont typeface="Arial" panose="020B0604020202020204" pitchFamily="34" charset="0"/>
              <a:buChar char="•"/>
              <a:defRPr sz="2916"/>
            </a:pPr>
            <a:r>
              <a:rPr sz="2200" dirty="0"/>
              <a:t>Evolve other aspects (e.g. turning angles)</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Evolving L-systems</a:t>
            </a:r>
            <a:endParaRPr lang="en-GB" sz="4500" b="1" cap="none" dirty="0">
              <a:solidFill>
                <a:srgbClr val="FFC000"/>
              </a:solidFill>
              <a:latin typeface="+mn-lt"/>
            </a:endParaRPr>
          </a:p>
        </p:txBody>
      </p:sp>
    </p:spTree>
    <p:extLst>
      <p:ext uri="{BB962C8B-B14F-4D97-AF65-F5344CB8AC3E}">
        <p14:creationId xmlns:p14="http://schemas.microsoft.com/office/powerpoint/2010/main" val="3398563399"/>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One example: Ochoa evolved the consequent of a single production rule…"/>
          <p:cNvSpPr txBox="1">
            <a:spLocks noGrp="1"/>
          </p:cNvSpPr>
          <p:nvPr>
            <p:ph type="body" idx="1"/>
          </p:nvPr>
        </p:nvSpPr>
        <p:spPr>
          <a:xfrm>
            <a:off x="179512" y="1714500"/>
            <a:ext cx="8712967" cy="3338513"/>
          </a:xfrm>
          <a:prstGeom prst="rect">
            <a:avLst/>
          </a:prstGeom>
        </p:spPr>
        <p:txBody>
          <a:bodyPr/>
          <a:lstStyle/>
          <a:p>
            <a:pPr marL="446088">
              <a:buFont typeface="Arial" panose="020B0604020202020204" pitchFamily="34" charset="0"/>
              <a:buChar char="•"/>
            </a:pPr>
            <a:r>
              <a:rPr sz="3000" dirty="0"/>
              <a:t>One example: Ochoa evolved the consequent of a single production rule</a:t>
            </a:r>
            <a:endParaRPr lang="en-GB" sz="3000" dirty="0"/>
          </a:p>
          <a:p>
            <a:pPr marL="846138" lvl="1">
              <a:buFont typeface="Arial" panose="020B0604020202020204" pitchFamily="34" charset="0"/>
              <a:buChar char="•"/>
            </a:pPr>
            <a:r>
              <a:rPr sz="1700" dirty="0"/>
              <a:t>starting from F&gt;F[-F]F[+F]F</a:t>
            </a:r>
          </a:p>
          <a:p>
            <a:pPr marL="446088">
              <a:buFont typeface="Arial" panose="020B0604020202020204" pitchFamily="34" charset="0"/>
              <a:buChar char="•"/>
            </a:pPr>
            <a:r>
              <a:rPr sz="3000" dirty="0"/>
              <a:t>Mutation: replace single symbols, or blocks of a few symbols</a:t>
            </a:r>
          </a:p>
          <a:p>
            <a:pPr marL="446088">
              <a:buFont typeface="Arial" panose="020B0604020202020204" pitchFamily="34" charset="0"/>
              <a:buChar char="•"/>
            </a:pPr>
            <a:r>
              <a:rPr sz="3000" dirty="0"/>
              <a:t>Crossover: swap complete “sub-trees”</a:t>
            </a:r>
            <a:br>
              <a:rPr sz="3000" dirty="0"/>
            </a:br>
            <a:r>
              <a:rPr sz="3000" dirty="0"/>
              <a:t>(like in genetic programming)</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Evolving L-systems</a:t>
            </a:r>
            <a:endParaRPr lang="en-GB" sz="4500" b="1" cap="none" dirty="0">
              <a:solidFill>
                <a:srgbClr val="FFC000"/>
              </a:solidFill>
              <a:latin typeface="+mn-lt"/>
            </a:endParaRPr>
          </a:p>
        </p:txBody>
      </p:sp>
    </p:spTree>
    <p:extLst>
      <p:ext uri="{BB962C8B-B14F-4D97-AF65-F5344CB8AC3E}">
        <p14:creationId xmlns:p14="http://schemas.microsoft.com/office/powerpoint/2010/main" val="1156980505"/>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hototropism…"/>
          <p:cNvSpPr txBox="1">
            <a:spLocks noGrp="1"/>
          </p:cNvSpPr>
          <p:nvPr>
            <p:ph type="body" idx="1"/>
          </p:nvPr>
        </p:nvSpPr>
        <p:spPr>
          <a:xfrm>
            <a:off x="323528" y="1714500"/>
            <a:ext cx="8424935" cy="3338513"/>
          </a:xfrm>
          <a:prstGeom prst="rect">
            <a:avLst/>
          </a:prstGeom>
        </p:spPr>
        <p:txBody>
          <a:bodyPr/>
          <a:lstStyle/>
          <a:p>
            <a:pPr marL="821188" indent="-457200">
              <a:buFont typeface="Arial" panose="020B0604020202020204" pitchFamily="34" charset="0"/>
              <a:buChar char="•"/>
            </a:pPr>
            <a:r>
              <a:rPr sz="3000" dirty="0"/>
              <a:t>Phototropism</a:t>
            </a:r>
          </a:p>
          <a:p>
            <a:pPr marL="821188" indent="-457200">
              <a:buFont typeface="Arial" panose="020B0604020202020204" pitchFamily="34" charset="0"/>
              <a:buChar char="•"/>
            </a:pPr>
            <a:r>
              <a:rPr sz="3000" dirty="0"/>
              <a:t>Bilateral symmetry</a:t>
            </a:r>
          </a:p>
          <a:p>
            <a:pPr marL="821188" indent="-457200">
              <a:buFont typeface="Arial" panose="020B0604020202020204" pitchFamily="34" charset="0"/>
              <a:buChar char="•"/>
            </a:pPr>
            <a:r>
              <a:rPr sz="3000" dirty="0"/>
              <a:t>Proportion of branching points</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Fitness Functions</a:t>
            </a:r>
            <a:endParaRPr lang="en-GB" sz="4500" b="1" cap="none" dirty="0">
              <a:solidFill>
                <a:srgbClr val="FFC000"/>
              </a:solidFill>
              <a:latin typeface="+mn-lt"/>
            </a:endParaRPr>
          </a:p>
        </p:txBody>
      </p:sp>
    </p:spTree>
    <p:extLst>
      <p:ext uri="{BB962C8B-B14F-4D97-AF65-F5344CB8AC3E}">
        <p14:creationId xmlns:p14="http://schemas.microsoft.com/office/powerpoint/2010/main" val="1124623649"/>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ext"/>
          <p:cNvSpPr txBox="1"/>
          <p:nvPr/>
        </p:nvSpPr>
        <p:spPr>
          <a:xfrm>
            <a:off x="3437186" y="2237577"/>
            <a:ext cx="1024480" cy="168285"/>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sp>
        <p:nvSpPr>
          <p:cNvPr id="326" name="Text"/>
          <p:cNvSpPr txBox="1"/>
          <p:nvPr/>
        </p:nvSpPr>
        <p:spPr>
          <a:xfrm>
            <a:off x="3437186" y="4283963"/>
            <a:ext cx="1024480" cy="168285"/>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grpSp>
        <p:nvGrpSpPr>
          <p:cNvPr id="330" name="Group"/>
          <p:cNvGrpSpPr/>
          <p:nvPr/>
        </p:nvGrpSpPr>
        <p:grpSpPr>
          <a:xfrm>
            <a:off x="1332198" y="3744888"/>
            <a:ext cx="2470549" cy="1532930"/>
            <a:chOff x="0" y="0"/>
            <a:chExt cx="4216402" cy="2616199"/>
          </a:xfrm>
        </p:grpSpPr>
        <p:pic>
          <p:nvPicPr>
            <p:cNvPr id="327" name="image.png" descr="image.png"/>
            <p:cNvPicPr>
              <a:picLocks/>
            </p:cNvPicPr>
            <p:nvPr/>
          </p:nvPicPr>
          <p:blipFill>
            <a:blip r:embed="rId3"/>
            <a:stretch>
              <a:fillRect/>
            </a:stretch>
          </p:blipFill>
          <p:spPr>
            <a:xfrm>
              <a:off x="0" y="109579"/>
              <a:ext cx="872990" cy="2506621"/>
            </a:xfrm>
            <a:prstGeom prst="rect">
              <a:avLst/>
            </a:prstGeom>
            <a:ln w="12700" cap="flat">
              <a:noFill/>
              <a:miter lim="400000"/>
            </a:ln>
            <a:effectLst/>
          </p:spPr>
        </p:pic>
        <p:pic>
          <p:nvPicPr>
            <p:cNvPr id="328" name="image.png" descr="image.png"/>
            <p:cNvPicPr>
              <a:picLocks/>
            </p:cNvPicPr>
            <p:nvPr/>
          </p:nvPicPr>
          <p:blipFill>
            <a:blip r:embed="rId4"/>
            <a:stretch>
              <a:fillRect/>
            </a:stretch>
          </p:blipFill>
          <p:spPr>
            <a:xfrm>
              <a:off x="1096950" y="0"/>
              <a:ext cx="1428321" cy="2520320"/>
            </a:xfrm>
            <a:prstGeom prst="rect">
              <a:avLst/>
            </a:prstGeom>
            <a:ln w="12700" cap="flat">
              <a:noFill/>
              <a:miter lim="400000"/>
            </a:ln>
            <a:effectLst/>
          </p:spPr>
        </p:pic>
        <p:pic>
          <p:nvPicPr>
            <p:cNvPr id="329" name="image.png" descr="image.png"/>
            <p:cNvPicPr>
              <a:picLocks/>
            </p:cNvPicPr>
            <p:nvPr/>
          </p:nvPicPr>
          <p:blipFill>
            <a:blip r:embed="rId5"/>
            <a:stretch>
              <a:fillRect/>
            </a:stretch>
          </p:blipFill>
          <p:spPr>
            <a:xfrm>
              <a:off x="2632680" y="109579"/>
              <a:ext cx="1583723" cy="2397044"/>
            </a:xfrm>
            <a:prstGeom prst="rect">
              <a:avLst/>
            </a:prstGeom>
            <a:ln w="12700" cap="flat">
              <a:noFill/>
              <a:miter lim="400000"/>
            </a:ln>
            <a:effectLst/>
          </p:spPr>
        </p:pic>
      </p:grpSp>
      <p:sp>
        <p:nvSpPr>
          <p:cNvPr id="331" name="Text"/>
          <p:cNvSpPr txBox="1"/>
          <p:nvPr/>
        </p:nvSpPr>
        <p:spPr>
          <a:xfrm>
            <a:off x="1078260" y="2751034"/>
            <a:ext cx="1024480" cy="168285"/>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sp>
        <p:nvSpPr>
          <p:cNvPr id="332" name="Text"/>
          <p:cNvSpPr txBox="1"/>
          <p:nvPr/>
        </p:nvSpPr>
        <p:spPr>
          <a:xfrm>
            <a:off x="1078260" y="3651444"/>
            <a:ext cx="1024480" cy="168285"/>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grpSp>
        <p:nvGrpSpPr>
          <p:cNvPr id="336" name="Group"/>
          <p:cNvGrpSpPr/>
          <p:nvPr/>
        </p:nvGrpSpPr>
        <p:grpSpPr>
          <a:xfrm>
            <a:off x="959197" y="2589610"/>
            <a:ext cx="2589609" cy="1086446"/>
            <a:chOff x="0" y="0"/>
            <a:chExt cx="4419599" cy="1854200"/>
          </a:xfrm>
        </p:grpSpPr>
        <p:pic>
          <p:nvPicPr>
            <p:cNvPr id="333" name="image.png" descr="image.png"/>
            <p:cNvPicPr>
              <a:picLocks/>
            </p:cNvPicPr>
            <p:nvPr/>
          </p:nvPicPr>
          <p:blipFill>
            <a:blip r:embed="rId6"/>
            <a:stretch>
              <a:fillRect/>
            </a:stretch>
          </p:blipFill>
          <p:spPr>
            <a:xfrm>
              <a:off x="0" y="0"/>
              <a:ext cx="1327645" cy="1801224"/>
            </a:xfrm>
            <a:prstGeom prst="rect">
              <a:avLst/>
            </a:prstGeom>
            <a:ln w="12700" cap="flat">
              <a:noFill/>
              <a:miter lim="400000"/>
            </a:ln>
            <a:effectLst/>
          </p:spPr>
        </p:pic>
        <p:pic>
          <p:nvPicPr>
            <p:cNvPr id="334" name="image.png" descr="image.png"/>
            <p:cNvPicPr>
              <a:picLocks/>
            </p:cNvPicPr>
            <p:nvPr/>
          </p:nvPicPr>
          <p:blipFill>
            <a:blip r:embed="rId7"/>
            <a:stretch>
              <a:fillRect/>
            </a:stretch>
          </p:blipFill>
          <p:spPr>
            <a:xfrm>
              <a:off x="1482021" y="0"/>
              <a:ext cx="1318824" cy="1854201"/>
            </a:xfrm>
            <a:prstGeom prst="rect">
              <a:avLst/>
            </a:prstGeom>
            <a:ln w="12700" cap="flat">
              <a:noFill/>
              <a:miter lim="400000"/>
            </a:ln>
            <a:effectLst/>
          </p:spPr>
        </p:pic>
        <p:pic>
          <p:nvPicPr>
            <p:cNvPr id="335" name="image.png" descr="image.png"/>
            <p:cNvPicPr>
              <a:picLocks/>
            </p:cNvPicPr>
            <p:nvPr/>
          </p:nvPicPr>
          <p:blipFill>
            <a:blip r:embed="rId8"/>
            <a:stretch>
              <a:fillRect/>
            </a:stretch>
          </p:blipFill>
          <p:spPr>
            <a:xfrm>
              <a:off x="3069900" y="105954"/>
              <a:ext cx="1349700" cy="1748246"/>
            </a:xfrm>
            <a:prstGeom prst="rect">
              <a:avLst/>
            </a:prstGeom>
            <a:ln w="12700" cap="flat">
              <a:noFill/>
              <a:miter lim="400000"/>
            </a:ln>
            <a:effectLst/>
          </p:spPr>
        </p:pic>
      </p:grpSp>
      <p:sp>
        <p:nvSpPr>
          <p:cNvPr id="337" name="Text"/>
          <p:cNvSpPr txBox="1"/>
          <p:nvPr/>
        </p:nvSpPr>
        <p:spPr>
          <a:xfrm>
            <a:off x="3437186" y="2237577"/>
            <a:ext cx="1024480" cy="168285"/>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sp>
        <p:nvSpPr>
          <p:cNvPr id="338" name="Text"/>
          <p:cNvSpPr txBox="1"/>
          <p:nvPr/>
        </p:nvSpPr>
        <p:spPr>
          <a:xfrm>
            <a:off x="3437186" y="2780799"/>
            <a:ext cx="1024480" cy="168285"/>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sp>
        <p:nvSpPr>
          <p:cNvPr id="339" name="Text"/>
          <p:cNvSpPr txBox="1"/>
          <p:nvPr/>
        </p:nvSpPr>
        <p:spPr>
          <a:xfrm>
            <a:off x="3437186" y="3748182"/>
            <a:ext cx="1024480" cy="168285"/>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grpSp>
        <p:nvGrpSpPr>
          <p:cNvPr id="344" name="Group"/>
          <p:cNvGrpSpPr/>
          <p:nvPr/>
        </p:nvGrpSpPr>
        <p:grpSpPr>
          <a:xfrm>
            <a:off x="1288479" y="1592461"/>
            <a:ext cx="3199804" cy="677169"/>
            <a:chOff x="0" y="0"/>
            <a:chExt cx="5460997" cy="1155701"/>
          </a:xfrm>
        </p:grpSpPr>
        <p:pic>
          <p:nvPicPr>
            <p:cNvPr id="340" name="image.png" descr="image.png"/>
            <p:cNvPicPr>
              <a:picLocks/>
            </p:cNvPicPr>
            <p:nvPr/>
          </p:nvPicPr>
          <p:blipFill>
            <a:blip r:embed="rId9"/>
            <a:stretch>
              <a:fillRect/>
            </a:stretch>
          </p:blipFill>
          <p:spPr>
            <a:xfrm>
              <a:off x="0" y="135964"/>
              <a:ext cx="1156848" cy="1019738"/>
            </a:xfrm>
            <a:prstGeom prst="rect">
              <a:avLst/>
            </a:prstGeom>
            <a:ln w="12700" cap="flat">
              <a:noFill/>
              <a:miter lim="400000"/>
            </a:ln>
            <a:effectLst/>
          </p:spPr>
        </p:pic>
        <p:pic>
          <p:nvPicPr>
            <p:cNvPr id="341" name="image.png" descr="image.png"/>
            <p:cNvPicPr>
              <a:picLocks/>
            </p:cNvPicPr>
            <p:nvPr/>
          </p:nvPicPr>
          <p:blipFill>
            <a:blip r:embed="rId10"/>
            <a:stretch>
              <a:fillRect/>
            </a:stretch>
          </p:blipFill>
          <p:spPr>
            <a:xfrm>
              <a:off x="1497095" y="0"/>
              <a:ext cx="1071787" cy="1036734"/>
            </a:xfrm>
            <a:prstGeom prst="rect">
              <a:avLst/>
            </a:prstGeom>
            <a:ln w="12700" cap="flat">
              <a:noFill/>
              <a:miter lim="400000"/>
            </a:ln>
            <a:effectLst/>
          </p:spPr>
        </p:pic>
        <p:pic>
          <p:nvPicPr>
            <p:cNvPr id="342" name="image.png" descr="image.png"/>
            <p:cNvPicPr>
              <a:picLocks/>
            </p:cNvPicPr>
            <p:nvPr/>
          </p:nvPicPr>
          <p:blipFill>
            <a:blip r:embed="rId11"/>
            <a:stretch>
              <a:fillRect/>
            </a:stretch>
          </p:blipFill>
          <p:spPr>
            <a:xfrm>
              <a:off x="2858090" y="0"/>
              <a:ext cx="1275933" cy="934758"/>
            </a:xfrm>
            <a:prstGeom prst="rect">
              <a:avLst/>
            </a:prstGeom>
            <a:ln w="12700" cap="flat">
              <a:noFill/>
              <a:miter lim="400000"/>
            </a:ln>
            <a:effectLst/>
          </p:spPr>
        </p:pic>
        <p:pic>
          <p:nvPicPr>
            <p:cNvPr id="343" name="image.png" descr="image.png"/>
            <p:cNvPicPr>
              <a:picLocks/>
            </p:cNvPicPr>
            <p:nvPr/>
          </p:nvPicPr>
          <p:blipFill>
            <a:blip r:embed="rId12"/>
            <a:stretch>
              <a:fillRect/>
            </a:stretch>
          </p:blipFill>
          <p:spPr>
            <a:xfrm>
              <a:off x="4219090" y="135964"/>
              <a:ext cx="1241908" cy="866777"/>
            </a:xfrm>
            <a:prstGeom prst="rect">
              <a:avLst/>
            </a:prstGeom>
            <a:ln w="12700" cap="flat">
              <a:noFill/>
              <a:miter lim="400000"/>
            </a:ln>
            <a:effectLst/>
          </p:spPr>
        </p:pic>
      </p:grpSp>
      <p:sp>
        <p:nvSpPr>
          <p:cNvPr id="345" name="Text"/>
          <p:cNvSpPr txBox="1"/>
          <p:nvPr/>
        </p:nvSpPr>
        <p:spPr>
          <a:xfrm>
            <a:off x="1078260" y="2773358"/>
            <a:ext cx="1024480" cy="168285"/>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pic>
        <p:nvPicPr>
          <p:cNvPr id="346" name="image.png" descr="image.png"/>
          <p:cNvPicPr>
            <a:picLocks/>
          </p:cNvPicPr>
          <p:nvPr/>
        </p:nvPicPr>
        <p:blipFill>
          <a:blip r:embed="rId13"/>
          <a:stretch>
            <a:fillRect/>
          </a:stretch>
        </p:blipFill>
        <p:spPr>
          <a:xfrm>
            <a:off x="4899422" y="1480840"/>
            <a:ext cx="1294805" cy="848320"/>
          </a:xfrm>
          <a:prstGeom prst="rect">
            <a:avLst/>
          </a:prstGeom>
          <a:ln w="12700">
            <a:miter lim="400000"/>
          </a:ln>
        </p:spPr>
      </p:pic>
      <p:grpSp>
        <p:nvGrpSpPr>
          <p:cNvPr id="350" name="Group"/>
          <p:cNvGrpSpPr/>
          <p:nvPr/>
        </p:nvGrpSpPr>
        <p:grpSpPr>
          <a:xfrm>
            <a:off x="4795242" y="2629607"/>
            <a:ext cx="2388691" cy="1332013"/>
            <a:chOff x="0" y="0"/>
            <a:chExt cx="4076699" cy="2273301"/>
          </a:xfrm>
        </p:grpSpPr>
        <p:pic>
          <p:nvPicPr>
            <p:cNvPr id="347" name="image.png" descr="image.png"/>
            <p:cNvPicPr>
              <a:picLocks/>
            </p:cNvPicPr>
            <p:nvPr/>
          </p:nvPicPr>
          <p:blipFill>
            <a:blip r:embed="rId14"/>
            <a:stretch>
              <a:fillRect/>
            </a:stretch>
          </p:blipFill>
          <p:spPr>
            <a:xfrm>
              <a:off x="0" y="0"/>
              <a:ext cx="985682" cy="2228790"/>
            </a:xfrm>
            <a:prstGeom prst="rect">
              <a:avLst/>
            </a:prstGeom>
            <a:ln w="12700" cap="flat">
              <a:noFill/>
              <a:miter lim="400000"/>
            </a:ln>
            <a:effectLst/>
          </p:spPr>
        </p:pic>
        <p:pic>
          <p:nvPicPr>
            <p:cNvPr id="348" name="image.png" descr="image.png"/>
            <p:cNvPicPr>
              <a:picLocks/>
            </p:cNvPicPr>
            <p:nvPr/>
          </p:nvPicPr>
          <p:blipFill>
            <a:blip r:embed="rId15"/>
            <a:stretch>
              <a:fillRect/>
            </a:stretch>
          </p:blipFill>
          <p:spPr>
            <a:xfrm>
              <a:off x="2449847" y="305226"/>
              <a:ext cx="1626853" cy="1968076"/>
            </a:xfrm>
            <a:prstGeom prst="rect">
              <a:avLst/>
            </a:prstGeom>
            <a:ln w="12700" cap="flat">
              <a:noFill/>
              <a:miter lim="400000"/>
            </a:ln>
            <a:effectLst/>
          </p:spPr>
        </p:pic>
        <p:pic>
          <p:nvPicPr>
            <p:cNvPr id="349" name="image.png" descr="image.png"/>
            <p:cNvPicPr>
              <a:picLocks/>
            </p:cNvPicPr>
            <p:nvPr/>
          </p:nvPicPr>
          <p:blipFill>
            <a:blip r:embed="rId16"/>
            <a:stretch>
              <a:fillRect/>
            </a:stretch>
          </p:blipFill>
          <p:spPr>
            <a:xfrm>
              <a:off x="1071808" y="0"/>
              <a:ext cx="1336573" cy="2152482"/>
            </a:xfrm>
            <a:prstGeom prst="rect">
              <a:avLst/>
            </a:prstGeom>
            <a:ln w="12700" cap="flat">
              <a:noFill/>
              <a:miter lim="400000"/>
            </a:ln>
            <a:effectLst/>
          </p:spPr>
        </p:pic>
      </p:grpSp>
      <p:sp>
        <p:nvSpPr>
          <p:cNvPr id="351" name="Branching points"/>
          <p:cNvSpPr txBox="1"/>
          <p:nvPr/>
        </p:nvSpPr>
        <p:spPr>
          <a:xfrm>
            <a:off x="6158687" y="1492529"/>
            <a:ext cx="1477168" cy="817500"/>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p>
            <a:pPr>
              <a:defRPr sz="4200">
                <a:latin typeface="Gill Sans"/>
                <a:ea typeface="Gill Sans"/>
                <a:cs typeface="Gill Sans"/>
                <a:sym typeface="Gill Sans"/>
              </a:defRPr>
            </a:pPr>
            <a:r>
              <a:rPr sz="2461"/>
              <a:t>Branching</a:t>
            </a:r>
            <a:br>
              <a:rPr sz="2461"/>
            </a:br>
            <a:r>
              <a:rPr sz="2461"/>
              <a:t>points</a:t>
            </a:r>
          </a:p>
        </p:txBody>
      </p:sp>
      <p:sp>
        <p:nvSpPr>
          <p:cNvPr id="352" name="Symmetry"/>
          <p:cNvSpPr txBox="1"/>
          <p:nvPr/>
        </p:nvSpPr>
        <p:spPr>
          <a:xfrm>
            <a:off x="2210836" y="2098595"/>
            <a:ext cx="1478771"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a:t>Symmetry</a:t>
            </a:r>
          </a:p>
        </p:txBody>
      </p:sp>
      <p:sp>
        <p:nvSpPr>
          <p:cNvPr id="353" name="Phototropism + Symmetry"/>
          <p:cNvSpPr txBox="1"/>
          <p:nvPr/>
        </p:nvSpPr>
        <p:spPr>
          <a:xfrm>
            <a:off x="3711551" y="4402119"/>
            <a:ext cx="2188901" cy="817500"/>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p>
            <a:pPr>
              <a:defRPr sz="4200">
                <a:latin typeface="Gill Sans"/>
                <a:ea typeface="Gill Sans"/>
                <a:cs typeface="Gill Sans"/>
                <a:sym typeface="Gill Sans"/>
              </a:defRPr>
            </a:pPr>
            <a:r>
              <a:rPr sz="2461"/>
              <a:t>Phototropism +</a:t>
            </a:r>
            <a:br>
              <a:rPr sz="2461"/>
            </a:br>
            <a:r>
              <a:rPr sz="2461"/>
              <a:t>Symmetry</a:t>
            </a:r>
          </a:p>
        </p:txBody>
      </p:sp>
      <p:sp>
        <p:nvSpPr>
          <p:cNvPr id="354" name="Phototropism"/>
          <p:cNvSpPr txBox="1"/>
          <p:nvPr/>
        </p:nvSpPr>
        <p:spPr>
          <a:xfrm>
            <a:off x="5859127" y="3914298"/>
            <a:ext cx="1916391"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a:t>Phototropism</a:t>
            </a:r>
          </a:p>
        </p:txBody>
      </p:sp>
      <p:sp>
        <p:nvSpPr>
          <p:cNvPr id="355" name="All 3"/>
          <p:cNvSpPr txBox="1"/>
          <p:nvPr/>
        </p:nvSpPr>
        <p:spPr>
          <a:xfrm>
            <a:off x="3712809" y="3051095"/>
            <a:ext cx="674064"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a:t>All 3</a:t>
            </a:r>
          </a:p>
        </p:txBody>
      </p:sp>
      <p:sp>
        <p:nvSpPr>
          <p:cNvPr id="35" name="Title 7"/>
          <p:cNvSpPr txBox="1">
            <a:spLocks/>
          </p:cNvSpPr>
          <p:nvPr/>
        </p:nvSpPr>
        <p:spPr bwMode="auto">
          <a:xfrm>
            <a:off x="0" y="-30734"/>
            <a:ext cx="9144001" cy="1080000"/>
          </a:xfrm>
          <a:prstGeom prst="rect">
            <a:avLst/>
          </a:prstGeom>
          <a:blipFill>
            <a:blip r:embed="rId17"/>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Evolved Systems</a:t>
            </a:r>
            <a:endParaRPr lang="en-GB" sz="4500" b="1" cap="none" dirty="0">
              <a:solidFill>
                <a:srgbClr val="FFC000"/>
              </a:solidFill>
              <a:latin typeface="+mn-lt"/>
            </a:endParaRPr>
          </a:p>
        </p:txBody>
      </p:sp>
    </p:spTree>
    <p:extLst>
      <p:ext uri="{BB962C8B-B14F-4D97-AF65-F5344CB8AC3E}">
        <p14:creationId xmlns:p14="http://schemas.microsoft.com/office/powerpoint/2010/main" val="3374439811"/>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ext"/>
          <p:cNvSpPr txBox="1"/>
          <p:nvPr/>
        </p:nvSpPr>
        <p:spPr>
          <a:xfrm>
            <a:off x="451319" y="3043616"/>
            <a:ext cx="1043716" cy="141226"/>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marL="40639" marR="40639" defTabSz="914400">
              <a:buClr>
                <a:srgbClr val="000000"/>
              </a:buClr>
              <a:buFont typeface="Arial"/>
              <a:defRPr sz="900" b="1">
                <a:uFill>
                  <a:solidFill>
                    <a:srgbClr val="000000"/>
                  </a:solidFill>
                </a:uFill>
                <a:latin typeface="Arial"/>
                <a:ea typeface="Arial"/>
                <a:cs typeface="Arial"/>
                <a:sym typeface="Arial"/>
              </a:defRPr>
            </a:lvl1pPr>
          </a:lstStyle>
          <a:p>
            <a:r>
              <a:rPr sz="527"/>
              <a:t>	 </a:t>
            </a:r>
          </a:p>
        </p:txBody>
      </p:sp>
      <p:grpSp>
        <p:nvGrpSpPr>
          <p:cNvPr id="397" name="Group"/>
          <p:cNvGrpSpPr/>
          <p:nvPr/>
        </p:nvGrpSpPr>
        <p:grpSpPr>
          <a:xfrm>
            <a:off x="3085579" y="1378521"/>
            <a:ext cx="2976561" cy="3839766"/>
            <a:chOff x="0" y="0"/>
            <a:chExt cx="5079997" cy="6553200"/>
          </a:xfrm>
        </p:grpSpPr>
        <p:sp>
          <p:nvSpPr>
            <p:cNvPr id="360" name="Rectangle"/>
            <p:cNvSpPr txBox="1"/>
            <p:nvPr/>
          </p:nvSpPr>
          <p:spPr>
            <a:xfrm>
              <a:off x="489638" y="1295328"/>
              <a:ext cx="1322024" cy="3593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sp>
          <p:nvSpPr>
            <p:cNvPr id="361" name="Rectangle"/>
            <p:cNvSpPr txBox="1"/>
            <p:nvPr/>
          </p:nvSpPr>
          <p:spPr>
            <a:xfrm>
              <a:off x="489638" y="2505934"/>
              <a:ext cx="1322024" cy="3593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sp>
          <p:nvSpPr>
            <p:cNvPr id="362" name="Rectangle"/>
            <p:cNvSpPr txBox="1"/>
            <p:nvPr/>
          </p:nvSpPr>
          <p:spPr>
            <a:xfrm>
              <a:off x="489638" y="3630799"/>
              <a:ext cx="1322024" cy="3593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sp>
          <p:nvSpPr>
            <p:cNvPr id="363" name="Rectangle"/>
            <p:cNvSpPr txBox="1"/>
            <p:nvPr/>
          </p:nvSpPr>
          <p:spPr>
            <a:xfrm>
              <a:off x="489638" y="4780159"/>
              <a:ext cx="1322024" cy="3593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pic>
          <p:nvPicPr>
            <p:cNvPr id="364" name="image.png" descr="image.png"/>
            <p:cNvPicPr>
              <a:picLocks/>
            </p:cNvPicPr>
            <p:nvPr/>
          </p:nvPicPr>
          <p:blipFill>
            <a:blip r:embed="rId3"/>
            <a:stretch>
              <a:fillRect/>
            </a:stretch>
          </p:blipFill>
          <p:spPr>
            <a:xfrm>
              <a:off x="1468914" y="118406"/>
              <a:ext cx="856868" cy="710442"/>
            </a:xfrm>
            <a:prstGeom prst="rect">
              <a:avLst/>
            </a:prstGeom>
            <a:ln w="12700" cap="flat">
              <a:noFill/>
              <a:miter lim="400000"/>
            </a:ln>
            <a:effectLst/>
          </p:spPr>
        </p:pic>
        <p:pic>
          <p:nvPicPr>
            <p:cNvPr id="365" name="image.png" descr="image.png"/>
            <p:cNvPicPr>
              <a:picLocks/>
            </p:cNvPicPr>
            <p:nvPr/>
          </p:nvPicPr>
          <p:blipFill>
            <a:blip r:embed="rId4"/>
            <a:stretch>
              <a:fillRect/>
            </a:stretch>
          </p:blipFill>
          <p:spPr>
            <a:xfrm>
              <a:off x="1468914" y="1182025"/>
              <a:ext cx="807905" cy="808433"/>
            </a:xfrm>
            <a:prstGeom prst="rect">
              <a:avLst/>
            </a:prstGeom>
            <a:ln w="12700" cap="flat">
              <a:noFill/>
              <a:miter lim="400000"/>
            </a:ln>
            <a:effectLst/>
          </p:spPr>
        </p:pic>
        <p:sp>
          <p:nvSpPr>
            <p:cNvPr id="366" name="Rectangle"/>
            <p:cNvSpPr txBox="1"/>
            <p:nvPr/>
          </p:nvSpPr>
          <p:spPr>
            <a:xfrm>
              <a:off x="489638" y="1295328"/>
              <a:ext cx="1322024" cy="3593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pic>
          <p:nvPicPr>
            <p:cNvPr id="367" name="image.png" descr="image.png"/>
            <p:cNvPicPr>
              <a:picLocks/>
            </p:cNvPicPr>
            <p:nvPr/>
          </p:nvPicPr>
          <p:blipFill>
            <a:blip r:embed="rId5"/>
            <a:stretch>
              <a:fillRect/>
            </a:stretch>
          </p:blipFill>
          <p:spPr>
            <a:xfrm>
              <a:off x="1468914" y="2343636"/>
              <a:ext cx="783423" cy="857429"/>
            </a:xfrm>
            <a:prstGeom prst="rect">
              <a:avLst/>
            </a:prstGeom>
            <a:ln w="12700" cap="flat">
              <a:noFill/>
              <a:miter lim="400000"/>
            </a:ln>
            <a:effectLst/>
          </p:spPr>
        </p:pic>
        <p:sp>
          <p:nvSpPr>
            <p:cNvPr id="368" name="Rectangle"/>
            <p:cNvSpPr txBox="1"/>
            <p:nvPr/>
          </p:nvSpPr>
          <p:spPr>
            <a:xfrm>
              <a:off x="489638" y="2505934"/>
              <a:ext cx="1322024" cy="3593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pic>
          <p:nvPicPr>
            <p:cNvPr id="369" name="image.png" descr="image.png"/>
            <p:cNvPicPr>
              <a:picLocks/>
            </p:cNvPicPr>
            <p:nvPr/>
          </p:nvPicPr>
          <p:blipFill>
            <a:blip r:embed="rId6"/>
            <a:stretch>
              <a:fillRect/>
            </a:stretch>
          </p:blipFill>
          <p:spPr>
            <a:xfrm>
              <a:off x="1468914" y="3554242"/>
              <a:ext cx="832387" cy="771686"/>
            </a:xfrm>
            <a:prstGeom prst="rect">
              <a:avLst/>
            </a:prstGeom>
            <a:ln w="12700" cap="flat">
              <a:noFill/>
              <a:miter lim="400000"/>
            </a:ln>
            <a:effectLst/>
          </p:spPr>
        </p:pic>
        <p:sp>
          <p:nvSpPr>
            <p:cNvPr id="370" name="Rectangle"/>
            <p:cNvSpPr txBox="1"/>
            <p:nvPr/>
          </p:nvSpPr>
          <p:spPr>
            <a:xfrm>
              <a:off x="489638" y="3630799"/>
              <a:ext cx="1322024" cy="3593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pic>
          <p:nvPicPr>
            <p:cNvPr id="371" name="image.png" descr="image.png"/>
            <p:cNvPicPr>
              <a:picLocks/>
            </p:cNvPicPr>
            <p:nvPr/>
          </p:nvPicPr>
          <p:blipFill>
            <a:blip r:embed="rId7"/>
            <a:stretch>
              <a:fillRect/>
            </a:stretch>
          </p:blipFill>
          <p:spPr>
            <a:xfrm>
              <a:off x="1468914" y="4679106"/>
              <a:ext cx="856868" cy="796184"/>
            </a:xfrm>
            <a:prstGeom prst="rect">
              <a:avLst/>
            </a:prstGeom>
            <a:ln w="12700" cap="flat">
              <a:noFill/>
              <a:miter lim="400000"/>
            </a:ln>
            <a:effectLst/>
          </p:spPr>
        </p:pic>
        <p:sp>
          <p:nvSpPr>
            <p:cNvPr id="372" name="Rectangle"/>
            <p:cNvSpPr txBox="1"/>
            <p:nvPr/>
          </p:nvSpPr>
          <p:spPr>
            <a:xfrm>
              <a:off x="489638" y="4780159"/>
              <a:ext cx="1322024" cy="3593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pic>
          <p:nvPicPr>
            <p:cNvPr id="373" name="image.png" descr="image.png"/>
            <p:cNvPicPr>
              <a:picLocks/>
            </p:cNvPicPr>
            <p:nvPr/>
          </p:nvPicPr>
          <p:blipFill>
            <a:blip r:embed="rId8"/>
            <a:stretch>
              <a:fillRect/>
            </a:stretch>
          </p:blipFill>
          <p:spPr>
            <a:xfrm>
              <a:off x="1468914" y="5781515"/>
              <a:ext cx="832387" cy="771686"/>
            </a:xfrm>
            <a:prstGeom prst="rect">
              <a:avLst/>
            </a:prstGeom>
            <a:ln w="12700" cap="flat">
              <a:noFill/>
              <a:miter lim="400000"/>
            </a:ln>
            <a:effectLst/>
          </p:spPr>
        </p:pic>
        <p:pic>
          <p:nvPicPr>
            <p:cNvPr id="374" name="image.png" descr="image.png"/>
            <p:cNvPicPr>
              <a:picLocks/>
            </p:cNvPicPr>
            <p:nvPr/>
          </p:nvPicPr>
          <p:blipFill>
            <a:blip r:embed="rId9"/>
            <a:stretch>
              <a:fillRect/>
            </a:stretch>
          </p:blipFill>
          <p:spPr>
            <a:xfrm>
              <a:off x="0" y="104116"/>
              <a:ext cx="844627" cy="734939"/>
            </a:xfrm>
            <a:prstGeom prst="rect">
              <a:avLst/>
            </a:prstGeom>
            <a:ln w="12700" cap="flat">
              <a:noFill/>
              <a:miter lim="400000"/>
            </a:ln>
            <a:effectLst/>
          </p:spPr>
        </p:pic>
        <p:pic>
          <p:nvPicPr>
            <p:cNvPr id="375" name="image.png" descr="image.png"/>
            <p:cNvPicPr>
              <a:picLocks/>
            </p:cNvPicPr>
            <p:nvPr/>
          </p:nvPicPr>
          <p:blipFill>
            <a:blip r:embed="rId10"/>
            <a:stretch>
              <a:fillRect/>
            </a:stretch>
          </p:blipFill>
          <p:spPr>
            <a:xfrm>
              <a:off x="0" y="1192232"/>
              <a:ext cx="820145" cy="808434"/>
            </a:xfrm>
            <a:prstGeom prst="rect">
              <a:avLst/>
            </a:prstGeom>
            <a:ln w="12700" cap="flat">
              <a:noFill/>
              <a:miter lim="400000"/>
            </a:ln>
            <a:effectLst/>
          </p:spPr>
        </p:pic>
        <p:pic>
          <p:nvPicPr>
            <p:cNvPr id="376" name="image.png" descr="image.png"/>
            <p:cNvPicPr>
              <a:picLocks/>
            </p:cNvPicPr>
            <p:nvPr/>
          </p:nvPicPr>
          <p:blipFill>
            <a:blip r:embed="rId11"/>
            <a:stretch>
              <a:fillRect/>
            </a:stretch>
          </p:blipFill>
          <p:spPr>
            <a:xfrm>
              <a:off x="0" y="2353843"/>
              <a:ext cx="881350" cy="771686"/>
            </a:xfrm>
            <a:prstGeom prst="rect">
              <a:avLst/>
            </a:prstGeom>
            <a:ln w="12700" cap="flat">
              <a:noFill/>
              <a:miter lim="400000"/>
            </a:ln>
            <a:effectLst/>
          </p:spPr>
        </p:pic>
        <p:pic>
          <p:nvPicPr>
            <p:cNvPr id="377" name="image.png" descr="image.png"/>
            <p:cNvPicPr>
              <a:picLocks/>
            </p:cNvPicPr>
            <p:nvPr/>
          </p:nvPicPr>
          <p:blipFill>
            <a:blip r:embed="rId12"/>
            <a:stretch>
              <a:fillRect/>
            </a:stretch>
          </p:blipFill>
          <p:spPr>
            <a:xfrm>
              <a:off x="0" y="3478708"/>
              <a:ext cx="893591" cy="796184"/>
            </a:xfrm>
            <a:prstGeom prst="rect">
              <a:avLst/>
            </a:prstGeom>
            <a:ln w="12700" cap="flat">
              <a:noFill/>
              <a:miter lim="400000"/>
            </a:ln>
            <a:effectLst/>
          </p:spPr>
        </p:pic>
        <p:pic>
          <p:nvPicPr>
            <p:cNvPr id="378" name="image.png" descr="image.png"/>
            <p:cNvPicPr>
              <a:picLocks/>
            </p:cNvPicPr>
            <p:nvPr/>
          </p:nvPicPr>
          <p:blipFill>
            <a:blip r:embed="rId13"/>
            <a:stretch>
              <a:fillRect/>
            </a:stretch>
          </p:blipFill>
          <p:spPr>
            <a:xfrm>
              <a:off x="0" y="4628069"/>
              <a:ext cx="856868" cy="759437"/>
            </a:xfrm>
            <a:prstGeom prst="rect">
              <a:avLst/>
            </a:prstGeom>
            <a:ln w="12700" cap="flat">
              <a:noFill/>
              <a:miter lim="400000"/>
            </a:ln>
            <a:effectLst/>
          </p:spPr>
        </p:pic>
        <p:pic>
          <p:nvPicPr>
            <p:cNvPr id="379" name="image.png" descr="image.png"/>
            <p:cNvPicPr>
              <a:picLocks/>
            </p:cNvPicPr>
            <p:nvPr/>
          </p:nvPicPr>
          <p:blipFill>
            <a:blip r:embed="rId14"/>
            <a:stretch>
              <a:fillRect/>
            </a:stretch>
          </p:blipFill>
          <p:spPr>
            <a:xfrm>
              <a:off x="0" y="5740683"/>
              <a:ext cx="918072" cy="808433"/>
            </a:xfrm>
            <a:prstGeom prst="rect">
              <a:avLst/>
            </a:prstGeom>
            <a:ln w="12700" cap="flat">
              <a:noFill/>
              <a:miter lim="400000"/>
            </a:ln>
            <a:effectLst/>
          </p:spPr>
        </p:pic>
        <p:pic>
          <p:nvPicPr>
            <p:cNvPr id="380" name="image.png" descr="image.png"/>
            <p:cNvPicPr>
              <a:picLocks/>
            </p:cNvPicPr>
            <p:nvPr/>
          </p:nvPicPr>
          <p:blipFill>
            <a:blip r:embed="rId15"/>
            <a:stretch>
              <a:fillRect/>
            </a:stretch>
          </p:blipFill>
          <p:spPr>
            <a:xfrm>
              <a:off x="2839902" y="5787638"/>
              <a:ext cx="881350" cy="759437"/>
            </a:xfrm>
            <a:prstGeom prst="rect">
              <a:avLst/>
            </a:prstGeom>
            <a:ln w="12700" cap="flat">
              <a:noFill/>
              <a:miter lim="400000"/>
            </a:ln>
            <a:effectLst/>
          </p:spPr>
        </p:pic>
        <p:pic>
          <p:nvPicPr>
            <p:cNvPr id="381" name="image.png" descr="image.png"/>
            <p:cNvPicPr>
              <a:picLocks/>
            </p:cNvPicPr>
            <p:nvPr/>
          </p:nvPicPr>
          <p:blipFill>
            <a:blip r:embed="rId16"/>
            <a:stretch>
              <a:fillRect/>
            </a:stretch>
          </p:blipFill>
          <p:spPr>
            <a:xfrm>
              <a:off x="2741975" y="79618"/>
              <a:ext cx="844627" cy="783935"/>
            </a:xfrm>
            <a:prstGeom prst="rect">
              <a:avLst/>
            </a:prstGeom>
            <a:ln w="12700" cap="flat">
              <a:noFill/>
              <a:miter lim="400000"/>
            </a:ln>
            <a:effectLst/>
          </p:spPr>
        </p:pic>
        <p:pic>
          <p:nvPicPr>
            <p:cNvPr id="382" name="image.png" descr="image.png"/>
            <p:cNvPicPr>
              <a:picLocks/>
            </p:cNvPicPr>
            <p:nvPr/>
          </p:nvPicPr>
          <p:blipFill>
            <a:blip r:embed="rId17"/>
            <a:stretch>
              <a:fillRect/>
            </a:stretch>
          </p:blipFill>
          <p:spPr>
            <a:xfrm>
              <a:off x="2741975" y="1255519"/>
              <a:ext cx="930313" cy="820682"/>
            </a:xfrm>
            <a:prstGeom prst="rect">
              <a:avLst/>
            </a:prstGeom>
            <a:ln w="12700" cap="flat">
              <a:noFill/>
              <a:miter lim="400000"/>
            </a:ln>
            <a:effectLst/>
          </p:spPr>
        </p:pic>
        <p:pic>
          <p:nvPicPr>
            <p:cNvPr id="383" name="image.png" descr="image.png"/>
            <p:cNvPicPr>
              <a:picLocks/>
            </p:cNvPicPr>
            <p:nvPr/>
          </p:nvPicPr>
          <p:blipFill>
            <a:blip r:embed="rId18"/>
            <a:stretch>
              <a:fillRect/>
            </a:stretch>
          </p:blipFill>
          <p:spPr>
            <a:xfrm>
              <a:off x="2827661" y="2429379"/>
              <a:ext cx="795664" cy="771686"/>
            </a:xfrm>
            <a:prstGeom prst="rect">
              <a:avLst/>
            </a:prstGeom>
            <a:ln w="12700" cap="flat">
              <a:noFill/>
              <a:miter lim="400000"/>
            </a:ln>
            <a:effectLst/>
          </p:spPr>
        </p:pic>
        <p:pic>
          <p:nvPicPr>
            <p:cNvPr id="384" name="image.png" descr="image.png"/>
            <p:cNvPicPr>
              <a:picLocks/>
            </p:cNvPicPr>
            <p:nvPr/>
          </p:nvPicPr>
          <p:blipFill>
            <a:blip r:embed="rId19"/>
            <a:stretch>
              <a:fillRect/>
            </a:stretch>
          </p:blipFill>
          <p:spPr>
            <a:xfrm>
              <a:off x="2741975" y="3495038"/>
              <a:ext cx="954795" cy="857429"/>
            </a:xfrm>
            <a:prstGeom prst="rect">
              <a:avLst/>
            </a:prstGeom>
            <a:ln w="12700" cap="flat">
              <a:noFill/>
              <a:miter lim="400000"/>
            </a:ln>
            <a:effectLst/>
          </p:spPr>
        </p:pic>
        <p:pic>
          <p:nvPicPr>
            <p:cNvPr id="385" name="image.png" descr="image.png"/>
            <p:cNvPicPr>
              <a:picLocks/>
            </p:cNvPicPr>
            <p:nvPr/>
          </p:nvPicPr>
          <p:blipFill>
            <a:blip r:embed="rId20"/>
            <a:stretch>
              <a:fillRect/>
            </a:stretch>
          </p:blipFill>
          <p:spPr>
            <a:xfrm>
              <a:off x="2852143" y="4646443"/>
              <a:ext cx="869109" cy="771686"/>
            </a:xfrm>
            <a:prstGeom prst="rect">
              <a:avLst/>
            </a:prstGeom>
            <a:ln w="12700" cap="flat">
              <a:noFill/>
              <a:miter lim="400000"/>
            </a:ln>
            <a:effectLst/>
          </p:spPr>
        </p:pic>
        <p:pic>
          <p:nvPicPr>
            <p:cNvPr id="386" name="image.png" descr="image.png"/>
            <p:cNvPicPr>
              <a:picLocks/>
            </p:cNvPicPr>
            <p:nvPr/>
          </p:nvPicPr>
          <p:blipFill>
            <a:blip r:embed="rId21"/>
            <a:stretch>
              <a:fillRect/>
            </a:stretch>
          </p:blipFill>
          <p:spPr>
            <a:xfrm>
              <a:off x="4133363" y="0"/>
              <a:ext cx="942555" cy="881927"/>
            </a:xfrm>
            <a:prstGeom prst="rect">
              <a:avLst/>
            </a:prstGeom>
            <a:ln w="12700" cap="flat">
              <a:noFill/>
              <a:miter lim="400000"/>
            </a:ln>
            <a:effectLst/>
          </p:spPr>
        </p:pic>
        <p:sp>
          <p:nvSpPr>
            <p:cNvPr id="387" name="Rectangle"/>
            <p:cNvSpPr txBox="1"/>
            <p:nvPr/>
          </p:nvSpPr>
          <p:spPr>
            <a:xfrm>
              <a:off x="3211211" y="685942"/>
              <a:ext cx="1322025" cy="2939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900" b="1">
                  <a:uFill>
                    <a:solidFill>
                      <a:srgbClr val="000000"/>
                    </a:solidFill>
                  </a:uFill>
                  <a:latin typeface="Arial"/>
                  <a:ea typeface="Arial"/>
                  <a:cs typeface="Arial"/>
                  <a:sym typeface="Arial"/>
                </a:defRPr>
              </a:lvl1pPr>
            </a:lstStyle>
            <a:p>
              <a:r>
                <a:rPr sz="527"/>
                <a:t>	</a:t>
              </a:r>
            </a:p>
          </p:txBody>
        </p:sp>
        <p:pic>
          <p:nvPicPr>
            <p:cNvPr id="388" name="image.png" descr="image.png"/>
            <p:cNvPicPr>
              <a:picLocks/>
            </p:cNvPicPr>
            <p:nvPr/>
          </p:nvPicPr>
          <p:blipFill>
            <a:blip r:embed="rId22"/>
            <a:stretch>
              <a:fillRect/>
            </a:stretch>
          </p:blipFill>
          <p:spPr>
            <a:xfrm>
              <a:off x="4112961" y="1194274"/>
              <a:ext cx="967037" cy="930923"/>
            </a:xfrm>
            <a:prstGeom prst="rect">
              <a:avLst/>
            </a:prstGeom>
            <a:ln w="12700" cap="flat">
              <a:noFill/>
              <a:miter lim="400000"/>
            </a:ln>
            <a:effectLst/>
          </p:spPr>
        </p:pic>
        <p:sp>
          <p:nvSpPr>
            <p:cNvPr id="389" name="Rectangle"/>
            <p:cNvSpPr txBox="1"/>
            <p:nvPr/>
          </p:nvSpPr>
          <p:spPr>
            <a:xfrm>
              <a:off x="3211211" y="1910838"/>
              <a:ext cx="1322025" cy="2939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900" b="1">
                  <a:uFill>
                    <a:solidFill>
                      <a:srgbClr val="000000"/>
                    </a:solidFill>
                  </a:uFill>
                  <a:latin typeface="Arial"/>
                  <a:ea typeface="Arial"/>
                  <a:cs typeface="Arial"/>
                  <a:sym typeface="Arial"/>
                </a:defRPr>
              </a:lvl1pPr>
            </a:lstStyle>
            <a:p>
              <a:r>
                <a:rPr sz="527"/>
                <a:t>	</a:t>
              </a:r>
            </a:p>
          </p:txBody>
        </p:sp>
        <p:pic>
          <p:nvPicPr>
            <p:cNvPr id="390" name="image.png" descr="image.png"/>
            <p:cNvPicPr>
              <a:picLocks/>
            </p:cNvPicPr>
            <p:nvPr/>
          </p:nvPicPr>
          <p:blipFill>
            <a:blip r:embed="rId23"/>
            <a:stretch>
              <a:fillRect/>
            </a:stretch>
          </p:blipFill>
          <p:spPr>
            <a:xfrm>
              <a:off x="4112961" y="2419171"/>
              <a:ext cx="967037" cy="857429"/>
            </a:xfrm>
            <a:prstGeom prst="rect">
              <a:avLst/>
            </a:prstGeom>
            <a:ln w="12700" cap="flat">
              <a:noFill/>
              <a:miter lim="400000"/>
            </a:ln>
            <a:effectLst/>
          </p:spPr>
        </p:pic>
        <p:sp>
          <p:nvSpPr>
            <p:cNvPr id="391" name="Rectangle"/>
            <p:cNvSpPr txBox="1"/>
            <p:nvPr/>
          </p:nvSpPr>
          <p:spPr>
            <a:xfrm>
              <a:off x="3211211" y="3062242"/>
              <a:ext cx="1322025" cy="2939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900" b="1">
                  <a:uFill>
                    <a:solidFill>
                      <a:srgbClr val="000000"/>
                    </a:solidFill>
                  </a:uFill>
                  <a:latin typeface="Arial"/>
                  <a:ea typeface="Arial"/>
                  <a:cs typeface="Arial"/>
                  <a:sym typeface="Arial"/>
                </a:defRPr>
              </a:lvl1pPr>
            </a:lstStyle>
            <a:p>
              <a:r>
                <a:rPr sz="527"/>
                <a:t>	</a:t>
              </a:r>
            </a:p>
          </p:txBody>
        </p:sp>
        <p:pic>
          <p:nvPicPr>
            <p:cNvPr id="392" name="image.png" descr="image.png"/>
            <p:cNvPicPr>
              <a:picLocks/>
            </p:cNvPicPr>
            <p:nvPr/>
          </p:nvPicPr>
          <p:blipFill>
            <a:blip r:embed="rId24"/>
            <a:stretch>
              <a:fillRect/>
            </a:stretch>
          </p:blipFill>
          <p:spPr>
            <a:xfrm>
              <a:off x="4112961" y="3570574"/>
              <a:ext cx="930314" cy="820682"/>
            </a:xfrm>
            <a:prstGeom prst="rect">
              <a:avLst/>
            </a:prstGeom>
            <a:ln w="12700" cap="flat">
              <a:noFill/>
              <a:miter lim="400000"/>
            </a:ln>
            <a:effectLst/>
          </p:spPr>
        </p:pic>
        <p:sp>
          <p:nvSpPr>
            <p:cNvPr id="393" name="Rectangle"/>
            <p:cNvSpPr txBox="1"/>
            <p:nvPr/>
          </p:nvSpPr>
          <p:spPr>
            <a:xfrm>
              <a:off x="3211211" y="4176898"/>
              <a:ext cx="1322025" cy="2939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900" b="1">
                  <a:uFill>
                    <a:solidFill>
                      <a:srgbClr val="000000"/>
                    </a:solidFill>
                  </a:uFill>
                  <a:latin typeface="Arial"/>
                  <a:ea typeface="Arial"/>
                  <a:cs typeface="Arial"/>
                  <a:sym typeface="Arial"/>
                </a:defRPr>
              </a:lvl1pPr>
            </a:lstStyle>
            <a:p>
              <a:r>
                <a:rPr sz="527"/>
                <a:t>	</a:t>
              </a:r>
            </a:p>
          </p:txBody>
        </p:sp>
        <p:pic>
          <p:nvPicPr>
            <p:cNvPr id="394" name="image.png" descr="image.png"/>
            <p:cNvPicPr>
              <a:picLocks/>
            </p:cNvPicPr>
            <p:nvPr/>
          </p:nvPicPr>
          <p:blipFill>
            <a:blip r:embed="rId25"/>
            <a:stretch>
              <a:fillRect/>
            </a:stretch>
          </p:blipFill>
          <p:spPr>
            <a:xfrm>
              <a:off x="4112961" y="4685232"/>
              <a:ext cx="771182" cy="832931"/>
            </a:xfrm>
            <a:prstGeom prst="rect">
              <a:avLst/>
            </a:prstGeom>
            <a:ln w="12700" cap="flat">
              <a:noFill/>
              <a:miter lim="400000"/>
            </a:ln>
            <a:effectLst/>
          </p:spPr>
        </p:pic>
        <p:sp>
          <p:nvSpPr>
            <p:cNvPr id="395" name="Rectangle"/>
            <p:cNvSpPr txBox="1"/>
            <p:nvPr/>
          </p:nvSpPr>
          <p:spPr>
            <a:xfrm>
              <a:off x="3211211" y="5303804"/>
              <a:ext cx="1322025" cy="2939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marL="40639" marR="40639" defTabSz="914400">
                <a:buClr>
                  <a:srgbClr val="000000"/>
                </a:buClr>
                <a:buFont typeface="Arial"/>
                <a:defRPr sz="900" b="1">
                  <a:uFill>
                    <a:solidFill>
                      <a:srgbClr val="000000"/>
                    </a:solidFill>
                  </a:uFill>
                  <a:latin typeface="Arial"/>
                  <a:ea typeface="Arial"/>
                  <a:cs typeface="Arial"/>
                  <a:sym typeface="Arial"/>
                </a:defRPr>
              </a:lvl1pPr>
            </a:lstStyle>
            <a:p>
              <a:r>
                <a:rPr sz="527"/>
                <a:t>	</a:t>
              </a:r>
            </a:p>
          </p:txBody>
        </p:sp>
        <p:pic>
          <p:nvPicPr>
            <p:cNvPr id="396" name="image.png" descr="image.png"/>
            <p:cNvPicPr>
              <a:picLocks/>
            </p:cNvPicPr>
            <p:nvPr/>
          </p:nvPicPr>
          <p:blipFill>
            <a:blip r:embed="rId26"/>
            <a:stretch>
              <a:fillRect/>
            </a:stretch>
          </p:blipFill>
          <p:spPr>
            <a:xfrm>
              <a:off x="4112961" y="5812135"/>
              <a:ext cx="881350" cy="734940"/>
            </a:xfrm>
            <a:prstGeom prst="rect">
              <a:avLst/>
            </a:prstGeom>
            <a:ln w="12700" cap="flat">
              <a:noFill/>
              <a:miter lim="400000"/>
            </a:ln>
            <a:effectLst/>
          </p:spPr>
        </p:pic>
      </p:grpSp>
      <p:sp>
        <p:nvSpPr>
          <p:cNvPr id="43" name="Title 7"/>
          <p:cNvSpPr txBox="1">
            <a:spLocks/>
          </p:cNvSpPr>
          <p:nvPr/>
        </p:nvSpPr>
        <p:spPr bwMode="auto">
          <a:xfrm>
            <a:off x="0" y="-30734"/>
            <a:ext cx="9144001" cy="1080000"/>
          </a:xfrm>
          <a:prstGeom prst="rect">
            <a:avLst/>
          </a:prstGeom>
          <a:blipFill>
            <a:blip r:embed="rId27"/>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Evolved Systems</a:t>
            </a:r>
            <a:endParaRPr lang="en-GB" sz="4500" b="1" cap="none" dirty="0">
              <a:solidFill>
                <a:srgbClr val="FFC000"/>
              </a:solidFill>
              <a:latin typeface="+mn-lt"/>
            </a:endParaRPr>
          </a:p>
        </p:txBody>
      </p:sp>
    </p:spTree>
    <p:extLst>
      <p:ext uri="{BB962C8B-B14F-4D97-AF65-F5344CB8AC3E}">
        <p14:creationId xmlns:p14="http://schemas.microsoft.com/office/powerpoint/2010/main" val="3523250032"/>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Text"/>
          <p:cNvSpPr txBox="1"/>
          <p:nvPr/>
        </p:nvSpPr>
        <p:spPr>
          <a:xfrm>
            <a:off x="460623" y="2362686"/>
            <a:ext cx="1024480" cy="168285"/>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sp>
        <p:nvSpPr>
          <p:cNvPr id="403" name="Text"/>
          <p:cNvSpPr txBox="1"/>
          <p:nvPr/>
        </p:nvSpPr>
        <p:spPr>
          <a:xfrm>
            <a:off x="460623" y="2727314"/>
            <a:ext cx="1024480" cy="168285"/>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marL="40639" marR="40639" defTabSz="914400">
              <a:buClr>
                <a:srgbClr val="000000"/>
              </a:buClr>
              <a:buFont typeface="Arial"/>
              <a:defRPr sz="1200">
                <a:uFill>
                  <a:solidFill>
                    <a:srgbClr val="000000"/>
                  </a:solidFill>
                </a:uFill>
                <a:latin typeface="Arial"/>
                <a:ea typeface="Arial"/>
                <a:cs typeface="Arial"/>
                <a:sym typeface="Arial"/>
              </a:defRPr>
            </a:lvl1pPr>
          </a:lstStyle>
          <a:p>
            <a:r>
              <a:rPr sz="703"/>
              <a:t>	</a:t>
            </a:r>
          </a:p>
        </p:txBody>
      </p:sp>
      <p:grpSp>
        <p:nvGrpSpPr>
          <p:cNvPr id="416" name="Group"/>
          <p:cNvGrpSpPr/>
          <p:nvPr/>
        </p:nvGrpSpPr>
        <p:grpSpPr>
          <a:xfrm>
            <a:off x="1238250" y="1547813"/>
            <a:ext cx="6667499" cy="3497462"/>
            <a:chOff x="0" y="0"/>
            <a:chExt cx="11379197" cy="5969001"/>
          </a:xfrm>
        </p:grpSpPr>
        <p:pic>
          <p:nvPicPr>
            <p:cNvPr id="404" name="image.png" descr="image.png"/>
            <p:cNvPicPr>
              <a:picLocks/>
            </p:cNvPicPr>
            <p:nvPr/>
          </p:nvPicPr>
          <p:blipFill>
            <a:blip r:embed="rId3"/>
            <a:stretch>
              <a:fillRect/>
            </a:stretch>
          </p:blipFill>
          <p:spPr>
            <a:xfrm>
              <a:off x="6966298" y="0"/>
              <a:ext cx="1498934" cy="1985134"/>
            </a:xfrm>
            <a:prstGeom prst="rect">
              <a:avLst/>
            </a:prstGeom>
            <a:ln w="12700" cap="flat">
              <a:noFill/>
              <a:miter lim="400000"/>
            </a:ln>
            <a:effectLst/>
          </p:spPr>
        </p:pic>
        <p:pic>
          <p:nvPicPr>
            <p:cNvPr id="405" name="image.png" descr="image.png"/>
            <p:cNvPicPr>
              <a:picLocks/>
            </p:cNvPicPr>
            <p:nvPr/>
          </p:nvPicPr>
          <p:blipFill>
            <a:blip r:embed="rId4"/>
            <a:stretch>
              <a:fillRect/>
            </a:stretch>
          </p:blipFill>
          <p:spPr>
            <a:xfrm>
              <a:off x="9469814" y="3292693"/>
              <a:ext cx="1909384" cy="2037258"/>
            </a:xfrm>
            <a:prstGeom prst="rect">
              <a:avLst/>
            </a:prstGeom>
            <a:ln w="12700" cap="flat">
              <a:noFill/>
              <a:miter lim="400000"/>
            </a:ln>
            <a:effectLst/>
          </p:spPr>
        </p:pic>
        <p:pic>
          <p:nvPicPr>
            <p:cNvPr id="406" name="image.png" descr="image.png"/>
            <p:cNvPicPr>
              <a:picLocks/>
            </p:cNvPicPr>
            <p:nvPr/>
          </p:nvPicPr>
          <p:blipFill>
            <a:blip r:embed="rId5"/>
            <a:stretch>
              <a:fillRect/>
            </a:stretch>
          </p:blipFill>
          <p:spPr>
            <a:xfrm>
              <a:off x="5551271" y="3292693"/>
              <a:ext cx="1587374" cy="1994202"/>
            </a:xfrm>
            <a:prstGeom prst="rect">
              <a:avLst/>
            </a:prstGeom>
            <a:ln w="12700" cap="flat">
              <a:noFill/>
              <a:miter lim="400000"/>
            </a:ln>
            <a:effectLst/>
          </p:spPr>
        </p:pic>
        <p:pic>
          <p:nvPicPr>
            <p:cNvPr id="407" name="image.png" descr="image.png"/>
            <p:cNvPicPr>
              <a:picLocks/>
            </p:cNvPicPr>
            <p:nvPr/>
          </p:nvPicPr>
          <p:blipFill>
            <a:blip r:embed="rId6"/>
            <a:stretch>
              <a:fillRect/>
            </a:stretch>
          </p:blipFill>
          <p:spPr>
            <a:xfrm>
              <a:off x="8925576" y="108774"/>
              <a:ext cx="1582839" cy="1849168"/>
            </a:xfrm>
            <a:prstGeom prst="rect">
              <a:avLst/>
            </a:prstGeom>
            <a:ln w="12700" cap="flat">
              <a:noFill/>
              <a:miter lim="400000"/>
            </a:ln>
            <a:effectLst/>
          </p:spPr>
        </p:pic>
        <p:pic>
          <p:nvPicPr>
            <p:cNvPr id="408" name="image.png" descr="image.png"/>
            <p:cNvPicPr>
              <a:picLocks/>
            </p:cNvPicPr>
            <p:nvPr/>
          </p:nvPicPr>
          <p:blipFill>
            <a:blip r:embed="rId7"/>
            <a:stretch>
              <a:fillRect/>
            </a:stretch>
          </p:blipFill>
          <p:spPr>
            <a:xfrm>
              <a:off x="1959272" y="217549"/>
              <a:ext cx="1415031" cy="1312093"/>
            </a:xfrm>
            <a:prstGeom prst="rect">
              <a:avLst/>
            </a:prstGeom>
            <a:ln w="12700" cap="flat">
              <a:noFill/>
              <a:miter lim="400000"/>
            </a:ln>
            <a:effectLst/>
          </p:spPr>
        </p:pic>
        <p:pic>
          <p:nvPicPr>
            <p:cNvPr id="409" name="image.png" descr="image.png"/>
            <p:cNvPicPr>
              <a:picLocks/>
            </p:cNvPicPr>
            <p:nvPr/>
          </p:nvPicPr>
          <p:blipFill>
            <a:blip r:embed="rId8"/>
            <a:stretch>
              <a:fillRect/>
            </a:stretch>
          </p:blipFill>
          <p:spPr>
            <a:xfrm>
              <a:off x="108848" y="2066715"/>
              <a:ext cx="1333394" cy="1185190"/>
            </a:xfrm>
            <a:prstGeom prst="rect">
              <a:avLst/>
            </a:prstGeom>
            <a:ln w="12700" cap="flat">
              <a:noFill/>
              <a:miter lim="400000"/>
            </a:ln>
            <a:effectLst/>
          </p:spPr>
        </p:pic>
        <p:pic>
          <p:nvPicPr>
            <p:cNvPr id="410" name="image.png" descr="image.png"/>
            <p:cNvPicPr>
              <a:picLocks/>
            </p:cNvPicPr>
            <p:nvPr/>
          </p:nvPicPr>
          <p:blipFill>
            <a:blip r:embed="rId9"/>
            <a:stretch>
              <a:fillRect/>
            </a:stretch>
          </p:blipFill>
          <p:spPr>
            <a:xfrm>
              <a:off x="3591997" y="217549"/>
              <a:ext cx="1163318" cy="1250907"/>
            </a:xfrm>
            <a:prstGeom prst="rect">
              <a:avLst/>
            </a:prstGeom>
            <a:ln w="12700" cap="flat">
              <a:noFill/>
              <a:miter lim="400000"/>
            </a:ln>
            <a:effectLst/>
          </p:spPr>
        </p:pic>
        <p:pic>
          <p:nvPicPr>
            <p:cNvPr id="411" name="image.png" descr="image.png"/>
            <p:cNvPicPr>
              <a:picLocks/>
            </p:cNvPicPr>
            <p:nvPr/>
          </p:nvPicPr>
          <p:blipFill>
            <a:blip r:embed="rId10"/>
            <a:stretch>
              <a:fillRect/>
            </a:stretch>
          </p:blipFill>
          <p:spPr>
            <a:xfrm>
              <a:off x="3591997" y="1957940"/>
              <a:ext cx="1306182" cy="1259972"/>
            </a:xfrm>
            <a:prstGeom prst="rect">
              <a:avLst/>
            </a:prstGeom>
            <a:ln w="12700" cap="flat">
              <a:noFill/>
              <a:miter lim="400000"/>
            </a:ln>
            <a:effectLst/>
          </p:spPr>
        </p:pic>
        <p:pic>
          <p:nvPicPr>
            <p:cNvPr id="412" name="image.png" descr="image.png"/>
            <p:cNvPicPr>
              <a:picLocks/>
            </p:cNvPicPr>
            <p:nvPr/>
          </p:nvPicPr>
          <p:blipFill>
            <a:blip r:embed="rId11"/>
            <a:stretch>
              <a:fillRect/>
            </a:stretch>
          </p:blipFill>
          <p:spPr>
            <a:xfrm>
              <a:off x="1741574" y="1849166"/>
              <a:ext cx="1523880" cy="1432198"/>
            </a:xfrm>
            <a:prstGeom prst="rect">
              <a:avLst/>
            </a:prstGeom>
            <a:ln w="12700" cap="flat">
              <a:noFill/>
              <a:miter lim="400000"/>
            </a:ln>
            <a:effectLst/>
          </p:spPr>
        </p:pic>
        <p:pic>
          <p:nvPicPr>
            <p:cNvPr id="413" name="image.png" descr="image.png"/>
            <p:cNvPicPr>
              <a:picLocks/>
            </p:cNvPicPr>
            <p:nvPr/>
          </p:nvPicPr>
          <p:blipFill>
            <a:blip r:embed="rId12"/>
            <a:stretch>
              <a:fillRect/>
            </a:stretch>
          </p:blipFill>
          <p:spPr>
            <a:xfrm>
              <a:off x="0" y="299129"/>
              <a:ext cx="1768788" cy="1550038"/>
            </a:xfrm>
            <a:prstGeom prst="rect">
              <a:avLst/>
            </a:prstGeom>
            <a:ln w="12700" cap="flat">
              <a:noFill/>
              <a:miter lim="400000"/>
            </a:ln>
            <a:effectLst/>
          </p:spPr>
        </p:pic>
        <p:pic>
          <p:nvPicPr>
            <p:cNvPr id="414" name="image.png" descr="image.png"/>
            <p:cNvPicPr>
              <a:picLocks/>
            </p:cNvPicPr>
            <p:nvPr/>
          </p:nvPicPr>
          <p:blipFill>
            <a:blip r:embed="rId13"/>
            <a:stretch>
              <a:fillRect/>
            </a:stretch>
          </p:blipFill>
          <p:spPr>
            <a:xfrm>
              <a:off x="108848" y="3589559"/>
              <a:ext cx="1308450" cy="2379443"/>
            </a:xfrm>
            <a:prstGeom prst="rect">
              <a:avLst/>
            </a:prstGeom>
            <a:ln w="12700" cap="flat">
              <a:noFill/>
              <a:miter lim="400000"/>
            </a:ln>
            <a:effectLst/>
          </p:spPr>
        </p:pic>
        <p:pic>
          <p:nvPicPr>
            <p:cNvPr id="415" name="image.png" descr="image.png"/>
            <p:cNvPicPr>
              <a:picLocks/>
            </p:cNvPicPr>
            <p:nvPr/>
          </p:nvPicPr>
          <p:blipFill>
            <a:blip r:embed="rId14"/>
            <a:stretch>
              <a:fillRect/>
            </a:stretch>
          </p:blipFill>
          <p:spPr>
            <a:xfrm>
              <a:off x="7619394" y="2857596"/>
              <a:ext cx="1573768" cy="2447427"/>
            </a:xfrm>
            <a:prstGeom prst="rect">
              <a:avLst/>
            </a:prstGeom>
            <a:ln w="12700" cap="flat">
              <a:noFill/>
              <a:miter lim="400000"/>
            </a:ln>
            <a:effectLst/>
          </p:spPr>
        </p:pic>
      </p:grpSp>
      <p:sp>
        <p:nvSpPr>
          <p:cNvPr id="19" name="Title 7"/>
          <p:cNvSpPr txBox="1">
            <a:spLocks/>
          </p:cNvSpPr>
          <p:nvPr/>
        </p:nvSpPr>
        <p:spPr bwMode="auto">
          <a:xfrm>
            <a:off x="0" y="-30734"/>
            <a:ext cx="9144001" cy="1080000"/>
          </a:xfrm>
          <a:prstGeom prst="rect">
            <a:avLst/>
          </a:prstGeom>
          <a:blipFill>
            <a:blip r:embed="rId1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Evolved Systems</a:t>
            </a:r>
            <a:endParaRPr lang="en-GB" sz="4500" b="1" cap="none" dirty="0">
              <a:solidFill>
                <a:srgbClr val="FFC000"/>
              </a:solidFill>
              <a:latin typeface="+mn-lt"/>
            </a:endParaRPr>
          </a:p>
        </p:txBody>
      </p:sp>
    </p:spTree>
    <p:extLst>
      <p:ext uri="{BB962C8B-B14F-4D97-AF65-F5344CB8AC3E}">
        <p14:creationId xmlns:p14="http://schemas.microsoft.com/office/powerpoint/2010/main" val="425973648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peed Real-time? Or design-time?…"/>
          <p:cNvSpPr txBox="1">
            <a:spLocks noGrp="1"/>
          </p:cNvSpPr>
          <p:nvPr>
            <p:ph type="body" idx="1"/>
          </p:nvPr>
        </p:nvSpPr>
        <p:spPr>
          <a:xfrm>
            <a:off x="251521" y="1247179"/>
            <a:ext cx="7344816" cy="3338513"/>
          </a:xfrm>
          <a:prstGeom prst="rect">
            <a:avLst/>
          </a:prstGeom>
        </p:spPr>
        <p:txBody>
          <a:bodyPr/>
          <a:lstStyle/>
          <a:p>
            <a:pPr defTabSz="277248">
              <a:spcBef>
                <a:spcPts val="1992"/>
              </a:spcBef>
              <a:buFont typeface="Arial" panose="020B0604020202020204" pitchFamily="34" charset="0"/>
              <a:buChar char="•"/>
              <a:defRPr sz="2916"/>
            </a:pPr>
            <a:r>
              <a:rPr sz="2000" i="1" dirty="0">
                <a:latin typeface="Calibri  "/>
                <a:ea typeface="Helvetica"/>
                <a:cs typeface="Helvetica"/>
                <a:sym typeface="Helvetica"/>
              </a:rPr>
              <a:t>Speed</a:t>
            </a:r>
            <a:br>
              <a:rPr sz="2000" i="1" dirty="0">
                <a:latin typeface="Calibri  "/>
                <a:ea typeface="Helvetica"/>
                <a:cs typeface="Helvetica"/>
                <a:sym typeface="Helvetica"/>
              </a:rPr>
            </a:br>
            <a:r>
              <a:rPr sz="2000" dirty="0">
                <a:latin typeface="Calibri  "/>
              </a:rPr>
              <a:t>Real-time? Or design-time?</a:t>
            </a:r>
          </a:p>
          <a:p>
            <a:pPr defTabSz="277248">
              <a:spcBef>
                <a:spcPts val="1992"/>
              </a:spcBef>
              <a:buFont typeface="Arial" panose="020B0604020202020204" pitchFamily="34" charset="0"/>
              <a:buChar char="•"/>
              <a:defRPr sz="2916"/>
            </a:pPr>
            <a:r>
              <a:rPr sz="2000" i="1" dirty="0">
                <a:latin typeface="Calibri  "/>
                <a:ea typeface="Helvetica"/>
                <a:cs typeface="Helvetica"/>
                <a:sym typeface="Helvetica"/>
              </a:rPr>
              <a:t>Reliability</a:t>
            </a:r>
            <a:br>
              <a:rPr sz="2000" i="1" dirty="0">
                <a:latin typeface="Calibri  "/>
                <a:ea typeface="Helvetica"/>
                <a:cs typeface="Helvetica"/>
                <a:sym typeface="Helvetica"/>
              </a:rPr>
            </a:br>
            <a:r>
              <a:rPr sz="2000" dirty="0">
                <a:latin typeface="Calibri  "/>
              </a:rPr>
              <a:t>Catastrophic failures break gameplay</a:t>
            </a:r>
          </a:p>
          <a:p>
            <a:pPr defTabSz="277248">
              <a:spcBef>
                <a:spcPts val="1992"/>
              </a:spcBef>
              <a:buFont typeface="Arial" panose="020B0604020202020204" pitchFamily="34" charset="0"/>
              <a:buChar char="•"/>
              <a:defRPr sz="2916"/>
            </a:pPr>
            <a:r>
              <a:rPr sz="2000" i="1" dirty="0">
                <a:latin typeface="Calibri  "/>
                <a:ea typeface="Helvetica"/>
                <a:cs typeface="Helvetica"/>
                <a:sym typeface="Helvetica"/>
              </a:rPr>
              <a:t>Controllability</a:t>
            </a:r>
            <a:br>
              <a:rPr sz="2000" i="1" dirty="0">
                <a:latin typeface="Calibri  "/>
                <a:ea typeface="Helvetica"/>
                <a:cs typeface="Helvetica"/>
                <a:sym typeface="Helvetica"/>
              </a:rPr>
            </a:br>
            <a:r>
              <a:rPr sz="2000" dirty="0">
                <a:latin typeface="Calibri  "/>
              </a:rPr>
              <a:t>Allow specification of constraints and goals</a:t>
            </a:r>
          </a:p>
          <a:p>
            <a:pPr defTabSz="277248">
              <a:spcBef>
                <a:spcPts val="1992"/>
              </a:spcBef>
              <a:buFont typeface="Arial" panose="020B0604020202020204" pitchFamily="34" charset="0"/>
              <a:buChar char="•"/>
              <a:defRPr sz="2916"/>
            </a:pPr>
            <a:r>
              <a:rPr sz="2000" i="1" dirty="0">
                <a:latin typeface="Calibri  "/>
                <a:ea typeface="Helvetica"/>
                <a:cs typeface="Helvetica"/>
                <a:sym typeface="Helvetica"/>
              </a:rPr>
              <a:t>Diversity</a:t>
            </a:r>
            <a:br>
              <a:rPr sz="2000" i="1" dirty="0">
                <a:latin typeface="Calibri  "/>
                <a:ea typeface="Helvetica"/>
                <a:cs typeface="Helvetica"/>
                <a:sym typeface="Helvetica"/>
              </a:rPr>
            </a:br>
            <a:r>
              <a:rPr sz="2000" dirty="0">
                <a:latin typeface="Calibri  "/>
              </a:rPr>
              <a:t>Content looks like variations on a theme</a:t>
            </a:r>
          </a:p>
          <a:p>
            <a:pPr defTabSz="277248">
              <a:spcBef>
                <a:spcPts val="1992"/>
              </a:spcBef>
              <a:buFont typeface="Arial" panose="020B0604020202020204" pitchFamily="34" charset="0"/>
              <a:buChar char="•"/>
              <a:defRPr sz="2916"/>
            </a:pPr>
            <a:r>
              <a:rPr sz="2000" i="1" dirty="0">
                <a:latin typeface="Calibri  "/>
                <a:ea typeface="Helvetica"/>
                <a:cs typeface="Helvetica"/>
                <a:sym typeface="Helvetica"/>
              </a:rPr>
              <a:t>Creativity</a:t>
            </a:r>
            <a:br>
              <a:rPr sz="2000" i="1" dirty="0">
                <a:latin typeface="Calibri  "/>
                <a:ea typeface="Helvetica"/>
                <a:cs typeface="Helvetica"/>
                <a:sym typeface="Helvetica"/>
              </a:rPr>
            </a:br>
            <a:r>
              <a:rPr sz="2000" dirty="0">
                <a:latin typeface="Calibri  "/>
              </a:rPr>
              <a:t>Content looks “computer-generated”</a:t>
            </a:r>
          </a:p>
        </p:txBody>
      </p:sp>
      <p:pic>
        <p:nvPicPr>
          <p:cNvPr id="1026" name="Picture 2" descr="ÎÏÎ¿ÏÎ­Î»ÎµÏÎ¼Î± ÎµÎ¹ÎºÏÎ½Î±Ï Î³Î¹Î± trade o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247179"/>
            <a:ext cx="2755175" cy="2438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7"/>
          <p:cNvSpPr>
            <a:spLocks noGrp="1"/>
          </p:cNvSpPr>
          <p:nvPr>
            <p:ph type="title"/>
          </p:nvPr>
        </p:nvSpPr>
        <p:spPr>
          <a:xfrm>
            <a:off x="0" y="-15366"/>
            <a:ext cx="9144001" cy="1080000"/>
          </a:xfrm>
          <a:blipFill>
            <a:blip r:embed="rId4"/>
            <a:stretch>
              <a:fillRect/>
            </a:stretch>
          </a:blipFill>
        </p:spPr>
        <p:txBody>
          <a:bodyPr anchor="ctr" anchorCtr="0"/>
          <a:lstStyle/>
          <a:p>
            <a:r>
              <a:rPr lang="en-GB" sz="4500" cap="none" dirty="0">
                <a:latin typeface="+mn-lt"/>
              </a:rPr>
              <a:t>What Are the Trade-offs?</a:t>
            </a:r>
            <a:endParaRPr lang="en-GB" sz="4500" b="1" cap="none" dirty="0">
              <a:solidFill>
                <a:srgbClr val="FFC000"/>
              </a:solidFill>
              <a:latin typeface="+mn-lt"/>
            </a:endParaRPr>
          </a:p>
        </p:txBody>
      </p:sp>
    </p:spTree>
    <p:extLst>
      <p:ext uri="{BB962C8B-B14F-4D97-AF65-F5344CB8AC3E}">
        <p14:creationId xmlns:p14="http://schemas.microsoft.com/office/powerpoint/2010/main" val="2419681689"/>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ototropism…"/>
          <p:cNvSpPr txBox="1">
            <a:spLocks noGrp="1"/>
          </p:cNvSpPr>
          <p:nvPr>
            <p:ph type="body" idx="1"/>
          </p:nvPr>
        </p:nvSpPr>
        <p:spPr>
          <a:xfrm>
            <a:off x="467544" y="1714500"/>
            <a:ext cx="8208911" cy="3338513"/>
          </a:xfrm>
          <a:prstGeom prst="rect">
            <a:avLst/>
          </a:prstGeom>
        </p:spPr>
        <p:txBody>
          <a:bodyPr/>
          <a:lstStyle/>
          <a:p>
            <a:pPr marL="0" indent="0" algn="ctr"/>
            <a:r>
              <a:rPr lang="en-GB" sz="3000" dirty="0"/>
              <a:t>…and this was an extremely simple L-system!</a:t>
            </a:r>
            <a:endParaRPr sz="3000" dirty="0"/>
          </a:p>
        </p:txBody>
      </p:sp>
    </p:spTree>
    <p:extLst>
      <p:ext uri="{BB962C8B-B14F-4D97-AF65-F5344CB8AC3E}">
        <p14:creationId xmlns:p14="http://schemas.microsoft.com/office/powerpoint/2010/main" val="4075893329"/>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3688" y="1214968"/>
            <a:ext cx="5976664" cy="4405875"/>
          </a:xfrm>
          <a:prstGeom prst="rect">
            <a:avLst/>
          </a:prstGeom>
        </p:spPr>
      </p:pic>
      <p:sp>
        <p:nvSpPr>
          <p:cNvPr id="4"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Evolved 2D L-system Terrains</a:t>
            </a:r>
            <a:endParaRPr lang="en-GB" sz="4500" b="1" cap="none" dirty="0">
              <a:solidFill>
                <a:srgbClr val="FFC000"/>
              </a:solidFill>
              <a:latin typeface="+mn-lt"/>
            </a:endParaRPr>
          </a:p>
        </p:txBody>
      </p:sp>
    </p:spTree>
    <p:extLst>
      <p:ext uri="{BB962C8B-B14F-4D97-AF65-F5344CB8AC3E}">
        <p14:creationId xmlns:p14="http://schemas.microsoft.com/office/powerpoint/2010/main" val="135805649"/>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Very short specification, yet infinite resolution!"/>
          <p:cNvSpPr txBox="1"/>
          <p:nvPr/>
        </p:nvSpPr>
        <p:spPr>
          <a:xfrm>
            <a:off x="1582506" y="5008185"/>
            <a:ext cx="6438654"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dirty="0">
                <a:latin typeface="Calibri  "/>
              </a:rPr>
              <a:t>Very short specification, yet infinite resolution!</a:t>
            </a:r>
          </a:p>
        </p:txBody>
      </p:sp>
      <p:pic>
        <p:nvPicPr>
          <p:cNvPr id="3" name="Picture 2"/>
          <p:cNvPicPr>
            <a:picLocks noChangeAspect="1"/>
          </p:cNvPicPr>
          <p:nvPr/>
        </p:nvPicPr>
        <p:blipFill>
          <a:blip r:embed="rId3"/>
          <a:stretch>
            <a:fillRect/>
          </a:stretch>
        </p:blipFill>
        <p:spPr>
          <a:xfrm>
            <a:off x="2699792" y="1129683"/>
            <a:ext cx="4464496" cy="3857116"/>
          </a:xfrm>
          <a:prstGeom prst="rect">
            <a:avLst/>
          </a:prstGeom>
        </p:spPr>
      </p:pic>
      <p:sp>
        <p:nvSpPr>
          <p:cNvPr id="6"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Evolved 2D L-system Terrains</a:t>
            </a:r>
            <a:endParaRPr lang="en-GB" sz="4500" b="1" cap="none" dirty="0">
              <a:solidFill>
                <a:srgbClr val="FFC000"/>
              </a:solidFill>
              <a:latin typeface="+mn-lt"/>
            </a:endParaRPr>
          </a:p>
        </p:txBody>
      </p:sp>
    </p:spTree>
    <p:extLst>
      <p:ext uri="{BB962C8B-B14F-4D97-AF65-F5344CB8AC3E}">
        <p14:creationId xmlns:p14="http://schemas.microsoft.com/office/powerpoint/2010/main" val="1611428440"/>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30C84-D920-66AB-9CCB-B2FBAB914ED1}"/>
            </a:ext>
          </a:extLst>
        </p:cNvPr>
        <p:cNvGrpSpPr/>
        <p:nvPr/>
      </p:nvGrpSpPr>
      <p:grpSpPr>
        <a:xfrm>
          <a:off x="0" y="0"/>
          <a:ext cx="0" cy="0"/>
          <a:chOff x="0" y="0"/>
          <a:chExt cx="0" cy="0"/>
        </a:xfrm>
      </p:grpSpPr>
      <p:sp>
        <p:nvSpPr>
          <p:cNvPr id="5" name="Title 7">
            <a:extLst>
              <a:ext uri="{FF2B5EF4-FFF2-40B4-BE49-F238E27FC236}">
                <a16:creationId xmlns:a16="http://schemas.microsoft.com/office/drawing/2014/main" id="{9E468C85-20CF-9833-E6F5-34534DA5F5D0}"/>
              </a:ext>
            </a:extLst>
          </p:cNvPr>
          <p:cNvSpPr>
            <a:spLocks noGrp="1"/>
          </p:cNvSpPr>
          <p:nvPr>
            <p:ph type="title"/>
          </p:nvPr>
        </p:nvSpPr>
        <p:spPr>
          <a:xfrm>
            <a:off x="0" y="4657820"/>
            <a:ext cx="9144001" cy="1080000"/>
          </a:xfrm>
          <a:blipFill>
            <a:blip r:embed="rId3"/>
            <a:stretch>
              <a:fillRect/>
            </a:stretch>
          </a:blipFill>
        </p:spPr>
        <p:txBody>
          <a:bodyPr anchor="ctr" anchorCtr="0"/>
          <a:lstStyle/>
          <a:p>
            <a:r>
              <a:rPr lang="en-GB" sz="4500" cap="none" dirty="0">
                <a:latin typeface="+mn-lt"/>
              </a:rPr>
              <a:t>Quality-Diversity Methods</a:t>
            </a:r>
            <a:endParaRPr lang="en-GB" sz="4500" b="1" cap="none" dirty="0">
              <a:solidFill>
                <a:srgbClr val="FFC000"/>
              </a:solidFill>
              <a:latin typeface="+mn-lt"/>
            </a:endParaRPr>
          </a:p>
        </p:txBody>
      </p:sp>
    </p:spTree>
    <p:extLst>
      <p:ext uri="{BB962C8B-B14F-4D97-AF65-F5344CB8AC3E}">
        <p14:creationId xmlns:p14="http://schemas.microsoft.com/office/powerpoint/2010/main" val="1194232803"/>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Generating many diverse good solutions…"/>
          <p:cNvSpPr txBox="1">
            <a:spLocks noGrp="1"/>
          </p:cNvSpPr>
          <p:nvPr>
            <p:ph type="body" idx="1"/>
          </p:nvPr>
        </p:nvSpPr>
        <p:spPr>
          <a:xfrm>
            <a:off x="537720" y="1523202"/>
            <a:ext cx="7877175" cy="3486150"/>
          </a:xfrm>
          <a:prstGeom prst="rect">
            <a:avLst/>
          </a:prstGeom>
        </p:spPr>
        <p:txBody>
          <a:bodyPr>
            <a:normAutofit/>
          </a:bodyPr>
          <a:lstStyle/>
          <a:p>
            <a:r>
              <a:rPr sz="2475" dirty="0">
                <a:latin typeface="Calibri" panose="020F0502020204030204" pitchFamily="34" charset="0"/>
                <a:ea typeface="Calibri" panose="020F0502020204030204" pitchFamily="34" charset="0"/>
                <a:cs typeface="Calibri" panose="020F0502020204030204" pitchFamily="34" charset="0"/>
              </a:rPr>
              <a:t>Generating many diverse good solutions</a:t>
            </a:r>
          </a:p>
          <a:p>
            <a:r>
              <a:rPr sz="2475" dirty="0">
                <a:latin typeface="Calibri" panose="020F0502020204030204" pitchFamily="34" charset="0"/>
                <a:ea typeface="Calibri" panose="020F0502020204030204" pitchFamily="34" charset="0"/>
                <a:cs typeface="Calibri" panose="020F0502020204030204" pitchFamily="34" charset="0"/>
              </a:rPr>
              <a:t>Needs a fitness function, and one or several behavioral characteristics (or simply metrics)</a:t>
            </a:r>
          </a:p>
          <a:p>
            <a:r>
              <a:rPr sz="2475" dirty="0">
                <a:latin typeface="Calibri" panose="020F0502020204030204" pitchFamily="34" charset="0"/>
                <a:ea typeface="Calibri" panose="020F0502020204030204" pitchFamily="34" charset="0"/>
                <a:cs typeface="Calibri" panose="020F0502020204030204" pitchFamily="34" charset="0"/>
              </a:rPr>
              <a:t>Very useful for search-based PCG!</a:t>
            </a:r>
            <a:endParaRPr lang="en-GB" sz="2475"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br>
              <a:rPr sz="2475" dirty="0">
                <a:latin typeface="Calibri" panose="020F0502020204030204" pitchFamily="34" charset="0"/>
                <a:ea typeface="Calibri" panose="020F0502020204030204" pitchFamily="34" charset="0"/>
                <a:cs typeface="Calibri" panose="020F0502020204030204" pitchFamily="34" charset="0"/>
              </a:rPr>
            </a:br>
            <a:r>
              <a:rPr lang="en-US" sz="1650" dirty="0">
                <a:latin typeface="Calibri" panose="020F0502020204030204" pitchFamily="34" charset="0"/>
                <a:ea typeface="Calibri" panose="020F0502020204030204" pitchFamily="34" charset="0"/>
                <a:cs typeface="Calibri" panose="020F0502020204030204" pitchFamily="34" charset="0"/>
              </a:rPr>
              <a:t>Daniele Gravina, Ahmed Khalifa, Antonios Liapis, Julian </a:t>
            </a:r>
            <a:r>
              <a:rPr lang="en-US" sz="1650" dirty="0" err="1">
                <a:latin typeface="Calibri" panose="020F0502020204030204" pitchFamily="34" charset="0"/>
                <a:ea typeface="Calibri" panose="020F0502020204030204" pitchFamily="34" charset="0"/>
                <a:cs typeface="Calibri" panose="020F0502020204030204" pitchFamily="34" charset="0"/>
              </a:rPr>
              <a:t>Togelius</a:t>
            </a:r>
            <a:r>
              <a:rPr lang="en-US" sz="1650" dirty="0">
                <a:latin typeface="Calibri" panose="020F0502020204030204" pitchFamily="34" charset="0"/>
                <a:ea typeface="Calibri" panose="020F0502020204030204" pitchFamily="34" charset="0"/>
                <a:cs typeface="Calibri" panose="020F0502020204030204" pitchFamily="34" charset="0"/>
              </a:rPr>
              <a:t> and Georgios N. Yannakakis. </a:t>
            </a:r>
            <a:r>
              <a:rPr sz="1650" b="1" dirty="0">
                <a:latin typeface="Calibri" panose="020F0502020204030204" pitchFamily="34" charset="0"/>
                <a:ea typeface="Calibri" panose="020F0502020204030204" pitchFamily="34" charset="0"/>
                <a:cs typeface="Calibri" panose="020F0502020204030204" pitchFamily="34" charset="0"/>
              </a:rPr>
              <a:t>Procedural Content Generation through Quality Diversity</a:t>
            </a:r>
            <a:r>
              <a:rPr sz="1650" dirty="0">
                <a:latin typeface="Calibri" panose="020F0502020204030204" pitchFamily="34" charset="0"/>
                <a:ea typeface="Calibri" panose="020F0502020204030204" pitchFamily="34" charset="0"/>
                <a:cs typeface="Calibri" panose="020F0502020204030204" pitchFamily="34" charset="0"/>
              </a:rPr>
              <a:t>. </a:t>
            </a:r>
            <a:r>
              <a:rPr lang="en-GB" sz="1650" dirty="0">
                <a:latin typeface="Calibri" panose="020F0502020204030204" pitchFamily="34" charset="0"/>
                <a:ea typeface="Calibri" panose="020F0502020204030204" pitchFamily="34" charset="0"/>
                <a:cs typeface="Calibri" panose="020F0502020204030204" pitchFamily="34" charset="0"/>
              </a:rPr>
              <a:t>IEEE </a:t>
            </a:r>
            <a:r>
              <a:rPr sz="1650" dirty="0" err="1">
                <a:latin typeface="Calibri" panose="020F0502020204030204" pitchFamily="34" charset="0"/>
                <a:ea typeface="Calibri" panose="020F0502020204030204" pitchFamily="34" charset="0"/>
                <a:cs typeface="Calibri" panose="020F0502020204030204" pitchFamily="34" charset="0"/>
              </a:rPr>
              <a:t>CoG</a:t>
            </a:r>
            <a:r>
              <a:rPr sz="1650" dirty="0">
                <a:latin typeface="Calibri" panose="020F0502020204030204" pitchFamily="34" charset="0"/>
                <a:ea typeface="Calibri" panose="020F0502020204030204" pitchFamily="34" charset="0"/>
                <a:cs typeface="Calibri" panose="020F0502020204030204" pitchFamily="34" charset="0"/>
              </a:rPr>
              <a:t> 2019</a:t>
            </a:r>
          </a:p>
        </p:txBody>
      </p:sp>
      <p:sp>
        <p:nvSpPr>
          <p:cNvPr id="5" name="Title 7">
            <a:extLst>
              <a:ext uri="{FF2B5EF4-FFF2-40B4-BE49-F238E27FC236}">
                <a16:creationId xmlns:a16="http://schemas.microsoft.com/office/drawing/2014/main" id="{BBF24578-2661-4AA1-0EA1-8F3C92562E3C}"/>
              </a:ext>
            </a:extLst>
          </p:cNvPr>
          <p:cNvSpPr>
            <a:spLocks noGrp="1"/>
          </p:cNvSpPr>
          <p:nvPr>
            <p:ph type="title"/>
          </p:nvPr>
        </p:nvSpPr>
        <p:spPr>
          <a:xfrm>
            <a:off x="1" y="-22820"/>
            <a:ext cx="9143999" cy="972000"/>
          </a:xfrm>
          <a:blipFill>
            <a:blip r:embed="rId2"/>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schemeClr val="bg1"/>
                </a:solidFill>
                <a:latin typeface="Calibri" panose="020F0502020204030204" pitchFamily="34" charset="0"/>
                <a:ea typeface="Calibri" panose="020F0502020204030204" pitchFamily="34" charset="0"/>
                <a:cs typeface="Calibri" panose="020F0502020204030204" pitchFamily="34" charset="0"/>
              </a:rPr>
              <a:t>PCG through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Quality Diversity</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Image" descr="Image"/>
          <p:cNvPicPr>
            <a:picLocks noChangeAspect="1"/>
          </p:cNvPicPr>
          <p:nvPr/>
        </p:nvPicPr>
        <p:blipFill>
          <a:blip r:embed="rId2"/>
          <a:stretch>
            <a:fillRect/>
          </a:stretch>
        </p:blipFill>
        <p:spPr>
          <a:xfrm>
            <a:off x="397669" y="1402556"/>
            <a:ext cx="8348663" cy="3576638"/>
          </a:xfrm>
          <a:prstGeom prst="rect">
            <a:avLst/>
          </a:prstGeom>
          <a:ln w="12700">
            <a:miter lim="400000"/>
          </a:ln>
        </p:spPr>
      </p:pic>
      <p:sp>
        <p:nvSpPr>
          <p:cNvPr id="4" name="Title 7">
            <a:extLst>
              <a:ext uri="{FF2B5EF4-FFF2-40B4-BE49-F238E27FC236}">
                <a16:creationId xmlns:a16="http://schemas.microsoft.com/office/drawing/2014/main" id="{24565C31-D63B-3A9C-FD9F-AE2B96803F0A}"/>
              </a:ext>
            </a:extLst>
          </p:cNvPr>
          <p:cNvSpPr>
            <a:spLocks noGrp="1"/>
          </p:cNvSpPr>
          <p:nvPr>
            <p:ph type="title"/>
          </p:nvPr>
        </p:nvSpPr>
        <p:spPr>
          <a:xfrm>
            <a:off x="1" y="0"/>
            <a:ext cx="9143999" cy="972000"/>
          </a:xfrm>
          <a:blipFill>
            <a:blip r:embed="rId3"/>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Map-Elites</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Screen Shot 2021-07-06 at 2.25.42 PM.png" descr="Screen Shot 2021-07-06 at 2.25.42 PM.png"/>
          <p:cNvPicPr>
            <a:picLocks noChangeAspect="1"/>
          </p:cNvPicPr>
          <p:nvPr/>
        </p:nvPicPr>
        <p:blipFill>
          <a:blip r:embed="rId2"/>
          <a:stretch>
            <a:fillRect/>
          </a:stretch>
        </p:blipFill>
        <p:spPr>
          <a:xfrm>
            <a:off x="1559204" y="998395"/>
            <a:ext cx="6076646" cy="4615400"/>
          </a:xfrm>
          <a:prstGeom prst="rect">
            <a:avLst/>
          </a:prstGeom>
          <a:ln w="12700">
            <a:miter lim="400000"/>
          </a:ln>
        </p:spPr>
      </p:pic>
      <p:sp>
        <p:nvSpPr>
          <p:cNvPr id="2" name="Title 7">
            <a:extLst>
              <a:ext uri="{FF2B5EF4-FFF2-40B4-BE49-F238E27FC236}">
                <a16:creationId xmlns:a16="http://schemas.microsoft.com/office/drawing/2014/main" id="{A6A4C77D-1F2A-540C-4439-36C317BE11F1}"/>
              </a:ext>
            </a:extLst>
          </p:cNvPr>
          <p:cNvSpPr>
            <a:spLocks noGrp="1"/>
          </p:cNvSpPr>
          <p:nvPr>
            <p:ph type="title"/>
          </p:nvPr>
        </p:nvSpPr>
        <p:spPr>
          <a:xfrm>
            <a:off x="1" y="0"/>
            <a:ext cx="9143999" cy="972000"/>
          </a:xfrm>
          <a:blipFill>
            <a:blip r:embed="rId3"/>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PCGQD Examples: CMA-ME</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8C653722-BBFF-B225-0699-92BB5BCABF63}"/>
              </a:ext>
            </a:extLst>
          </p:cNvPr>
          <p:cNvSpPr>
            <a:spLocks noGrp="1"/>
          </p:cNvSpPr>
          <p:nvPr>
            <p:ph type="title"/>
          </p:nvPr>
        </p:nvSpPr>
        <p:spPr>
          <a:xfrm>
            <a:off x="1" y="0"/>
            <a:ext cx="9143999" cy="972000"/>
          </a:xfrm>
          <a:blipFill>
            <a:blip r:embed="rId2"/>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PCGQD Examples: CMA-ME</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297F1D7-CBD0-7FAA-0842-86EB3EA2408A}"/>
              </a:ext>
            </a:extLst>
          </p:cNvPr>
          <p:cNvPicPr>
            <a:picLocks noChangeAspect="1"/>
          </p:cNvPicPr>
          <p:nvPr/>
        </p:nvPicPr>
        <p:blipFill>
          <a:blip r:embed="rId3"/>
          <a:stretch>
            <a:fillRect/>
          </a:stretch>
        </p:blipFill>
        <p:spPr>
          <a:xfrm>
            <a:off x="2238315" y="1201316"/>
            <a:ext cx="4667369" cy="4325713"/>
          </a:xfrm>
          <a:prstGeom prst="rect">
            <a:avLst/>
          </a:prstGeom>
        </p:spPr>
      </p:pic>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creenshot 2023-06-26 at 11.07.59 PM.png" descr="Screenshot 2023-06-26 at 11.07.59 PM.png"/>
          <p:cNvPicPr>
            <a:picLocks noChangeAspect="1"/>
          </p:cNvPicPr>
          <p:nvPr/>
        </p:nvPicPr>
        <p:blipFill>
          <a:blip r:embed="rId2"/>
          <a:stretch>
            <a:fillRect/>
          </a:stretch>
        </p:blipFill>
        <p:spPr>
          <a:xfrm>
            <a:off x="1867421" y="2119694"/>
            <a:ext cx="5409158" cy="3618126"/>
          </a:xfrm>
          <a:prstGeom prst="rect">
            <a:avLst/>
          </a:prstGeom>
          <a:ln w="12700">
            <a:miter lim="400000"/>
          </a:ln>
        </p:spPr>
      </p:pic>
      <p:pic>
        <p:nvPicPr>
          <p:cNvPr id="206" name="Screen Shot 2022-02-15 at 4.08.05 PM.png" descr="Screen Shot 2022-02-15 at 4.08.05 PM.png"/>
          <p:cNvPicPr>
            <a:picLocks noChangeAspect="1"/>
          </p:cNvPicPr>
          <p:nvPr/>
        </p:nvPicPr>
        <p:blipFill>
          <a:blip r:embed="rId3"/>
          <a:stretch>
            <a:fillRect/>
          </a:stretch>
        </p:blipFill>
        <p:spPr>
          <a:xfrm>
            <a:off x="1806029" y="972095"/>
            <a:ext cx="5531942" cy="1165325"/>
          </a:xfrm>
          <a:prstGeom prst="rect">
            <a:avLst/>
          </a:prstGeom>
          <a:ln w="12700">
            <a:miter lim="400000"/>
          </a:ln>
        </p:spPr>
      </p:pic>
      <p:sp>
        <p:nvSpPr>
          <p:cNvPr id="2" name="Title 7">
            <a:extLst>
              <a:ext uri="{FF2B5EF4-FFF2-40B4-BE49-F238E27FC236}">
                <a16:creationId xmlns:a16="http://schemas.microsoft.com/office/drawing/2014/main" id="{C2BE34BB-21FD-A9DB-894B-BABA17926329}"/>
              </a:ext>
            </a:extLst>
          </p:cNvPr>
          <p:cNvSpPr>
            <a:spLocks noGrp="1"/>
          </p:cNvSpPr>
          <p:nvPr>
            <p:ph type="title"/>
          </p:nvPr>
        </p:nvSpPr>
        <p:spPr>
          <a:xfrm>
            <a:off x="1" y="0"/>
            <a:ext cx="9143999" cy="972000"/>
          </a:xfrm>
          <a:blipFill>
            <a:blip r:embed="rId4"/>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PCGQD Examples: Super Mario</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Screen Shot 2022-02-15 at 4.08.59 PM.png" descr="Screen Shot 2022-02-15 at 4.08.59 PM.png"/>
          <p:cNvPicPr>
            <a:picLocks noChangeAspect="1"/>
          </p:cNvPicPr>
          <p:nvPr/>
        </p:nvPicPr>
        <p:blipFill>
          <a:blip r:embed="rId2"/>
          <a:stretch>
            <a:fillRect/>
          </a:stretch>
        </p:blipFill>
        <p:spPr>
          <a:xfrm>
            <a:off x="1143000" y="1345332"/>
            <a:ext cx="6858000" cy="3849368"/>
          </a:xfrm>
          <a:prstGeom prst="rect">
            <a:avLst/>
          </a:prstGeom>
          <a:ln w="12700">
            <a:miter lim="400000"/>
          </a:ln>
        </p:spPr>
      </p:pic>
      <p:sp>
        <p:nvSpPr>
          <p:cNvPr id="2" name="Title 7">
            <a:extLst>
              <a:ext uri="{FF2B5EF4-FFF2-40B4-BE49-F238E27FC236}">
                <a16:creationId xmlns:a16="http://schemas.microsoft.com/office/drawing/2014/main" id="{7D7A142B-B935-7CD4-F420-03817F2EB8E7}"/>
              </a:ext>
            </a:extLst>
          </p:cNvPr>
          <p:cNvSpPr>
            <a:spLocks noGrp="1"/>
          </p:cNvSpPr>
          <p:nvPr>
            <p:ph type="title"/>
          </p:nvPr>
        </p:nvSpPr>
        <p:spPr>
          <a:xfrm>
            <a:off x="1" y="0"/>
            <a:ext cx="9143999" cy="972000"/>
          </a:xfrm>
          <a:blipFill>
            <a:blip r:embed="rId3"/>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PCGQD Examples: Super Mario</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a:xfrm>
            <a:off x="-1" y="4657820"/>
            <a:ext cx="9144001" cy="1080000"/>
          </a:xfrm>
          <a:blipFill>
            <a:blip r:embed="rId3"/>
            <a:stretch>
              <a:fillRect/>
            </a:stretch>
          </a:blipFill>
        </p:spPr>
        <p:txBody>
          <a:bodyPr anchor="ctr" anchorCtr="0"/>
          <a:lstStyle/>
          <a:p>
            <a:pPr algn="l"/>
            <a:r>
              <a:rPr lang="en-GB" sz="4500" cap="none" dirty="0">
                <a:latin typeface="+mn-lt"/>
              </a:rPr>
              <a:t> </a:t>
            </a:r>
            <a:r>
              <a:rPr lang="en-GB" sz="4500" cap="none" dirty="0">
                <a:solidFill>
                  <a:schemeClr val="bg1"/>
                </a:solidFill>
              </a:rPr>
              <a:t>A PCG Taxonomy</a:t>
            </a:r>
            <a:endParaRPr lang="en-GB" sz="4500" b="1" cap="none" dirty="0">
              <a:solidFill>
                <a:schemeClr val="bg1"/>
              </a:solidFill>
            </a:endParaRPr>
          </a:p>
        </p:txBody>
      </p:sp>
    </p:spTree>
    <p:extLst>
      <p:ext uri="{BB962C8B-B14F-4D97-AF65-F5344CB8AC3E}">
        <p14:creationId xmlns:p14="http://schemas.microsoft.com/office/powerpoint/2010/main" val="34924654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Screen Shot 2021-07-06 at 2.58.57 PM.png" descr="Screen Shot 2021-07-06 at 2.58.57 PM.png"/>
          <p:cNvPicPr>
            <a:picLocks noChangeAspect="1"/>
          </p:cNvPicPr>
          <p:nvPr/>
        </p:nvPicPr>
        <p:blipFill>
          <a:blip r:embed="rId2"/>
          <a:stretch>
            <a:fillRect/>
          </a:stretch>
        </p:blipFill>
        <p:spPr>
          <a:xfrm>
            <a:off x="972002" y="1057300"/>
            <a:ext cx="7199996" cy="4468602"/>
          </a:xfrm>
          <a:prstGeom prst="rect">
            <a:avLst/>
          </a:prstGeom>
          <a:ln w="12700">
            <a:miter lim="400000"/>
          </a:ln>
        </p:spPr>
      </p:pic>
      <p:sp>
        <p:nvSpPr>
          <p:cNvPr id="2" name="Title 7">
            <a:extLst>
              <a:ext uri="{FF2B5EF4-FFF2-40B4-BE49-F238E27FC236}">
                <a16:creationId xmlns:a16="http://schemas.microsoft.com/office/drawing/2014/main" id="{31AA6AAE-0BE1-A958-AC8E-83244FFB425E}"/>
              </a:ext>
            </a:extLst>
          </p:cNvPr>
          <p:cNvSpPr>
            <a:spLocks noGrp="1"/>
          </p:cNvSpPr>
          <p:nvPr>
            <p:ph type="title"/>
          </p:nvPr>
        </p:nvSpPr>
        <p:spPr>
          <a:xfrm>
            <a:off x="1" y="0"/>
            <a:ext cx="9143999" cy="972000"/>
          </a:xfrm>
          <a:blipFill>
            <a:blip r:embed="rId3"/>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PCGQD Examples: </a:t>
            </a:r>
            <a:r>
              <a:rPr lang="en-GB" sz="3750" dirty="0" err="1">
                <a:solidFill>
                  <a:prstClr val="white"/>
                </a:solidFill>
                <a:latin typeface="Calibri" panose="020F0502020204030204" pitchFamily="34" charset="0"/>
                <a:ea typeface="Calibri" panose="020F0502020204030204" pitchFamily="34" charset="0"/>
                <a:cs typeface="Calibri" panose="020F0502020204030204" pitchFamily="34" charset="0"/>
              </a:rPr>
              <a:t>Talakat</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D9769830-0DE3-07FC-E253-75B830CD7113}"/>
              </a:ext>
            </a:extLst>
          </p:cNvPr>
          <p:cNvSpPr>
            <a:spLocks noGrp="1"/>
          </p:cNvSpPr>
          <p:nvPr>
            <p:ph type="title"/>
          </p:nvPr>
        </p:nvSpPr>
        <p:spPr>
          <a:xfrm>
            <a:off x="1" y="0"/>
            <a:ext cx="9143999" cy="972000"/>
          </a:xfrm>
          <a:blipFill>
            <a:blip r:embed="rId2"/>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PCGQD Examples: </a:t>
            </a:r>
            <a:r>
              <a:rPr lang="en-GB" sz="3750" dirty="0" err="1">
                <a:solidFill>
                  <a:prstClr val="white"/>
                </a:solidFill>
                <a:latin typeface="Calibri" panose="020F0502020204030204" pitchFamily="34" charset="0"/>
                <a:ea typeface="Calibri" panose="020F0502020204030204" pitchFamily="34" charset="0"/>
                <a:cs typeface="Calibri" panose="020F0502020204030204" pitchFamily="34" charset="0"/>
              </a:rPr>
              <a:t>Talakat</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5098514-7957-935C-CB3A-F2391B366705}"/>
              </a:ext>
            </a:extLst>
          </p:cNvPr>
          <p:cNvPicPr>
            <a:picLocks noChangeAspect="1"/>
          </p:cNvPicPr>
          <p:nvPr/>
        </p:nvPicPr>
        <p:blipFill>
          <a:blip r:embed="rId3"/>
          <a:stretch>
            <a:fillRect/>
          </a:stretch>
        </p:blipFill>
        <p:spPr>
          <a:xfrm>
            <a:off x="3131840" y="1057300"/>
            <a:ext cx="3210043" cy="4618895"/>
          </a:xfrm>
          <a:prstGeom prst="rect">
            <a:avLst/>
          </a:prstGeom>
        </p:spPr>
      </p:pic>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A* agent…"/>
          <p:cNvSpPr txBox="1">
            <a:spLocks noGrp="1"/>
          </p:cNvSpPr>
          <p:nvPr>
            <p:ph type="body" sz="half" idx="1"/>
          </p:nvPr>
        </p:nvSpPr>
        <p:spPr>
          <a:xfrm>
            <a:off x="309048" y="1578207"/>
            <a:ext cx="4920490" cy="3321844"/>
          </a:xfrm>
          <a:prstGeom prst="rect">
            <a:avLst/>
          </a:prstGeom>
        </p:spPr>
        <p:txBody>
          <a:bodyPr anchor="t">
            <a:normAutofit/>
          </a:bodyPr>
          <a:lstStyle/>
          <a:p>
            <a:r>
              <a:rPr sz="2025" dirty="0"/>
              <a:t>A* agent</a:t>
            </a:r>
          </a:p>
          <a:p>
            <a:endParaRPr sz="2025" dirty="0"/>
          </a:p>
          <a:p>
            <a:r>
              <a:rPr sz="2025" dirty="0"/>
              <a:t>Dexterity Metric: measured with an agent with impaired maneuvering </a:t>
            </a:r>
          </a:p>
          <a:p>
            <a:r>
              <a:rPr sz="2025" dirty="0"/>
              <a:t>Strategy Metric: measured with an agent with limited planning ahead</a:t>
            </a:r>
          </a:p>
        </p:txBody>
      </p:sp>
      <p:sp>
        <p:nvSpPr>
          <p:cNvPr id="223" name="www.akhalifa.com/talakat/"/>
          <p:cNvSpPr txBox="1"/>
          <p:nvPr/>
        </p:nvSpPr>
        <p:spPr>
          <a:xfrm>
            <a:off x="3941315" y="5186839"/>
            <a:ext cx="1280399" cy="18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defTabSz="821531">
              <a:defRPr sz="2200" b="0"/>
            </a:lvl1pPr>
          </a:lstStyle>
          <a:p>
            <a:pPr algn="ctr" defTabSz="308074" fontAlgn="auto" hangingPunct="0">
              <a:spcBef>
                <a:spcPts val="0"/>
              </a:spcBef>
              <a:spcAft>
                <a:spcPts val="0"/>
              </a:spcAft>
            </a:pPr>
            <a:r>
              <a:rPr sz="825" kern="0">
                <a:solidFill>
                  <a:srgbClr val="000000"/>
                </a:solidFill>
                <a:latin typeface="Helvetica Neue"/>
                <a:sym typeface="Helvetica Neue"/>
              </a:rPr>
              <a:t>www.akhalifa.com/talakat/</a:t>
            </a:r>
          </a:p>
        </p:txBody>
      </p:sp>
      <p:grpSp>
        <p:nvGrpSpPr>
          <p:cNvPr id="226" name="Group"/>
          <p:cNvGrpSpPr/>
          <p:nvPr/>
        </p:nvGrpSpPr>
        <p:grpSpPr>
          <a:xfrm>
            <a:off x="1220092" y="5150024"/>
            <a:ext cx="1019118" cy="265435"/>
            <a:chOff x="35718" y="53078"/>
            <a:chExt cx="2717646" cy="707824"/>
          </a:xfrm>
        </p:grpSpPr>
        <p:sp>
          <p:nvSpPr>
            <p:cNvPr id="224" name="@amidos2006"/>
            <p:cNvSpPr txBox="1"/>
            <p:nvPr/>
          </p:nvSpPr>
          <p:spPr>
            <a:xfrm>
              <a:off x="331259" y="53078"/>
              <a:ext cx="2422105" cy="707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9" tIns="68569" rIns="68569" bIns="68569" numCol="1" anchor="t">
              <a:spAutoFit/>
            </a:bodyPr>
            <a:lstStyle>
              <a:lvl1pPr algn="l" defTabSz="2438400">
                <a:defRPr sz="2200" b="0"/>
              </a:lvl1pPr>
            </a:lstStyle>
            <a:p>
              <a:pPr defTabSz="914400" fontAlgn="auto" hangingPunct="0">
                <a:spcBef>
                  <a:spcPts val="0"/>
                </a:spcBef>
                <a:spcAft>
                  <a:spcPts val="0"/>
                </a:spcAft>
              </a:pPr>
              <a:r>
                <a:rPr sz="825" kern="0">
                  <a:solidFill>
                    <a:srgbClr val="000000"/>
                  </a:solidFill>
                  <a:latin typeface="Helvetica Neue"/>
                  <a:sym typeface="Helvetica Neue"/>
                </a:rPr>
                <a:t>@amidos2006</a:t>
              </a:r>
            </a:p>
          </p:txBody>
        </p:sp>
        <p:pic>
          <p:nvPicPr>
            <p:cNvPr id="225" name="image04.png" descr="image04.png"/>
            <p:cNvPicPr>
              <a:picLocks noChangeAspect="1"/>
            </p:cNvPicPr>
            <p:nvPr/>
          </p:nvPicPr>
          <p:blipFill>
            <a:blip r:embed="rId2"/>
            <a:stretch>
              <a:fillRect/>
            </a:stretch>
          </p:blipFill>
          <p:spPr>
            <a:xfrm>
              <a:off x="35718" y="152362"/>
              <a:ext cx="480599" cy="480599"/>
            </a:xfrm>
            <a:prstGeom prst="rect">
              <a:avLst/>
            </a:prstGeom>
            <a:ln w="12700" cap="flat">
              <a:noFill/>
              <a:miter lim="400000"/>
            </a:ln>
            <a:effectLst/>
          </p:spPr>
        </p:pic>
      </p:grpSp>
      <p:pic>
        <p:nvPicPr>
          <p:cNvPr id="228" name="Screen Shot 2018-07-05 at 5.56.02 PM.png" descr="Screen Shot 2018-07-05 at 5.56.02 PM.png"/>
          <p:cNvPicPr>
            <a:picLocks noChangeAspect="1"/>
          </p:cNvPicPr>
          <p:nvPr/>
        </p:nvPicPr>
        <p:blipFill>
          <a:blip r:embed="rId3"/>
          <a:stretch>
            <a:fillRect/>
          </a:stretch>
        </p:blipFill>
        <p:spPr>
          <a:xfrm>
            <a:off x="354683" y="1931737"/>
            <a:ext cx="4974407" cy="519416"/>
          </a:xfrm>
          <a:prstGeom prst="rect">
            <a:avLst/>
          </a:prstGeom>
          <a:ln w="12700">
            <a:miter lim="400000"/>
          </a:ln>
        </p:spPr>
      </p:pic>
      <p:sp>
        <p:nvSpPr>
          <p:cNvPr id="5" name="Title 7">
            <a:extLst>
              <a:ext uri="{FF2B5EF4-FFF2-40B4-BE49-F238E27FC236}">
                <a16:creationId xmlns:a16="http://schemas.microsoft.com/office/drawing/2014/main" id="{F698B54F-E0BC-2FC3-8480-8A752F4653A2}"/>
              </a:ext>
            </a:extLst>
          </p:cNvPr>
          <p:cNvSpPr>
            <a:spLocks noGrp="1"/>
          </p:cNvSpPr>
          <p:nvPr>
            <p:ph type="title"/>
          </p:nvPr>
        </p:nvSpPr>
        <p:spPr>
          <a:xfrm>
            <a:off x="1" y="0"/>
            <a:ext cx="9143999" cy="972000"/>
          </a:xfrm>
          <a:blipFill>
            <a:blip r:embed="rId4"/>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PCGQD Examples: </a:t>
            </a:r>
            <a:r>
              <a:rPr lang="en-GB" sz="3750" dirty="0" err="1">
                <a:solidFill>
                  <a:prstClr val="white"/>
                </a:solidFill>
                <a:latin typeface="Calibri" panose="020F0502020204030204" pitchFamily="34" charset="0"/>
                <a:ea typeface="Calibri" panose="020F0502020204030204" pitchFamily="34" charset="0"/>
                <a:cs typeface="Calibri" panose="020F0502020204030204" pitchFamily="34" charset="0"/>
              </a:rPr>
              <a:t>Talakat</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BD23CB6-1628-7854-219B-FF8CD5B18D45}"/>
              </a:ext>
            </a:extLst>
          </p:cNvPr>
          <p:cNvPicPr>
            <a:picLocks noChangeAspect="1"/>
          </p:cNvPicPr>
          <p:nvPr/>
        </p:nvPicPr>
        <p:blipFill>
          <a:blip r:embed="rId5"/>
          <a:stretch>
            <a:fillRect/>
          </a:stretch>
        </p:blipFill>
        <p:spPr>
          <a:xfrm>
            <a:off x="6091165" y="1219814"/>
            <a:ext cx="2757296" cy="3967442"/>
          </a:xfrm>
          <a:prstGeom prst="rect">
            <a:avLst/>
          </a:prstGeom>
        </p:spPr>
      </p:pic>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EA6B519C-BC2F-6002-480E-63C815F1B7CB}"/>
              </a:ext>
            </a:extLst>
          </p:cNvPr>
          <p:cNvSpPr>
            <a:spLocks noGrp="1"/>
          </p:cNvSpPr>
          <p:nvPr>
            <p:ph type="title"/>
          </p:nvPr>
        </p:nvSpPr>
        <p:spPr>
          <a:xfrm>
            <a:off x="1" y="0"/>
            <a:ext cx="9143999" cy="972000"/>
          </a:xfrm>
          <a:blipFill>
            <a:blip r:embed="rId3"/>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PCGQD Examples: </a:t>
            </a:r>
            <a:r>
              <a:rPr lang="en-GB" sz="3750" dirty="0" err="1">
                <a:solidFill>
                  <a:prstClr val="white"/>
                </a:solidFill>
                <a:latin typeface="Calibri" panose="020F0502020204030204" pitchFamily="34" charset="0"/>
                <a:ea typeface="Calibri" panose="020F0502020204030204" pitchFamily="34" charset="0"/>
                <a:cs typeface="Calibri" panose="020F0502020204030204" pitchFamily="34" charset="0"/>
              </a:rPr>
              <a:t>Talakat</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0588AAE-14C3-910C-DD8A-147EE12D2868}"/>
              </a:ext>
            </a:extLst>
          </p:cNvPr>
          <p:cNvPicPr>
            <a:picLocks noChangeAspect="1"/>
          </p:cNvPicPr>
          <p:nvPr/>
        </p:nvPicPr>
        <p:blipFill>
          <a:blip r:embed="rId4"/>
          <a:stretch>
            <a:fillRect/>
          </a:stretch>
        </p:blipFill>
        <p:spPr>
          <a:xfrm>
            <a:off x="1331640" y="972000"/>
            <a:ext cx="6480720" cy="4651650"/>
          </a:xfrm>
          <a:prstGeom prst="rect">
            <a:avLst/>
          </a:prstGeom>
        </p:spPr>
      </p:pic>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2"/>
        <p:cNvGrpSpPr/>
        <p:nvPr/>
      </p:nvGrpSpPr>
      <p:grpSpPr>
        <a:xfrm>
          <a:off x="0" y="0"/>
          <a:ext cx="0" cy="0"/>
          <a:chOff x="0" y="0"/>
          <a:chExt cx="0" cy="0"/>
        </a:xfrm>
      </p:grpSpPr>
      <p:pic>
        <p:nvPicPr>
          <p:cNvPr id="203" name="Google Shape;203;p21" descr="2020_12_04_konstantinos_sfikas_ucb_map_elites17.jpg"/>
          <p:cNvPicPr preferRelativeResize="0"/>
          <p:nvPr/>
        </p:nvPicPr>
        <p:blipFill rotWithShape="1">
          <a:blip r:embed="rId3">
            <a:alphaModFix/>
          </a:blip>
          <a:srcRect t="13926"/>
          <a:stretch/>
        </p:blipFill>
        <p:spPr>
          <a:xfrm>
            <a:off x="198120" y="985292"/>
            <a:ext cx="8679180" cy="4202170"/>
          </a:xfrm>
          <a:prstGeom prst="rect">
            <a:avLst/>
          </a:prstGeom>
          <a:noFill/>
          <a:ln>
            <a:noFill/>
          </a:ln>
        </p:spPr>
      </p:pic>
      <p:sp>
        <p:nvSpPr>
          <p:cNvPr id="204" name="Google Shape;204;p21"/>
          <p:cNvSpPr txBox="1"/>
          <p:nvPr/>
        </p:nvSpPr>
        <p:spPr>
          <a:xfrm>
            <a:off x="293359" y="5081077"/>
            <a:ext cx="8524482" cy="584735"/>
          </a:xfrm>
          <a:prstGeom prst="rect">
            <a:avLst/>
          </a:prstGeom>
          <a:noFill/>
          <a:ln>
            <a:noFill/>
          </a:ln>
        </p:spPr>
        <p:txBody>
          <a:bodyPr spcFirstLastPara="1" wrap="square" lIns="91425" tIns="45700" rIns="91425" bIns="45700" anchor="t" anchorCtr="0">
            <a:spAutoFit/>
          </a:bodyPr>
          <a:lstStyle/>
          <a:p>
            <a:pPr algn="ctr" defTabSz="914378" fontAlgn="auto">
              <a:spcBef>
                <a:spcPts val="0"/>
              </a:spcBef>
              <a:spcAft>
                <a:spcPts val="0"/>
              </a:spcAft>
              <a:buClr>
                <a:srgbClr val="000000"/>
              </a:buClr>
            </a:pPr>
            <a:r>
              <a:rPr lang="en-GB" sz="1600" kern="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Sfikas</a:t>
            </a:r>
            <a:r>
              <a:rPr lang="en-GB" sz="16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en-GB" sz="1600" kern="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Liapis</a:t>
            </a:r>
            <a:r>
              <a:rPr lang="en-GB" sz="16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and Yannakakis: </a:t>
            </a:r>
            <a:r>
              <a:rPr lang="en-GB" sz="16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“Monte Carlo Elites: Quality-Diversity Selection as a Multi-Armed Bandit Problem” </a:t>
            </a:r>
            <a:r>
              <a:rPr lang="en-GB" sz="16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in </a:t>
            </a:r>
            <a:r>
              <a:rPr lang="en-GB" sz="1600" i="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Proceedings of the Genetic and Evolutionary Computation Conference</a:t>
            </a:r>
            <a:r>
              <a:rPr lang="en-GB" sz="16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2021</a:t>
            </a:r>
            <a:endParaRPr sz="16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Roboto Slab"/>
            </a:endParaRPr>
          </a:p>
        </p:txBody>
      </p:sp>
      <p:sp>
        <p:nvSpPr>
          <p:cNvPr id="2" name="Title 7">
            <a:extLst>
              <a:ext uri="{FF2B5EF4-FFF2-40B4-BE49-F238E27FC236}">
                <a16:creationId xmlns:a16="http://schemas.microsoft.com/office/drawing/2014/main" id="{8DF3752F-7677-6CF6-1AFF-DB0558A1993E}"/>
              </a:ext>
            </a:extLst>
          </p:cNvPr>
          <p:cNvSpPr>
            <a:spLocks noGrp="1"/>
          </p:cNvSpPr>
          <p:nvPr>
            <p:ph type="title"/>
          </p:nvPr>
        </p:nvSpPr>
        <p:spPr>
          <a:xfrm>
            <a:off x="1" y="0"/>
            <a:ext cx="9143999" cy="972000"/>
          </a:xfrm>
          <a:blipFill>
            <a:blip r:embed="rId4"/>
            <a:stretch>
              <a:fillRect/>
            </a:stretch>
          </a:blipFill>
        </p:spPr>
        <p:txBody>
          <a:bodyPr anchor="ctr" anchorCtr="0">
            <a:normAutofit/>
          </a:bodyPr>
          <a:lstStyle/>
          <a:p>
            <a:pPr algn="l"/>
            <a:r>
              <a:rPr lang="en-GB" sz="3750" b="0" dirty="0">
                <a:latin typeface="Calibri" panose="020F0502020204030204" pitchFamily="34" charset="0"/>
                <a:ea typeface="Calibri" panose="020F0502020204030204" pitchFamily="34" charset="0"/>
                <a:cs typeface="Calibri" panose="020F0502020204030204" pitchFamily="34" charset="0"/>
              </a:rPr>
              <a:t> </a:t>
            </a:r>
            <a:r>
              <a:rPr lang="en-GB" sz="3750" b="0" dirty="0">
                <a:solidFill>
                  <a:prstClr val="white"/>
                </a:solidFill>
                <a:latin typeface="Calibri" panose="020F0502020204030204" pitchFamily="34" charset="0"/>
                <a:ea typeface="Calibri" panose="020F0502020204030204" pitchFamily="34" charset="0"/>
                <a:cs typeface="Calibri" panose="020F0502020204030204" pitchFamily="34" charset="0"/>
              </a:rPr>
              <a:t>PCGQD Examples: Maze Generation</a:t>
            </a:r>
            <a:endParaRPr lang="en-GB" sz="3750" b="0"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932621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arm machine, outdoor object&#10;&#10;Description automatically generated">
            <a:extLst>
              <a:ext uri="{FF2B5EF4-FFF2-40B4-BE49-F238E27FC236}">
                <a16:creationId xmlns:a16="http://schemas.microsoft.com/office/drawing/2014/main" id="{8A666C1A-A1FE-4E15-952C-954F93E8306A}"/>
              </a:ext>
            </a:extLst>
          </p:cNvPr>
          <p:cNvPicPr>
            <a:picLocks noChangeAspect="1"/>
          </p:cNvPicPr>
          <p:nvPr/>
        </p:nvPicPr>
        <p:blipFill rotWithShape="1">
          <a:blip r:embed="rId3">
            <a:extLst>
              <a:ext uri="{28A0092B-C50C-407E-A947-70E740481C1C}">
                <a14:useLocalDpi xmlns:a14="http://schemas.microsoft.com/office/drawing/2010/main" val="0"/>
              </a:ext>
            </a:extLst>
          </a:blip>
          <a:srcRect l="67171"/>
          <a:stretch/>
        </p:blipFill>
        <p:spPr>
          <a:xfrm>
            <a:off x="137369" y="2394481"/>
            <a:ext cx="3357926" cy="1815555"/>
          </a:xfrm>
          <a:prstGeom prst="rect">
            <a:avLst/>
          </a:prstGeom>
        </p:spPr>
      </p:pic>
      <p:pic>
        <p:nvPicPr>
          <p:cNvPr id="3" name="Picture 2">
            <a:extLst>
              <a:ext uri="{FF2B5EF4-FFF2-40B4-BE49-F238E27FC236}">
                <a16:creationId xmlns:a16="http://schemas.microsoft.com/office/drawing/2014/main" id="{25E808C6-780F-4A55-A3BF-ED11CE856359}"/>
              </a:ext>
            </a:extLst>
          </p:cNvPr>
          <p:cNvPicPr>
            <a:picLocks noChangeAspect="1"/>
          </p:cNvPicPr>
          <p:nvPr/>
        </p:nvPicPr>
        <p:blipFill rotWithShape="1">
          <a:blip r:embed="rId4">
            <a:extLst>
              <a:ext uri="{28A0092B-C50C-407E-A947-70E740481C1C}">
                <a14:useLocalDpi xmlns:a14="http://schemas.microsoft.com/office/drawing/2010/main" val="0"/>
              </a:ext>
            </a:extLst>
          </a:blip>
          <a:srcRect b="23805"/>
          <a:stretch/>
        </p:blipFill>
        <p:spPr>
          <a:xfrm>
            <a:off x="237157" y="643576"/>
            <a:ext cx="4199450" cy="1815555"/>
          </a:xfrm>
          <a:prstGeom prst="rect">
            <a:avLst/>
          </a:prstGeom>
        </p:spPr>
      </p:pic>
      <p:sp>
        <p:nvSpPr>
          <p:cNvPr id="5" name="Rectangle 4">
            <a:extLst>
              <a:ext uri="{FF2B5EF4-FFF2-40B4-BE49-F238E27FC236}">
                <a16:creationId xmlns:a16="http://schemas.microsoft.com/office/drawing/2014/main" id="{469EFD2A-C423-2F55-4C4F-006ED688F581}"/>
              </a:ext>
            </a:extLst>
          </p:cNvPr>
          <p:cNvSpPr/>
          <p:nvPr/>
        </p:nvSpPr>
        <p:spPr>
          <a:xfrm>
            <a:off x="212501" y="4282388"/>
            <a:ext cx="3207660" cy="923330"/>
          </a:xfrm>
          <a:prstGeom prst="rect">
            <a:avLst/>
          </a:prstGeom>
        </p:spPr>
        <p:txBody>
          <a:bodyPr wrap="square">
            <a:spAutoFit/>
          </a:bodyPr>
          <a:lstStyle/>
          <a:p>
            <a:pPr defTabSz="685800" fontAlgn="auto">
              <a:spcBef>
                <a:spcPts val="0"/>
              </a:spcBef>
              <a:spcAft>
                <a:spcPts val="0"/>
              </a:spcAft>
            </a:pPr>
            <a:r>
              <a:rPr lang="en-GB" sz="1800" dirty="0" err="1">
                <a:solidFill>
                  <a:srgbClr val="222222"/>
                </a:solidFill>
                <a:latin typeface="Calibri"/>
                <a:ea typeface="+mn-ea"/>
                <a:sym typeface="Helvetica Neue"/>
              </a:rPr>
              <a:t>Galanos</a:t>
            </a:r>
            <a:r>
              <a:rPr lang="en-GB" sz="1800" dirty="0">
                <a:solidFill>
                  <a:srgbClr val="222222"/>
                </a:solidFill>
                <a:latin typeface="Calibri"/>
                <a:ea typeface="+mn-ea"/>
                <a:sym typeface="Helvetica Neue"/>
              </a:rPr>
              <a:t>, </a:t>
            </a:r>
            <a:r>
              <a:rPr lang="en-GB" sz="1800" dirty="0" err="1">
                <a:solidFill>
                  <a:srgbClr val="222222"/>
                </a:solidFill>
                <a:latin typeface="Calibri"/>
                <a:ea typeface="+mn-ea"/>
                <a:sym typeface="Helvetica Neue"/>
              </a:rPr>
              <a:t>Liapis</a:t>
            </a:r>
            <a:r>
              <a:rPr lang="en-GB" sz="1800" dirty="0">
                <a:solidFill>
                  <a:srgbClr val="222222"/>
                </a:solidFill>
                <a:latin typeface="Calibri"/>
                <a:ea typeface="+mn-ea"/>
                <a:sym typeface="Helvetica Neue"/>
              </a:rPr>
              <a:t>, </a:t>
            </a:r>
            <a:r>
              <a:rPr lang="en-GB" sz="1800" dirty="0" err="1">
                <a:solidFill>
                  <a:srgbClr val="222222"/>
                </a:solidFill>
                <a:latin typeface="Calibri"/>
                <a:ea typeface="+mn-ea"/>
                <a:sym typeface="Helvetica Neue"/>
              </a:rPr>
              <a:t>Yannakakis</a:t>
            </a:r>
            <a:r>
              <a:rPr lang="en-GB" sz="1800" dirty="0">
                <a:solidFill>
                  <a:srgbClr val="222222"/>
                </a:solidFill>
                <a:latin typeface="Calibri"/>
                <a:ea typeface="+mn-ea"/>
                <a:sym typeface="Helvetica Neue"/>
              </a:rPr>
              <a:t>, </a:t>
            </a:r>
            <a:r>
              <a:rPr lang="en-GB" sz="1800" b="1" dirty="0">
                <a:solidFill>
                  <a:srgbClr val="222222"/>
                </a:solidFill>
                <a:latin typeface="Calibri"/>
                <a:ea typeface="+mn-ea"/>
                <a:sym typeface="Helvetica Neue"/>
              </a:rPr>
              <a:t>ARCH-Elites: Quality-Diversity for Urban Design</a:t>
            </a:r>
            <a:r>
              <a:rPr lang="en-GB" sz="1800" dirty="0">
                <a:solidFill>
                  <a:srgbClr val="222222"/>
                </a:solidFill>
                <a:latin typeface="Calibri"/>
                <a:ea typeface="+mn-ea"/>
                <a:sym typeface="Helvetica Neue"/>
              </a:rPr>
              <a:t>, </a:t>
            </a:r>
            <a:r>
              <a:rPr lang="en-GB" sz="1800" i="1" dirty="0">
                <a:solidFill>
                  <a:srgbClr val="222222"/>
                </a:solidFill>
                <a:latin typeface="Calibri"/>
                <a:ea typeface="+mn-ea"/>
                <a:sym typeface="Helvetica Neue"/>
              </a:rPr>
              <a:t>GECCO</a:t>
            </a:r>
            <a:r>
              <a:rPr lang="en-GB" sz="1800" dirty="0">
                <a:solidFill>
                  <a:srgbClr val="222222"/>
                </a:solidFill>
                <a:latin typeface="Calibri"/>
                <a:ea typeface="+mn-ea"/>
                <a:sym typeface="Helvetica Neue"/>
              </a:rPr>
              <a:t>, 2021</a:t>
            </a:r>
            <a:endParaRPr lang="en-GB" sz="1800" dirty="0">
              <a:solidFill>
                <a:prstClr val="black"/>
              </a:solidFill>
              <a:latin typeface="Calibri"/>
              <a:ea typeface="+mn-ea"/>
              <a:sym typeface="Helvetica Neue"/>
            </a:endParaRPr>
          </a:p>
        </p:txBody>
      </p:sp>
      <p:sp>
        <p:nvSpPr>
          <p:cNvPr id="8" name="TextBox 7">
            <a:extLst>
              <a:ext uri="{FF2B5EF4-FFF2-40B4-BE49-F238E27FC236}">
                <a16:creationId xmlns:a16="http://schemas.microsoft.com/office/drawing/2014/main" id="{7AF58D60-29D6-22C4-5456-E411729AA498}"/>
              </a:ext>
            </a:extLst>
          </p:cNvPr>
          <p:cNvSpPr txBox="1"/>
          <p:nvPr/>
        </p:nvSpPr>
        <p:spPr>
          <a:xfrm>
            <a:off x="4735285" y="1089689"/>
            <a:ext cx="4408715" cy="923330"/>
          </a:xfrm>
          <a:prstGeom prst="rect">
            <a:avLst/>
          </a:prstGeom>
          <a:noFill/>
        </p:spPr>
        <p:txBody>
          <a:bodyPr wrap="square">
            <a:spAutoFit/>
          </a:bodyPr>
          <a:lstStyle/>
          <a:p>
            <a:pPr defTabSz="411480" fontAlgn="auto">
              <a:spcBef>
                <a:spcPts val="0"/>
              </a:spcBef>
              <a:spcAft>
                <a:spcPts val="0"/>
              </a:spcAft>
              <a:defRPr/>
            </a:pPr>
            <a:r>
              <a:rPr lang="en-GB" sz="1800" dirty="0" err="1">
                <a:solidFill>
                  <a:prstClr val="black"/>
                </a:solidFill>
                <a:latin typeface="Calibri"/>
                <a:sym typeface="Helvetica Neue"/>
              </a:rPr>
              <a:t>Sfikas</a:t>
            </a:r>
            <a:r>
              <a:rPr lang="en-GB" sz="1800" dirty="0">
                <a:solidFill>
                  <a:prstClr val="black"/>
                </a:solidFill>
                <a:latin typeface="Calibri"/>
                <a:sym typeface="Helvetica Neue"/>
              </a:rPr>
              <a:t>, </a:t>
            </a:r>
            <a:r>
              <a:rPr lang="en-GB" sz="1800" dirty="0" err="1">
                <a:solidFill>
                  <a:prstClr val="black"/>
                </a:solidFill>
                <a:latin typeface="Calibri"/>
                <a:sym typeface="Helvetica Neue"/>
              </a:rPr>
              <a:t>Liapis</a:t>
            </a:r>
            <a:r>
              <a:rPr lang="en-GB" sz="1800" dirty="0">
                <a:solidFill>
                  <a:prstClr val="black"/>
                </a:solidFill>
                <a:latin typeface="Calibri"/>
                <a:sym typeface="Helvetica Neue"/>
              </a:rPr>
              <a:t>, Yannakakis </a:t>
            </a:r>
            <a:r>
              <a:rPr lang="en-GB" sz="1800" b="1" dirty="0">
                <a:solidFill>
                  <a:prstClr val="black"/>
                </a:solidFill>
                <a:latin typeface="Calibri"/>
                <a:sym typeface="Helvetica Neue"/>
              </a:rPr>
              <a:t>A General-Purpose Expressive Algorithm for Room-based Environments</a:t>
            </a:r>
            <a:r>
              <a:rPr lang="en-GB" sz="1800" dirty="0">
                <a:solidFill>
                  <a:prstClr val="black"/>
                </a:solidFill>
                <a:latin typeface="Calibri"/>
                <a:sym typeface="Helvetica Neue"/>
              </a:rPr>
              <a:t>, in </a:t>
            </a:r>
            <a:r>
              <a:rPr lang="en-GB" sz="1800" i="1" dirty="0">
                <a:solidFill>
                  <a:prstClr val="black"/>
                </a:solidFill>
                <a:latin typeface="Calibri"/>
                <a:sym typeface="Helvetica Neue"/>
              </a:rPr>
              <a:t>Proceedings of FDG</a:t>
            </a:r>
            <a:r>
              <a:rPr lang="en-GB" sz="1800" dirty="0">
                <a:solidFill>
                  <a:prstClr val="black"/>
                </a:solidFill>
                <a:latin typeface="Calibri"/>
                <a:sym typeface="Helvetica Neue"/>
              </a:rPr>
              <a:t>, 2022</a:t>
            </a:r>
          </a:p>
        </p:txBody>
      </p:sp>
      <p:sp>
        <p:nvSpPr>
          <p:cNvPr id="12" name="Title 7">
            <a:extLst>
              <a:ext uri="{FF2B5EF4-FFF2-40B4-BE49-F238E27FC236}">
                <a16:creationId xmlns:a16="http://schemas.microsoft.com/office/drawing/2014/main" id="{6794F39C-6D78-6A00-61EE-3C4F6B12D516}"/>
              </a:ext>
            </a:extLst>
          </p:cNvPr>
          <p:cNvSpPr txBox="1">
            <a:spLocks/>
          </p:cNvSpPr>
          <p:nvPr/>
        </p:nvSpPr>
        <p:spPr>
          <a:xfrm>
            <a:off x="1" y="0"/>
            <a:ext cx="9143999" cy="972000"/>
          </a:xfrm>
          <a:prstGeom prst="rect">
            <a:avLst/>
          </a:prstGeom>
          <a:blipFill>
            <a:blip r:embed="rId5"/>
            <a:stretch>
              <a:fillRect/>
            </a:stretch>
          </a:blip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D4D4D"/>
              </a:buClr>
              <a:buSzPts val="2500"/>
              <a:buFont typeface="Arial"/>
              <a:buNone/>
              <a:defRPr sz="2500" b="1"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fontAlgn="auto"/>
            <a:r>
              <a:rPr lang="en-GB" sz="3750" b="0" kern="0" dirty="0">
                <a:latin typeface="Calibri" panose="020F0502020204030204" pitchFamily="34" charset="0"/>
                <a:ea typeface="Calibri" panose="020F0502020204030204" pitchFamily="34" charset="0"/>
                <a:cs typeface="Calibri" panose="020F0502020204030204" pitchFamily="34" charset="0"/>
              </a:rPr>
              <a:t> </a:t>
            </a:r>
            <a:r>
              <a:rPr lang="en-GB" sz="3750" b="0" kern="0" dirty="0">
                <a:solidFill>
                  <a:prstClr val="white"/>
                </a:solidFill>
                <a:latin typeface="Calibri" panose="020F0502020204030204" pitchFamily="34" charset="0"/>
                <a:ea typeface="Calibri" panose="020F0502020204030204" pitchFamily="34" charset="0"/>
                <a:cs typeface="Calibri" panose="020F0502020204030204" pitchFamily="34" charset="0"/>
              </a:rPr>
              <a:t>PCGQD on Architecture &amp; Urban Design</a:t>
            </a:r>
            <a:endParaRPr lang="en-GB" sz="3750" b="0" kern="0"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74C23BE-BF10-B25A-A8C9-04FB0C46C5D8}"/>
              </a:ext>
            </a:extLst>
          </p:cNvPr>
          <p:cNvPicPr>
            <a:picLocks noChangeAspect="1"/>
          </p:cNvPicPr>
          <p:nvPr/>
        </p:nvPicPr>
        <p:blipFill>
          <a:blip r:embed="rId6"/>
          <a:stretch>
            <a:fillRect/>
          </a:stretch>
        </p:blipFill>
        <p:spPr>
          <a:xfrm>
            <a:off x="3993102" y="2873475"/>
            <a:ext cx="4931636" cy="26731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1905262"/>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0" y="4657820"/>
            <a:ext cx="9144001" cy="1080000"/>
          </a:xfrm>
          <a:blipFill>
            <a:blip r:embed="rId3"/>
            <a:stretch>
              <a:fillRect/>
            </a:stretch>
          </a:blipFill>
        </p:spPr>
        <p:txBody>
          <a:bodyPr anchor="ctr" anchorCtr="0"/>
          <a:lstStyle/>
          <a:p>
            <a:r>
              <a:rPr lang="en-GB" sz="4500" cap="none" dirty="0">
                <a:latin typeface="+mn-lt"/>
              </a:rPr>
              <a:t>Solver-Based Methods</a:t>
            </a:r>
            <a:endParaRPr lang="en-GB" sz="4500" b="1" cap="none" dirty="0">
              <a:solidFill>
                <a:srgbClr val="FFC000"/>
              </a:solidFill>
              <a:latin typeface="+mn-lt"/>
            </a:endParaRPr>
          </a:p>
        </p:txBody>
      </p:sp>
    </p:spTree>
    <p:extLst>
      <p:ext uri="{BB962C8B-B14F-4D97-AF65-F5344CB8AC3E}">
        <p14:creationId xmlns:p14="http://schemas.microsoft.com/office/powerpoint/2010/main" val="4170311961"/>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Instead of using evolutionary algorithms, use constraint solvers and specify constraints…"/>
          <p:cNvSpPr txBox="1">
            <a:spLocks noGrp="1"/>
          </p:cNvSpPr>
          <p:nvPr>
            <p:ph type="body" idx="1"/>
          </p:nvPr>
        </p:nvSpPr>
        <p:spPr>
          <a:xfrm>
            <a:off x="323529" y="1273324"/>
            <a:ext cx="5256584" cy="3338513"/>
          </a:xfrm>
          <a:prstGeom prst="rect">
            <a:avLst/>
          </a:prstGeom>
        </p:spPr>
        <p:txBody>
          <a:bodyPr/>
          <a:lstStyle/>
          <a:p>
            <a:pPr defTabSz="321746">
              <a:spcBef>
                <a:spcPts val="2285"/>
              </a:spcBef>
              <a:buFont typeface="Arial" panose="020B0604020202020204" pitchFamily="34" charset="0"/>
              <a:buChar char="•"/>
              <a:defRPr sz="3384"/>
            </a:pPr>
            <a:r>
              <a:rPr sz="2200" dirty="0"/>
              <a:t>Instead of using evolutionary algorithms, use constraint solvers and specify constraints</a:t>
            </a:r>
            <a:endParaRPr lang="en-GB" sz="2200" dirty="0"/>
          </a:p>
          <a:p>
            <a:pPr defTabSz="321746">
              <a:spcBef>
                <a:spcPts val="2285"/>
              </a:spcBef>
              <a:buFont typeface="Arial" panose="020B0604020202020204" pitchFamily="34" charset="0"/>
              <a:buChar char="•"/>
              <a:defRPr sz="3384"/>
            </a:pPr>
            <a:r>
              <a:rPr sz="2200" dirty="0"/>
              <a:t>Example: Answer Set Programming (ASP)</a:t>
            </a:r>
          </a:p>
          <a:p>
            <a:pPr marL="587706" lvl="1" indent="-342900" defTabSz="321746">
              <a:spcBef>
                <a:spcPts val="2285"/>
              </a:spcBef>
              <a:buFont typeface="Arial" panose="020B0604020202020204" pitchFamily="34" charset="0"/>
              <a:buChar char="•"/>
              <a:defRPr sz="3384"/>
            </a:pPr>
            <a:r>
              <a:rPr sz="1900" dirty="0"/>
              <a:t>Declarative programming for search problems</a:t>
            </a:r>
            <a:endParaRPr lang="en-GB" sz="1900" dirty="0"/>
          </a:p>
          <a:p>
            <a:pPr marL="587706" lvl="1" indent="-342900" defTabSz="321746">
              <a:spcBef>
                <a:spcPts val="2285"/>
              </a:spcBef>
              <a:buFont typeface="Arial" panose="020B0604020202020204" pitchFamily="34" charset="0"/>
              <a:buChar char="•"/>
              <a:defRPr sz="3384"/>
            </a:pPr>
            <a:r>
              <a:rPr sz="1900" dirty="0"/>
              <a:t>Based on logic programming (syntax very similar to Prolog)</a:t>
            </a:r>
          </a:p>
          <a:p>
            <a:pPr marL="587706" lvl="1" indent="-342900" defTabSz="321746">
              <a:spcBef>
                <a:spcPts val="2285"/>
              </a:spcBef>
              <a:buFont typeface="Arial" panose="020B0604020202020204" pitchFamily="34" charset="0"/>
              <a:buChar char="•"/>
              <a:defRPr sz="3384"/>
            </a:pPr>
            <a:r>
              <a:rPr sz="1900" dirty="0"/>
              <a:t>Finding an answer set is equivalent to solving a satisfiability problem</a:t>
            </a:r>
          </a:p>
        </p:txBody>
      </p:sp>
      <p:pic>
        <p:nvPicPr>
          <p:cNvPr id="23554" name="Picture 2" descr="ÎÏÎ¿ÏÎ­Î»ÎµÏÎ¼Î± ÎµÎ¹ÎºÏÎ½Î±Ï Î³Î¹Î± refraction 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273324"/>
            <a:ext cx="3223760" cy="24202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7"/>
          <p:cNvSpPr>
            <a:spLocks noGrp="1"/>
          </p:cNvSpPr>
          <p:nvPr>
            <p:ph type="title"/>
          </p:nvPr>
        </p:nvSpPr>
        <p:spPr>
          <a:xfrm>
            <a:off x="0" y="-15366"/>
            <a:ext cx="9144001" cy="1080000"/>
          </a:xfrm>
          <a:blipFill>
            <a:blip r:embed="rId4"/>
            <a:stretch>
              <a:fillRect/>
            </a:stretch>
          </a:blipFill>
        </p:spPr>
        <p:txBody>
          <a:bodyPr anchor="ctr" anchorCtr="0"/>
          <a:lstStyle/>
          <a:p>
            <a:r>
              <a:rPr lang="en-GB" sz="4500" cap="none" dirty="0">
                <a:latin typeface="+mn-lt"/>
              </a:rPr>
              <a:t>Solver-Based Methods</a:t>
            </a:r>
            <a:endParaRPr lang="en-GB" sz="4500" b="1" cap="none" dirty="0">
              <a:solidFill>
                <a:srgbClr val="FFC000"/>
              </a:solidFill>
              <a:latin typeface="+mn-lt"/>
            </a:endParaRPr>
          </a:p>
        </p:txBody>
      </p:sp>
    </p:spTree>
    <p:extLst>
      <p:ext uri="{BB962C8B-B14F-4D97-AF65-F5344CB8AC3E}">
        <p14:creationId xmlns:p14="http://schemas.microsoft.com/office/powerpoint/2010/main" val="2414039317"/>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p:cNvSpPr>
          <p:nvPr/>
        </p:nvSpPr>
        <p:spPr bwMode="auto">
          <a:xfrm>
            <a:off x="0"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PCG via Machine Learning</a:t>
            </a:r>
            <a:endParaRPr lang="en-GB" sz="4500" b="1" cap="none" dirty="0">
              <a:solidFill>
                <a:srgbClr val="FFC000"/>
              </a:solidFill>
              <a:latin typeface="+mn-lt"/>
            </a:endParaRPr>
          </a:p>
        </p:txBody>
      </p:sp>
      <p:pic>
        <p:nvPicPr>
          <p:cNvPr id="2" name="978-3-031-16719-5.jpeg" descr="978-3-031-16719-5.jpeg">
            <a:extLst>
              <a:ext uri="{FF2B5EF4-FFF2-40B4-BE49-F238E27FC236}">
                <a16:creationId xmlns:a16="http://schemas.microsoft.com/office/drawing/2014/main" id="{B29D827D-4AC7-BE0D-A25A-5B47A610130E}"/>
              </a:ext>
            </a:extLst>
          </p:cNvPr>
          <p:cNvPicPr>
            <a:picLocks noChangeAspect="1"/>
          </p:cNvPicPr>
          <p:nvPr/>
        </p:nvPicPr>
        <p:blipFill>
          <a:blip r:embed="rId4"/>
          <a:stretch>
            <a:fillRect/>
          </a:stretch>
        </p:blipFill>
        <p:spPr>
          <a:xfrm>
            <a:off x="5940355" y="171079"/>
            <a:ext cx="3079982" cy="4379757"/>
          </a:xfrm>
          <a:prstGeom prst="rect">
            <a:avLst/>
          </a:prstGeom>
          <a:ln w="12700">
            <a:miter lim="400000"/>
          </a:ln>
        </p:spPr>
      </p:pic>
      <p:pic>
        <p:nvPicPr>
          <p:cNvPr id="3" name="Screenshot 2024-06-17 at 12.03.19 PM.png" descr="Screenshot 2024-06-17 at 12.03.19 PM.png">
            <a:extLst>
              <a:ext uri="{FF2B5EF4-FFF2-40B4-BE49-F238E27FC236}">
                <a16:creationId xmlns:a16="http://schemas.microsoft.com/office/drawing/2014/main" id="{DCBC0EE9-B267-0A0A-4316-A9579D4088DA}"/>
              </a:ext>
            </a:extLst>
          </p:cNvPr>
          <p:cNvPicPr>
            <a:picLocks noChangeAspect="1"/>
          </p:cNvPicPr>
          <p:nvPr/>
        </p:nvPicPr>
        <p:blipFill>
          <a:blip r:embed="rId5"/>
          <a:stretch>
            <a:fillRect/>
          </a:stretch>
        </p:blipFill>
        <p:spPr>
          <a:xfrm>
            <a:off x="107504" y="625252"/>
            <a:ext cx="5690510" cy="3471411"/>
          </a:xfrm>
          <a:prstGeom prst="rect">
            <a:avLst/>
          </a:prstGeom>
          <a:ln w="12700">
            <a:miter lim="400000"/>
          </a:ln>
        </p:spPr>
      </p:pic>
    </p:spTree>
    <p:extLst>
      <p:ext uri="{BB962C8B-B14F-4D97-AF65-F5344CB8AC3E}">
        <p14:creationId xmlns:p14="http://schemas.microsoft.com/office/powerpoint/2010/main" val="948634289"/>
      </p:ext>
    </p:extLst>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Basic idea of Procedural Content Generation via Machine Learning (PCGML): train machine learning models on corpuses of existing content, then generate new content…"/>
          <p:cNvSpPr txBox="1">
            <a:spLocks noGrp="1"/>
          </p:cNvSpPr>
          <p:nvPr>
            <p:ph type="body" idx="1"/>
          </p:nvPr>
        </p:nvSpPr>
        <p:spPr>
          <a:xfrm>
            <a:off x="395537" y="1417340"/>
            <a:ext cx="8496944" cy="3338513"/>
          </a:xfrm>
          <a:prstGeom prst="rect">
            <a:avLst/>
          </a:prstGeom>
        </p:spPr>
        <p:txBody>
          <a:bodyPr/>
          <a:lstStyle/>
          <a:p>
            <a:pPr>
              <a:buFont typeface="Arial" panose="020B0604020202020204" pitchFamily="34" charset="0"/>
              <a:buChar char="•"/>
            </a:pPr>
            <a:r>
              <a:rPr sz="3000" dirty="0"/>
              <a:t>Basic idea of Procedural Content Generation via Machine Learning (PCGML): train machine learning models on corpuses of existing content, then generate new content</a:t>
            </a:r>
          </a:p>
          <a:p>
            <a:pPr>
              <a:buFont typeface="Arial" panose="020B0604020202020204" pitchFamily="34" charset="0"/>
              <a:buChar char="•"/>
            </a:pPr>
            <a:r>
              <a:rPr sz="3000" dirty="0"/>
              <a:t>Many methods useful, including n-grams, Markov chains, and… yes, even deep learning</a:t>
            </a:r>
            <a:r>
              <a:rPr lang="en-GB" sz="3000" dirty="0"/>
              <a:t> and LLMs</a:t>
            </a:r>
            <a:r>
              <a:rPr sz="3000" dirty="0"/>
              <a:t> </a:t>
            </a:r>
          </a:p>
          <a:p>
            <a:pPr>
              <a:buFont typeface="Arial" panose="020B0604020202020204" pitchFamily="34" charset="0"/>
              <a:buChar char="•"/>
            </a:pPr>
            <a:r>
              <a:rPr sz="3000" dirty="0"/>
              <a:t>Reference: Summerville et al. (2018): Procedural Content Generation via Machine Learning (PCGML)</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PCG via Machine Learning</a:t>
            </a:r>
            <a:endParaRPr lang="en-GB" sz="4500" b="1" cap="none" dirty="0">
              <a:solidFill>
                <a:srgbClr val="FFC000"/>
              </a:solidFill>
              <a:latin typeface="+mn-lt"/>
            </a:endParaRPr>
          </a:p>
        </p:txBody>
      </p:sp>
    </p:spTree>
    <p:extLst>
      <p:ext uri="{BB962C8B-B14F-4D97-AF65-F5344CB8AC3E}">
        <p14:creationId xmlns:p14="http://schemas.microsoft.com/office/powerpoint/2010/main" val="338415701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Image" descr="Image"/>
          <p:cNvPicPr>
            <a:picLocks noChangeAspect="1"/>
          </p:cNvPicPr>
          <p:nvPr/>
        </p:nvPicPr>
        <p:blipFill>
          <a:blip r:embed="rId3"/>
          <a:stretch>
            <a:fillRect/>
          </a:stretch>
        </p:blipFill>
        <p:spPr>
          <a:xfrm>
            <a:off x="0" y="281811"/>
            <a:ext cx="9144000" cy="5151378"/>
          </a:xfrm>
          <a:prstGeom prst="rect">
            <a:avLst/>
          </a:prstGeom>
          <a:ln w="12700">
            <a:miter lim="400000"/>
          </a:ln>
        </p:spPr>
      </p:pic>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D90792CA-E658-0898-C5B9-0F9D19F7C0FA}"/>
              </a:ext>
            </a:extLst>
          </p:cNvPr>
          <p:cNvSpPr txBox="1">
            <a:spLocks/>
          </p:cNvSpPr>
          <p:nvPr/>
        </p:nvSpPr>
        <p:spPr bwMode="auto">
          <a:xfrm>
            <a:off x="-1" y="463500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N-Grams</a:t>
            </a:r>
            <a:endParaRPr lang="en-GB" sz="4500" b="1" cap="none" dirty="0">
              <a:solidFill>
                <a:srgbClr val="FFC000"/>
              </a:solidFill>
              <a:latin typeface="+mn-lt"/>
            </a:endParaRPr>
          </a:p>
        </p:txBody>
      </p:sp>
    </p:spTree>
    <p:extLst>
      <p:ext uri="{BB962C8B-B14F-4D97-AF65-F5344CB8AC3E}">
        <p14:creationId xmlns:p14="http://schemas.microsoft.com/office/powerpoint/2010/main" val="3155572698"/>
      </p:ext>
    </p:extLst>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Capture the statistic co-occurrence of sequential characters…"/>
          <p:cNvSpPr txBox="1">
            <a:spLocks noGrp="1"/>
          </p:cNvSpPr>
          <p:nvPr>
            <p:ph type="body" idx="1"/>
          </p:nvPr>
        </p:nvSpPr>
        <p:spPr>
          <a:xfrm>
            <a:off x="539553" y="1714500"/>
            <a:ext cx="8352928" cy="3338513"/>
          </a:xfrm>
          <a:prstGeom prst="rect">
            <a:avLst/>
          </a:prstGeom>
        </p:spPr>
        <p:txBody>
          <a:bodyPr/>
          <a:lstStyle/>
          <a:p>
            <a:pPr>
              <a:buFont typeface="Arial" panose="020B0604020202020204" pitchFamily="34" charset="0"/>
              <a:buChar char="•"/>
            </a:pPr>
            <a:r>
              <a:rPr sz="3000" dirty="0"/>
              <a:t>Capture the statistic co-occurrence of sequential characters</a:t>
            </a:r>
          </a:p>
          <a:p>
            <a:pPr>
              <a:buFont typeface="Arial" panose="020B0604020202020204" pitchFamily="34" charset="0"/>
              <a:buChar char="•"/>
            </a:pPr>
            <a:r>
              <a:rPr sz="3000" dirty="0"/>
              <a:t>n: number of previous characters a new character depends on</a:t>
            </a:r>
          </a:p>
          <a:p>
            <a:pPr>
              <a:buFont typeface="Arial" panose="020B0604020202020204" pitchFamily="34" charset="0"/>
              <a:buChar char="•"/>
            </a:pPr>
            <a:r>
              <a:rPr sz="3000" dirty="0"/>
              <a:t>Commonly used for predictive text</a:t>
            </a:r>
          </a:p>
          <a:p>
            <a:pPr>
              <a:buFont typeface="Arial" panose="020B0604020202020204" pitchFamily="34" charset="0"/>
              <a:buChar char="•"/>
            </a:pPr>
            <a:r>
              <a:rPr sz="3000" dirty="0"/>
              <a:t>Can also be used for linear game content</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N-Grams</a:t>
            </a:r>
            <a:endParaRPr lang="en-GB" sz="4500" b="1" cap="none" dirty="0">
              <a:solidFill>
                <a:srgbClr val="FFC000"/>
              </a:solidFill>
              <a:latin typeface="+mn-lt"/>
            </a:endParaRPr>
          </a:p>
        </p:txBody>
      </p:sp>
    </p:spTree>
    <p:extLst>
      <p:ext uri="{BB962C8B-B14F-4D97-AF65-F5344CB8AC3E}">
        <p14:creationId xmlns:p14="http://schemas.microsoft.com/office/powerpoint/2010/main" val="779850691"/>
      </p:ext>
    </p:extLst>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1-D generation technique…"/>
          <p:cNvSpPr txBox="1">
            <a:spLocks noGrp="1"/>
          </p:cNvSpPr>
          <p:nvPr>
            <p:ph type="body" sz="quarter" idx="1"/>
          </p:nvPr>
        </p:nvSpPr>
        <p:spPr>
          <a:xfrm>
            <a:off x="323528" y="1122672"/>
            <a:ext cx="8640960" cy="1877585"/>
          </a:xfrm>
          <a:prstGeom prst="rect">
            <a:avLst/>
          </a:prstGeom>
        </p:spPr>
        <p:txBody>
          <a:bodyPr>
            <a:normAutofit/>
          </a:bodyPr>
          <a:lstStyle/>
          <a:p>
            <a:pPr>
              <a:buFont typeface="Arial" panose="020B0604020202020204" pitchFamily="34" charset="0"/>
              <a:buChar char="•"/>
            </a:pPr>
            <a:r>
              <a:rPr sz="2600" dirty="0"/>
              <a:t>1-D generation technique</a:t>
            </a:r>
          </a:p>
          <a:p>
            <a:pPr>
              <a:buFont typeface="Arial" panose="020B0604020202020204" pitchFamily="34" charset="0"/>
              <a:buChar char="•"/>
            </a:pPr>
            <a:r>
              <a:rPr sz="2600" dirty="0"/>
              <a:t>Learn to generate next character based on the previous ones</a:t>
            </a:r>
          </a:p>
          <a:p>
            <a:pPr>
              <a:buFont typeface="Arial" panose="020B0604020202020204" pitchFamily="34" charset="0"/>
              <a:buChar char="•"/>
            </a:pPr>
            <a:r>
              <a:rPr sz="2600" dirty="0"/>
              <a:t>Used in Language Modeling</a:t>
            </a:r>
          </a:p>
        </p:txBody>
      </p:sp>
      <p:sp>
        <p:nvSpPr>
          <p:cNvPr id="675" name="NULL &gt; O (0.2), A (0.2), B (0.4), E (0.1), END (0.1)"/>
          <p:cNvSpPr txBox="1"/>
          <p:nvPr/>
        </p:nvSpPr>
        <p:spPr>
          <a:xfrm>
            <a:off x="911805" y="2613507"/>
            <a:ext cx="5211362" cy="301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defTabSz="1015974">
              <a:defRPr sz="1400">
                <a:solidFill>
                  <a:srgbClr val="EE220C"/>
                </a:solidFill>
                <a:latin typeface="Helvetica Neue"/>
                <a:ea typeface="Helvetica Neue"/>
                <a:cs typeface="Helvetica Neue"/>
                <a:sym typeface="Helvetica Neue"/>
              </a:defRPr>
            </a:lvl1pPr>
          </a:lstStyle>
          <a:p>
            <a:pPr marL="0" marR="0" lvl="0" indent="0" algn="l" defTabSz="1015974"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rgbClr val="EE220C"/>
                </a:solidFill>
                <a:effectLst/>
                <a:uLnTx/>
                <a:uFillTx/>
                <a:latin typeface="Helvetica Neue"/>
                <a:sym typeface="Helvetica Neue"/>
              </a:rPr>
              <a:t>NULL &gt; O (0.2), A (0.2), B (0.4), E (0.1), END (0.1)</a:t>
            </a:r>
          </a:p>
        </p:txBody>
      </p:sp>
      <p:sp>
        <p:nvSpPr>
          <p:cNvPr id="676" name="A &gt; B (1.0)…"/>
          <p:cNvSpPr txBox="1"/>
          <p:nvPr/>
        </p:nvSpPr>
        <p:spPr>
          <a:xfrm>
            <a:off x="911805" y="3204713"/>
            <a:ext cx="3954608" cy="1132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p>
            <a:pPr marL="0" marR="0" lvl="0" indent="0" algn="l" defTabSz="1015974" rtl="0" eaLnBrk="1" fontAlgn="auto" latinLnBrk="0" hangingPunct="0">
              <a:lnSpc>
                <a:spcPct val="100000"/>
              </a:lnSpc>
              <a:spcBef>
                <a:spcPts val="0"/>
              </a:spcBef>
              <a:spcAft>
                <a:spcPts val="0"/>
              </a:spcAft>
              <a:buClrTx/>
              <a:buSzTx/>
              <a:buFontTx/>
              <a:buNone/>
              <a:tabLst/>
              <a:defRPr sz="1400">
                <a:solidFill>
                  <a:srgbClr val="EE220C"/>
                </a:solidFill>
                <a:latin typeface="Helvetica Neue"/>
                <a:ea typeface="Helvetica Neue"/>
                <a:cs typeface="Helvetica Neue"/>
                <a:sym typeface="Helvetica Neue"/>
              </a:defRPr>
            </a:pPr>
            <a:r>
              <a:rPr kumimoji="0" sz="1800" b="0" i="0" u="none" strike="noStrike" kern="0" cap="none" spc="0" normalizeH="0" baseline="0" noProof="0" dirty="0">
                <a:ln>
                  <a:noFill/>
                </a:ln>
                <a:solidFill>
                  <a:srgbClr val="EE220C"/>
                </a:solidFill>
                <a:effectLst/>
                <a:uLnTx/>
                <a:uFillTx/>
                <a:latin typeface="Helvetica Neue"/>
                <a:sym typeface="Helvetica Neue"/>
              </a:rPr>
              <a:t>A &gt; B (1.0)</a:t>
            </a:r>
          </a:p>
          <a:p>
            <a:pPr marL="0" marR="0" lvl="0" indent="0" algn="l" defTabSz="1015974" rtl="0" eaLnBrk="1" fontAlgn="auto" latinLnBrk="0" hangingPunct="0">
              <a:lnSpc>
                <a:spcPct val="100000"/>
              </a:lnSpc>
              <a:spcBef>
                <a:spcPts val="0"/>
              </a:spcBef>
              <a:spcAft>
                <a:spcPts val="0"/>
              </a:spcAft>
              <a:buClrTx/>
              <a:buSzTx/>
              <a:buFontTx/>
              <a:buNone/>
              <a:tabLst/>
              <a:defRPr sz="1400">
                <a:solidFill>
                  <a:srgbClr val="EE220C"/>
                </a:solidFill>
                <a:latin typeface="Helvetica Neue"/>
                <a:ea typeface="Helvetica Neue"/>
                <a:cs typeface="Helvetica Neue"/>
                <a:sym typeface="Helvetica Neue"/>
              </a:defRPr>
            </a:pPr>
            <a:r>
              <a:rPr kumimoji="0" sz="1800" b="0" i="0" u="none" strike="noStrike" kern="0" cap="none" spc="0" normalizeH="0" baseline="0" noProof="0" dirty="0">
                <a:ln>
                  <a:noFill/>
                </a:ln>
                <a:solidFill>
                  <a:srgbClr val="EE220C"/>
                </a:solidFill>
                <a:effectLst/>
                <a:uLnTx/>
                <a:uFillTx/>
                <a:latin typeface="Helvetica Neue"/>
                <a:sym typeface="Helvetica Neue"/>
              </a:rPr>
              <a:t>B &gt; E (0.5), O (0.1), A (0.1), END (0.3)</a:t>
            </a:r>
          </a:p>
          <a:p>
            <a:pPr marL="0" marR="0" lvl="0" indent="0" algn="l" defTabSz="1015974" rtl="0" eaLnBrk="1" fontAlgn="auto" latinLnBrk="0" hangingPunct="0">
              <a:lnSpc>
                <a:spcPct val="100000"/>
              </a:lnSpc>
              <a:spcBef>
                <a:spcPts val="0"/>
              </a:spcBef>
              <a:spcAft>
                <a:spcPts val="0"/>
              </a:spcAft>
              <a:buClrTx/>
              <a:buSzTx/>
              <a:buFontTx/>
              <a:buNone/>
              <a:tabLst/>
              <a:defRPr sz="1400">
                <a:solidFill>
                  <a:srgbClr val="EE220C"/>
                </a:solidFill>
                <a:latin typeface="Helvetica Neue"/>
                <a:ea typeface="Helvetica Neue"/>
                <a:cs typeface="Helvetica Neue"/>
                <a:sym typeface="Helvetica Neue"/>
              </a:defRPr>
            </a:pPr>
            <a:r>
              <a:rPr kumimoji="0" sz="1800" b="0" i="0" u="none" strike="noStrike" kern="0" cap="none" spc="0" normalizeH="0" baseline="0" noProof="0" dirty="0">
                <a:ln>
                  <a:noFill/>
                </a:ln>
                <a:solidFill>
                  <a:srgbClr val="EE220C"/>
                </a:solidFill>
                <a:effectLst/>
                <a:uLnTx/>
                <a:uFillTx/>
                <a:latin typeface="Helvetica Neue"/>
                <a:sym typeface="Helvetica Neue"/>
              </a:rPr>
              <a:t>E &gt; B (0.3), END (0.7)</a:t>
            </a:r>
          </a:p>
          <a:p>
            <a:pPr marL="0" marR="0" lvl="0" indent="0" algn="l" defTabSz="1015974" rtl="0" eaLnBrk="1" fontAlgn="auto" latinLnBrk="0" hangingPunct="0">
              <a:lnSpc>
                <a:spcPct val="100000"/>
              </a:lnSpc>
              <a:spcBef>
                <a:spcPts val="0"/>
              </a:spcBef>
              <a:spcAft>
                <a:spcPts val="0"/>
              </a:spcAft>
              <a:buClrTx/>
              <a:buSzTx/>
              <a:buFontTx/>
              <a:buNone/>
              <a:tabLst/>
              <a:defRPr sz="1400">
                <a:solidFill>
                  <a:srgbClr val="EE220C"/>
                </a:solidFill>
                <a:latin typeface="Helvetica Neue"/>
                <a:ea typeface="Helvetica Neue"/>
                <a:cs typeface="Helvetica Neue"/>
                <a:sym typeface="Helvetica Neue"/>
              </a:defRPr>
            </a:pPr>
            <a:r>
              <a:rPr kumimoji="0" sz="1800" b="0" i="0" u="none" strike="noStrike" kern="0" cap="none" spc="0" normalizeH="0" baseline="0" noProof="0" dirty="0">
                <a:ln>
                  <a:noFill/>
                </a:ln>
                <a:solidFill>
                  <a:srgbClr val="EE220C"/>
                </a:solidFill>
                <a:effectLst/>
                <a:uLnTx/>
                <a:uFillTx/>
                <a:latin typeface="Helvetica Neue"/>
                <a:sym typeface="Helvetica Neue"/>
              </a:rPr>
              <a:t>O &gt; O (0.5), B (0.5)</a:t>
            </a:r>
          </a:p>
        </p:txBody>
      </p:sp>
      <p:sp>
        <p:nvSpPr>
          <p:cNvPr id="677" name="Unigram Model"/>
          <p:cNvSpPr txBox="1"/>
          <p:nvPr/>
        </p:nvSpPr>
        <p:spPr>
          <a:xfrm>
            <a:off x="911805" y="2929508"/>
            <a:ext cx="1166986" cy="239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defTabSz="1015974">
              <a:defRPr sz="1000">
                <a:latin typeface="Helvetica Neue"/>
                <a:ea typeface="Helvetica Neue"/>
                <a:cs typeface="Helvetica Neue"/>
                <a:sym typeface="Helvetica Neue"/>
              </a:defRPr>
            </a:lvl1pPr>
          </a:lstStyle>
          <a:p>
            <a:pPr marL="0" marR="0" lvl="0" indent="0" algn="l" defTabSz="1015974"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000000"/>
                </a:solidFill>
                <a:effectLst/>
                <a:uLnTx/>
                <a:uFillTx/>
                <a:latin typeface="+mj-lt"/>
                <a:sym typeface="Helvetica Neue"/>
              </a:rPr>
              <a:t>Unigram Model</a:t>
            </a:r>
          </a:p>
        </p:txBody>
      </p:sp>
      <p:sp>
        <p:nvSpPr>
          <p:cNvPr id="678" name="Bigram Model"/>
          <p:cNvSpPr txBox="1"/>
          <p:nvPr/>
        </p:nvSpPr>
        <p:spPr>
          <a:xfrm>
            <a:off x="911805" y="4336753"/>
            <a:ext cx="1054776" cy="239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defTabSz="1015974">
              <a:defRPr sz="1000">
                <a:latin typeface="Helvetica Neue"/>
                <a:ea typeface="Helvetica Neue"/>
                <a:cs typeface="Helvetica Neue"/>
                <a:sym typeface="Helvetica Neue"/>
              </a:defRPr>
            </a:lvl1pPr>
          </a:lstStyle>
          <a:p>
            <a:pPr marL="0" marR="0" lvl="0" indent="0" algn="l" defTabSz="1015974"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000000"/>
                </a:solidFill>
                <a:effectLst/>
                <a:uLnTx/>
                <a:uFillTx/>
                <a:latin typeface="+mj-lt"/>
                <a:sym typeface="Helvetica Neue"/>
              </a:rPr>
              <a:t>Bigram Model</a:t>
            </a:r>
          </a:p>
        </p:txBody>
      </p:sp>
      <p:sp>
        <p:nvSpPr>
          <p:cNvPr id="679" name="AB &gt; B (1.0)…"/>
          <p:cNvSpPr txBox="1"/>
          <p:nvPr/>
        </p:nvSpPr>
        <p:spPr>
          <a:xfrm>
            <a:off x="911805" y="4583714"/>
            <a:ext cx="4108496" cy="57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p>
            <a:pPr marL="0" marR="0" lvl="0" indent="0" algn="l" defTabSz="1015974" rtl="0" eaLnBrk="1" fontAlgn="auto" latinLnBrk="0" hangingPunct="0">
              <a:lnSpc>
                <a:spcPct val="100000"/>
              </a:lnSpc>
              <a:spcBef>
                <a:spcPts val="0"/>
              </a:spcBef>
              <a:spcAft>
                <a:spcPts val="0"/>
              </a:spcAft>
              <a:buClrTx/>
              <a:buSzTx/>
              <a:buFontTx/>
              <a:buNone/>
              <a:tabLst/>
              <a:defRPr sz="1400">
                <a:solidFill>
                  <a:srgbClr val="EE220C"/>
                </a:solidFill>
                <a:latin typeface="Helvetica Neue"/>
                <a:ea typeface="Helvetica Neue"/>
                <a:cs typeface="Helvetica Neue"/>
                <a:sym typeface="Helvetica Neue"/>
              </a:defRPr>
            </a:pPr>
            <a:r>
              <a:rPr kumimoji="0" sz="1800" b="0" i="0" u="none" strike="noStrike" kern="0" cap="none" spc="0" normalizeH="0" baseline="0" noProof="0" dirty="0">
                <a:ln>
                  <a:noFill/>
                </a:ln>
                <a:solidFill>
                  <a:srgbClr val="EE220C"/>
                </a:solidFill>
                <a:effectLst/>
                <a:uLnTx/>
                <a:uFillTx/>
                <a:latin typeface="Helvetica Neue"/>
                <a:sym typeface="Helvetica Neue"/>
              </a:rPr>
              <a:t>AB &gt; B (1.0)</a:t>
            </a:r>
          </a:p>
          <a:p>
            <a:pPr marL="0" marR="0" lvl="0" indent="0" algn="l" defTabSz="1015974" rtl="0" eaLnBrk="1" fontAlgn="auto" latinLnBrk="0" hangingPunct="0">
              <a:lnSpc>
                <a:spcPct val="100000"/>
              </a:lnSpc>
              <a:spcBef>
                <a:spcPts val="0"/>
              </a:spcBef>
              <a:spcAft>
                <a:spcPts val="0"/>
              </a:spcAft>
              <a:buClrTx/>
              <a:buSzTx/>
              <a:buFontTx/>
              <a:buNone/>
              <a:tabLst/>
              <a:defRPr sz="1400">
                <a:solidFill>
                  <a:srgbClr val="EE220C"/>
                </a:solidFill>
                <a:latin typeface="Helvetica Neue"/>
                <a:ea typeface="Helvetica Neue"/>
                <a:cs typeface="Helvetica Neue"/>
                <a:sym typeface="Helvetica Neue"/>
              </a:defRPr>
            </a:pPr>
            <a:r>
              <a:rPr kumimoji="0" sz="1800" b="0" i="0" u="none" strike="noStrike" kern="0" cap="none" spc="0" normalizeH="0" baseline="0" noProof="0" dirty="0">
                <a:ln>
                  <a:noFill/>
                </a:ln>
                <a:solidFill>
                  <a:srgbClr val="EE220C"/>
                </a:solidFill>
                <a:effectLst/>
                <a:uLnTx/>
                <a:uFillTx/>
                <a:latin typeface="Helvetica Neue"/>
                <a:sym typeface="Helvetica Neue"/>
              </a:rPr>
              <a:t>BE &gt; E (0.5), O (0.1), A (0.1), END (0.3)</a:t>
            </a:r>
          </a:p>
        </p:txBody>
      </p:sp>
      <p:sp>
        <p:nvSpPr>
          <p:cNvPr id="680" name="Trigram Model"/>
          <p:cNvSpPr txBox="1"/>
          <p:nvPr/>
        </p:nvSpPr>
        <p:spPr>
          <a:xfrm>
            <a:off x="911805" y="5222617"/>
            <a:ext cx="1107675" cy="239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defTabSz="1015974">
              <a:defRPr sz="1000">
                <a:latin typeface="Helvetica Neue"/>
                <a:ea typeface="Helvetica Neue"/>
                <a:cs typeface="Helvetica Neue"/>
                <a:sym typeface="Helvetica Neue"/>
              </a:defRPr>
            </a:lvl1pPr>
          </a:lstStyle>
          <a:p>
            <a:pPr marL="0" marR="0" lvl="0" indent="0" algn="l" defTabSz="1015974"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000000"/>
                </a:solidFill>
                <a:effectLst/>
                <a:uLnTx/>
                <a:uFillTx/>
                <a:latin typeface="+mj-lt"/>
                <a:sym typeface="Helvetica Neue"/>
              </a:rPr>
              <a:t>Trigram Model</a:t>
            </a:r>
          </a:p>
        </p:txBody>
      </p:sp>
      <p:sp>
        <p:nvSpPr>
          <p:cNvPr id="4" name="Title 7">
            <a:extLst>
              <a:ext uri="{FF2B5EF4-FFF2-40B4-BE49-F238E27FC236}">
                <a16:creationId xmlns:a16="http://schemas.microsoft.com/office/drawing/2014/main" id="{81B3A1E1-CB1C-367E-6936-354C12E323E9}"/>
              </a:ext>
            </a:extLst>
          </p:cNvPr>
          <p:cNvSpPr txBox="1">
            <a:spLocks/>
          </p:cNvSpPr>
          <p:nvPr/>
        </p:nvSpPr>
        <p:spPr bwMode="auto">
          <a:xfrm>
            <a:off x="0" y="-30734"/>
            <a:ext cx="9144001" cy="1080000"/>
          </a:xfrm>
          <a:prstGeom prst="rect">
            <a:avLst/>
          </a:prstGeom>
          <a:blipFill>
            <a:blip r:embed="rId2"/>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t>N-Grams</a:t>
            </a:r>
            <a:endParaRPr lang="en-GB" sz="4500" b="1" cap="none" dirty="0">
              <a:solidFill>
                <a:srgbClr val="FFC000"/>
              </a:solidFill>
            </a:endParaRPr>
          </a:p>
        </p:txBody>
      </p:sp>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Mario level is a group of slices"/>
          <p:cNvSpPr txBox="1">
            <a:spLocks noGrp="1"/>
          </p:cNvSpPr>
          <p:nvPr>
            <p:ph type="body" sz="half" idx="1"/>
          </p:nvPr>
        </p:nvSpPr>
        <p:spPr>
          <a:xfrm>
            <a:off x="179512" y="1345332"/>
            <a:ext cx="6823199" cy="3295771"/>
          </a:xfrm>
          <a:prstGeom prst="rect">
            <a:avLst/>
          </a:prstGeom>
        </p:spPr>
        <p:txBody>
          <a:bodyPr>
            <a:normAutofit/>
          </a:bodyPr>
          <a:lstStyle/>
          <a:p>
            <a:r>
              <a:rPr sz="2400" dirty="0"/>
              <a:t>Mario level </a:t>
            </a:r>
            <a:r>
              <a:rPr lang="en-GB" sz="2400" dirty="0"/>
              <a:t>viewed as</a:t>
            </a:r>
            <a:r>
              <a:rPr sz="2400" dirty="0"/>
              <a:t> a group of slices</a:t>
            </a:r>
          </a:p>
        </p:txBody>
      </p:sp>
      <p:grpSp>
        <p:nvGrpSpPr>
          <p:cNvPr id="702" name="Group"/>
          <p:cNvGrpSpPr/>
          <p:nvPr/>
        </p:nvGrpSpPr>
        <p:grpSpPr>
          <a:xfrm>
            <a:off x="3452792" y="2218386"/>
            <a:ext cx="2235820" cy="2799354"/>
            <a:chOff x="0" y="0"/>
            <a:chExt cx="2235818" cy="2799352"/>
          </a:xfrm>
        </p:grpSpPr>
        <p:pic>
          <p:nvPicPr>
            <p:cNvPr id="685" name="Image" descr="Image"/>
            <p:cNvPicPr>
              <a:picLocks noChangeAspect="1"/>
            </p:cNvPicPr>
            <p:nvPr/>
          </p:nvPicPr>
          <p:blipFill>
            <a:blip r:embed="rId3"/>
            <a:srcRect r="87264"/>
            <a:stretch>
              <a:fillRect/>
            </a:stretch>
          </p:blipFill>
          <p:spPr>
            <a:xfrm>
              <a:off x="0" y="0"/>
              <a:ext cx="204037" cy="2799353"/>
            </a:xfrm>
            <a:prstGeom prst="rect">
              <a:avLst/>
            </a:prstGeom>
            <a:ln w="12700" cap="flat">
              <a:noFill/>
              <a:miter lim="400000"/>
            </a:ln>
            <a:effectLst/>
          </p:spPr>
        </p:pic>
        <p:pic>
          <p:nvPicPr>
            <p:cNvPr id="686" name="Image" descr="Image"/>
            <p:cNvPicPr>
              <a:picLocks noChangeAspect="1"/>
            </p:cNvPicPr>
            <p:nvPr/>
          </p:nvPicPr>
          <p:blipFill>
            <a:blip r:embed="rId3"/>
            <a:srcRect l="12641" r="74623"/>
            <a:stretch>
              <a:fillRect/>
            </a:stretch>
          </p:blipFill>
          <p:spPr>
            <a:xfrm>
              <a:off x="290625" y="0"/>
              <a:ext cx="204038" cy="2799353"/>
            </a:xfrm>
            <a:prstGeom prst="rect">
              <a:avLst/>
            </a:prstGeom>
            <a:ln w="12700" cap="flat">
              <a:noFill/>
              <a:miter lim="400000"/>
            </a:ln>
            <a:effectLst/>
          </p:spPr>
        </p:pic>
        <p:pic>
          <p:nvPicPr>
            <p:cNvPr id="687" name="Image" descr="Image"/>
            <p:cNvPicPr>
              <a:picLocks noChangeAspect="1"/>
            </p:cNvPicPr>
            <p:nvPr/>
          </p:nvPicPr>
          <p:blipFill>
            <a:blip r:embed="rId3"/>
            <a:srcRect l="25282" r="61982"/>
            <a:stretch>
              <a:fillRect/>
            </a:stretch>
          </p:blipFill>
          <p:spPr>
            <a:xfrm>
              <a:off x="581250" y="0"/>
              <a:ext cx="204038" cy="2799353"/>
            </a:xfrm>
            <a:prstGeom prst="rect">
              <a:avLst/>
            </a:prstGeom>
            <a:ln w="12700" cap="flat">
              <a:noFill/>
              <a:miter lim="400000"/>
            </a:ln>
            <a:effectLst/>
          </p:spPr>
        </p:pic>
        <p:pic>
          <p:nvPicPr>
            <p:cNvPr id="688" name="Image" descr="Image"/>
            <p:cNvPicPr>
              <a:picLocks noChangeAspect="1"/>
            </p:cNvPicPr>
            <p:nvPr/>
          </p:nvPicPr>
          <p:blipFill>
            <a:blip r:embed="rId3"/>
            <a:srcRect l="37020" r="50243"/>
            <a:stretch>
              <a:fillRect/>
            </a:stretch>
          </p:blipFill>
          <p:spPr>
            <a:xfrm>
              <a:off x="871875" y="0"/>
              <a:ext cx="204038" cy="2799353"/>
            </a:xfrm>
            <a:prstGeom prst="rect">
              <a:avLst/>
            </a:prstGeom>
            <a:ln w="12700" cap="flat">
              <a:noFill/>
              <a:miter lim="400000"/>
            </a:ln>
            <a:effectLst/>
          </p:spPr>
        </p:pic>
        <p:pic>
          <p:nvPicPr>
            <p:cNvPr id="689" name="Image" descr="Image"/>
            <p:cNvPicPr>
              <a:picLocks noChangeAspect="1"/>
            </p:cNvPicPr>
            <p:nvPr/>
          </p:nvPicPr>
          <p:blipFill>
            <a:blip r:embed="rId3"/>
            <a:srcRect l="49662" r="37602"/>
            <a:stretch>
              <a:fillRect/>
            </a:stretch>
          </p:blipFill>
          <p:spPr>
            <a:xfrm>
              <a:off x="1162501" y="0"/>
              <a:ext cx="204038" cy="2799353"/>
            </a:xfrm>
            <a:prstGeom prst="rect">
              <a:avLst/>
            </a:prstGeom>
            <a:ln w="12700" cap="flat">
              <a:noFill/>
              <a:miter lim="400000"/>
            </a:ln>
            <a:effectLst/>
          </p:spPr>
        </p:pic>
        <p:pic>
          <p:nvPicPr>
            <p:cNvPr id="690" name="Image" descr="Image"/>
            <p:cNvPicPr>
              <a:picLocks noChangeAspect="1"/>
            </p:cNvPicPr>
            <p:nvPr/>
          </p:nvPicPr>
          <p:blipFill>
            <a:blip r:embed="rId3"/>
            <a:srcRect l="62303" r="24961"/>
            <a:stretch>
              <a:fillRect/>
            </a:stretch>
          </p:blipFill>
          <p:spPr>
            <a:xfrm>
              <a:off x="1453126" y="0"/>
              <a:ext cx="204038" cy="2799353"/>
            </a:xfrm>
            <a:prstGeom prst="rect">
              <a:avLst/>
            </a:prstGeom>
            <a:ln w="12700" cap="flat">
              <a:noFill/>
              <a:miter lim="400000"/>
            </a:ln>
            <a:effectLst/>
          </p:spPr>
        </p:pic>
        <p:pic>
          <p:nvPicPr>
            <p:cNvPr id="691" name="Image" descr="Image"/>
            <p:cNvPicPr>
              <a:picLocks noChangeAspect="1"/>
            </p:cNvPicPr>
            <p:nvPr/>
          </p:nvPicPr>
          <p:blipFill>
            <a:blip r:embed="rId3"/>
            <a:srcRect l="74041" r="13223"/>
            <a:stretch>
              <a:fillRect/>
            </a:stretch>
          </p:blipFill>
          <p:spPr>
            <a:xfrm>
              <a:off x="1743751" y="0"/>
              <a:ext cx="204038" cy="2799353"/>
            </a:xfrm>
            <a:prstGeom prst="rect">
              <a:avLst/>
            </a:prstGeom>
            <a:ln w="12700" cap="flat">
              <a:noFill/>
              <a:miter lim="400000"/>
            </a:ln>
            <a:effectLst/>
          </p:spPr>
        </p:pic>
        <p:pic>
          <p:nvPicPr>
            <p:cNvPr id="692" name="Image" descr="Image"/>
            <p:cNvPicPr>
              <a:picLocks noChangeAspect="1"/>
            </p:cNvPicPr>
            <p:nvPr/>
          </p:nvPicPr>
          <p:blipFill>
            <a:blip r:embed="rId3"/>
            <a:srcRect l="87585"/>
            <a:stretch>
              <a:fillRect/>
            </a:stretch>
          </p:blipFill>
          <p:spPr>
            <a:xfrm>
              <a:off x="2034377" y="0"/>
              <a:ext cx="198895" cy="2799353"/>
            </a:xfrm>
            <a:prstGeom prst="rect">
              <a:avLst/>
            </a:prstGeom>
            <a:ln w="12700" cap="flat">
              <a:noFill/>
              <a:miter lim="400000"/>
            </a:ln>
            <a:effectLst/>
          </p:spPr>
        </p:pic>
        <p:sp>
          <p:nvSpPr>
            <p:cNvPr id="693" name="Rectangle"/>
            <p:cNvSpPr/>
            <p:nvPr/>
          </p:nvSpPr>
          <p:spPr>
            <a:xfrm>
              <a:off x="0" y="2256984"/>
              <a:ext cx="204088" cy="241707"/>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694" name="Rectangle"/>
            <p:cNvSpPr/>
            <p:nvPr/>
          </p:nvSpPr>
          <p:spPr>
            <a:xfrm>
              <a:off x="290625" y="2123737"/>
              <a:ext cx="204088" cy="374954"/>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695" name="Rectangle"/>
            <p:cNvSpPr/>
            <p:nvPr/>
          </p:nvSpPr>
          <p:spPr>
            <a:xfrm>
              <a:off x="581250" y="2123737"/>
              <a:ext cx="204089" cy="374954"/>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696" name="Rectangle"/>
            <p:cNvSpPr/>
            <p:nvPr/>
          </p:nvSpPr>
          <p:spPr>
            <a:xfrm>
              <a:off x="1162501" y="2123737"/>
              <a:ext cx="204088" cy="374954"/>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697" name="Rectangle"/>
            <p:cNvSpPr/>
            <p:nvPr/>
          </p:nvSpPr>
          <p:spPr>
            <a:xfrm>
              <a:off x="2031731" y="2123737"/>
              <a:ext cx="204088" cy="374954"/>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698" name="Rectangle"/>
            <p:cNvSpPr/>
            <p:nvPr/>
          </p:nvSpPr>
          <p:spPr>
            <a:xfrm>
              <a:off x="1450480" y="2123737"/>
              <a:ext cx="204089" cy="374954"/>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699" name="Rectangle"/>
            <p:cNvSpPr/>
            <p:nvPr/>
          </p:nvSpPr>
          <p:spPr>
            <a:xfrm>
              <a:off x="1162501" y="242877"/>
              <a:ext cx="204088" cy="374955"/>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00" name="Rectangle"/>
            <p:cNvSpPr/>
            <p:nvPr/>
          </p:nvSpPr>
          <p:spPr>
            <a:xfrm>
              <a:off x="1450480" y="242877"/>
              <a:ext cx="204089" cy="374955"/>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01" name="Rectangle"/>
            <p:cNvSpPr/>
            <p:nvPr/>
          </p:nvSpPr>
          <p:spPr>
            <a:xfrm>
              <a:off x="874522" y="304624"/>
              <a:ext cx="204088" cy="374955"/>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grpSp>
      <p:sp>
        <p:nvSpPr>
          <p:cNvPr id="4" name="Title 7">
            <a:extLst>
              <a:ext uri="{FF2B5EF4-FFF2-40B4-BE49-F238E27FC236}">
                <a16:creationId xmlns:a16="http://schemas.microsoft.com/office/drawing/2014/main" id="{7085C406-A6D4-7D99-9392-204DC7E44B05}"/>
              </a:ext>
            </a:extLst>
          </p:cNvPr>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t>N-Grams in Super Mario</a:t>
            </a:r>
            <a:endParaRPr lang="en-GB" sz="4500" b="1" cap="none" dirty="0">
              <a:solidFill>
                <a:srgbClr val="FFC000"/>
              </a:solidFill>
            </a:endParaRPr>
          </a:p>
        </p:txBody>
      </p:sp>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Unigram: Count each slice and convert to probability"/>
          <p:cNvSpPr txBox="1">
            <a:spLocks noGrp="1"/>
          </p:cNvSpPr>
          <p:nvPr>
            <p:ph type="body" sz="half" idx="1"/>
          </p:nvPr>
        </p:nvSpPr>
        <p:spPr>
          <a:xfrm>
            <a:off x="179512" y="1325799"/>
            <a:ext cx="6967215" cy="2035757"/>
          </a:xfrm>
          <a:prstGeom prst="rect">
            <a:avLst/>
          </a:prstGeom>
        </p:spPr>
        <p:txBody>
          <a:bodyPr>
            <a:normAutofit/>
          </a:bodyPr>
          <a:lstStyle/>
          <a:p>
            <a:r>
              <a:rPr sz="2400" b="1" dirty="0"/>
              <a:t>Unigram:</a:t>
            </a:r>
            <a:r>
              <a:rPr sz="2400" dirty="0"/>
              <a:t> Count each slice and convert to probability</a:t>
            </a:r>
          </a:p>
        </p:txBody>
      </p:sp>
      <p:sp>
        <p:nvSpPr>
          <p:cNvPr id="70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243416" rtl="0" eaLnBrk="1" fontAlgn="auto" latinLnBrk="0" hangingPunct="0">
              <a:lnSpc>
                <a:spcPct val="100000"/>
              </a:lnSpc>
              <a:spcBef>
                <a:spcPts val="0"/>
              </a:spcBef>
              <a:spcAft>
                <a:spcPts val="0"/>
              </a:spcAft>
              <a:buClrTx/>
              <a:buSzTx/>
              <a:buFontTx/>
              <a:buNone/>
              <a:tabLst/>
              <a:defRPr/>
            </a:pPr>
            <a:fld id="{86CB4B4D-7CA3-9044-876B-883B54F8677D}" type="slidenum">
              <a:rPr kumimoji="0" sz="700" b="0" i="0" u="none" strike="noStrike" kern="0" cap="none" spc="0" normalizeH="0" baseline="0" noProof="0">
                <a:ln>
                  <a:noFill/>
                </a:ln>
                <a:solidFill>
                  <a:srgbClr val="000000"/>
                </a:solidFill>
                <a:effectLst/>
                <a:uLnTx/>
                <a:uFillTx/>
                <a:latin typeface="Helvetica Neue"/>
                <a:sym typeface="Helvetica Neue"/>
              </a:rPr>
              <a:pPr marL="0" marR="0" lvl="0" indent="0" algn="ctr" defTabSz="243416" rtl="0" eaLnBrk="1" fontAlgn="auto" latinLnBrk="0" hangingPunct="0">
                <a:lnSpc>
                  <a:spcPct val="100000"/>
                </a:lnSpc>
                <a:spcBef>
                  <a:spcPts val="0"/>
                </a:spcBef>
                <a:spcAft>
                  <a:spcPts val="0"/>
                </a:spcAft>
                <a:buClrTx/>
                <a:buSzTx/>
                <a:buFontTx/>
                <a:buNone/>
                <a:tabLst/>
                <a:defRPr/>
              </a:pPr>
              <a:t>164</a:t>
            </a:fld>
            <a:endParaRPr kumimoji="0" sz="700" b="0" i="0" u="none" strike="noStrike" kern="0" cap="none" spc="0" normalizeH="0" baseline="0" noProof="0">
              <a:ln>
                <a:noFill/>
              </a:ln>
              <a:solidFill>
                <a:srgbClr val="000000"/>
              </a:solidFill>
              <a:effectLst/>
              <a:uLnTx/>
              <a:uFillTx/>
              <a:latin typeface="Helvetica Neue"/>
              <a:sym typeface="Helvetica Neue"/>
            </a:endParaRPr>
          </a:p>
        </p:txBody>
      </p:sp>
      <p:pic>
        <p:nvPicPr>
          <p:cNvPr id="707" name="Image" descr="Image"/>
          <p:cNvPicPr>
            <a:picLocks noChangeAspect="1"/>
          </p:cNvPicPr>
          <p:nvPr/>
        </p:nvPicPr>
        <p:blipFill>
          <a:blip r:embed="rId2"/>
          <a:srcRect l="4439" r="88852"/>
          <a:stretch>
            <a:fillRect/>
          </a:stretch>
        </p:blipFill>
        <p:spPr>
          <a:xfrm>
            <a:off x="1922163" y="2332835"/>
            <a:ext cx="1732345" cy="1729485"/>
          </a:xfrm>
          <a:prstGeom prst="rect">
            <a:avLst/>
          </a:prstGeom>
          <a:ln w="12700">
            <a:miter lim="400000"/>
          </a:ln>
        </p:spPr>
      </p:pic>
      <p:sp>
        <p:nvSpPr>
          <p:cNvPr id="708" name="Rectangle"/>
          <p:cNvSpPr/>
          <p:nvPr/>
        </p:nvSpPr>
        <p:spPr>
          <a:xfrm>
            <a:off x="1928214" y="2346396"/>
            <a:ext cx="145140"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09" name="Rectangle"/>
          <p:cNvSpPr/>
          <p:nvPr/>
        </p:nvSpPr>
        <p:spPr>
          <a:xfrm>
            <a:off x="2604646" y="2346327"/>
            <a:ext cx="145140"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10" name="Rectangle"/>
          <p:cNvSpPr/>
          <p:nvPr/>
        </p:nvSpPr>
        <p:spPr>
          <a:xfrm>
            <a:off x="3043319" y="2346327"/>
            <a:ext cx="145140"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11" name="Rectangle"/>
          <p:cNvSpPr/>
          <p:nvPr/>
        </p:nvSpPr>
        <p:spPr>
          <a:xfrm>
            <a:off x="3183267" y="2346327"/>
            <a:ext cx="145139"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12" name="Rectangle"/>
          <p:cNvSpPr/>
          <p:nvPr/>
        </p:nvSpPr>
        <p:spPr>
          <a:xfrm>
            <a:off x="3328464" y="2346327"/>
            <a:ext cx="101541"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13" name="Rectangle"/>
          <p:cNvSpPr/>
          <p:nvPr/>
        </p:nvSpPr>
        <p:spPr>
          <a:xfrm>
            <a:off x="3429239" y="2346327"/>
            <a:ext cx="101540"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714" name="Image" descr="Image"/>
          <p:cNvPicPr>
            <a:picLocks noChangeAspect="1"/>
          </p:cNvPicPr>
          <p:nvPr/>
        </p:nvPicPr>
        <p:blipFill>
          <a:blip r:embed="rId2"/>
          <a:srcRect r="99555"/>
          <a:stretch>
            <a:fillRect/>
          </a:stretch>
        </p:blipFill>
        <p:spPr>
          <a:xfrm>
            <a:off x="4053878" y="2332835"/>
            <a:ext cx="114674" cy="1729485"/>
          </a:xfrm>
          <a:prstGeom prst="rect">
            <a:avLst/>
          </a:prstGeom>
          <a:ln w="12700">
            <a:miter lim="400000"/>
          </a:ln>
        </p:spPr>
      </p:pic>
      <p:sp>
        <p:nvSpPr>
          <p:cNvPr id="715" name="?/15"/>
          <p:cNvSpPr txBox="1"/>
          <p:nvPr/>
        </p:nvSpPr>
        <p:spPr>
          <a:xfrm>
            <a:off x="4297439" y="3191933"/>
            <a:ext cx="290641" cy="17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?/15</a:t>
            </a:r>
          </a:p>
        </p:txBody>
      </p:sp>
      <p:pic>
        <p:nvPicPr>
          <p:cNvPr id="716" name="Image" descr="Image"/>
          <p:cNvPicPr>
            <a:picLocks noChangeAspect="1"/>
          </p:cNvPicPr>
          <p:nvPr/>
        </p:nvPicPr>
        <p:blipFill>
          <a:blip r:embed="rId2"/>
          <a:srcRect l="7146" r="92409"/>
          <a:stretch>
            <a:fillRect/>
          </a:stretch>
        </p:blipFill>
        <p:spPr>
          <a:xfrm>
            <a:off x="4717043" y="2332835"/>
            <a:ext cx="114674" cy="1729485"/>
          </a:xfrm>
          <a:prstGeom prst="rect">
            <a:avLst/>
          </a:prstGeom>
          <a:ln w="12700">
            <a:miter lim="400000"/>
          </a:ln>
        </p:spPr>
      </p:pic>
      <p:sp>
        <p:nvSpPr>
          <p:cNvPr id="717" name="?/15"/>
          <p:cNvSpPr txBox="1"/>
          <p:nvPr/>
        </p:nvSpPr>
        <p:spPr>
          <a:xfrm>
            <a:off x="4950947" y="3191933"/>
            <a:ext cx="290641" cy="17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?/15</a:t>
            </a:r>
          </a:p>
        </p:txBody>
      </p:sp>
      <p:pic>
        <p:nvPicPr>
          <p:cNvPr id="718" name="Image" descr="Image"/>
          <p:cNvPicPr>
            <a:picLocks noChangeAspect="1"/>
          </p:cNvPicPr>
          <p:nvPr/>
        </p:nvPicPr>
        <p:blipFill>
          <a:blip r:embed="rId2"/>
          <a:srcRect l="8951" r="90604"/>
          <a:stretch>
            <a:fillRect/>
          </a:stretch>
        </p:blipFill>
        <p:spPr>
          <a:xfrm>
            <a:off x="5360894" y="2332835"/>
            <a:ext cx="114674" cy="1729485"/>
          </a:xfrm>
          <a:prstGeom prst="rect">
            <a:avLst/>
          </a:prstGeom>
          <a:ln w="12700">
            <a:miter lim="400000"/>
          </a:ln>
        </p:spPr>
      </p:pic>
      <p:sp>
        <p:nvSpPr>
          <p:cNvPr id="719" name="?/15"/>
          <p:cNvSpPr txBox="1"/>
          <p:nvPr/>
        </p:nvSpPr>
        <p:spPr>
          <a:xfrm>
            <a:off x="5611515" y="3191933"/>
            <a:ext cx="290641" cy="17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?/15</a:t>
            </a:r>
          </a:p>
        </p:txBody>
      </p:sp>
      <p:pic>
        <p:nvPicPr>
          <p:cNvPr id="720" name="Image" descr="Image"/>
          <p:cNvPicPr>
            <a:picLocks noChangeAspect="1"/>
          </p:cNvPicPr>
          <p:nvPr/>
        </p:nvPicPr>
        <p:blipFill>
          <a:blip r:embed="rId2"/>
          <a:srcRect l="9408" r="90147"/>
          <a:stretch>
            <a:fillRect/>
          </a:stretch>
        </p:blipFill>
        <p:spPr>
          <a:xfrm>
            <a:off x="6038178" y="2332835"/>
            <a:ext cx="114675" cy="1729485"/>
          </a:xfrm>
          <a:prstGeom prst="rect">
            <a:avLst/>
          </a:prstGeom>
          <a:ln w="12700">
            <a:miter lim="400000"/>
          </a:ln>
        </p:spPr>
      </p:pic>
      <p:pic>
        <p:nvPicPr>
          <p:cNvPr id="721" name="Image" descr="Image"/>
          <p:cNvPicPr>
            <a:picLocks noChangeAspect="1"/>
          </p:cNvPicPr>
          <p:nvPr/>
        </p:nvPicPr>
        <p:blipFill>
          <a:blip r:embed="rId2"/>
          <a:srcRect l="9817" r="89738"/>
          <a:stretch>
            <a:fillRect/>
          </a:stretch>
        </p:blipFill>
        <p:spPr>
          <a:xfrm>
            <a:off x="6682941" y="2332835"/>
            <a:ext cx="114675" cy="1729485"/>
          </a:xfrm>
          <a:prstGeom prst="rect">
            <a:avLst/>
          </a:prstGeom>
          <a:ln w="12700">
            <a:miter lim="400000"/>
          </a:ln>
        </p:spPr>
      </p:pic>
      <p:sp>
        <p:nvSpPr>
          <p:cNvPr id="722" name="?/15"/>
          <p:cNvSpPr txBox="1"/>
          <p:nvPr/>
        </p:nvSpPr>
        <p:spPr>
          <a:xfrm>
            <a:off x="6256278" y="3191933"/>
            <a:ext cx="290641" cy="17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?/15</a:t>
            </a:r>
          </a:p>
        </p:txBody>
      </p:sp>
      <p:sp>
        <p:nvSpPr>
          <p:cNvPr id="723" name="?/15"/>
          <p:cNvSpPr txBox="1"/>
          <p:nvPr/>
        </p:nvSpPr>
        <p:spPr>
          <a:xfrm>
            <a:off x="6901041" y="3191933"/>
            <a:ext cx="290641" cy="17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?/15</a:t>
            </a:r>
          </a:p>
        </p:txBody>
      </p:sp>
      <p:sp>
        <p:nvSpPr>
          <p:cNvPr id="4" name="Title 7">
            <a:extLst>
              <a:ext uri="{FF2B5EF4-FFF2-40B4-BE49-F238E27FC236}">
                <a16:creationId xmlns:a16="http://schemas.microsoft.com/office/drawing/2014/main" id="{F3E9DA58-2EA2-6350-945D-FDB510DF6CB4}"/>
              </a:ext>
            </a:extLst>
          </p:cNvPr>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t>N-Grams in Super Mario</a:t>
            </a:r>
            <a:endParaRPr lang="en-GB" sz="4500" b="1" cap="none" dirty="0">
              <a:solidFill>
                <a:srgbClr val="FFC000"/>
              </a:solidFill>
            </a:endParaRPr>
          </a:p>
        </p:txBody>
      </p:sp>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243416" rtl="0" eaLnBrk="1" fontAlgn="auto" latinLnBrk="0" hangingPunct="0">
              <a:lnSpc>
                <a:spcPct val="100000"/>
              </a:lnSpc>
              <a:spcBef>
                <a:spcPts val="0"/>
              </a:spcBef>
              <a:spcAft>
                <a:spcPts val="0"/>
              </a:spcAft>
              <a:buClrTx/>
              <a:buSzTx/>
              <a:buFontTx/>
              <a:buNone/>
              <a:tabLst/>
              <a:defRPr/>
            </a:pPr>
            <a:fld id="{86CB4B4D-7CA3-9044-876B-883B54F8677D}" type="slidenum">
              <a:rPr kumimoji="0" sz="700" b="0" i="0" u="none" strike="noStrike" kern="0" cap="none" spc="0" normalizeH="0" baseline="0" noProof="0">
                <a:ln>
                  <a:noFill/>
                </a:ln>
                <a:solidFill>
                  <a:srgbClr val="000000"/>
                </a:solidFill>
                <a:effectLst/>
                <a:uLnTx/>
                <a:uFillTx/>
                <a:latin typeface="Helvetica Neue"/>
                <a:sym typeface="Helvetica Neue"/>
              </a:rPr>
              <a:pPr marL="0" marR="0" lvl="0" indent="0" algn="ctr" defTabSz="243416" rtl="0" eaLnBrk="1" fontAlgn="auto" latinLnBrk="0" hangingPunct="0">
                <a:lnSpc>
                  <a:spcPct val="100000"/>
                </a:lnSpc>
                <a:spcBef>
                  <a:spcPts val="0"/>
                </a:spcBef>
                <a:spcAft>
                  <a:spcPts val="0"/>
                </a:spcAft>
                <a:buClrTx/>
                <a:buSzTx/>
                <a:buFontTx/>
                <a:buNone/>
                <a:tabLst/>
                <a:defRPr/>
              </a:pPr>
              <a:t>165</a:t>
            </a:fld>
            <a:endParaRPr kumimoji="0" sz="700" b="0" i="0" u="none" strike="noStrike" kern="0" cap="none" spc="0" normalizeH="0" baseline="0" noProof="0">
              <a:ln>
                <a:noFill/>
              </a:ln>
              <a:solidFill>
                <a:srgbClr val="000000"/>
              </a:solidFill>
              <a:effectLst/>
              <a:uLnTx/>
              <a:uFillTx/>
              <a:latin typeface="Helvetica Neue"/>
              <a:sym typeface="Helvetica Neue"/>
            </a:endParaRPr>
          </a:p>
        </p:txBody>
      </p:sp>
      <p:pic>
        <p:nvPicPr>
          <p:cNvPr id="728" name="Image" descr="Image"/>
          <p:cNvPicPr>
            <a:picLocks noChangeAspect="1"/>
          </p:cNvPicPr>
          <p:nvPr/>
        </p:nvPicPr>
        <p:blipFill>
          <a:blip r:embed="rId2"/>
          <a:srcRect l="4439" r="88852"/>
          <a:stretch>
            <a:fillRect/>
          </a:stretch>
        </p:blipFill>
        <p:spPr>
          <a:xfrm>
            <a:off x="1922163" y="2332835"/>
            <a:ext cx="1732345" cy="1729485"/>
          </a:xfrm>
          <a:prstGeom prst="rect">
            <a:avLst/>
          </a:prstGeom>
          <a:ln w="12700">
            <a:miter lim="400000"/>
          </a:ln>
        </p:spPr>
      </p:pic>
      <p:sp>
        <p:nvSpPr>
          <p:cNvPr id="729" name="Rectangle"/>
          <p:cNvSpPr/>
          <p:nvPr/>
        </p:nvSpPr>
        <p:spPr>
          <a:xfrm>
            <a:off x="1928214" y="2346396"/>
            <a:ext cx="145140"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30" name="Rectangle"/>
          <p:cNvSpPr/>
          <p:nvPr/>
        </p:nvSpPr>
        <p:spPr>
          <a:xfrm>
            <a:off x="2604646" y="2346327"/>
            <a:ext cx="145140"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31" name="Rectangle"/>
          <p:cNvSpPr/>
          <p:nvPr/>
        </p:nvSpPr>
        <p:spPr>
          <a:xfrm>
            <a:off x="3043319" y="2346327"/>
            <a:ext cx="145140"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32" name="Rectangle"/>
          <p:cNvSpPr/>
          <p:nvPr/>
        </p:nvSpPr>
        <p:spPr>
          <a:xfrm>
            <a:off x="3183267" y="2346327"/>
            <a:ext cx="145139"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33" name="Rectangle"/>
          <p:cNvSpPr/>
          <p:nvPr/>
        </p:nvSpPr>
        <p:spPr>
          <a:xfrm>
            <a:off x="3328464" y="2346327"/>
            <a:ext cx="101541"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34" name="Rectangle"/>
          <p:cNvSpPr/>
          <p:nvPr/>
        </p:nvSpPr>
        <p:spPr>
          <a:xfrm>
            <a:off x="3429239" y="2346327"/>
            <a:ext cx="101540" cy="1702428"/>
          </a:xfrm>
          <a:prstGeom prst="rect">
            <a:avLst/>
          </a:prstGeom>
          <a:ln w="12700">
            <a:solidFill>
              <a:srgbClr val="EE220C"/>
            </a:solidFill>
            <a:miter lim="400000"/>
          </a:ln>
        </p:spPr>
        <p:txBody>
          <a:bodyPr lIns="11906" tIns="11906" rIns="11906" bIns="11906" anchor="ct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735" name="Image" descr="Image"/>
          <p:cNvPicPr>
            <a:picLocks noChangeAspect="1"/>
          </p:cNvPicPr>
          <p:nvPr/>
        </p:nvPicPr>
        <p:blipFill>
          <a:blip r:embed="rId2"/>
          <a:srcRect r="99555"/>
          <a:stretch>
            <a:fillRect/>
          </a:stretch>
        </p:blipFill>
        <p:spPr>
          <a:xfrm>
            <a:off x="4053878" y="2332835"/>
            <a:ext cx="114674" cy="1729485"/>
          </a:xfrm>
          <a:prstGeom prst="rect">
            <a:avLst/>
          </a:prstGeom>
          <a:ln w="12700">
            <a:miter lim="400000"/>
          </a:ln>
        </p:spPr>
      </p:pic>
      <p:sp>
        <p:nvSpPr>
          <p:cNvPr id="736" name="9/15"/>
          <p:cNvSpPr txBox="1"/>
          <p:nvPr/>
        </p:nvSpPr>
        <p:spPr>
          <a:xfrm>
            <a:off x="4297439" y="3191933"/>
            <a:ext cx="290641" cy="17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9/15</a:t>
            </a:r>
          </a:p>
        </p:txBody>
      </p:sp>
      <p:pic>
        <p:nvPicPr>
          <p:cNvPr id="737" name="Image" descr="Image"/>
          <p:cNvPicPr>
            <a:picLocks noChangeAspect="1"/>
          </p:cNvPicPr>
          <p:nvPr/>
        </p:nvPicPr>
        <p:blipFill>
          <a:blip r:embed="rId2"/>
          <a:srcRect l="7146" r="92409"/>
          <a:stretch>
            <a:fillRect/>
          </a:stretch>
        </p:blipFill>
        <p:spPr>
          <a:xfrm>
            <a:off x="4717043" y="2332835"/>
            <a:ext cx="114674" cy="1729485"/>
          </a:xfrm>
          <a:prstGeom prst="rect">
            <a:avLst/>
          </a:prstGeom>
          <a:ln w="12700">
            <a:miter lim="400000"/>
          </a:ln>
        </p:spPr>
      </p:pic>
      <p:sp>
        <p:nvSpPr>
          <p:cNvPr id="738" name="2/15"/>
          <p:cNvSpPr txBox="1"/>
          <p:nvPr/>
        </p:nvSpPr>
        <p:spPr>
          <a:xfrm>
            <a:off x="4950947" y="3191933"/>
            <a:ext cx="290641" cy="17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2/15</a:t>
            </a:r>
          </a:p>
        </p:txBody>
      </p:sp>
      <p:pic>
        <p:nvPicPr>
          <p:cNvPr id="739" name="Image" descr="Image"/>
          <p:cNvPicPr>
            <a:picLocks noChangeAspect="1"/>
          </p:cNvPicPr>
          <p:nvPr/>
        </p:nvPicPr>
        <p:blipFill>
          <a:blip r:embed="rId2"/>
          <a:srcRect l="8951" r="90604"/>
          <a:stretch>
            <a:fillRect/>
          </a:stretch>
        </p:blipFill>
        <p:spPr>
          <a:xfrm>
            <a:off x="5360894" y="2332835"/>
            <a:ext cx="114674" cy="1729485"/>
          </a:xfrm>
          <a:prstGeom prst="rect">
            <a:avLst/>
          </a:prstGeom>
          <a:ln w="12700">
            <a:miter lim="400000"/>
          </a:ln>
        </p:spPr>
      </p:pic>
      <p:sp>
        <p:nvSpPr>
          <p:cNvPr id="740" name="1/15"/>
          <p:cNvSpPr txBox="1"/>
          <p:nvPr/>
        </p:nvSpPr>
        <p:spPr>
          <a:xfrm>
            <a:off x="5611515" y="3191933"/>
            <a:ext cx="290641" cy="17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1/15</a:t>
            </a:r>
          </a:p>
        </p:txBody>
      </p:sp>
      <p:pic>
        <p:nvPicPr>
          <p:cNvPr id="741" name="Image" descr="Image"/>
          <p:cNvPicPr>
            <a:picLocks noChangeAspect="1"/>
          </p:cNvPicPr>
          <p:nvPr/>
        </p:nvPicPr>
        <p:blipFill>
          <a:blip r:embed="rId2"/>
          <a:srcRect l="9408" r="90147"/>
          <a:stretch>
            <a:fillRect/>
          </a:stretch>
        </p:blipFill>
        <p:spPr>
          <a:xfrm>
            <a:off x="6038178" y="2332835"/>
            <a:ext cx="114675" cy="1729485"/>
          </a:xfrm>
          <a:prstGeom prst="rect">
            <a:avLst/>
          </a:prstGeom>
          <a:ln w="12700">
            <a:miter lim="400000"/>
          </a:ln>
        </p:spPr>
      </p:pic>
      <p:pic>
        <p:nvPicPr>
          <p:cNvPr id="742" name="Image" descr="Image"/>
          <p:cNvPicPr>
            <a:picLocks noChangeAspect="1"/>
          </p:cNvPicPr>
          <p:nvPr/>
        </p:nvPicPr>
        <p:blipFill>
          <a:blip r:embed="rId2"/>
          <a:srcRect l="9817" r="89738"/>
          <a:stretch>
            <a:fillRect/>
          </a:stretch>
        </p:blipFill>
        <p:spPr>
          <a:xfrm>
            <a:off x="6682941" y="2332835"/>
            <a:ext cx="114675" cy="1729485"/>
          </a:xfrm>
          <a:prstGeom prst="rect">
            <a:avLst/>
          </a:prstGeom>
          <a:ln w="12700">
            <a:miter lim="400000"/>
          </a:ln>
        </p:spPr>
      </p:pic>
      <p:sp>
        <p:nvSpPr>
          <p:cNvPr id="743" name="1/15"/>
          <p:cNvSpPr txBox="1"/>
          <p:nvPr/>
        </p:nvSpPr>
        <p:spPr>
          <a:xfrm>
            <a:off x="6256278" y="3191933"/>
            <a:ext cx="290641" cy="17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1/15</a:t>
            </a:r>
          </a:p>
        </p:txBody>
      </p:sp>
      <p:sp>
        <p:nvSpPr>
          <p:cNvPr id="744" name="1/15"/>
          <p:cNvSpPr txBox="1"/>
          <p:nvPr/>
        </p:nvSpPr>
        <p:spPr>
          <a:xfrm>
            <a:off x="6901041" y="3191933"/>
            <a:ext cx="290641" cy="17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1/15</a:t>
            </a:r>
          </a:p>
        </p:txBody>
      </p:sp>
      <p:sp>
        <p:nvSpPr>
          <p:cNvPr id="6" name="Unigram: Count each slice and convert to probability">
            <a:extLst>
              <a:ext uri="{FF2B5EF4-FFF2-40B4-BE49-F238E27FC236}">
                <a16:creationId xmlns:a16="http://schemas.microsoft.com/office/drawing/2014/main" id="{C503C685-2F87-1748-851B-A069E5434622}"/>
              </a:ext>
            </a:extLst>
          </p:cNvPr>
          <p:cNvSpPr txBox="1">
            <a:spLocks noGrp="1"/>
          </p:cNvSpPr>
          <p:nvPr>
            <p:ph type="body" sz="half" idx="1"/>
          </p:nvPr>
        </p:nvSpPr>
        <p:spPr>
          <a:xfrm>
            <a:off x="179512" y="1325799"/>
            <a:ext cx="6967215" cy="2035757"/>
          </a:xfrm>
          <a:prstGeom prst="rect">
            <a:avLst/>
          </a:prstGeom>
        </p:spPr>
        <p:txBody>
          <a:bodyPr>
            <a:normAutofit/>
          </a:bodyPr>
          <a:lstStyle/>
          <a:p>
            <a:r>
              <a:rPr sz="2400" b="1" dirty="0"/>
              <a:t>Unigram:</a:t>
            </a:r>
            <a:r>
              <a:rPr sz="2400" dirty="0"/>
              <a:t> Count each slice and convert to probability</a:t>
            </a:r>
          </a:p>
        </p:txBody>
      </p:sp>
      <p:sp>
        <p:nvSpPr>
          <p:cNvPr id="7" name="Title 7">
            <a:extLst>
              <a:ext uri="{FF2B5EF4-FFF2-40B4-BE49-F238E27FC236}">
                <a16:creationId xmlns:a16="http://schemas.microsoft.com/office/drawing/2014/main" id="{E1B2D703-9774-9911-42EC-990370B3CF51}"/>
              </a:ext>
            </a:extLst>
          </p:cNvPr>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t>N-Grams in Super Mario</a:t>
            </a:r>
            <a:endParaRPr lang="en-GB" sz="4500" b="1" cap="none" dirty="0">
              <a:solidFill>
                <a:srgbClr val="FFC000"/>
              </a:solidFill>
            </a:endParaRPr>
          </a:p>
        </p:txBody>
      </p:sp>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Bigram: For every slice, count the next upcoming different slice and convert to probability"/>
          <p:cNvSpPr txBox="1">
            <a:spLocks noGrp="1"/>
          </p:cNvSpPr>
          <p:nvPr>
            <p:ph type="body" sz="half" idx="1"/>
          </p:nvPr>
        </p:nvSpPr>
        <p:spPr>
          <a:xfrm>
            <a:off x="179518" y="1122672"/>
            <a:ext cx="8856977" cy="2035757"/>
          </a:xfrm>
          <a:prstGeom prst="rect">
            <a:avLst/>
          </a:prstGeom>
        </p:spPr>
        <p:txBody>
          <a:bodyPr>
            <a:normAutofit/>
          </a:bodyPr>
          <a:lstStyle/>
          <a:p>
            <a:pPr algn="ctr"/>
            <a:r>
              <a:rPr sz="2400" b="1" dirty="0"/>
              <a:t>Bigram:</a:t>
            </a:r>
            <a:r>
              <a:rPr sz="2400" dirty="0"/>
              <a:t> For every slice, count the next upcoming different slice and convert to</a:t>
            </a:r>
            <a:r>
              <a:rPr lang="en-GB" sz="2400" dirty="0"/>
              <a:t> </a:t>
            </a:r>
            <a:r>
              <a:rPr sz="2400" dirty="0"/>
              <a:t>probability</a:t>
            </a:r>
          </a:p>
        </p:txBody>
      </p:sp>
      <p:sp>
        <p:nvSpPr>
          <p:cNvPr id="7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243416" rtl="0" eaLnBrk="1" fontAlgn="auto" latinLnBrk="0" hangingPunct="0">
              <a:lnSpc>
                <a:spcPct val="100000"/>
              </a:lnSpc>
              <a:spcBef>
                <a:spcPts val="0"/>
              </a:spcBef>
              <a:spcAft>
                <a:spcPts val="0"/>
              </a:spcAft>
              <a:buClrTx/>
              <a:buSzTx/>
              <a:buFontTx/>
              <a:buNone/>
              <a:tabLst/>
              <a:defRPr/>
            </a:pPr>
            <a:fld id="{86CB4B4D-7CA3-9044-876B-883B54F8677D}" type="slidenum">
              <a:rPr kumimoji="0" sz="700" b="0" i="0" u="none" strike="noStrike" kern="0" cap="none" spc="0" normalizeH="0" baseline="0" noProof="0">
                <a:ln>
                  <a:noFill/>
                </a:ln>
                <a:solidFill>
                  <a:srgbClr val="000000"/>
                </a:solidFill>
                <a:effectLst/>
                <a:uLnTx/>
                <a:uFillTx/>
                <a:latin typeface="Helvetica Neue"/>
                <a:sym typeface="Helvetica Neue"/>
              </a:rPr>
              <a:pPr marL="0" marR="0" lvl="0" indent="0" algn="ctr" defTabSz="243416" rtl="0" eaLnBrk="1" fontAlgn="auto" latinLnBrk="0" hangingPunct="0">
                <a:lnSpc>
                  <a:spcPct val="100000"/>
                </a:lnSpc>
                <a:spcBef>
                  <a:spcPts val="0"/>
                </a:spcBef>
                <a:spcAft>
                  <a:spcPts val="0"/>
                </a:spcAft>
                <a:buClrTx/>
                <a:buSzTx/>
                <a:buFontTx/>
                <a:buNone/>
                <a:tabLst/>
                <a:defRPr/>
              </a:pPr>
              <a:t>166</a:t>
            </a:fld>
            <a:endParaRPr kumimoji="0" sz="700" b="0" i="0" u="none" strike="noStrike" kern="0" cap="none" spc="0" normalizeH="0" baseline="0" noProof="0">
              <a:ln>
                <a:noFill/>
              </a:ln>
              <a:solidFill>
                <a:srgbClr val="000000"/>
              </a:solidFill>
              <a:effectLst/>
              <a:uLnTx/>
              <a:uFillTx/>
              <a:latin typeface="Helvetica Neue"/>
              <a:sym typeface="Helvetica Neue"/>
            </a:endParaRPr>
          </a:p>
        </p:txBody>
      </p:sp>
      <p:pic>
        <p:nvPicPr>
          <p:cNvPr id="749" name="Image" descr="Image"/>
          <p:cNvPicPr>
            <a:picLocks noChangeAspect="1"/>
          </p:cNvPicPr>
          <p:nvPr/>
        </p:nvPicPr>
        <p:blipFill>
          <a:blip r:embed="rId2"/>
          <a:srcRect l="4439" r="88852"/>
          <a:stretch>
            <a:fillRect/>
          </a:stretch>
        </p:blipFill>
        <p:spPr>
          <a:xfrm>
            <a:off x="2357268" y="2540522"/>
            <a:ext cx="1732345" cy="1729485"/>
          </a:xfrm>
          <a:prstGeom prst="rect">
            <a:avLst/>
          </a:prstGeom>
          <a:ln w="12700">
            <a:miter lim="400000"/>
          </a:ln>
        </p:spPr>
      </p:pic>
      <p:sp>
        <p:nvSpPr>
          <p:cNvPr id="750" name="Input"/>
          <p:cNvSpPr txBox="1"/>
          <p:nvPr/>
        </p:nvSpPr>
        <p:spPr>
          <a:xfrm>
            <a:off x="4668107" y="3605071"/>
            <a:ext cx="318538"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Input</a:t>
            </a:r>
          </a:p>
        </p:txBody>
      </p:sp>
      <p:pic>
        <p:nvPicPr>
          <p:cNvPr id="751" name="Image" descr="Image"/>
          <p:cNvPicPr>
            <a:picLocks noChangeAspect="1"/>
          </p:cNvPicPr>
          <p:nvPr/>
        </p:nvPicPr>
        <p:blipFill>
          <a:blip r:embed="rId2"/>
          <a:srcRect r="99555"/>
          <a:stretch>
            <a:fillRect/>
          </a:stretch>
        </p:blipFill>
        <p:spPr>
          <a:xfrm>
            <a:off x="4798826" y="2160414"/>
            <a:ext cx="90947" cy="1371634"/>
          </a:xfrm>
          <a:prstGeom prst="rect">
            <a:avLst/>
          </a:prstGeom>
          <a:ln w="12700">
            <a:miter lim="400000"/>
          </a:ln>
        </p:spPr>
      </p:pic>
      <p:pic>
        <p:nvPicPr>
          <p:cNvPr id="752" name="Image" descr="Image"/>
          <p:cNvPicPr>
            <a:picLocks noChangeAspect="1"/>
          </p:cNvPicPr>
          <p:nvPr/>
        </p:nvPicPr>
        <p:blipFill>
          <a:blip r:embed="rId2"/>
          <a:srcRect l="7146" r="92409"/>
          <a:stretch>
            <a:fillRect/>
          </a:stretch>
        </p:blipFill>
        <p:spPr>
          <a:xfrm>
            <a:off x="5600987" y="2160414"/>
            <a:ext cx="90947" cy="1371634"/>
          </a:xfrm>
          <a:prstGeom prst="rect">
            <a:avLst/>
          </a:prstGeom>
          <a:ln w="12700">
            <a:miter lim="400000"/>
          </a:ln>
        </p:spPr>
      </p:pic>
      <p:pic>
        <p:nvPicPr>
          <p:cNvPr id="753" name="Image" descr="Image"/>
          <p:cNvPicPr>
            <a:picLocks noChangeAspect="1"/>
          </p:cNvPicPr>
          <p:nvPr/>
        </p:nvPicPr>
        <p:blipFill>
          <a:blip r:embed="rId2"/>
          <a:srcRect l="8951" r="90604"/>
          <a:stretch>
            <a:fillRect/>
          </a:stretch>
        </p:blipFill>
        <p:spPr>
          <a:xfrm>
            <a:off x="6159834" y="2160414"/>
            <a:ext cx="90947" cy="1371634"/>
          </a:xfrm>
          <a:prstGeom prst="rect">
            <a:avLst/>
          </a:prstGeom>
          <a:ln w="12700">
            <a:miter lim="400000"/>
          </a:ln>
        </p:spPr>
      </p:pic>
      <p:pic>
        <p:nvPicPr>
          <p:cNvPr id="754" name="Image" descr="Image"/>
          <p:cNvPicPr>
            <a:picLocks noChangeAspect="1"/>
          </p:cNvPicPr>
          <p:nvPr/>
        </p:nvPicPr>
        <p:blipFill>
          <a:blip r:embed="rId2"/>
          <a:srcRect r="99555"/>
          <a:stretch>
            <a:fillRect/>
          </a:stretch>
        </p:blipFill>
        <p:spPr>
          <a:xfrm>
            <a:off x="5098022" y="2160414"/>
            <a:ext cx="90947" cy="1371634"/>
          </a:xfrm>
          <a:prstGeom prst="rect">
            <a:avLst/>
          </a:prstGeom>
          <a:ln w="12700">
            <a:miter lim="400000"/>
          </a:ln>
        </p:spPr>
      </p:pic>
      <p:sp>
        <p:nvSpPr>
          <p:cNvPr id="755" name="?/9"/>
          <p:cNvSpPr txBox="1"/>
          <p:nvPr/>
        </p:nvSpPr>
        <p:spPr>
          <a:xfrm>
            <a:off x="5219527" y="2759373"/>
            <a:ext cx="212621"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?/9</a:t>
            </a:r>
          </a:p>
        </p:txBody>
      </p:sp>
      <p:sp>
        <p:nvSpPr>
          <p:cNvPr id="756" name="?/9"/>
          <p:cNvSpPr txBox="1"/>
          <p:nvPr/>
        </p:nvSpPr>
        <p:spPr>
          <a:xfrm>
            <a:off x="5738806" y="2759373"/>
            <a:ext cx="212620"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?/9</a:t>
            </a:r>
          </a:p>
        </p:txBody>
      </p:sp>
      <p:sp>
        <p:nvSpPr>
          <p:cNvPr id="757" name="?/9"/>
          <p:cNvSpPr txBox="1"/>
          <p:nvPr/>
        </p:nvSpPr>
        <p:spPr>
          <a:xfrm>
            <a:off x="6332232" y="2759373"/>
            <a:ext cx="212620"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?/9</a:t>
            </a:r>
          </a:p>
        </p:txBody>
      </p:sp>
      <p:pic>
        <p:nvPicPr>
          <p:cNvPr id="758" name="Image" descr="Image"/>
          <p:cNvPicPr>
            <a:picLocks noChangeAspect="1"/>
          </p:cNvPicPr>
          <p:nvPr/>
        </p:nvPicPr>
        <p:blipFill>
          <a:blip r:embed="rId2"/>
          <a:srcRect l="7146" r="92409"/>
          <a:stretch>
            <a:fillRect/>
          </a:stretch>
        </p:blipFill>
        <p:spPr>
          <a:xfrm>
            <a:off x="4781900" y="3928838"/>
            <a:ext cx="90947" cy="1371634"/>
          </a:xfrm>
          <a:prstGeom prst="rect">
            <a:avLst/>
          </a:prstGeom>
          <a:ln w="12700">
            <a:miter lim="400000"/>
          </a:ln>
        </p:spPr>
      </p:pic>
      <p:sp>
        <p:nvSpPr>
          <p:cNvPr id="759" name="Input"/>
          <p:cNvSpPr txBox="1"/>
          <p:nvPr/>
        </p:nvSpPr>
        <p:spPr>
          <a:xfrm>
            <a:off x="4668107" y="5450588"/>
            <a:ext cx="318538"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Input</a:t>
            </a:r>
          </a:p>
        </p:txBody>
      </p:sp>
      <p:sp>
        <p:nvSpPr>
          <p:cNvPr id="760" name="Line"/>
          <p:cNvSpPr/>
          <p:nvPr/>
        </p:nvSpPr>
        <p:spPr>
          <a:xfrm flipV="1">
            <a:off x="4993899" y="1992652"/>
            <a:ext cx="1" cy="3398555"/>
          </a:xfrm>
          <a:prstGeom prst="line">
            <a:avLst/>
          </a:prstGeom>
          <a:ln w="3175">
            <a:solidFill>
              <a:srgbClr val="000000"/>
            </a:solidFill>
            <a:miter lim="400000"/>
          </a:ln>
        </p:spPr>
        <p:txBody>
          <a:bodyPr lIns="11906" tIns="11906" rIns="11906" bIns="11906" anchor="ctr"/>
          <a:lstStyle/>
          <a:p>
            <a:pPr marL="0" marR="0" lvl="0" indent="0" algn="ctr" defTabSz="1015974" rtl="0" eaLnBrk="1" fontAlgn="auto" latinLnBrk="0" hangingPunct="0">
              <a:lnSpc>
                <a:spcPct val="100000"/>
              </a:lnSpc>
              <a:spcBef>
                <a:spcPts val="0"/>
              </a:spcBef>
              <a:spcAft>
                <a:spcPts val="0"/>
              </a:spcAft>
              <a:buClrTx/>
              <a:buSzTx/>
              <a:buFontTx/>
              <a:buNone/>
              <a:tabLst/>
              <a:defRPr sz="1000">
                <a:solidFill>
                  <a:srgbClr val="5E5E5E"/>
                </a:solidFill>
                <a:latin typeface="Helvetica Neue"/>
                <a:ea typeface="Helvetica Neue"/>
                <a:cs typeface="Helvetica Neue"/>
                <a:sym typeface="Helvetica Neue"/>
              </a:defRPr>
            </a:pPr>
            <a:endParaRPr kumimoji="0" sz="1000" b="0" i="0" u="none" strike="noStrike" kern="0" cap="none" spc="0" normalizeH="0" baseline="0" noProof="0">
              <a:ln>
                <a:noFill/>
              </a:ln>
              <a:solidFill>
                <a:srgbClr val="5E5E5E"/>
              </a:solidFill>
              <a:effectLst/>
              <a:uLnTx/>
              <a:uFillTx/>
              <a:latin typeface="Helvetica Neue"/>
              <a:sym typeface="Helvetica Neue"/>
            </a:endParaRPr>
          </a:p>
        </p:txBody>
      </p:sp>
      <p:sp>
        <p:nvSpPr>
          <p:cNvPr id="4" name="Title 7">
            <a:extLst>
              <a:ext uri="{FF2B5EF4-FFF2-40B4-BE49-F238E27FC236}">
                <a16:creationId xmlns:a16="http://schemas.microsoft.com/office/drawing/2014/main" id="{2A5EFBB5-ABC7-4A61-FF5E-310C7A01955F}"/>
              </a:ext>
            </a:extLst>
          </p:cNvPr>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t>N-Grams in Super Mario</a:t>
            </a:r>
            <a:endParaRPr lang="en-GB" sz="4500" b="1" cap="none" dirty="0">
              <a:solidFill>
                <a:srgbClr val="FFC000"/>
              </a:solidFill>
            </a:endParaRP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243416" rtl="0" eaLnBrk="1" fontAlgn="auto" latinLnBrk="0" hangingPunct="0">
              <a:lnSpc>
                <a:spcPct val="100000"/>
              </a:lnSpc>
              <a:spcBef>
                <a:spcPts val="0"/>
              </a:spcBef>
              <a:spcAft>
                <a:spcPts val="0"/>
              </a:spcAft>
              <a:buClrTx/>
              <a:buSzTx/>
              <a:buFontTx/>
              <a:buNone/>
              <a:tabLst/>
              <a:defRPr/>
            </a:pPr>
            <a:fld id="{86CB4B4D-7CA3-9044-876B-883B54F8677D}" type="slidenum">
              <a:rPr kumimoji="0" sz="700" b="0" i="0" u="none" strike="noStrike" kern="0" cap="none" spc="0" normalizeH="0" baseline="0" noProof="0">
                <a:ln>
                  <a:noFill/>
                </a:ln>
                <a:solidFill>
                  <a:srgbClr val="000000"/>
                </a:solidFill>
                <a:effectLst/>
                <a:uLnTx/>
                <a:uFillTx/>
                <a:latin typeface="Helvetica Neue"/>
                <a:sym typeface="Helvetica Neue"/>
              </a:rPr>
              <a:pPr marL="0" marR="0" lvl="0" indent="0" algn="ctr" defTabSz="243416" rtl="0" eaLnBrk="1" fontAlgn="auto" latinLnBrk="0" hangingPunct="0">
                <a:lnSpc>
                  <a:spcPct val="100000"/>
                </a:lnSpc>
                <a:spcBef>
                  <a:spcPts val="0"/>
                </a:spcBef>
                <a:spcAft>
                  <a:spcPts val="0"/>
                </a:spcAft>
                <a:buClrTx/>
                <a:buSzTx/>
                <a:buFontTx/>
                <a:buNone/>
                <a:tabLst/>
                <a:defRPr/>
              </a:pPr>
              <a:t>167</a:t>
            </a:fld>
            <a:endParaRPr kumimoji="0" sz="700" b="0" i="0" u="none" strike="noStrike" kern="0" cap="none" spc="0" normalizeH="0" baseline="0" noProof="0">
              <a:ln>
                <a:noFill/>
              </a:ln>
              <a:solidFill>
                <a:srgbClr val="000000"/>
              </a:solidFill>
              <a:effectLst/>
              <a:uLnTx/>
              <a:uFillTx/>
              <a:latin typeface="Helvetica Neue"/>
              <a:sym typeface="Helvetica Neue"/>
            </a:endParaRPr>
          </a:p>
        </p:txBody>
      </p:sp>
      <p:pic>
        <p:nvPicPr>
          <p:cNvPr id="765" name="Image" descr="Image"/>
          <p:cNvPicPr>
            <a:picLocks noChangeAspect="1"/>
          </p:cNvPicPr>
          <p:nvPr/>
        </p:nvPicPr>
        <p:blipFill>
          <a:blip r:embed="rId3"/>
          <a:srcRect l="4439" r="88852"/>
          <a:stretch>
            <a:fillRect/>
          </a:stretch>
        </p:blipFill>
        <p:spPr>
          <a:xfrm>
            <a:off x="2357268" y="2540522"/>
            <a:ext cx="1732345" cy="1729485"/>
          </a:xfrm>
          <a:prstGeom prst="rect">
            <a:avLst/>
          </a:prstGeom>
          <a:ln w="12700">
            <a:miter lim="400000"/>
          </a:ln>
        </p:spPr>
      </p:pic>
      <p:sp>
        <p:nvSpPr>
          <p:cNvPr id="766" name="Input"/>
          <p:cNvSpPr txBox="1"/>
          <p:nvPr/>
        </p:nvSpPr>
        <p:spPr>
          <a:xfrm>
            <a:off x="4668107" y="3605071"/>
            <a:ext cx="318538"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Input</a:t>
            </a:r>
          </a:p>
        </p:txBody>
      </p:sp>
      <p:pic>
        <p:nvPicPr>
          <p:cNvPr id="767" name="Image" descr="Image"/>
          <p:cNvPicPr>
            <a:picLocks noChangeAspect="1"/>
          </p:cNvPicPr>
          <p:nvPr/>
        </p:nvPicPr>
        <p:blipFill>
          <a:blip r:embed="rId3"/>
          <a:srcRect r="99555"/>
          <a:stretch>
            <a:fillRect/>
          </a:stretch>
        </p:blipFill>
        <p:spPr>
          <a:xfrm>
            <a:off x="4798826" y="2160414"/>
            <a:ext cx="90947" cy="1371634"/>
          </a:xfrm>
          <a:prstGeom prst="rect">
            <a:avLst/>
          </a:prstGeom>
          <a:ln w="12700">
            <a:miter lim="400000"/>
          </a:ln>
        </p:spPr>
      </p:pic>
      <p:pic>
        <p:nvPicPr>
          <p:cNvPr id="768" name="Image" descr="Image"/>
          <p:cNvPicPr>
            <a:picLocks noChangeAspect="1"/>
          </p:cNvPicPr>
          <p:nvPr/>
        </p:nvPicPr>
        <p:blipFill>
          <a:blip r:embed="rId3"/>
          <a:srcRect l="7146" r="92409"/>
          <a:stretch>
            <a:fillRect/>
          </a:stretch>
        </p:blipFill>
        <p:spPr>
          <a:xfrm>
            <a:off x="5600987" y="2160414"/>
            <a:ext cx="90947" cy="1371634"/>
          </a:xfrm>
          <a:prstGeom prst="rect">
            <a:avLst/>
          </a:prstGeom>
          <a:ln w="12700">
            <a:miter lim="400000"/>
          </a:ln>
        </p:spPr>
      </p:pic>
      <p:pic>
        <p:nvPicPr>
          <p:cNvPr id="769" name="Image" descr="Image"/>
          <p:cNvPicPr>
            <a:picLocks noChangeAspect="1"/>
          </p:cNvPicPr>
          <p:nvPr/>
        </p:nvPicPr>
        <p:blipFill>
          <a:blip r:embed="rId3"/>
          <a:srcRect l="8951" r="90604"/>
          <a:stretch>
            <a:fillRect/>
          </a:stretch>
        </p:blipFill>
        <p:spPr>
          <a:xfrm>
            <a:off x="6159834" y="2160414"/>
            <a:ext cx="90947" cy="1371634"/>
          </a:xfrm>
          <a:prstGeom prst="rect">
            <a:avLst/>
          </a:prstGeom>
          <a:ln w="12700">
            <a:miter lim="400000"/>
          </a:ln>
        </p:spPr>
      </p:pic>
      <p:pic>
        <p:nvPicPr>
          <p:cNvPr id="770" name="Image" descr="Image"/>
          <p:cNvPicPr>
            <a:picLocks noChangeAspect="1"/>
          </p:cNvPicPr>
          <p:nvPr/>
        </p:nvPicPr>
        <p:blipFill>
          <a:blip r:embed="rId3"/>
          <a:srcRect r="99555"/>
          <a:stretch>
            <a:fillRect/>
          </a:stretch>
        </p:blipFill>
        <p:spPr>
          <a:xfrm>
            <a:off x="5098022" y="2160414"/>
            <a:ext cx="90947" cy="1371634"/>
          </a:xfrm>
          <a:prstGeom prst="rect">
            <a:avLst/>
          </a:prstGeom>
          <a:ln w="12700">
            <a:miter lim="400000"/>
          </a:ln>
        </p:spPr>
      </p:pic>
      <p:sp>
        <p:nvSpPr>
          <p:cNvPr id="771" name="7/9"/>
          <p:cNvSpPr txBox="1"/>
          <p:nvPr/>
        </p:nvSpPr>
        <p:spPr>
          <a:xfrm>
            <a:off x="5219527" y="2759373"/>
            <a:ext cx="212621"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7/9</a:t>
            </a:r>
          </a:p>
        </p:txBody>
      </p:sp>
      <p:sp>
        <p:nvSpPr>
          <p:cNvPr id="772" name="1/9"/>
          <p:cNvSpPr txBox="1"/>
          <p:nvPr/>
        </p:nvSpPr>
        <p:spPr>
          <a:xfrm>
            <a:off x="5738806" y="2759373"/>
            <a:ext cx="212620"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1/9</a:t>
            </a:r>
          </a:p>
        </p:txBody>
      </p:sp>
      <p:sp>
        <p:nvSpPr>
          <p:cNvPr id="773" name="1/9"/>
          <p:cNvSpPr txBox="1"/>
          <p:nvPr/>
        </p:nvSpPr>
        <p:spPr>
          <a:xfrm>
            <a:off x="6332232" y="2759373"/>
            <a:ext cx="212620"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1/9</a:t>
            </a:r>
          </a:p>
        </p:txBody>
      </p:sp>
      <p:pic>
        <p:nvPicPr>
          <p:cNvPr id="774" name="Image" descr="Image"/>
          <p:cNvPicPr>
            <a:picLocks noChangeAspect="1"/>
          </p:cNvPicPr>
          <p:nvPr/>
        </p:nvPicPr>
        <p:blipFill>
          <a:blip r:embed="rId3"/>
          <a:srcRect l="7146" r="92409"/>
          <a:stretch>
            <a:fillRect/>
          </a:stretch>
        </p:blipFill>
        <p:spPr>
          <a:xfrm>
            <a:off x="4781900" y="3928838"/>
            <a:ext cx="90947" cy="1371634"/>
          </a:xfrm>
          <a:prstGeom prst="rect">
            <a:avLst/>
          </a:prstGeom>
          <a:ln w="12700">
            <a:miter lim="400000"/>
          </a:ln>
        </p:spPr>
      </p:pic>
      <p:pic>
        <p:nvPicPr>
          <p:cNvPr id="775" name="Image" descr="Image"/>
          <p:cNvPicPr>
            <a:picLocks noChangeAspect="1"/>
          </p:cNvPicPr>
          <p:nvPr/>
        </p:nvPicPr>
        <p:blipFill>
          <a:blip r:embed="rId3"/>
          <a:srcRect r="99555"/>
          <a:stretch>
            <a:fillRect/>
          </a:stretch>
        </p:blipFill>
        <p:spPr>
          <a:xfrm>
            <a:off x="5098022" y="3928838"/>
            <a:ext cx="90947" cy="1371634"/>
          </a:xfrm>
          <a:prstGeom prst="rect">
            <a:avLst/>
          </a:prstGeom>
          <a:ln w="12700">
            <a:miter lim="400000"/>
          </a:ln>
        </p:spPr>
      </p:pic>
      <p:pic>
        <p:nvPicPr>
          <p:cNvPr id="776" name="Image" descr="Image"/>
          <p:cNvPicPr>
            <a:picLocks noChangeAspect="1"/>
          </p:cNvPicPr>
          <p:nvPr/>
        </p:nvPicPr>
        <p:blipFill>
          <a:blip r:embed="rId3"/>
          <a:srcRect l="8951" r="90604"/>
          <a:stretch>
            <a:fillRect/>
          </a:stretch>
        </p:blipFill>
        <p:spPr>
          <a:xfrm>
            <a:off x="5600986" y="3928838"/>
            <a:ext cx="90948" cy="1371634"/>
          </a:xfrm>
          <a:prstGeom prst="rect">
            <a:avLst/>
          </a:prstGeom>
          <a:ln w="12700">
            <a:miter lim="400000"/>
          </a:ln>
        </p:spPr>
      </p:pic>
      <p:sp>
        <p:nvSpPr>
          <p:cNvPr id="777" name="Input"/>
          <p:cNvSpPr txBox="1"/>
          <p:nvPr/>
        </p:nvSpPr>
        <p:spPr>
          <a:xfrm>
            <a:off x="4668107" y="5450588"/>
            <a:ext cx="318538"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Input</a:t>
            </a:r>
          </a:p>
        </p:txBody>
      </p:sp>
      <p:sp>
        <p:nvSpPr>
          <p:cNvPr id="778" name="1/2"/>
          <p:cNvSpPr txBox="1"/>
          <p:nvPr/>
        </p:nvSpPr>
        <p:spPr>
          <a:xfrm>
            <a:off x="5219527" y="4527830"/>
            <a:ext cx="212621"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1/2</a:t>
            </a:r>
          </a:p>
        </p:txBody>
      </p:sp>
      <p:sp>
        <p:nvSpPr>
          <p:cNvPr id="779" name="1/2"/>
          <p:cNvSpPr txBox="1"/>
          <p:nvPr/>
        </p:nvSpPr>
        <p:spPr>
          <a:xfrm>
            <a:off x="5778824" y="4527830"/>
            <a:ext cx="212620" cy="173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06" tIns="11906" rIns="11906" bIns="11906" anchor="ctr"/>
          <a:lstStyle>
            <a:lvl1pPr algn="ctr" defTabSz="1015974">
              <a:defRPr sz="1000">
                <a:solidFill>
                  <a:srgbClr val="5E5E5E"/>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E5E5E"/>
                </a:solidFill>
                <a:effectLst/>
                <a:uLnTx/>
                <a:uFillTx/>
                <a:latin typeface="Helvetica Neue"/>
                <a:sym typeface="Helvetica Neue"/>
              </a:rPr>
              <a:t>1/2</a:t>
            </a:r>
          </a:p>
        </p:txBody>
      </p:sp>
      <p:sp>
        <p:nvSpPr>
          <p:cNvPr id="780" name="Line"/>
          <p:cNvSpPr/>
          <p:nvPr/>
        </p:nvSpPr>
        <p:spPr>
          <a:xfrm flipV="1">
            <a:off x="4993899" y="1992652"/>
            <a:ext cx="1" cy="3398555"/>
          </a:xfrm>
          <a:prstGeom prst="line">
            <a:avLst/>
          </a:prstGeom>
          <a:ln w="3175">
            <a:solidFill>
              <a:srgbClr val="000000"/>
            </a:solidFill>
            <a:miter lim="400000"/>
          </a:ln>
        </p:spPr>
        <p:txBody>
          <a:bodyPr lIns="11906" tIns="11906" rIns="11906" bIns="11906" anchor="ctr"/>
          <a:lstStyle/>
          <a:p>
            <a:pPr marL="0" marR="0" lvl="0" indent="0" algn="ctr" defTabSz="1015974" rtl="0" eaLnBrk="1" fontAlgn="auto" latinLnBrk="0" hangingPunct="0">
              <a:lnSpc>
                <a:spcPct val="100000"/>
              </a:lnSpc>
              <a:spcBef>
                <a:spcPts val="0"/>
              </a:spcBef>
              <a:spcAft>
                <a:spcPts val="0"/>
              </a:spcAft>
              <a:buClrTx/>
              <a:buSzTx/>
              <a:buFontTx/>
              <a:buNone/>
              <a:tabLst/>
              <a:defRPr sz="1000">
                <a:solidFill>
                  <a:srgbClr val="5E5E5E"/>
                </a:solidFill>
                <a:latin typeface="Helvetica Neue"/>
                <a:ea typeface="Helvetica Neue"/>
                <a:cs typeface="Helvetica Neue"/>
                <a:sym typeface="Helvetica Neue"/>
              </a:defRPr>
            </a:pPr>
            <a:endParaRPr kumimoji="0" sz="1000" b="0" i="0" u="none" strike="noStrike" kern="0" cap="none" spc="0" normalizeH="0" baseline="0" noProof="0">
              <a:ln>
                <a:noFill/>
              </a:ln>
              <a:solidFill>
                <a:srgbClr val="5E5E5E"/>
              </a:solidFill>
              <a:effectLst/>
              <a:uLnTx/>
              <a:uFillTx/>
              <a:latin typeface="Helvetica Neue"/>
              <a:sym typeface="Helvetica Neue"/>
            </a:endParaRPr>
          </a:p>
        </p:txBody>
      </p:sp>
      <p:sp>
        <p:nvSpPr>
          <p:cNvPr id="6" name="Bigram: For every slice, count the next upcoming different slice and convert to probability">
            <a:extLst>
              <a:ext uri="{FF2B5EF4-FFF2-40B4-BE49-F238E27FC236}">
                <a16:creationId xmlns:a16="http://schemas.microsoft.com/office/drawing/2014/main" id="{45A92C3E-A219-6A90-8A35-003A6E1378EA}"/>
              </a:ext>
            </a:extLst>
          </p:cNvPr>
          <p:cNvSpPr txBox="1">
            <a:spLocks noGrp="1"/>
          </p:cNvSpPr>
          <p:nvPr>
            <p:ph type="body" sz="half" idx="1"/>
          </p:nvPr>
        </p:nvSpPr>
        <p:spPr>
          <a:xfrm>
            <a:off x="179518" y="1122672"/>
            <a:ext cx="8856977" cy="2035757"/>
          </a:xfrm>
          <a:prstGeom prst="rect">
            <a:avLst/>
          </a:prstGeom>
        </p:spPr>
        <p:txBody>
          <a:bodyPr>
            <a:normAutofit/>
          </a:bodyPr>
          <a:lstStyle/>
          <a:p>
            <a:pPr algn="ctr"/>
            <a:r>
              <a:rPr sz="2400" b="1" dirty="0"/>
              <a:t>Bigram:</a:t>
            </a:r>
            <a:r>
              <a:rPr sz="2400" dirty="0"/>
              <a:t> For every slice, count the next upcoming different slice and convert to</a:t>
            </a:r>
            <a:r>
              <a:rPr lang="en-GB" sz="2400" dirty="0"/>
              <a:t> </a:t>
            </a:r>
            <a:r>
              <a:rPr sz="2400" dirty="0"/>
              <a:t>probability</a:t>
            </a:r>
          </a:p>
        </p:txBody>
      </p:sp>
      <p:sp>
        <p:nvSpPr>
          <p:cNvPr id="7" name="Title 7">
            <a:extLst>
              <a:ext uri="{FF2B5EF4-FFF2-40B4-BE49-F238E27FC236}">
                <a16:creationId xmlns:a16="http://schemas.microsoft.com/office/drawing/2014/main" id="{AA55300C-7E9A-AA5D-468C-41DD17743AC2}"/>
              </a:ext>
            </a:extLst>
          </p:cNvPr>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t>N-Grams in Super Mario</a:t>
            </a:r>
            <a:endParaRPr lang="en-GB" sz="4500" b="1" cap="none" dirty="0">
              <a:solidFill>
                <a:srgbClr val="FFC000"/>
              </a:solidFill>
            </a:endParaRP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Mario level is a group of slices…"/>
          <p:cNvSpPr txBox="1">
            <a:spLocks noGrp="1"/>
          </p:cNvSpPr>
          <p:nvPr>
            <p:ph type="body" sz="quarter" idx="1"/>
          </p:nvPr>
        </p:nvSpPr>
        <p:spPr>
          <a:xfrm>
            <a:off x="312181" y="1417340"/>
            <a:ext cx="4547852" cy="3295771"/>
          </a:xfrm>
          <a:prstGeom prst="rect">
            <a:avLst/>
          </a:prstGeom>
        </p:spPr>
        <p:txBody>
          <a:bodyPr>
            <a:normAutofit/>
          </a:bodyPr>
          <a:lstStyle/>
          <a:p>
            <a:pPr>
              <a:buFont typeface="Arial" panose="020B0604020202020204" pitchFamily="34" charset="0"/>
              <a:buChar char="•"/>
            </a:pPr>
            <a:r>
              <a:rPr sz="2800" dirty="0"/>
              <a:t>Mario level is a group of slices</a:t>
            </a:r>
          </a:p>
          <a:p>
            <a:pPr>
              <a:buFont typeface="Arial" panose="020B0604020202020204" pitchFamily="34" charset="0"/>
              <a:buChar char="•"/>
            </a:pPr>
            <a:r>
              <a:rPr sz="2800" dirty="0"/>
              <a:t>Train unigram, bigram, and trigram over all 15 Mario levels</a:t>
            </a:r>
          </a:p>
          <a:p>
            <a:pPr>
              <a:buFont typeface="Arial" panose="020B0604020202020204" pitchFamily="34" charset="0"/>
              <a:buChar char="•"/>
            </a:pPr>
            <a:r>
              <a:rPr sz="2800" dirty="0"/>
              <a:t>Use trained N-Grams to generate new levels</a:t>
            </a:r>
          </a:p>
        </p:txBody>
      </p:sp>
      <p:sp>
        <p:nvSpPr>
          <p:cNvPr id="7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243416" rtl="0" eaLnBrk="1" fontAlgn="auto" latinLnBrk="0" hangingPunct="0">
              <a:lnSpc>
                <a:spcPct val="100000"/>
              </a:lnSpc>
              <a:spcBef>
                <a:spcPts val="0"/>
              </a:spcBef>
              <a:spcAft>
                <a:spcPts val="0"/>
              </a:spcAft>
              <a:buClrTx/>
              <a:buSzTx/>
              <a:buFontTx/>
              <a:buNone/>
              <a:tabLst/>
              <a:defRPr/>
            </a:pPr>
            <a:fld id="{86CB4B4D-7CA3-9044-876B-883B54F8677D}" type="slidenum">
              <a:rPr kumimoji="0" sz="700" b="0" i="0" u="none" strike="noStrike" kern="0" cap="none" spc="0" normalizeH="0" baseline="0" noProof="0">
                <a:ln>
                  <a:noFill/>
                </a:ln>
                <a:solidFill>
                  <a:srgbClr val="000000"/>
                </a:solidFill>
                <a:effectLst/>
                <a:uLnTx/>
                <a:uFillTx/>
                <a:latin typeface="Helvetica Neue"/>
                <a:sym typeface="Helvetica Neue"/>
              </a:rPr>
              <a:pPr marL="0" marR="0" lvl="0" indent="0" algn="ctr" defTabSz="243416" rtl="0" eaLnBrk="1" fontAlgn="auto" latinLnBrk="0" hangingPunct="0">
                <a:lnSpc>
                  <a:spcPct val="100000"/>
                </a:lnSpc>
                <a:spcBef>
                  <a:spcPts val="0"/>
                </a:spcBef>
                <a:spcAft>
                  <a:spcPts val="0"/>
                </a:spcAft>
                <a:buClrTx/>
                <a:buSzTx/>
                <a:buFontTx/>
                <a:buNone/>
                <a:tabLst/>
                <a:defRPr/>
              </a:pPr>
              <a:t>168</a:t>
            </a:fld>
            <a:endParaRPr kumimoji="0" sz="700" b="0" i="0" u="none" strike="noStrike" kern="0" cap="none" spc="0" normalizeH="0" baseline="0" noProof="0">
              <a:ln>
                <a:noFill/>
              </a:ln>
              <a:solidFill>
                <a:srgbClr val="000000"/>
              </a:solidFill>
              <a:effectLst/>
              <a:uLnTx/>
              <a:uFillTx/>
              <a:latin typeface="Helvetica Neue"/>
              <a:sym typeface="Helvetica Neue"/>
            </a:endParaRPr>
          </a:p>
        </p:txBody>
      </p:sp>
      <p:grpSp>
        <p:nvGrpSpPr>
          <p:cNvPr id="802" name="Group"/>
          <p:cNvGrpSpPr/>
          <p:nvPr/>
        </p:nvGrpSpPr>
        <p:grpSpPr>
          <a:xfrm>
            <a:off x="5111314" y="1457823"/>
            <a:ext cx="2235820" cy="2799354"/>
            <a:chOff x="0" y="0"/>
            <a:chExt cx="2235818" cy="2799352"/>
          </a:xfrm>
        </p:grpSpPr>
        <p:pic>
          <p:nvPicPr>
            <p:cNvPr id="785" name="Image" descr="Image"/>
            <p:cNvPicPr>
              <a:picLocks noChangeAspect="1"/>
            </p:cNvPicPr>
            <p:nvPr/>
          </p:nvPicPr>
          <p:blipFill>
            <a:blip r:embed="rId2"/>
            <a:srcRect r="87264"/>
            <a:stretch>
              <a:fillRect/>
            </a:stretch>
          </p:blipFill>
          <p:spPr>
            <a:xfrm>
              <a:off x="0" y="0"/>
              <a:ext cx="204037" cy="2799353"/>
            </a:xfrm>
            <a:prstGeom prst="rect">
              <a:avLst/>
            </a:prstGeom>
            <a:ln w="12700" cap="flat">
              <a:noFill/>
              <a:miter lim="400000"/>
            </a:ln>
            <a:effectLst/>
          </p:spPr>
        </p:pic>
        <p:pic>
          <p:nvPicPr>
            <p:cNvPr id="786" name="Image" descr="Image"/>
            <p:cNvPicPr>
              <a:picLocks noChangeAspect="1"/>
            </p:cNvPicPr>
            <p:nvPr/>
          </p:nvPicPr>
          <p:blipFill>
            <a:blip r:embed="rId2"/>
            <a:srcRect l="12641" r="74623"/>
            <a:stretch>
              <a:fillRect/>
            </a:stretch>
          </p:blipFill>
          <p:spPr>
            <a:xfrm>
              <a:off x="290625" y="0"/>
              <a:ext cx="204038" cy="2799353"/>
            </a:xfrm>
            <a:prstGeom prst="rect">
              <a:avLst/>
            </a:prstGeom>
            <a:ln w="12700" cap="flat">
              <a:noFill/>
              <a:miter lim="400000"/>
            </a:ln>
            <a:effectLst/>
          </p:spPr>
        </p:pic>
        <p:pic>
          <p:nvPicPr>
            <p:cNvPr id="787" name="Image" descr="Image"/>
            <p:cNvPicPr>
              <a:picLocks noChangeAspect="1"/>
            </p:cNvPicPr>
            <p:nvPr/>
          </p:nvPicPr>
          <p:blipFill>
            <a:blip r:embed="rId2"/>
            <a:srcRect l="25282" r="61982"/>
            <a:stretch>
              <a:fillRect/>
            </a:stretch>
          </p:blipFill>
          <p:spPr>
            <a:xfrm>
              <a:off x="581250" y="0"/>
              <a:ext cx="204038" cy="2799353"/>
            </a:xfrm>
            <a:prstGeom prst="rect">
              <a:avLst/>
            </a:prstGeom>
            <a:ln w="12700" cap="flat">
              <a:noFill/>
              <a:miter lim="400000"/>
            </a:ln>
            <a:effectLst/>
          </p:spPr>
        </p:pic>
        <p:pic>
          <p:nvPicPr>
            <p:cNvPr id="788" name="Image" descr="Image"/>
            <p:cNvPicPr>
              <a:picLocks noChangeAspect="1"/>
            </p:cNvPicPr>
            <p:nvPr/>
          </p:nvPicPr>
          <p:blipFill>
            <a:blip r:embed="rId2"/>
            <a:srcRect l="37020" r="50243"/>
            <a:stretch>
              <a:fillRect/>
            </a:stretch>
          </p:blipFill>
          <p:spPr>
            <a:xfrm>
              <a:off x="871875" y="0"/>
              <a:ext cx="204038" cy="2799353"/>
            </a:xfrm>
            <a:prstGeom prst="rect">
              <a:avLst/>
            </a:prstGeom>
            <a:ln w="12700" cap="flat">
              <a:noFill/>
              <a:miter lim="400000"/>
            </a:ln>
            <a:effectLst/>
          </p:spPr>
        </p:pic>
        <p:pic>
          <p:nvPicPr>
            <p:cNvPr id="789" name="Image" descr="Image"/>
            <p:cNvPicPr>
              <a:picLocks noChangeAspect="1"/>
            </p:cNvPicPr>
            <p:nvPr/>
          </p:nvPicPr>
          <p:blipFill>
            <a:blip r:embed="rId2"/>
            <a:srcRect l="49662" r="37602"/>
            <a:stretch>
              <a:fillRect/>
            </a:stretch>
          </p:blipFill>
          <p:spPr>
            <a:xfrm>
              <a:off x="1162501" y="0"/>
              <a:ext cx="204038" cy="2799353"/>
            </a:xfrm>
            <a:prstGeom prst="rect">
              <a:avLst/>
            </a:prstGeom>
            <a:ln w="12700" cap="flat">
              <a:noFill/>
              <a:miter lim="400000"/>
            </a:ln>
            <a:effectLst/>
          </p:spPr>
        </p:pic>
        <p:pic>
          <p:nvPicPr>
            <p:cNvPr id="790" name="Image" descr="Image"/>
            <p:cNvPicPr>
              <a:picLocks noChangeAspect="1"/>
            </p:cNvPicPr>
            <p:nvPr/>
          </p:nvPicPr>
          <p:blipFill>
            <a:blip r:embed="rId2"/>
            <a:srcRect l="62303" r="24961"/>
            <a:stretch>
              <a:fillRect/>
            </a:stretch>
          </p:blipFill>
          <p:spPr>
            <a:xfrm>
              <a:off x="1453126" y="0"/>
              <a:ext cx="204038" cy="2799353"/>
            </a:xfrm>
            <a:prstGeom prst="rect">
              <a:avLst/>
            </a:prstGeom>
            <a:ln w="12700" cap="flat">
              <a:noFill/>
              <a:miter lim="400000"/>
            </a:ln>
            <a:effectLst/>
          </p:spPr>
        </p:pic>
        <p:pic>
          <p:nvPicPr>
            <p:cNvPr id="791" name="Image" descr="Image"/>
            <p:cNvPicPr>
              <a:picLocks noChangeAspect="1"/>
            </p:cNvPicPr>
            <p:nvPr/>
          </p:nvPicPr>
          <p:blipFill>
            <a:blip r:embed="rId2"/>
            <a:srcRect l="74041" r="13223"/>
            <a:stretch>
              <a:fillRect/>
            </a:stretch>
          </p:blipFill>
          <p:spPr>
            <a:xfrm>
              <a:off x="1743751" y="0"/>
              <a:ext cx="204038" cy="2799353"/>
            </a:xfrm>
            <a:prstGeom prst="rect">
              <a:avLst/>
            </a:prstGeom>
            <a:ln w="12700" cap="flat">
              <a:noFill/>
              <a:miter lim="400000"/>
            </a:ln>
            <a:effectLst/>
          </p:spPr>
        </p:pic>
        <p:pic>
          <p:nvPicPr>
            <p:cNvPr id="792" name="Image" descr="Image"/>
            <p:cNvPicPr>
              <a:picLocks noChangeAspect="1"/>
            </p:cNvPicPr>
            <p:nvPr/>
          </p:nvPicPr>
          <p:blipFill>
            <a:blip r:embed="rId2"/>
            <a:srcRect l="87585"/>
            <a:stretch>
              <a:fillRect/>
            </a:stretch>
          </p:blipFill>
          <p:spPr>
            <a:xfrm>
              <a:off x="2034377" y="0"/>
              <a:ext cx="198895" cy="2799353"/>
            </a:xfrm>
            <a:prstGeom prst="rect">
              <a:avLst/>
            </a:prstGeom>
            <a:ln w="12700" cap="flat">
              <a:noFill/>
              <a:miter lim="400000"/>
            </a:ln>
            <a:effectLst/>
          </p:spPr>
        </p:pic>
        <p:sp>
          <p:nvSpPr>
            <p:cNvPr id="793" name="Rectangle"/>
            <p:cNvSpPr/>
            <p:nvPr/>
          </p:nvSpPr>
          <p:spPr>
            <a:xfrm>
              <a:off x="0" y="2256984"/>
              <a:ext cx="204088" cy="241707"/>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4" name="Rectangle"/>
            <p:cNvSpPr/>
            <p:nvPr/>
          </p:nvSpPr>
          <p:spPr>
            <a:xfrm>
              <a:off x="290625" y="2123737"/>
              <a:ext cx="204088" cy="374954"/>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5" name="Rectangle"/>
            <p:cNvSpPr/>
            <p:nvPr/>
          </p:nvSpPr>
          <p:spPr>
            <a:xfrm>
              <a:off x="581250" y="2123737"/>
              <a:ext cx="204089" cy="374954"/>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6" name="Rectangle"/>
            <p:cNvSpPr/>
            <p:nvPr/>
          </p:nvSpPr>
          <p:spPr>
            <a:xfrm>
              <a:off x="1162501" y="2123737"/>
              <a:ext cx="204088" cy="374954"/>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7" name="Rectangle"/>
            <p:cNvSpPr/>
            <p:nvPr/>
          </p:nvSpPr>
          <p:spPr>
            <a:xfrm>
              <a:off x="2031731" y="2123737"/>
              <a:ext cx="204088" cy="374954"/>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8" name="Rectangle"/>
            <p:cNvSpPr/>
            <p:nvPr/>
          </p:nvSpPr>
          <p:spPr>
            <a:xfrm>
              <a:off x="1450480" y="2123737"/>
              <a:ext cx="204089" cy="374954"/>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9" name="Rectangle"/>
            <p:cNvSpPr/>
            <p:nvPr/>
          </p:nvSpPr>
          <p:spPr>
            <a:xfrm>
              <a:off x="1162501" y="242877"/>
              <a:ext cx="204088" cy="374955"/>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0" name="Rectangle"/>
            <p:cNvSpPr/>
            <p:nvPr/>
          </p:nvSpPr>
          <p:spPr>
            <a:xfrm>
              <a:off x="1450480" y="242877"/>
              <a:ext cx="204089" cy="374955"/>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1" name="Rectangle"/>
            <p:cNvSpPr/>
            <p:nvPr/>
          </p:nvSpPr>
          <p:spPr>
            <a:xfrm>
              <a:off x="874522" y="304624"/>
              <a:ext cx="204088" cy="374955"/>
            </a:xfrm>
            <a:prstGeom prst="rect">
              <a:avLst/>
            </a:prstGeom>
            <a:solidFill>
              <a:srgbClr val="6992F5"/>
            </a:solidFill>
            <a:ln w="3175" cap="flat">
              <a:noFill/>
              <a:miter lim="400000"/>
            </a:ln>
            <a:effectLst/>
          </p:spPr>
          <p:txBody>
            <a:bodyPr wrap="square" lIns="11906" tIns="11906" rIns="11906" bIns="11906" numCol="1" anchor="ctr">
              <a:noAutofit/>
            </a:bodyPr>
            <a:lstStyle/>
            <a:p>
              <a:pPr marL="0" marR="0" lvl="0" indent="0" algn="ctr" defTabSz="343958" rtl="0" eaLnBrk="1" fontAlgn="auto" latinLnBrk="0" hangingPunct="0">
                <a:lnSpc>
                  <a:spcPct val="100000"/>
                </a:lnSpc>
                <a:spcBef>
                  <a:spcPts val="0"/>
                </a:spcBef>
                <a:spcAft>
                  <a:spcPts val="0"/>
                </a:spcAft>
                <a:buClrTx/>
                <a:buSzTx/>
                <a:buFontTx/>
                <a:buNone/>
                <a:tabLst/>
                <a:defRPr sz="1200">
                  <a:solidFill>
                    <a:srgbClr val="FFFFFF"/>
                  </a:solidFill>
                  <a:latin typeface="Helvetica Neue Medium"/>
                  <a:ea typeface="Helvetica Neue Medium"/>
                  <a:cs typeface="Helvetica Neue Medium"/>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grpSp>
      <p:sp>
        <p:nvSpPr>
          <p:cNvPr id="803" name="Why?"/>
          <p:cNvSpPr txBox="1"/>
          <p:nvPr/>
        </p:nvSpPr>
        <p:spPr>
          <a:xfrm>
            <a:off x="4141595" y="4754159"/>
            <a:ext cx="860812" cy="4549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906" tIns="11906" rIns="11906" bIns="11906" anchor="ctr">
            <a:spAutoFit/>
          </a:bodyPr>
          <a:lstStyle>
            <a:lvl1pPr algn="ctr" defTabSz="1015974">
              <a:defRPr sz="1200">
                <a:solidFill>
                  <a:srgbClr val="EE220C"/>
                </a:solidFill>
                <a:latin typeface="Helvetica Neue"/>
                <a:ea typeface="Helvetica Neue"/>
                <a:cs typeface="Helvetica Neue"/>
                <a:sym typeface="Helvetica Neue"/>
              </a:defRPr>
            </a:lvl1pPr>
          </a:lstStyle>
          <a:p>
            <a:pPr marL="0" marR="0" lvl="0" indent="0" algn="ctr" defTabSz="1015974"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dirty="0">
                <a:ln>
                  <a:noFill/>
                </a:ln>
                <a:solidFill>
                  <a:srgbClr val="EE220C"/>
                </a:solidFill>
                <a:effectLst/>
                <a:uLnTx/>
                <a:uFillTx/>
                <a:latin typeface="+mj-lt"/>
                <a:sym typeface="Helvetica Neue"/>
              </a:rPr>
              <a:t>Why?</a:t>
            </a:r>
          </a:p>
        </p:txBody>
      </p:sp>
      <p:sp>
        <p:nvSpPr>
          <p:cNvPr id="4" name="Title 7">
            <a:extLst>
              <a:ext uri="{FF2B5EF4-FFF2-40B4-BE49-F238E27FC236}">
                <a16:creationId xmlns:a16="http://schemas.microsoft.com/office/drawing/2014/main" id="{EB4AD868-DB12-288E-A5EA-5CB05297BA7B}"/>
              </a:ext>
            </a:extLst>
          </p:cNvPr>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t>N-Grams in Super Mario</a:t>
            </a:r>
            <a:endParaRPr lang="en-GB" sz="4500" b="1" cap="none" dirty="0">
              <a:solidFill>
                <a:srgbClr val="FFC000"/>
              </a:solidFill>
            </a:endParaRP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teve Dahlskog, Julian Togelius, and Mark J. Nelson (2014): Linear levels through n-grams."/>
          <p:cNvSpPr txBox="1"/>
          <p:nvPr/>
        </p:nvSpPr>
        <p:spPr>
          <a:xfrm>
            <a:off x="0" y="5319962"/>
            <a:ext cx="9144000" cy="216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9766" tIns="29766" rIns="29766" bIns="29766"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200"/>
            </a:pPr>
            <a:r>
              <a:rPr kumimoji="0" sz="1200" b="0" i="0" u="none" strike="noStrike" kern="0" cap="none" spc="0" normalizeH="0" baseline="0" noProof="0">
                <a:ln>
                  <a:noFill/>
                </a:ln>
                <a:solidFill>
                  <a:srgbClr val="000000"/>
                </a:solidFill>
                <a:effectLst/>
                <a:uLnTx/>
                <a:uFillTx/>
                <a:latin typeface="Calibri"/>
                <a:ea typeface="Calibri"/>
                <a:cs typeface="Calibri"/>
                <a:sym typeface="Calibri"/>
              </a:rPr>
              <a:t>Steve Dahlskog, Julian Togelius, and Mark J. Nelson (2014): </a:t>
            </a:r>
            <a:r>
              <a:rPr kumimoji="0" sz="1200" b="1" i="0" u="none" strike="noStrike" kern="0" cap="none" spc="0" normalizeH="0" baseline="0" noProof="0">
                <a:ln>
                  <a:noFill/>
                </a:ln>
                <a:solidFill>
                  <a:srgbClr val="000000"/>
                </a:solidFill>
                <a:effectLst/>
                <a:uLnTx/>
                <a:uFillTx/>
                <a:latin typeface="Calibri"/>
                <a:ea typeface="Calibri"/>
                <a:cs typeface="Calibri"/>
                <a:sym typeface="Calibri"/>
              </a:rPr>
              <a:t>Linear levels through n-grams. </a:t>
            </a:r>
            <a:r>
              <a:rPr kumimoji="0" sz="1200" b="0" i="0" u="none" strike="noStrike" kern="0" cap="none" spc="0" normalizeH="0" baseline="0" noProof="0">
                <a:ln>
                  <a:noFill/>
                </a:ln>
                <a:solidFill>
                  <a:srgbClr val="000000"/>
                </a:solidFill>
                <a:effectLst/>
                <a:uLnTx/>
                <a:uFillTx/>
                <a:latin typeface="Calibri"/>
                <a:ea typeface="Calibri"/>
                <a:cs typeface="Calibri"/>
                <a:sym typeface="Calibri"/>
              </a:rPr>
              <a:t>In proceedings of MindTrek  </a:t>
            </a:r>
          </a:p>
        </p:txBody>
      </p:sp>
      <p:pic>
        <p:nvPicPr>
          <p:cNvPr id="806" name="Picture 2" descr="Picture 2"/>
          <p:cNvPicPr>
            <a:picLocks noChangeAspect="1"/>
          </p:cNvPicPr>
          <p:nvPr/>
        </p:nvPicPr>
        <p:blipFill>
          <a:blip r:embed="rId3"/>
          <a:stretch>
            <a:fillRect/>
          </a:stretch>
        </p:blipFill>
        <p:spPr>
          <a:xfrm>
            <a:off x="1348314" y="265212"/>
            <a:ext cx="6447370" cy="486127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741EB-F10F-5F97-F321-DFEC0DBF7B0F}"/>
            </a:ext>
          </a:extLst>
        </p:cNvPr>
        <p:cNvGrpSpPr/>
        <p:nvPr/>
      </p:nvGrpSpPr>
      <p:grpSpPr>
        <a:xfrm>
          <a:off x="0" y="0"/>
          <a:ext cx="0" cy="0"/>
          <a:chOff x="0" y="0"/>
          <a:chExt cx="0" cy="0"/>
        </a:xfrm>
      </p:grpSpPr>
      <p:pic>
        <p:nvPicPr>
          <p:cNvPr id="470" name="Image" descr="Image">
            <a:extLst>
              <a:ext uri="{FF2B5EF4-FFF2-40B4-BE49-F238E27FC236}">
                <a16:creationId xmlns:a16="http://schemas.microsoft.com/office/drawing/2014/main" id="{CA15E087-665E-30E1-2C03-3EFB5525225D}"/>
              </a:ext>
            </a:extLst>
          </p:cNvPr>
          <p:cNvPicPr>
            <a:picLocks noChangeAspect="1"/>
          </p:cNvPicPr>
          <p:nvPr/>
        </p:nvPicPr>
        <p:blipFill>
          <a:blip r:embed="rId3"/>
          <a:srcRect b="72365"/>
          <a:stretch>
            <a:fillRect/>
          </a:stretch>
        </p:blipFill>
        <p:spPr>
          <a:xfrm>
            <a:off x="0" y="281811"/>
            <a:ext cx="9144000" cy="1423561"/>
          </a:xfrm>
          <a:prstGeom prst="rect">
            <a:avLst/>
          </a:prstGeom>
          <a:ln w="12700">
            <a:miter lim="400000"/>
          </a:ln>
        </p:spPr>
      </p:pic>
    </p:spTree>
    <p:extLst>
      <p:ext uri="{BB962C8B-B14F-4D97-AF65-F5344CB8AC3E}">
        <p14:creationId xmlns:p14="http://schemas.microsoft.com/office/powerpoint/2010/main" val="3250063077"/>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B48E7A8B-F279-AB70-4749-49A8892166CF}"/>
              </a:ext>
            </a:extLst>
          </p:cNvPr>
          <p:cNvSpPr txBox="1">
            <a:spLocks/>
          </p:cNvSpPr>
          <p:nvPr/>
        </p:nvSpPr>
        <p:spPr bwMode="auto">
          <a:xfrm>
            <a:off x="-1" y="463500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t>Neural Networks</a:t>
            </a:r>
            <a:endParaRPr lang="en-GB" sz="4500" b="1" cap="none" dirty="0">
              <a:solidFill>
                <a:srgbClr val="FFC000"/>
              </a:solidFill>
            </a:endParaRPr>
          </a:p>
        </p:txBody>
      </p:sp>
    </p:spTree>
    <p:extLst>
      <p:ext uri="{BB962C8B-B14F-4D97-AF65-F5344CB8AC3E}">
        <p14:creationId xmlns:p14="http://schemas.microsoft.com/office/powerpoint/2010/main" val="1585776811"/>
      </p:ext>
    </p:extLst>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Evolving the weights of neural networks, either interactively or according to some automatic fitness function…"/>
          <p:cNvSpPr txBox="1">
            <a:spLocks noGrp="1"/>
          </p:cNvSpPr>
          <p:nvPr>
            <p:ph type="body" idx="1"/>
          </p:nvPr>
        </p:nvSpPr>
        <p:spPr>
          <a:xfrm>
            <a:off x="323529" y="1391195"/>
            <a:ext cx="8496944" cy="3338513"/>
          </a:xfrm>
          <a:prstGeom prst="rect">
            <a:avLst/>
          </a:prstGeom>
        </p:spPr>
        <p:txBody>
          <a:bodyPr/>
          <a:lstStyle/>
          <a:p>
            <a:pPr marL="457200" indent="-457200">
              <a:buFont typeface="Arial" panose="020B0604020202020204" pitchFamily="34" charset="0"/>
              <a:buChar char="•"/>
            </a:pPr>
            <a:r>
              <a:rPr sz="3000" dirty="0"/>
              <a:t>Evolving the weights of neural networks, either interactively or according to some automatic fitness function</a:t>
            </a:r>
          </a:p>
          <a:p>
            <a:pPr marL="457200" indent="-457200">
              <a:buFont typeface="Arial" panose="020B0604020202020204" pitchFamily="34" charset="0"/>
              <a:buChar char="•"/>
            </a:pPr>
            <a:r>
              <a:rPr sz="3000" dirty="0"/>
              <a:t>Can be used for PCG: predicting some aspect of a level (e.g. enemies in Super Mario Bros) from other aspects (e.g. bricks and question mark blocks)</a:t>
            </a:r>
          </a:p>
          <a:p>
            <a:pPr marL="457200" indent="-457200">
              <a:buFont typeface="Arial" panose="020B0604020202020204" pitchFamily="34" charset="0"/>
              <a:buChar char="•"/>
            </a:pPr>
            <a:r>
              <a:rPr sz="3000" dirty="0"/>
              <a:t>Analogically: The different layers of a level are akin to different instruments in a song</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err="1">
                <a:latin typeface="+mn-lt"/>
              </a:rPr>
              <a:t>Neuroevolution</a:t>
            </a:r>
            <a:endParaRPr lang="en-GB" sz="4500" b="1" cap="none" dirty="0">
              <a:solidFill>
                <a:srgbClr val="FFC000"/>
              </a:solidFill>
              <a:latin typeface="+mn-lt"/>
            </a:endParaRPr>
          </a:p>
        </p:txBody>
      </p:sp>
    </p:spTree>
    <p:extLst>
      <p:ext uri="{BB962C8B-B14F-4D97-AF65-F5344CB8AC3E}">
        <p14:creationId xmlns:p14="http://schemas.microsoft.com/office/powerpoint/2010/main" val="2197902564"/>
      </p:ext>
    </p:extLst>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3688" y="1321038"/>
            <a:ext cx="6048672" cy="4331888"/>
          </a:xfrm>
          <a:prstGeom prst="rect">
            <a:avLst/>
          </a:prstGeom>
        </p:spPr>
      </p:pic>
      <p:sp>
        <p:nvSpPr>
          <p:cNvPr id="6"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err="1">
                <a:latin typeface="+mn-lt"/>
              </a:rPr>
              <a:t>Neuroevolution</a:t>
            </a:r>
            <a:r>
              <a:rPr lang="en-GB" sz="4500" cap="none" dirty="0">
                <a:latin typeface="+mn-lt"/>
              </a:rPr>
              <a:t> for Mario</a:t>
            </a:r>
            <a:endParaRPr lang="en-GB" sz="4500" b="1" cap="none" dirty="0">
              <a:solidFill>
                <a:srgbClr val="FFC000"/>
              </a:solidFill>
              <a:latin typeface="+mn-lt"/>
            </a:endParaRPr>
          </a:p>
        </p:txBody>
      </p:sp>
    </p:spTree>
    <p:extLst>
      <p:ext uri="{BB962C8B-B14F-4D97-AF65-F5344CB8AC3E}">
        <p14:creationId xmlns:p14="http://schemas.microsoft.com/office/powerpoint/2010/main" val="375424299"/>
      </p:ext>
    </p:extLst>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Amy K. Hoover, Julian Togelius and Georgios N. Yannakakis (2015): Composing Video Game Levels with Music Metaphors through Functional Scaffolding. ICCC Workshop on Computational Creativity and Games."/>
          <p:cNvSpPr txBox="1"/>
          <p:nvPr/>
        </p:nvSpPr>
        <p:spPr>
          <a:xfrm>
            <a:off x="941835" y="5302346"/>
            <a:ext cx="7260331" cy="398668"/>
          </a:xfrm>
          <a:prstGeom prst="rect">
            <a:avLst/>
          </a:prstGeom>
          <a:ln w="12700">
            <a:miter lim="400000"/>
          </a:ln>
          <a:extLst>
            <a:ext uri="{C572A759-6A51-4108-AA02-DFA0A04FC94B}">
              <ma14:wrappingTextBoxFlag xmlns="" xmlns:ma14="http://schemas.microsoft.com/office/mac/drawingml/2011/main" val="1"/>
            </a:ext>
          </a:extLst>
        </p:spPr>
        <p:txBody>
          <a:bodyPr lIns="29766" tIns="29766" rIns="29766" bIns="29766" anchor="ctr">
            <a:spAutoFit/>
          </a:bodyPr>
          <a:lstStyle>
            <a:lvl1pPr>
              <a:defRPr sz="2000"/>
            </a:lvl1pPr>
          </a:lstStyle>
          <a:p>
            <a:r>
              <a:rPr sz="1100" dirty="0">
                <a:latin typeface="Calibri  "/>
              </a:rPr>
              <a:t>Amy K. Hoover, Julian </a:t>
            </a:r>
            <a:r>
              <a:rPr sz="1100" dirty="0" err="1">
                <a:latin typeface="Calibri  "/>
              </a:rPr>
              <a:t>Togelius</a:t>
            </a:r>
            <a:r>
              <a:rPr sz="1100" dirty="0">
                <a:latin typeface="Calibri  "/>
              </a:rPr>
              <a:t> and Georgios N. </a:t>
            </a:r>
            <a:r>
              <a:rPr sz="1100" dirty="0" err="1">
                <a:latin typeface="Calibri  "/>
              </a:rPr>
              <a:t>Yannakakis</a:t>
            </a:r>
            <a:r>
              <a:rPr sz="1100" dirty="0">
                <a:latin typeface="Calibri  "/>
              </a:rPr>
              <a:t> (2015): </a:t>
            </a:r>
            <a:r>
              <a:rPr sz="1100" b="1" dirty="0">
                <a:latin typeface="Calibri  "/>
              </a:rPr>
              <a:t>Composing Video Game Levels with Music Metaphors through Functional Scaffolding</a:t>
            </a:r>
            <a:r>
              <a:rPr sz="1100" dirty="0">
                <a:latin typeface="Calibri  "/>
              </a:rPr>
              <a:t>. ICCC Workshop on Computational Creativity and Games. </a:t>
            </a:r>
          </a:p>
        </p:txBody>
      </p:sp>
      <p:pic>
        <p:nvPicPr>
          <p:cNvPr id="3" name="Picture 2"/>
          <p:cNvPicPr>
            <a:picLocks noChangeAspect="1"/>
          </p:cNvPicPr>
          <p:nvPr/>
        </p:nvPicPr>
        <p:blipFill>
          <a:blip r:embed="rId3"/>
          <a:stretch>
            <a:fillRect/>
          </a:stretch>
        </p:blipFill>
        <p:spPr>
          <a:xfrm>
            <a:off x="1242957" y="362992"/>
            <a:ext cx="6658086" cy="4989016"/>
          </a:xfrm>
          <a:prstGeom prst="rect">
            <a:avLst/>
          </a:prstGeom>
        </p:spPr>
      </p:pic>
    </p:spTree>
    <p:extLst>
      <p:ext uri="{BB962C8B-B14F-4D97-AF65-F5344CB8AC3E}">
        <p14:creationId xmlns:p14="http://schemas.microsoft.com/office/powerpoint/2010/main" val="496402672"/>
      </p:ext>
    </p:extLst>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Commonly used for classification and prediction from high dimensional matrices, such as images…"/>
          <p:cNvSpPr txBox="1">
            <a:spLocks noGrp="1"/>
          </p:cNvSpPr>
          <p:nvPr>
            <p:ph type="body" idx="1"/>
          </p:nvPr>
        </p:nvSpPr>
        <p:spPr>
          <a:xfrm>
            <a:off x="251521" y="1714500"/>
            <a:ext cx="8640960" cy="3338513"/>
          </a:xfrm>
          <a:prstGeom prst="rect">
            <a:avLst/>
          </a:prstGeom>
        </p:spPr>
        <p:txBody>
          <a:bodyPr/>
          <a:lstStyle/>
          <a:p>
            <a:pPr marL="457200" indent="-457200">
              <a:buFont typeface="Arial" panose="020B0604020202020204" pitchFamily="34" charset="0"/>
              <a:buChar char="•"/>
            </a:pPr>
            <a:r>
              <a:rPr sz="3000" dirty="0"/>
              <a:t>Commonly used for classification and prediction from high dimensional matrices, such as images</a:t>
            </a:r>
          </a:p>
          <a:p>
            <a:pPr marL="457200" indent="-457200">
              <a:buFont typeface="Arial" panose="020B0604020202020204" pitchFamily="34" charset="0"/>
              <a:buChar char="•"/>
            </a:pPr>
            <a:r>
              <a:rPr sz="3000" dirty="0"/>
              <a:t>Makes use of the convolution operation to find recurring features in images while minimizing the number of parameters</a:t>
            </a:r>
          </a:p>
          <a:p>
            <a:pPr marL="457200" indent="-457200">
              <a:buFont typeface="Arial" panose="020B0604020202020204" pitchFamily="34" charset="0"/>
              <a:buChar char="•"/>
            </a:pPr>
            <a:r>
              <a:rPr sz="3000" dirty="0"/>
              <a:t>Can be used for PCG: predicting level features from other features (e.g. resources from base locations)</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Convolutional Neural Nets</a:t>
            </a:r>
            <a:endParaRPr lang="en-GB" sz="4500" b="1" cap="none" dirty="0">
              <a:solidFill>
                <a:srgbClr val="FFC000"/>
              </a:solidFill>
              <a:latin typeface="+mn-lt"/>
            </a:endParaRPr>
          </a:p>
        </p:txBody>
      </p:sp>
    </p:spTree>
    <p:extLst>
      <p:ext uri="{BB962C8B-B14F-4D97-AF65-F5344CB8AC3E}">
        <p14:creationId xmlns:p14="http://schemas.microsoft.com/office/powerpoint/2010/main" val="2276699505"/>
      </p:ext>
    </p:extLst>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Text"/>
          <p:cNvSpPr txBox="1"/>
          <p:nvPr/>
        </p:nvSpPr>
        <p:spPr>
          <a:xfrm>
            <a:off x="1396140" y="2686380"/>
            <a:ext cx="60178" cy="342242"/>
          </a:xfrm>
          <a:prstGeom prst="rect">
            <a:avLst/>
          </a:prstGeom>
          <a:ln w="12700">
            <a:miter lim="400000"/>
          </a:ln>
        </p:spPr>
        <p:txBody>
          <a:bodyPr wrap="none" lIns="29766" tIns="29766" rIns="29766" bIns="29766" anchor="ctr">
            <a:spAutoFit/>
          </a:bodyPr>
          <a:lstStyle/>
          <a:p>
            <a:pPr defTabSz="267873">
              <a:lnSpc>
                <a:spcPts val="2226"/>
              </a:lnSpc>
              <a:defRPr sz="2000" u="sng">
                <a:solidFill>
                  <a:srgbClr val="0000EE"/>
                </a:solidFill>
                <a:latin typeface="Times"/>
                <a:ea typeface="Times"/>
                <a:cs typeface="Times"/>
                <a:sym typeface="Times"/>
              </a:defRPr>
            </a:pPr>
            <a:endParaRPr sz="1172"/>
          </a:p>
        </p:txBody>
      </p:sp>
      <p:sp>
        <p:nvSpPr>
          <p:cNvPr id="504" name="Scott Lee, Aaron Isaksen, Christoffer Holmgård and Julian Togelius (2016): Predicting Resource Locations in Game Maps Using Deep Convolutional Neural Networks. EXAG."/>
          <p:cNvSpPr txBox="1"/>
          <p:nvPr/>
        </p:nvSpPr>
        <p:spPr>
          <a:xfrm>
            <a:off x="251520" y="5196995"/>
            <a:ext cx="8712967" cy="420853"/>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lvl1pPr>
              <a:defRPr sz="2000"/>
            </a:lvl1pPr>
          </a:lstStyle>
          <a:p>
            <a:r>
              <a:rPr sz="1172" dirty="0"/>
              <a:t>Scott Lee, Aaron </a:t>
            </a:r>
            <a:r>
              <a:rPr sz="1172" dirty="0" err="1"/>
              <a:t>Isaksen</a:t>
            </a:r>
            <a:r>
              <a:rPr sz="1172" dirty="0"/>
              <a:t>, </a:t>
            </a:r>
            <a:r>
              <a:rPr sz="1172" dirty="0" err="1"/>
              <a:t>Christoffer</a:t>
            </a:r>
            <a:r>
              <a:rPr sz="1172" dirty="0"/>
              <a:t> </a:t>
            </a:r>
            <a:r>
              <a:rPr sz="1172" dirty="0" err="1"/>
              <a:t>Holmgård</a:t>
            </a:r>
            <a:r>
              <a:rPr sz="1172" dirty="0"/>
              <a:t> and Julian </a:t>
            </a:r>
            <a:r>
              <a:rPr sz="1172" dirty="0" err="1"/>
              <a:t>Togelius</a:t>
            </a:r>
            <a:r>
              <a:rPr sz="1172" dirty="0"/>
              <a:t> (2016): </a:t>
            </a:r>
            <a:r>
              <a:rPr sz="1172" b="1" dirty="0"/>
              <a:t>Predicting Resource Locations in Game Maps Using Deep Convolutional Neural Networks</a:t>
            </a:r>
            <a:r>
              <a:rPr sz="1172" dirty="0"/>
              <a:t>. EXAG.</a:t>
            </a:r>
          </a:p>
        </p:txBody>
      </p:sp>
      <p:pic>
        <p:nvPicPr>
          <p:cNvPr id="3" name="Picture 2"/>
          <p:cNvPicPr>
            <a:picLocks noChangeAspect="1"/>
          </p:cNvPicPr>
          <p:nvPr/>
        </p:nvPicPr>
        <p:blipFill>
          <a:blip r:embed="rId3"/>
          <a:stretch>
            <a:fillRect/>
          </a:stretch>
        </p:blipFill>
        <p:spPr>
          <a:xfrm>
            <a:off x="827584" y="1346635"/>
            <a:ext cx="7331171" cy="3583724"/>
          </a:xfrm>
          <a:prstGeom prst="rect">
            <a:avLst/>
          </a:prstGeom>
        </p:spPr>
      </p:pic>
      <p:sp>
        <p:nvSpPr>
          <p:cNvPr id="6" name="Title 7"/>
          <p:cNvSpPr txBox="1">
            <a:spLocks/>
          </p:cNvSpPr>
          <p:nvPr/>
        </p:nvSpPr>
        <p:spPr bwMode="auto">
          <a:xfrm>
            <a:off x="0" y="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CNNs for </a:t>
            </a:r>
            <a:r>
              <a:rPr lang="en-GB" sz="4500" i="1" cap="none" dirty="0">
                <a:latin typeface="+mn-lt"/>
              </a:rPr>
              <a:t>StarCraft</a:t>
            </a:r>
            <a:r>
              <a:rPr lang="en-GB" sz="4500" cap="none" dirty="0">
                <a:latin typeface="+mn-lt"/>
              </a:rPr>
              <a:t> Resources </a:t>
            </a:r>
            <a:endParaRPr lang="en-GB" sz="4500" b="1" cap="none" dirty="0">
              <a:solidFill>
                <a:srgbClr val="FFC000"/>
              </a:solidFill>
              <a:latin typeface="+mn-lt"/>
            </a:endParaRPr>
          </a:p>
        </p:txBody>
      </p:sp>
    </p:spTree>
    <p:extLst>
      <p:ext uri="{BB962C8B-B14F-4D97-AF65-F5344CB8AC3E}">
        <p14:creationId xmlns:p14="http://schemas.microsoft.com/office/powerpoint/2010/main" val="3881370738"/>
      </p:ext>
    </p:extLst>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ommonly used for sequence recognition and prediction, for example for audio or text…"/>
          <p:cNvSpPr txBox="1">
            <a:spLocks noGrp="1"/>
          </p:cNvSpPr>
          <p:nvPr>
            <p:ph type="body" idx="1"/>
          </p:nvPr>
        </p:nvSpPr>
        <p:spPr>
          <a:xfrm>
            <a:off x="395537" y="1417340"/>
            <a:ext cx="8568952" cy="3635673"/>
          </a:xfrm>
          <a:prstGeom prst="rect">
            <a:avLst/>
          </a:prstGeom>
        </p:spPr>
        <p:txBody>
          <a:bodyPr/>
          <a:lstStyle/>
          <a:p>
            <a:pPr marL="457200" indent="-457200">
              <a:buFont typeface="Arial" panose="020B0604020202020204" pitchFamily="34" charset="0"/>
              <a:buChar char="•"/>
            </a:pPr>
            <a:r>
              <a:rPr sz="3000" dirty="0"/>
              <a:t>Commonly used for sequence recognition and prediction, for example for audio or text</a:t>
            </a:r>
          </a:p>
          <a:p>
            <a:pPr marL="457200" indent="-457200">
              <a:buFont typeface="Arial" panose="020B0604020202020204" pitchFamily="34" charset="0"/>
              <a:buChar char="•"/>
            </a:pPr>
            <a:r>
              <a:rPr sz="3000" dirty="0"/>
              <a:t>Often used for generative text, through predicting the next word or letter based on some training set</a:t>
            </a:r>
          </a:p>
          <a:p>
            <a:pPr marL="457200" indent="-457200">
              <a:buFont typeface="Arial" panose="020B0604020202020204" pitchFamily="34" charset="0"/>
              <a:buChar char="•"/>
            </a:pPr>
            <a:r>
              <a:rPr sz="3000" dirty="0"/>
              <a:t>Can be used for PCG: predicting the next element in a sequence, e.g. a level segment or a word in a description</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Long Short-Term Memory</a:t>
            </a:r>
            <a:endParaRPr lang="en-GB" sz="4500" b="1" cap="none" dirty="0">
              <a:solidFill>
                <a:srgbClr val="FFC000"/>
              </a:solidFill>
              <a:latin typeface="+mn-lt"/>
            </a:endParaRPr>
          </a:p>
        </p:txBody>
      </p:sp>
    </p:spTree>
    <p:extLst>
      <p:ext uri="{BB962C8B-B14F-4D97-AF65-F5344CB8AC3E}">
        <p14:creationId xmlns:p14="http://schemas.microsoft.com/office/powerpoint/2010/main" val="1467697647"/>
      </p:ext>
    </p:extLst>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35696" y="1283605"/>
            <a:ext cx="5544616" cy="4204839"/>
          </a:xfrm>
          <a:prstGeom prst="rect">
            <a:avLst/>
          </a:prstGeom>
        </p:spPr>
      </p:pic>
      <p:sp>
        <p:nvSpPr>
          <p:cNvPr id="6"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LSTM for Mario</a:t>
            </a:r>
            <a:endParaRPr lang="en-GB" sz="4500" b="1" cap="none" dirty="0">
              <a:solidFill>
                <a:srgbClr val="FFC000"/>
              </a:solidFill>
              <a:latin typeface="+mn-lt"/>
            </a:endParaRPr>
          </a:p>
        </p:txBody>
      </p:sp>
    </p:spTree>
    <p:extLst>
      <p:ext uri="{BB962C8B-B14F-4D97-AF65-F5344CB8AC3E}">
        <p14:creationId xmlns:p14="http://schemas.microsoft.com/office/powerpoint/2010/main" val="4217443023"/>
      </p:ext>
    </p:extLst>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632" y="1310404"/>
            <a:ext cx="6696744" cy="3982856"/>
          </a:xfrm>
          <a:prstGeom prst="rect">
            <a:avLst/>
          </a:prstGeom>
        </p:spPr>
      </p:pic>
      <p:sp>
        <p:nvSpPr>
          <p:cNvPr id="6"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LSTM for Magic Cards</a:t>
            </a:r>
            <a:endParaRPr lang="en-GB" sz="4500" b="1" cap="none" dirty="0">
              <a:solidFill>
                <a:srgbClr val="FFC000"/>
              </a:solidFill>
              <a:latin typeface="+mn-lt"/>
            </a:endParaRPr>
          </a:p>
        </p:txBody>
      </p:sp>
      <p:sp>
        <p:nvSpPr>
          <p:cNvPr id="2" name="Summerville and Mateas 2016: Mystical tutor: A magic: The gathering design assistant via denoising sequence-to-sequence learning">
            <a:extLst>
              <a:ext uri="{FF2B5EF4-FFF2-40B4-BE49-F238E27FC236}">
                <a16:creationId xmlns:a16="http://schemas.microsoft.com/office/drawing/2014/main" id="{BB15467A-178B-C64B-5DA2-F40EF901EBEB}"/>
              </a:ext>
            </a:extLst>
          </p:cNvPr>
          <p:cNvSpPr txBox="1"/>
          <p:nvPr/>
        </p:nvSpPr>
        <p:spPr>
          <a:xfrm>
            <a:off x="0" y="5373424"/>
            <a:ext cx="9108504" cy="292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300"/>
            </a:lvl1pPr>
          </a:lstStyle>
          <a:p>
            <a:pPr algn="ctr"/>
            <a:r>
              <a:rPr dirty="0">
                <a:latin typeface="+mn-lt"/>
              </a:rPr>
              <a:t>Summerville and Mateas 2016: </a:t>
            </a:r>
            <a:r>
              <a:rPr b="1" dirty="0">
                <a:latin typeface="+mn-lt"/>
              </a:rPr>
              <a:t>Mystical tutor: A magic: The gathering design assistant via denoising sequence-to-sequence learning</a:t>
            </a:r>
          </a:p>
        </p:txBody>
      </p:sp>
    </p:spTree>
    <p:extLst>
      <p:ext uri="{BB962C8B-B14F-4D97-AF65-F5344CB8AC3E}">
        <p14:creationId xmlns:p14="http://schemas.microsoft.com/office/powerpoint/2010/main" val="2916180490"/>
      </p:ext>
    </p:extLst>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D44512FB-144D-267D-D43E-99557DA66A6F}"/>
              </a:ext>
            </a:extLst>
          </p:cNvPr>
          <p:cNvSpPr txBox="1">
            <a:spLocks/>
          </p:cNvSpPr>
          <p:nvPr/>
        </p:nvSpPr>
        <p:spPr bwMode="auto">
          <a:xfrm>
            <a:off x="-1" y="463500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Generative Adversarial Networks</a:t>
            </a:r>
            <a:endParaRPr lang="en-GB" sz="4500" b="1" cap="none" dirty="0">
              <a:solidFill>
                <a:srgbClr val="FFC000"/>
              </a:solidFill>
              <a:latin typeface="+mn-lt"/>
            </a:endParaRPr>
          </a:p>
        </p:txBody>
      </p:sp>
    </p:spTree>
    <p:extLst>
      <p:ext uri="{BB962C8B-B14F-4D97-AF65-F5344CB8AC3E}">
        <p14:creationId xmlns:p14="http://schemas.microsoft.com/office/powerpoint/2010/main" val="52644435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4492-ABB3-3654-5CB1-2DD9BEB7A8D7}"/>
            </a:ext>
          </a:extLst>
        </p:cNvPr>
        <p:cNvGrpSpPr/>
        <p:nvPr/>
      </p:nvGrpSpPr>
      <p:grpSpPr>
        <a:xfrm>
          <a:off x="0" y="0"/>
          <a:ext cx="0" cy="0"/>
          <a:chOff x="0" y="0"/>
          <a:chExt cx="0" cy="0"/>
        </a:xfrm>
      </p:grpSpPr>
      <p:pic>
        <p:nvPicPr>
          <p:cNvPr id="470" name="Image" descr="Image">
            <a:extLst>
              <a:ext uri="{FF2B5EF4-FFF2-40B4-BE49-F238E27FC236}">
                <a16:creationId xmlns:a16="http://schemas.microsoft.com/office/drawing/2014/main" id="{D5743836-918A-3ED1-4D1E-94D7318B736F}"/>
              </a:ext>
            </a:extLst>
          </p:cNvPr>
          <p:cNvPicPr>
            <a:picLocks noChangeAspect="1"/>
          </p:cNvPicPr>
          <p:nvPr/>
        </p:nvPicPr>
        <p:blipFill>
          <a:blip r:embed="rId3"/>
          <a:srcRect t="27635" b="29032"/>
          <a:stretch>
            <a:fillRect/>
          </a:stretch>
        </p:blipFill>
        <p:spPr>
          <a:xfrm>
            <a:off x="0" y="1705372"/>
            <a:ext cx="9144000" cy="2232248"/>
          </a:xfrm>
          <a:prstGeom prst="rect">
            <a:avLst/>
          </a:prstGeom>
          <a:ln w="12700">
            <a:miter lim="400000"/>
          </a:ln>
        </p:spPr>
      </p:pic>
    </p:spTree>
    <p:extLst>
      <p:ext uri="{BB962C8B-B14F-4D97-AF65-F5344CB8AC3E}">
        <p14:creationId xmlns:p14="http://schemas.microsoft.com/office/powerpoint/2010/main" val="2937978305"/>
      </p:ext>
    </p:extLst>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rain two networks intermittently: a generator and a discriminator…"/>
          <p:cNvSpPr txBox="1">
            <a:spLocks noGrp="1"/>
          </p:cNvSpPr>
          <p:nvPr>
            <p:ph type="body" idx="1"/>
          </p:nvPr>
        </p:nvSpPr>
        <p:spPr>
          <a:xfrm>
            <a:off x="251520" y="1489348"/>
            <a:ext cx="8640959" cy="3338513"/>
          </a:xfrm>
          <a:prstGeom prst="rect">
            <a:avLst/>
          </a:prstGeom>
        </p:spPr>
        <p:txBody>
          <a:bodyPr/>
          <a:lstStyle/>
          <a:p>
            <a:pPr marL="457200" indent="-457200">
              <a:buFont typeface="Arial" panose="020B0604020202020204" pitchFamily="34" charset="0"/>
              <a:buChar char="•"/>
            </a:pPr>
            <a:r>
              <a:rPr sz="3000" dirty="0"/>
              <a:t>Train two networks intermittently: a generator and a discriminator</a:t>
            </a:r>
          </a:p>
          <a:p>
            <a:pPr marL="457200" indent="-457200">
              <a:buFont typeface="Arial" panose="020B0604020202020204" pitchFamily="34" charset="0"/>
              <a:buChar char="•"/>
            </a:pPr>
            <a:r>
              <a:rPr sz="3000" dirty="0"/>
              <a:t>The discriminator is trained to distinguish real artifacts from fake (generated) ones</a:t>
            </a:r>
          </a:p>
          <a:p>
            <a:pPr marL="457200" indent="-457200">
              <a:buFont typeface="Arial" panose="020B0604020202020204" pitchFamily="34" charset="0"/>
              <a:buChar char="•"/>
            </a:pPr>
            <a:r>
              <a:rPr sz="3000" dirty="0"/>
              <a:t>The generator is trained to generate artifacts that fool the discriminator</a:t>
            </a:r>
          </a:p>
          <a:p>
            <a:pPr marL="457200" indent="-457200">
              <a:buFont typeface="Arial" panose="020B0604020202020204" pitchFamily="34" charset="0"/>
              <a:buChar char="•"/>
            </a:pPr>
            <a:r>
              <a:rPr sz="3000" dirty="0"/>
              <a:t>Essentially the same idea as competitive coevolution</a:t>
            </a:r>
          </a:p>
        </p:txBody>
      </p:sp>
      <p:sp>
        <p:nvSpPr>
          <p:cNvPr id="4"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mn-lt"/>
              </a:rPr>
              <a:t>Generative Adversarial Networks</a:t>
            </a:r>
            <a:endParaRPr lang="en-GB" sz="4000" b="1" cap="none" dirty="0">
              <a:solidFill>
                <a:srgbClr val="FFC000"/>
              </a:solidFill>
              <a:latin typeface="+mn-lt"/>
            </a:endParaRPr>
          </a:p>
        </p:txBody>
      </p:sp>
    </p:spTree>
    <p:extLst>
      <p:ext uri="{BB962C8B-B14F-4D97-AF65-F5344CB8AC3E}">
        <p14:creationId xmlns:p14="http://schemas.microsoft.com/office/powerpoint/2010/main" val="1281123306"/>
      </p:ext>
    </p:extLst>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mn-lt"/>
              </a:rPr>
              <a:t>Generative Adversarial Networks</a:t>
            </a:r>
            <a:endParaRPr lang="en-GB" sz="4000" b="1" cap="none" dirty="0">
              <a:solidFill>
                <a:srgbClr val="FFC000"/>
              </a:solidFill>
              <a:latin typeface="+mn-lt"/>
            </a:endParaRPr>
          </a:p>
        </p:txBody>
      </p:sp>
      <p:pic>
        <p:nvPicPr>
          <p:cNvPr id="39" name="Picture 38">
            <a:extLst>
              <a:ext uri="{FF2B5EF4-FFF2-40B4-BE49-F238E27FC236}">
                <a16:creationId xmlns:a16="http://schemas.microsoft.com/office/drawing/2014/main" id="{BD18DB1F-EA8C-C57A-5D07-6346E4E52A54}"/>
              </a:ext>
            </a:extLst>
          </p:cNvPr>
          <p:cNvPicPr>
            <a:picLocks noChangeAspect="1"/>
          </p:cNvPicPr>
          <p:nvPr/>
        </p:nvPicPr>
        <p:blipFill>
          <a:blip r:embed="rId4"/>
          <a:stretch>
            <a:fillRect/>
          </a:stretch>
        </p:blipFill>
        <p:spPr>
          <a:xfrm>
            <a:off x="-36512" y="1705372"/>
            <a:ext cx="9144000" cy="3282186"/>
          </a:xfrm>
          <a:prstGeom prst="rect">
            <a:avLst/>
          </a:prstGeom>
        </p:spPr>
      </p:pic>
    </p:spTree>
    <p:extLst>
      <p:ext uri="{BB962C8B-B14F-4D97-AF65-F5344CB8AC3E}">
        <p14:creationId xmlns:p14="http://schemas.microsoft.com/office/powerpoint/2010/main" val="12817832"/>
      </p:ext>
    </p:extLst>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Train a GAN on a Mario level, so that it can produce level segments…"/>
          <p:cNvSpPr txBox="1">
            <a:spLocks noGrp="1"/>
          </p:cNvSpPr>
          <p:nvPr>
            <p:ph type="body" sz="half" idx="1"/>
          </p:nvPr>
        </p:nvSpPr>
        <p:spPr>
          <a:xfrm>
            <a:off x="539552" y="3117685"/>
            <a:ext cx="8136904" cy="2260095"/>
          </a:xfrm>
          <a:prstGeom prst="rect">
            <a:avLst/>
          </a:prstGeom>
        </p:spPr>
        <p:txBody>
          <a:bodyPr>
            <a:noAutofit/>
          </a:bodyPr>
          <a:lstStyle/>
          <a:p>
            <a:pPr marL="457200" indent="-457200" defTabSz="338860">
              <a:spcBef>
                <a:spcPts val="2402"/>
              </a:spcBef>
              <a:buFont typeface="Arial" panose="020B0604020202020204" pitchFamily="34" charset="0"/>
              <a:buChar char="•"/>
              <a:defRPr sz="3564"/>
            </a:pPr>
            <a:r>
              <a:rPr sz="2400" dirty="0"/>
              <a:t>Train a GAN on a Mario level, so that it can produce level segments</a:t>
            </a:r>
          </a:p>
          <a:p>
            <a:pPr marL="457200" indent="-457200" defTabSz="338860">
              <a:spcBef>
                <a:spcPts val="2402"/>
              </a:spcBef>
              <a:buFont typeface="Arial" panose="020B0604020202020204" pitchFamily="34" charset="0"/>
              <a:buChar char="•"/>
              <a:defRPr sz="3564"/>
            </a:pPr>
            <a:r>
              <a:rPr sz="2400" dirty="0"/>
              <a:t>Search the latent space of the trained GAN for level segments with particular properties</a:t>
            </a:r>
          </a:p>
          <a:p>
            <a:pPr marL="715028" lvl="1" indent="-457200" defTabSz="338860">
              <a:spcBef>
                <a:spcPts val="2402"/>
              </a:spcBef>
              <a:buFont typeface="Arial" panose="020B0604020202020204" pitchFamily="34" charset="0"/>
              <a:buChar char="•"/>
              <a:defRPr sz="3564"/>
            </a:pPr>
            <a:r>
              <a:rPr sz="2400" dirty="0"/>
              <a:t>Approach called </a:t>
            </a:r>
            <a:r>
              <a:rPr sz="2400" i="1" dirty="0"/>
              <a:t>Latent Variable Evolution</a:t>
            </a:r>
          </a:p>
        </p:txBody>
      </p:sp>
      <p:pic>
        <p:nvPicPr>
          <p:cNvPr id="2" name="Picture 1"/>
          <p:cNvPicPr>
            <a:picLocks noChangeAspect="1"/>
          </p:cNvPicPr>
          <p:nvPr/>
        </p:nvPicPr>
        <p:blipFill>
          <a:blip r:embed="rId3"/>
          <a:stretch>
            <a:fillRect/>
          </a:stretch>
        </p:blipFill>
        <p:spPr>
          <a:xfrm>
            <a:off x="1823000" y="1112838"/>
            <a:ext cx="5498000" cy="1878105"/>
          </a:xfrm>
          <a:prstGeom prst="rect">
            <a:avLst/>
          </a:prstGeom>
        </p:spPr>
      </p:pic>
      <p:sp>
        <p:nvSpPr>
          <p:cNvPr id="3" name="Title 7">
            <a:extLst>
              <a:ext uri="{FF2B5EF4-FFF2-40B4-BE49-F238E27FC236}">
                <a16:creationId xmlns:a16="http://schemas.microsoft.com/office/drawing/2014/main" id="{BFAD4752-DF07-139B-9E6D-05ADB8F51B22}"/>
              </a:ext>
            </a:extLst>
          </p:cNvPr>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mn-lt"/>
              </a:rPr>
              <a:t>GANs for Mario Level Generation</a:t>
            </a:r>
            <a:endParaRPr lang="en-GB" sz="4000" b="1" cap="none" dirty="0">
              <a:solidFill>
                <a:srgbClr val="FFC000"/>
              </a:solidFill>
              <a:latin typeface="+mn-lt"/>
            </a:endParaRPr>
          </a:p>
        </p:txBody>
      </p:sp>
    </p:spTree>
    <p:extLst>
      <p:ext uri="{BB962C8B-B14F-4D97-AF65-F5344CB8AC3E}">
        <p14:creationId xmlns:p14="http://schemas.microsoft.com/office/powerpoint/2010/main" val="818511390"/>
      </p:ext>
    </p:extLst>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0882" y="1436"/>
            <a:ext cx="7622235" cy="5712128"/>
          </a:xfrm>
          <a:prstGeom prst="rect">
            <a:avLst/>
          </a:prstGeom>
        </p:spPr>
      </p:pic>
    </p:spTree>
    <p:extLst>
      <p:ext uri="{BB962C8B-B14F-4D97-AF65-F5344CB8AC3E}">
        <p14:creationId xmlns:p14="http://schemas.microsoft.com/office/powerpoint/2010/main" val="2421615518"/>
      </p:ext>
    </p:extLst>
  </p:cSld>
  <p:clrMapOvr>
    <a:masterClrMapping/>
  </p:clrMapOvr>
  <p:transition spd="med"/>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55EB534-CC5D-C4CA-88A5-CFB8E886AD44}"/>
              </a:ext>
            </a:extLst>
          </p:cNvPr>
          <p:cNvPicPr>
            <a:picLocks noChangeAspect="1"/>
          </p:cNvPicPr>
          <p:nvPr/>
        </p:nvPicPr>
        <p:blipFill>
          <a:blip r:embed="rId3"/>
          <a:stretch>
            <a:fillRect/>
          </a:stretch>
        </p:blipFill>
        <p:spPr>
          <a:xfrm>
            <a:off x="1636521" y="1775537"/>
            <a:ext cx="5870957" cy="3170195"/>
          </a:xfrm>
          <a:prstGeom prst="rect">
            <a:avLst/>
          </a:prstGeom>
        </p:spPr>
      </p:pic>
      <p:sp>
        <p:nvSpPr>
          <p:cNvPr id="27" name="Title 7">
            <a:extLst>
              <a:ext uri="{FF2B5EF4-FFF2-40B4-BE49-F238E27FC236}">
                <a16:creationId xmlns:a16="http://schemas.microsoft.com/office/drawing/2014/main" id="{A1A7A75C-125A-0DA5-6D4F-3BD9942CEEB9}"/>
              </a:ext>
            </a:extLst>
          </p:cNvPr>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mn-lt"/>
              </a:rPr>
              <a:t>GANs for Mario Level Generation</a:t>
            </a:r>
            <a:endParaRPr lang="en-GB" sz="4000" b="1" cap="none" dirty="0">
              <a:solidFill>
                <a:srgbClr val="FFC000"/>
              </a:solidFill>
              <a:latin typeface="+mn-lt"/>
            </a:endParaRPr>
          </a:p>
        </p:txBody>
      </p:sp>
    </p:spTree>
    <p:extLst>
      <p:ext uri="{BB962C8B-B14F-4D97-AF65-F5344CB8AC3E}">
        <p14:creationId xmlns:p14="http://schemas.microsoft.com/office/powerpoint/2010/main" val="3984161539"/>
      </p:ext>
    </p:extLst>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0297" y="916267"/>
            <a:ext cx="6403405" cy="4798733"/>
          </a:xfrm>
          <a:prstGeom prst="rect">
            <a:avLst/>
          </a:prstGeom>
        </p:spPr>
      </p:pic>
      <p:sp>
        <p:nvSpPr>
          <p:cNvPr id="3" name="Title 7">
            <a:extLst>
              <a:ext uri="{FF2B5EF4-FFF2-40B4-BE49-F238E27FC236}">
                <a16:creationId xmlns:a16="http://schemas.microsoft.com/office/drawing/2014/main" id="{8B986C59-B467-56FF-426A-21F3AC425B33}"/>
              </a:ext>
            </a:extLst>
          </p:cNvPr>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mn-lt"/>
              </a:rPr>
              <a:t>GANs for Mario Level Generation</a:t>
            </a:r>
            <a:endParaRPr lang="en-GB" sz="4000" b="1" cap="none" dirty="0">
              <a:solidFill>
                <a:srgbClr val="FFC000"/>
              </a:solidFill>
              <a:latin typeface="+mn-lt"/>
            </a:endParaRPr>
          </a:p>
        </p:txBody>
      </p:sp>
    </p:spTree>
    <p:extLst>
      <p:ext uri="{BB962C8B-B14F-4D97-AF65-F5344CB8AC3E}">
        <p14:creationId xmlns:p14="http://schemas.microsoft.com/office/powerpoint/2010/main" val="3339603387"/>
      </p:ext>
    </p:extLst>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7139" b="7139"/>
          <a:stretch>
            <a:fillRect/>
          </a:stretch>
        </p:blipFill>
        <p:spPr>
          <a:xfrm>
            <a:off x="974253" y="1065449"/>
            <a:ext cx="7195494" cy="4622404"/>
          </a:xfrm>
          <a:prstGeom prst="rect">
            <a:avLst/>
          </a:prstGeom>
        </p:spPr>
      </p:pic>
      <p:sp>
        <p:nvSpPr>
          <p:cNvPr id="3" name="Title 7">
            <a:extLst>
              <a:ext uri="{FF2B5EF4-FFF2-40B4-BE49-F238E27FC236}">
                <a16:creationId xmlns:a16="http://schemas.microsoft.com/office/drawing/2014/main" id="{6E98A004-1F71-456F-6322-59AE22EC5783}"/>
              </a:ext>
            </a:extLst>
          </p:cNvPr>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mn-lt"/>
              </a:rPr>
              <a:t>GANs for Mario Level Generation</a:t>
            </a:r>
            <a:endParaRPr lang="en-GB" sz="4000" b="1" cap="none" dirty="0">
              <a:solidFill>
                <a:srgbClr val="FFC000"/>
              </a:solidFill>
              <a:latin typeface="+mn-lt"/>
            </a:endParaRPr>
          </a:p>
        </p:txBody>
      </p:sp>
    </p:spTree>
    <p:extLst>
      <p:ext uri="{BB962C8B-B14F-4D97-AF65-F5344CB8AC3E}">
        <p14:creationId xmlns:p14="http://schemas.microsoft.com/office/powerpoint/2010/main" val="4232792642"/>
      </p:ext>
    </p:extLst>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904" y="2281436"/>
            <a:ext cx="8904192" cy="1728192"/>
          </a:xfrm>
          <a:prstGeom prst="rect">
            <a:avLst/>
          </a:prstGeom>
        </p:spPr>
      </p:pic>
      <p:sp>
        <p:nvSpPr>
          <p:cNvPr id="3" name="Title 7">
            <a:extLst>
              <a:ext uri="{FF2B5EF4-FFF2-40B4-BE49-F238E27FC236}">
                <a16:creationId xmlns:a16="http://schemas.microsoft.com/office/drawing/2014/main" id="{F826394C-CB4F-993F-24D2-26CD6E7565AA}"/>
              </a:ext>
            </a:extLst>
          </p:cNvPr>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mn-lt"/>
              </a:rPr>
              <a:t>GANs for Mario Level Generation</a:t>
            </a:r>
            <a:endParaRPr lang="en-GB" sz="4000" b="1" cap="none" dirty="0">
              <a:solidFill>
                <a:srgbClr val="FFC000"/>
              </a:solidFill>
              <a:latin typeface="+mn-lt"/>
            </a:endParaRPr>
          </a:p>
        </p:txBody>
      </p:sp>
    </p:spTree>
    <p:extLst>
      <p:ext uri="{BB962C8B-B14F-4D97-AF65-F5344CB8AC3E}">
        <p14:creationId xmlns:p14="http://schemas.microsoft.com/office/powerpoint/2010/main" val="3190516588"/>
      </p:ext>
    </p:extLst>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DFAE2CE8-A9BC-8AD2-D26D-B5247AB4D864}"/>
              </a:ext>
            </a:extLst>
          </p:cNvPr>
          <p:cNvSpPr txBox="1">
            <a:spLocks/>
          </p:cNvSpPr>
          <p:nvPr/>
        </p:nvSpPr>
        <p:spPr bwMode="auto">
          <a:xfrm>
            <a:off x="-1" y="463500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Calibri" panose="020F0502020204030204" pitchFamily="34" charset="0"/>
                <a:ea typeface="Calibri" panose="020F0502020204030204" pitchFamily="34" charset="0"/>
                <a:cs typeface="Calibri" panose="020F0502020204030204" pitchFamily="34" charset="0"/>
              </a:rPr>
              <a:t>LLMs</a:t>
            </a:r>
            <a:endParaRPr lang="en-GB" sz="45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8650976"/>
      </p:ext>
    </p:extLst>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ext-to-image, text-to-text, text-to-music, text-to-code etc works well……"/>
          <p:cNvSpPr txBox="1">
            <a:spLocks noGrp="1"/>
          </p:cNvSpPr>
          <p:nvPr>
            <p:ph type="body" idx="1"/>
          </p:nvPr>
        </p:nvSpPr>
        <p:spPr>
          <a:xfrm>
            <a:off x="122997" y="1442513"/>
            <a:ext cx="8713272" cy="3315147"/>
          </a:xfrm>
          <a:prstGeom prst="rect">
            <a:avLst/>
          </a:prstGeom>
        </p:spPr>
        <p:txBody>
          <a:bodyPr>
            <a:normAutofit/>
          </a:bodyPr>
          <a:lstStyle/>
          <a:p>
            <a:r>
              <a:rPr sz="2625" dirty="0">
                <a:latin typeface="Calibri" panose="020F0502020204030204" pitchFamily="34" charset="0"/>
                <a:ea typeface="Calibri" panose="020F0502020204030204" pitchFamily="34" charset="0"/>
                <a:cs typeface="Calibri" panose="020F0502020204030204" pitchFamily="34" charset="0"/>
              </a:rPr>
              <a:t>Text-to-image, text-to-text, text-to-music, text-to-code </a:t>
            </a:r>
            <a:r>
              <a:rPr sz="2625" dirty="0" err="1">
                <a:latin typeface="Calibri" panose="020F0502020204030204" pitchFamily="34" charset="0"/>
                <a:ea typeface="Calibri" panose="020F0502020204030204" pitchFamily="34" charset="0"/>
                <a:cs typeface="Calibri" panose="020F0502020204030204" pitchFamily="34" charset="0"/>
              </a:rPr>
              <a:t>etc</a:t>
            </a:r>
            <a:r>
              <a:rPr sz="2625" dirty="0">
                <a:latin typeface="Calibri" panose="020F0502020204030204" pitchFamily="34" charset="0"/>
                <a:ea typeface="Calibri" panose="020F0502020204030204" pitchFamily="34" charset="0"/>
                <a:cs typeface="Calibri" panose="020F0502020204030204" pitchFamily="34" charset="0"/>
              </a:rPr>
              <a:t> works well…</a:t>
            </a:r>
          </a:p>
          <a:p>
            <a:r>
              <a:rPr sz="2625" dirty="0">
                <a:latin typeface="Calibri" panose="020F0502020204030204" pitchFamily="34" charset="0"/>
                <a:ea typeface="Calibri" panose="020F0502020204030204" pitchFamily="34" charset="0"/>
                <a:cs typeface="Calibri" panose="020F0502020204030204" pitchFamily="34" charset="0"/>
              </a:rPr>
              <a:t>Can we use text-conditioning in our content generation?</a:t>
            </a:r>
          </a:p>
          <a:p>
            <a:r>
              <a:rPr sz="2625" dirty="0">
                <a:latin typeface="Calibri" panose="020F0502020204030204" pitchFamily="34" charset="0"/>
                <a:ea typeface="Calibri" panose="020F0502020204030204" pitchFamily="34" charset="0"/>
                <a:cs typeface="Calibri" panose="020F0502020204030204" pitchFamily="34" charset="0"/>
              </a:rPr>
              <a:t>Could we simply ask a model to create a new game for us?</a:t>
            </a:r>
          </a:p>
        </p:txBody>
      </p:sp>
      <p:sp>
        <p:nvSpPr>
          <p:cNvPr id="2" name="Title 7">
            <a:extLst>
              <a:ext uri="{FF2B5EF4-FFF2-40B4-BE49-F238E27FC236}">
                <a16:creationId xmlns:a16="http://schemas.microsoft.com/office/drawing/2014/main" id="{2D09E321-1FDF-A72C-0156-99E786A85631}"/>
              </a:ext>
            </a:extLst>
          </p:cNvPr>
          <p:cNvSpPr txBox="1">
            <a:spLocks/>
          </p:cNvSpPr>
          <p:nvPr/>
        </p:nvSpPr>
        <p:spPr bwMode="auto">
          <a:xfrm>
            <a:off x="0" y="-30734"/>
            <a:ext cx="9144001" cy="1080000"/>
          </a:xfrm>
          <a:prstGeom prst="rect">
            <a:avLst/>
          </a:prstGeom>
          <a:blipFill>
            <a:blip r:embed="rId2"/>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Calibri" panose="020F0502020204030204" pitchFamily="34" charset="0"/>
                <a:ea typeface="Calibri" panose="020F0502020204030204" pitchFamily="34" charset="0"/>
                <a:cs typeface="Calibri" panose="020F0502020204030204" pitchFamily="34" charset="0"/>
              </a:rPr>
              <a:t>LLMs</a:t>
            </a:r>
            <a:endParaRPr lang="en-GB" sz="40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93AA1BED-5B5B-7335-A300-9375DAED676F}"/>
              </a:ext>
            </a:extLst>
          </p:cNvPr>
          <p:cNvPicPr>
            <a:picLocks noChangeAspect="1"/>
          </p:cNvPicPr>
          <p:nvPr/>
        </p:nvPicPr>
        <p:blipFill>
          <a:blip r:embed="rId3"/>
          <a:srcRect t="72366" b="1075"/>
          <a:stretch>
            <a:fillRect/>
          </a:stretch>
        </p:blipFill>
        <p:spPr>
          <a:xfrm>
            <a:off x="0" y="4009628"/>
            <a:ext cx="9144000" cy="1368152"/>
          </a:xfrm>
          <a:prstGeom prst="rect">
            <a:avLst/>
          </a:prstGeom>
          <a:ln w="12700">
            <a:miter lim="400000"/>
          </a:ln>
        </p:spPr>
      </p:pic>
    </p:spTree>
    <p:extLst>
      <p:ext uri="{BB962C8B-B14F-4D97-AF65-F5344CB8AC3E}">
        <p14:creationId xmlns:p14="http://schemas.microsoft.com/office/powerpoint/2010/main" val="289766540"/>
      </p:ext>
    </p:extLst>
  </p:cSld>
  <p:clrMapOvr>
    <a:masterClrMapping/>
  </p:clrMapOvr>
  <p:transition spd="med"/>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Google Shape;69;p15"/>
          <p:cNvSpPr txBox="1">
            <a:spLocks noGrp="1"/>
          </p:cNvSpPr>
          <p:nvPr>
            <p:ph type="body" sz="half" idx="1"/>
          </p:nvPr>
        </p:nvSpPr>
        <p:spPr>
          <a:xfrm>
            <a:off x="271151" y="1189098"/>
            <a:ext cx="8520601" cy="1239300"/>
          </a:xfrm>
          <a:prstGeom prst="rect">
            <a:avLst/>
          </a:prstGeom>
        </p:spPr>
        <p:txBody>
          <a:bodyPr>
            <a:normAutofit lnSpcReduction="10000"/>
          </a:bodyPr>
          <a:lstStyle>
            <a:lvl1pPr marL="0" indent="0">
              <a:spcBef>
                <a:spcPts val="3200"/>
              </a:spcBef>
              <a:buSzTx/>
              <a:buNone/>
              <a:defRPr>
                <a:solidFill>
                  <a:srgbClr val="000000"/>
                </a:solidFill>
              </a:defRPr>
            </a:lvl1pPr>
          </a:lstStyle>
          <a:p>
            <a:pPr algn="ctr"/>
            <a:r>
              <a:rPr dirty="0"/>
              <a:t>Large Language Models (LLMs) have demonstrated impressive capabilities for a variety of tasks, from chatting to generating computer code. But what about generating working game levels?</a:t>
            </a:r>
          </a:p>
        </p:txBody>
      </p:sp>
      <p:pic>
        <p:nvPicPr>
          <p:cNvPr id="394" name="Google Shape;70;p15" descr="Google Shape;70;p15"/>
          <p:cNvPicPr>
            <a:picLocks noChangeAspect="1"/>
          </p:cNvPicPr>
          <p:nvPr/>
        </p:nvPicPr>
        <p:blipFill>
          <a:blip r:embed="rId3"/>
          <a:stretch>
            <a:fillRect/>
          </a:stretch>
        </p:blipFill>
        <p:spPr>
          <a:xfrm>
            <a:off x="289712" y="2586587"/>
            <a:ext cx="2967926" cy="1977978"/>
          </a:xfrm>
          <a:prstGeom prst="rect">
            <a:avLst/>
          </a:prstGeom>
          <a:ln w="25400">
            <a:solidFill>
              <a:srgbClr val="000000"/>
            </a:solidFill>
          </a:ln>
        </p:spPr>
      </p:pic>
      <p:pic>
        <p:nvPicPr>
          <p:cNvPr id="395" name="Google Shape;71;p15" descr="Google Shape;71;p15"/>
          <p:cNvPicPr>
            <a:picLocks noChangeAspect="1"/>
          </p:cNvPicPr>
          <p:nvPr/>
        </p:nvPicPr>
        <p:blipFill>
          <a:blip r:embed="rId4"/>
          <a:stretch>
            <a:fillRect/>
          </a:stretch>
        </p:blipFill>
        <p:spPr>
          <a:xfrm>
            <a:off x="3597540" y="2558439"/>
            <a:ext cx="2620545" cy="2006126"/>
          </a:xfrm>
          <a:prstGeom prst="rect">
            <a:avLst/>
          </a:prstGeom>
          <a:ln w="25400">
            <a:solidFill>
              <a:srgbClr val="000000"/>
            </a:solidFill>
          </a:ln>
        </p:spPr>
      </p:pic>
      <p:pic>
        <p:nvPicPr>
          <p:cNvPr id="396" name="Google Shape;72;p15" descr="Google Shape;72;p15"/>
          <p:cNvPicPr>
            <a:picLocks noChangeAspect="1"/>
          </p:cNvPicPr>
          <p:nvPr/>
        </p:nvPicPr>
        <p:blipFill>
          <a:blip r:embed="rId5"/>
          <a:stretch>
            <a:fillRect/>
          </a:stretch>
        </p:blipFill>
        <p:spPr>
          <a:xfrm>
            <a:off x="6652063" y="2558439"/>
            <a:ext cx="2202225" cy="2006126"/>
          </a:xfrm>
          <a:prstGeom prst="rect">
            <a:avLst/>
          </a:prstGeom>
          <a:ln w="25400">
            <a:solidFill>
              <a:srgbClr val="000000"/>
            </a:solidFill>
          </a:ln>
        </p:spPr>
      </p:pic>
      <p:pic>
        <p:nvPicPr>
          <p:cNvPr id="397" name="Google Shape;73;p15" descr="Google Shape;73;p15"/>
          <p:cNvPicPr>
            <a:picLocks noChangeAspect="1"/>
          </p:cNvPicPr>
          <p:nvPr/>
        </p:nvPicPr>
        <p:blipFill>
          <a:blip r:embed="rId6"/>
          <a:stretch>
            <a:fillRect/>
          </a:stretch>
        </p:blipFill>
        <p:spPr>
          <a:xfrm>
            <a:off x="1577308" y="4621465"/>
            <a:ext cx="392726" cy="392726"/>
          </a:xfrm>
          <a:prstGeom prst="rect">
            <a:avLst/>
          </a:prstGeom>
          <a:ln w="12700">
            <a:miter lim="400000"/>
          </a:ln>
        </p:spPr>
      </p:pic>
      <p:pic>
        <p:nvPicPr>
          <p:cNvPr id="398" name="Google Shape;74;p15" descr="Google Shape;74;p15"/>
          <p:cNvPicPr>
            <a:picLocks noChangeAspect="1"/>
          </p:cNvPicPr>
          <p:nvPr/>
        </p:nvPicPr>
        <p:blipFill>
          <a:blip r:embed="rId6"/>
          <a:stretch>
            <a:fillRect/>
          </a:stretch>
        </p:blipFill>
        <p:spPr>
          <a:xfrm>
            <a:off x="4711445" y="4621465"/>
            <a:ext cx="392726" cy="392726"/>
          </a:xfrm>
          <a:prstGeom prst="rect">
            <a:avLst/>
          </a:prstGeom>
          <a:ln w="12700">
            <a:miter lim="400000"/>
          </a:ln>
        </p:spPr>
      </p:pic>
      <p:pic>
        <p:nvPicPr>
          <p:cNvPr id="399" name="Google Shape;75;p15" descr="Google Shape;75;p15"/>
          <p:cNvPicPr>
            <a:picLocks noChangeAspect="1"/>
          </p:cNvPicPr>
          <p:nvPr/>
        </p:nvPicPr>
        <p:blipFill>
          <a:blip r:embed="rId7"/>
          <a:stretch>
            <a:fillRect/>
          </a:stretch>
        </p:blipFill>
        <p:spPr>
          <a:xfrm>
            <a:off x="7556812" y="4621465"/>
            <a:ext cx="392726" cy="392725"/>
          </a:xfrm>
          <a:prstGeom prst="rect">
            <a:avLst/>
          </a:prstGeom>
          <a:ln w="12700">
            <a:miter lim="400000"/>
          </a:ln>
        </p:spPr>
      </p:pic>
      <p:sp>
        <p:nvSpPr>
          <p:cNvPr id="400" name="Todd, Earle, Nasir, Togelius (2023): Level Generation Through Large Language Models. PCG Workshop at FDG."/>
          <p:cNvSpPr txBox="1"/>
          <p:nvPr/>
        </p:nvSpPr>
        <p:spPr>
          <a:xfrm>
            <a:off x="996676" y="5052552"/>
            <a:ext cx="7150649" cy="306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normAutofit/>
          </a:bodyPr>
          <a:lstStyle>
            <a:lvl1pPr algn="l" defTabSz="813315">
              <a:spcBef>
                <a:spcPts val="5800"/>
              </a:spcBef>
              <a:defRPr sz="2970" b="0">
                <a:latin typeface="Helvetica Light"/>
                <a:ea typeface="Helvetica Light"/>
                <a:cs typeface="Helvetica Light"/>
                <a:sym typeface="Helvetica Light"/>
              </a:defRPr>
            </a:lvl1pPr>
          </a:lstStyle>
          <a:p>
            <a:pPr algn="ctr" defTabSz="304993" fontAlgn="auto" hangingPunct="0">
              <a:spcBef>
                <a:spcPts val="2175"/>
              </a:spcBef>
              <a:spcAft>
                <a:spcPts val="0"/>
              </a:spcAft>
            </a:pPr>
            <a:r>
              <a:rPr sz="1114" kern="0" dirty="0">
                <a:solidFill>
                  <a:srgbClr val="000000"/>
                </a:solidFill>
                <a:latin typeface="Calibri" panose="020F0502020204030204" pitchFamily="34" charset="0"/>
                <a:ea typeface="Calibri" panose="020F0502020204030204" pitchFamily="34" charset="0"/>
                <a:cs typeface="Calibri" panose="020F0502020204030204" pitchFamily="34" charset="0"/>
              </a:rPr>
              <a:t>Todd, Earle, Nasir, </a:t>
            </a:r>
            <a:r>
              <a:rPr sz="1114" kern="0" dirty="0" err="1">
                <a:solidFill>
                  <a:srgbClr val="000000"/>
                </a:solidFill>
                <a:latin typeface="Calibri" panose="020F0502020204030204" pitchFamily="34" charset="0"/>
                <a:ea typeface="Calibri" panose="020F0502020204030204" pitchFamily="34" charset="0"/>
                <a:cs typeface="Calibri" panose="020F0502020204030204" pitchFamily="34" charset="0"/>
              </a:rPr>
              <a:t>Togelius</a:t>
            </a:r>
            <a:r>
              <a:rPr sz="1114" kern="0" dirty="0">
                <a:solidFill>
                  <a:srgbClr val="000000"/>
                </a:solidFill>
                <a:latin typeface="Calibri" panose="020F0502020204030204" pitchFamily="34" charset="0"/>
                <a:ea typeface="Calibri" panose="020F0502020204030204" pitchFamily="34" charset="0"/>
                <a:cs typeface="Calibri" panose="020F0502020204030204" pitchFamily="34" charset="0"/>
              </a:rPr>
              <a:t> (2023): </a:t>
            </a:r>
            <a:r>
              <a:rPr sz="1114" b="1" kern="0" dirty="0">
                <a:solidFill>
                  <a:srgbClr val="000000"/>
                </a:solidFill>
                <a:latin typeface="Calibri" panose="020F0502020204030204" pitchFamily="34" charset="0"/>
                <a:ea typeface="Calibri" panose="020F0502020204030204" pitchFamily="34" charset="0"/>
                <a:cs typeface="Calibri" panose="020F0502020204030204" pitchFamily="34" charset="0"/>
              </a:rPr>
              <a:t>Level Generation Through Large Language Models</a:t>
            </a:r>
            <a:r>
              <a:rPr sz="1114" kern="0" dirty="0">
                <a:solidFill>
                  <a:srgbClr val="000000"/>
                </a:solidFill>
                <a:latin typeface="Calibri" panose="020F0502020204030204" pitchFamily="34" charset="0"/>
                <a:ea typeface="Calibri" panose="020F0502020204030204" pitchFamily="34" charset="0"/>
                <a:cs typeface="Calibri" panose="020F0502020204030204" pitchFamily="34" charset="0"/>
              </a:rPr>
              <a:t>. PCG Workshop at FDG.</a:t>
            </a:r>
          </a:p>
        </p:txBody>
      </p:sp>
      <p:sp>
        <p:nvSpPr>
          <p:cNvPr id="2" name="Title 7">
            <a:extLst>
              <a:ext uri="{FF2B5EF4-FFF2-40B4-BE49-F238E27FC236}">
                <a16:creationId xmlns:a16="http://schemas.microsoft.com/office/drawing/2014/main" id="{4FF4535E-6E54-B310-0725-74D08C590716}"/>
              </a:ext>
            </a:extLst>
          </p:cNvPr>
          <p:cNvSpPr txBox="1">
            <a:spLocks/>
          </p:cNvSpPr>
          <p:nvPr/>
        </p:nvSpPr>
        <p:spPr bwMode="auto">
          <a:xfrm>
            <a:off x="0" y="-30734"/>
            <a:ext cx="9144001" cy="1080000"/>
          </a:xfrm>
          <a:prstGeom prst="rect">
            <a:avLst/>
          </a:prstGeom>
          <a:blipFill>
            <a:blip r:embed="rId8"/>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Calibri" panose="020F0502020204030204" pitchFamily="34" charset="0"/>
                <a:ea typeface="Calibri" panose="020F0502020204030204" pitchFamily="34" charset="0"/>
                <a:cs typeface="Calibri" panose="020F0502020204030204" pitchFamily="34" charset="0"/>
              </a:rPr>
              <a:t>LLMs</a:t>
            </a:r>
            <a:endParaRPr lang="en-GB" sz="40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Google Shape;109;p19"/>
          <p:cNvSpPr txBox="1">
            <a:spLocks noGrp="1"/>
          </p:cNvSpPr>
          <p:nvPr>
            <p:ph type="body" sz="quarter" idx="1"/>
          </p:nvPr>
        </p:nvSpPr>
        <p:spPr>
          <a:xfrm>
            <a:off x="593725" y="1438225"/>
            <a:ext cx="2412650" cy="817200"/>
          </a:xfrm>
          <a:prstGeom prst="rect">
            <a:avLst/>
          </a:prstGeom>
          <a:ln w="25400">
            <a:solidFill>
              <a:srgbClr val="000000"/>
            </a:solidFill>
            <a:round/>
          </a:ln>
        </p:spPr>
        <p:txBody>
          <a:bodyPr>
            <a:normAutofit fontScale="32500" lnSpcReduction="20000"/>
          </a:bodyPr>
          <a:lstStyle/>
          <a:p>
            <a:pPr marL="0" indent="0" algn="ctr" defTabSz="886968">
              <a:spcBef>
                <a:spcPts val="1163"/>
              </a:spcBef>
              <a:buSzTx/>
              <a:buNone/>
              <a:defRPr sz="4074">
                <a:solidFill>
                  <a:srgbClr val="000000"/>
                </a:solidFill>
                <a:latin typeface="Consolas"/>
                <a:ea typeface="Consolas"/>
                <a:cs typeface="Consolas"/>
                <a:sym typeface="Consolas"/>
              </a:defRPr>
            </a:pPr>
            <a:r>
              <a:rPr dirty="0"/>
              <a:t>“Give me a </a:t>
            </a:r>
            <a:r>
              <a:rPr b="1" dirty="0"/>
              <a:t>challenging </a:t>
            </a:r>
            <a:r>
              <a:rPr dirty="0"/>
              <a:t>level with </a:t>
            </a:r>
            <a:r>
              <a:rPr b="1" dirty="0"/>
              <a:t>7 boxes</a:t>
            </a:r>
            <a:r>
              <a:rPr dirty="0"/>
              <a:t>”</a:t>
            </a:r>
          </a:p>
        </p:txBody>
      </p:sp>
      <p:pic>
        <p:nvPicPr>
          <p:cNvPr id="406" name="Google Shape;110;p19" descr="Google Shape;110;p19"/>
          <p:cNvPicPr>
            <a:picLocks noChangeAspect="1"/>
          </p:cNvPicPr>
          <p:nvPr/>
        </p:nvPicPr>
        <p:blipFill>
          <a:blip r:embed="rId2"/>
          <a:stretch>
            <a:fillRect/>
          </a:stretch>
        </p:blipFill>
        <p:spPr>
          <a:xfrm>
            <a:off x="593725" y="2326475"/>
            <a:ext cx="2412650" cy="2228025"/>
          </a:xfrm>
          <a:prstGeom prst="rect">
            <a:avLst/>
          </a:prstGeom>
          <a:ln w="25400">
            <a:solidFill>
              <a:srgbClr val="000000"/>
            </a:solidFill>
          </a:ln>
        </p:spPr>
      </p:pic>
      <p:sp>
        <p:nvSpPr>
          <p:cNvPr id="407" name="Google Shape;111;p19"/>
          <p:cNvSpPr txBox="1"/>
          <p:nvPr/>
        </p:nvSpPr>
        <p:spPr>
          <a:xfrm>
            <a:off x="698150" y="4554500"/>
            <a:ext cx="2203800" cy="435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5" tIns="91425" rIns="91425" bIns="91425">
            <a:normAutofit/>
          </a:bodyPr>
          <a:lstStyle>
            <a:lvl1pPr defTabSz="2438400">
              <a:lnSpc>
                <a:spcPct val="92000"/>
              </a:lnSpc>
              <a:spcBef>
                <a:spcPts val="3200"/>
              </a:spcBef>
              <a:defRPr sz="4200">
                <a:latin typeface="Arial"/>
                <a:ea typeface="Arial"/>
                <a:cs typeface="Arial"/>
                <a:sym typeface="Arial"/>
              </a:defRPr>
            </a:lvl1pPr>
          </a:lstStyle>
          <a:p>
            <a:pPr algn="ctr" defTabSz="914400" fontAlgn="auto" hangingPunct="0">
              <a:spcBef>
                <a:spcPts val="1200"/>
              </a:spcBef>
              <a:spcAft>
                <a:spcPts val="0"/>
              </a:spcAft>
            </a:pPr>
            <a:r>
              <a:rPr sz="1575" b="1" kern="0">
                <a:solidFill>
                  <a:srgbClr val="000000"/>
                </a:solidFill>
              </a:rPr>
              <a:t>Controllability</a:t>
            </a:r>
          </a:p>
        </p:txBody>
      </p:sp>
      <p:grpSp>
        <p:nvGrpSpPr>
          <p:cNvPr id="410" name="Google Shape;113;p19"/>
          <p:cNvGrpSpPr/>
          <p:nvPr/>
        </p:nvGrpSpPr>
        <p:grpSpPr>
          <a:xfrm>
            <a:off x="5795050" y="1438213"/>
            <a:ext cx="2484751" cy="817201"/>
            <a:chOff x="0" y="-1"/>
            <a:chExt cx="7375201" cy="2179202"/>
          </a:xfrm>
        </p:grpSpPr>
        <p:sp>
          <p:nvSpPr>
            <p:cNvPr id="408" name="Rectangle"/>
            <p:cNvSpPr/>
            <p:nvPr/>
          </p:nvSpPr>
          <p:spPr>
            <a:xfrm>
              <a:off x="0" y="-1"/>
              <a:ext cx="7375201" cy="2179202"/>
            </a:xfrm>
            <a:prstGeom prst="rect">
              <a:avLst/>
            </a:prstGeom>
            <a:noFill/>
            <a:ln w="25400" cap="flat">
              <a:solidFill>
                <a:srgbClr val="000000"/>
              </a:solidFill>
              <a:prstDash val="solid"/>
              <a:round/>
            </a:ln>
            <a:effectLst/>
          </p:spPr>
          <p:txBody>
            <a:bodyPr wrap="square" lIns="0" tIns="0" rIns="0" bIns="0" numCol="1" anchor="t">
              <a:noAutofit/>
            </a:bodyPr>
            <a:lstStyle/>
            <a:p>
              <a:pPr defTabSz="914400" fontAlgn="auto" hangingPunct="0">
                <a:lnSpc>
                  <a:spcPct val="92000"/>
                </a:lnSpc>
                <a:spcBef>
                  <a:spcPts val="1200"/>
                </a:spcBef>
                <a:spcAft>
                  <a:spcPts val="0"/>
                </a:spcAft>
                <a:defRPr sz="4800" b="0">
                  <a:latin typeface="Consolas"/>
                  <a:ea typeface="Consolas"/>
                  <a:cs typeface="Consolas"/>
                  <a:sym typeface="Consolas"/>
                </a:defRPr>
              </a:pPr>
              <a:endParaRPr sz="1800" kern="0">
                <a:solidFill>
                  <a:srgbClr val="000000"/>
                </a:solidFill>
                <a:latin typeface="Consolas"/>
                <a:sym typeface="Consolas"/>
              </a:endParaRPr>
            </a:p>
          </p:txBody>
        </p:sp>
        <p:sp>
          <p:nvSpPr>
            <p:cNvPr id="409" name="“Give me a level for Sokoban and another level for Super Mario Bros”"/>
            <p:cNvSpPr txBox="1"/>
            <p:nvPr/>
          </p:nvSpPr>
          <p:spPr>
            <a:xfrm>
              <a:off x="137165" y="12699"/>
              <a:ext cx="7238034" cy="21538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5" tIns="91425" rIns="91425" bIns="91425" numCol="1" anchor="t">
              <a:normAutofit fontScale="92500"/>
            </a:bodyPr>
            <a:lstStyle/>
            <a:p>
              <a:pPr defTabSz="914400" fontAlgn="auto" hangingPunct="0">
                <a:lnSpc>
                  <a:spcPct val="92000"/>
                </a:lnSpc>
                <a:spcBef>
                  <a:spcPts val="1200"/>
                </a:spcBef>
                <a:spcAft>
                  <a:spcPts val="0"/>
                </a:spcAft>
                <a:defRPr sz="3400" b="0">
                  <a:latin typeface="Consolas"/>
                  <a:ea typeface="Consolas"/>
                  <a:cs typeface="Consolas"/>
                  <a:sym typeface="Consolas"/>
                </a:defRPr>
              </a:pPr>
              <a:r>
                <a:rPr sz="1350" kern="0" dirty="0">
                  <a:solidFill>
                    <a:srgbClr val="000000"/>
                  </a:solidFill>
                  <a:latin typeface="Consolas"/>
                  <a:sym typeface="Consolas"/>
                </a:rPr>
                <a:t>“Give me a level for </a:t>
              </a:r>
              <a:r>
                <a:rPr sz="1350" b="1" kern="0" dirty="0">
                  <a:solidFill>
                    <a:srgbClr val="000000"/>
                  </a:solidFill>
                  <a:latin typeface="Consolas"/>
                  <a:sym typeface="Consolas"/>
                </a:rPr>
                <a:t>Sokoban </a:t>
              </a:r>
              <a:r>
                <a:rPr sz="1350" kern="0" dirty="0">
                  <a:solidFill>
                    <a:srgbClr val="000000"/>
                  </a:solidFill>
                  <a:latin typeface="Consolas"/>
                  <a:sym typeface="Consolas"/>
                </a:rPr>
                <a:t>and another level for </a:t>
              </a:r>
              <a:r>
                <a:rPr sz="1350" b="1" kern="0" dirty="0">
                  <a:solidFill>
                    <a:srgbClr val="000000"/>
                  </a:solidFill>
                  <a:latin typeface="Consolas"/>
                  <a:sym typeface="Consolas"/>
                </a:rPr>
                <a:t>Super Mario Bros</a:t>
              </a:r>
              <a:r>
                <a:rPr sz="1350" kern="0" dirty="0">
                  <a:solidFill>
                    <a:srgbClr val="000000"/>
                  </a:solidFill>
                  <a:latin typeface="Consolas"/>
                  <a:sym typeface="Consolas"/>
                </a:rPr>
                <a:t>”</a:t>
              </a:r>
            </a:p>
          </p:txBody>
        </p:sp>
      </p:grpSp>
      <p:pic>
        <p:nvPicPr>
          <p:cNvPr id="411" name="Google Shape;114;p19" descr="Google Shape;114;p19"/>
          <p:cNvPicPr>
            <a:picLocks noChangeAspect="1"/>
          </p:cNvPicPr>
          <p:nvPr/>
        </p:nvPicPr>
        <p:blipFill>
          <a:blip r:embed="rId3"/>
          <a:stretch>
            <a:fillRect/>
          </a:stretch>
        </p:blipFill>
        <p:spPr>
          <a:xfrm>
            <a:off x="6521891" y="2884190"/>
            <a:ext cx="1757910" cy="1682385"/>
          </a:xfrm>
          <a:prstGeom prst="rect">
            <a:avLst/>
          </a:prstGeom>
          <a:ln w="25400">
            <a:solidFill>
              <a:srgbClr val="000000"/>
            </a:solidFill>
          </a:ln>
        </p:spPr>
      </p:pic>
      <p:pic>
        <p:nvPicPr>
          <p:cNvPr id="412" name="Google Shape;115;p19" descr="Google Shape;115;p19"/>
          <p:cNvPicPr>
            <a:picLocks noChangeAspect="1"/>
          </p:cNvPicPr>
          <p:nvPr/>
        </p:nvPicPr>
        <p:blipFill>
          <a:blip r:embed="rId2"/>
          <a:stretch>
            <a:fillRect/>
          </a:stretch>
        </p:blipFill>
        <p:spPr>
          <a:xfrm>
            <a:off x="5795050" y="2326475"/>
            <a:ext cx="1757909" cy="1682385"/>
          </a:xfrm>
          <a:prstGeom prst="rect">
            <a:avLst/>
          </a:prstGeom>
          <a:ln w="25400">
            <a:solidFill>
              <a:srgbClr val="000000"/>
            </a:solidFill>
          </a:ln>
        </p:spPr>
      </p:pic>
      <p:sp>
        <p:nvSpPr>
          <p:cNvPr id="413" name="Google Shape;116;p19"/>
          <p:cNvSpPr txBox="1"/>
          <p:nvPr/>
        </p:nvSpPr>
        <p:spPr>
          <a:xfrm>
            <a:off x="5892300" y="4554500"/>
            <a:ext cx="2203800" cy="435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5" tIns="91425" rIns="91425" bIns="91425">
            <a:normAutofit/>
          </a:bodyPr>
          <a:lstStyle>
            <a:lvl1pPr defTabSz="2438400">
              <a:lnSpc>
                <a:spcPct val="92000"/>
              </a:lnSpc>
              <a:spcBef>
                <a:spcPts val="3200"/>
              </a:spcBef>
              <a:defRPr sz="4200">
                <a:latin typeface="Arial"/>
                <a:ea typeface="Arial"/>
                <a:cs typeface="Arial"/>
                <a:sym typeface="Arial"/>
              </a:defRPr>
            </a:lvl1pPr>
          </a:lstStyle>
          <a:p>
            <a:pPr algn="ctr" defTabSz="914400" fontAlgn="auto" hangingPunct="0">
              <a:spcBef>
                <a:spcPts val="1200"/>
              </a:spcBef>
              <a:spcAft>
                <a:spcPts val="0"/>
              </a:spcAft>
            </a:pPr>
            <a:r>
              <a:rPr sz="1575" b="1" kern="0">
                <a:solidFill>
                  <a:srgbClr val="000000"/>
                </a:solidFill>
              </a:rPr>
              <a:t>Generalizability</a:t>
            </a:r>
          </a:p>
        </p:txBody>
      </p:sp>
      <p:sp>
        <p:nvSpPr>
          <p:cNvPr id="3" name="Title 7">
            <a:extLst>
              <a:ext uri="{FF2B5EF4-FFF2-40B4-BE49-F238E27FC236}">
                <a16:creationId xmlns:a16="http://schemas.microsoft.com/office/drawing/2014/main" id="{7BDF79AC-85DC-9CE1-0F29-C659BDF40BFC}"/>
              </a:ext>
            </a:extLst>
          </p:cNvPr>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Calibri" panose="020F0502020204030204" pitchFamily="34" charset="0"/>
                <a:ea typeface="Calibri" panose="020F0502020204030204" pitchFamily="34" charset="0"/>
                <a:cs typeface="Calibri" panose="020F0502020204030204" pitchFamily="34" charset="0"/>
              </a:rPr>
              <a:t>Opportunities and Challenges</a:t>
            </a:r>
            <a:endParaRPr lang="en-GB" sz="40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Google Shape;284;p31"/>
          <p:cNvSpPr txBox="1"/>
          <p:nvPr/>
        </p:nvSpPr>
        <p:spPr>
          <a:xfrm>
            <a:off x="330450" y="4537325"/>
            <a:ext cx="8483101" cy="438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5" tIns="91425" rIns="91425" bIns="91425">
            <a:spAutoFit/>
          </a:bodyPr>
          <a:lstStyle>
            <a:lvl1pPr defTabSz="2438400">
              <a:defRPr sz="4200" b="0" i="1">
                <a:latin typeface="Arial"/>
                <a:ea typeface="Arial"/>
                <a:cs typeface="Arial"/>
                <a:sym typeface="Arial"/>
              </a:defRPr>
            </a:lvl1pPr>
          </a:lstStyle>
          <a:p>
            <a:pPr algn="ctr" defTabSz="914400" fontAlgn="auto" hangingPunct="0">
              <a:spcBef>
                <a:spcPts val="0"/>
              </a:spcBef>
              <a:spcAft>
                <a:spcPts val="0"/>
              </a:spcAft>
            </a:pPr>
            <a:r>
              <a:rPr sz="1650" kern="0" dirty="0">
                <a:solidFill>
                  <a:srgbClr val="000000"/>
                </a:solidFill>
                <a:latin typeface="Calibri" panose="020F0502020204030204" pitchFamily="34" charset="0"/>
                <a:ea typeface="Calibri" panose="020F0502020204030204" pitchFamily="34" charset="0"/>
                <a:cs typeface="Calibri" panose="020F0502020204030204" pitchFamily="34" charset="0"/>
              </a:rPr>
              <a:t>Valid, playable, novel Sokoban levels sampled from GPT-2</a:t>
            </a:r>
          </a:p>
        </p:txBody>
      </p:sp>
      <p:sp>
        <p:nvSpPr>
          <p:cNvPr id="2" name="Title 7">
            <a:extLst>
              <a:ext uri="{FF2B5EF4-FFF2-40B4-BE49-F238E27FC236}">
                <a16:creationId xmlns:a16="http://schemas.microsoft.com/office/drawing/2014/main" id="{AB5AF909-B639-9D9E-2538-1A622D8C12F4}"/>
              </a:ext>
            </a:extLst>
          </p:cNvPr>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600" cap="none" dirty="0">
                <a:latin typeface="Calibri" panose="020F0502020204030204" pitchFamily="34" charset="0"/>
                <a:ea typeface="Calibri" panose="020F0502020204030204" pitchFamily="34" charset="0"/>
                <a:cs typeface="Calibri" panose="020F0502020204030204" pitchFamily="34" charset="0"/>
              </a:rPr>
              <a:t>(Ancient) LLMs Can Make Sokoban Levels</a:t>
            </a:r>
            <a:endParaRPr lang="en-GB" sz="36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F4B8FC5-C6E4-4691-7C0F-FA0AC76E1502}"/>
              </a:ext>
            </a:extLst>
          </p:cNvPr>
          <p:cNvPicPr>
            <a:picLocks noChangeAspect="1"/>
          </p:cNvPicPr>
          <p:nvPr/>
        </p:nvPicPr>
        <p:blipFill>
          <a:blip r:embed="rId4"/>
          <a:stretch>
            <a:fillRect/>
          </a:stretch>
        </p:blipFill>
        <p:spPr>
          <a:xfrm>
            <a:off x="624498" y="1720497"/>
            <a:ext cx="7895004" cy="2274005"/>
          </a:xfrm>
          <a:prstGeom prst="rect">
            <a:avLst/>
          </a:prstGeom>
        </p:spPr>
      </p:pic>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Screenshot 2023-06-26 at 11.59.49 PM.png" descr="Screenshot 2023-06-26 at 11.59.49 PM.png"/>
          <p:cNvPicPr>
            <a:picLocks noChangeAspect="1"/>
          </p:cNvPicPr>
          <p:nvPr/>
        </p:nvPicPr>
        <p:blipFill>
          <a:blip r:embed="rId3"/>
          <a:srcRect b="4761"/>
          <a:stretch>
            <a:fillRect/>
          </a:stretch>
        </p:blipFill>
        <p:spPr>
          <a:xfrm>
            <a:off x="710118" y="1233147"/>
            <a:ext cx="7723765" cy="1192305"/>
          </a:xfrm>
          <a:prstGeom prst="rect">
            <a:avLst/>
          </a:prstGeom>
          <a:ln w="12700">
            <a:miter lim="400000"/>
          </a:ln>
        </p:spPr>
      </p:pic>
      <p:pic>
        <p:nvPicPr>
          <p:cNvPr id="424" name="Screenshot 2023-06-27 at 12.00.13 AM.png" descr="Screenshot 2023-06-27 at 12.00.13 AM.png"/>
          <p:cNvPicPr>
            <a:picLocks noChangeAspect="1"/>
          </p:cNvPicPr>
          <p:nvPr/>
        </p:nvPicPr>
        <p:blipFill>
          <a:blip r:embed="rId4"/>
          <a:stretch>
            <a:fillRect/>
          </a:stretch>
        </p:blipFill>
        <p:spPr>
          <a:xfrm>
            <a:off x="61186" y="2557442"/>
            <a:ext cx="3913493" cy="2815357"/>
          </a:xfrm>
          <a:prstGeom prst="rect">
            <a:avLst/>
          </a:prstGeom>
          <a:ln w="12700">
            <a:miter lim="400000"/>
          </a:ln>
        </p:spPr>
      </p:pic>
      <p:pic>
        <p:nvPicPr>
          <p:cNvPr id="425" name="Screenshot 2023-06-27 at 12.01.16 AM.png" descr="Screenshot 2023-06-27 at 12.01.16 AM.png"/>
          <p:cNvPicPr>
            <a:picLocks noChangeAspect="1"/>
          </p:cNvPicPr>
          <p:nvPr/>
        </p:nvPicPr>
        <p:blipFill>
          <a:blip r:embed="rId5"/>
          <a:stretch>
            <a:fillRect/>
          </a:stretch>
        </p:blipFill>
        <p:spPr>
          <a:xfrm>
            <a:off x="3759697" y="3636479"/>
            <a:ext cx="5294619" cy="1678782"/>
          </a:xfrm>
          <a:prstGeom prst="rect">
            <a:avLst/>
          </a:prstGeom>
          <a:ln>
            <a:noFill/>
          </a:ln>
          <a:effectLst>
            <a:outerShdw blurRad="292100" dist="139700" dir="2700000" algn="tl" rotWithShape="0">
              <a:srgbClr val="333333">
                <a:alpha val="65000"/>
              </a:srgbClr>
            </a:outerShdw>
          </a:effectLst>
        </p:spPr>
      </p:pic>
      <p:sp>
        <p:nvSpPr>
          <p:cNvPr id="2" name="Title 7">
            <a:extLst>
              <a:ext uri="{FF2B5EF4-FFF2-40B4-BE49-F238E27FC236}">
                <a16:creationId xmlns:a16="http://schemas.microsoft.com/office/drawing/2014/main" id="{0C4A43C6-19FD-9555-64BB-79BE76B3B4A5}"/>
              </a:ext>
            </a:extLst>
          </p:cNvPr>
          <p:cNvSpPr txBox="1">
            <a:spLocks/>
          </p:cNvSpPr>
          <p:nvPr/>
        </p:nvSpPr>
        <p:spPr bwMode="auto">
          <a:xfrm>
            <a:off x="0" y="-30734"/>
            <a:ext cx="9144001" cy="1080000"/>
          </a:xfrm>
          <a:prstGeom prst="rect">
            <a:avLst/>
          </a:prstGeom>
          <a:blipFill>
            <a:blip r:embed="rId6"/>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600" cap="none" dirty="0" err="1">
                <a:latin typeface="Calibri" panose="020F0502020204030204" pitchFamily="34" charset="0"/>
                <a:ea typeface="Calibri" panose="020F0502020204030204" pitchFamily="34" charset="0"/>
                <a:cs typeface="Calibri" panose="020F0502020204030204" pitchFamily="34" charset="0"/>
              </a:rPr>
              <a:t>MarioGPT</a:t>
            </a:r>
            <a:endParaRPr lang="en-GB" sz="36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Google Shape;92;p18"/>
          <p:cNvSpPr txBox="1">
            <a:spLocks noGrp="1"/>
          </p:cNvSpPr>
          <p:nvPr>
            <p:ph type="body" sz="quarter" idx="1"/>
          </p:nvPr>
        </p:nvSpPr>
        <p:spPr>
          <a:xfrm>
            <a:off x="251520" y="1193174"/>
            <a:ext cx="8337688" cy="1064475"/>
          </a:xfrm>
          <a:prstGeom prst="rect">
            <a:avLst/>
          </a:prstGeom>
        </p:spPr>
        <p:txBody>
          <a:bodyPr>
            <a:noAutofit/>
          </a:bodyPr>
          <a:lstStyle/>
          <a:p>
            <a:pPr marL="342900" indent="-342900" defTabSz="777240">
              <a:lnSpc>
                <a:spcPct val="92000"/>
              </a:lnSpc>
              <a:buSzTx/>
              <a:defRPr sz="3230">
                <a:solidFill>
                  <a:srgbClr val="000000"/>
                </a:solidFill>
              </a:defRPr>
            </a:pPr>
            <a:r>
              <a:rPr sz="2000" dirty="0">
                <a:latin typeface="Calibri" panose="020F0502020204030204" pitchFamily="34" charset="0"/>
                <a:ea typeface="Calibri" panose="020F0502020204030204" pitchFamily="34" charset="0"/>
                <a:cs typeface="Calibri" panose="020F0502020204030204" pitchFamily="34" charset="0"/>
              </a:rPr>
              <a:t>Previous controllable level generators are controlled via </a:t>
            </a:r>
            <a:r>
              <a:rPr sz="2000" b="1" dirty="0">
                <a:solidFill>
                  <a:srgbClr val="274E13"/>
                </a:solidFill>
                <a:latin typeface="Calibri" panose="020F0502020204030204" pitchFamily="34" charset="0"/>
                <a:ea typeface="Calibri" panose="020F0502020204030204" pitchFamily="34" charset="0"/>
                <a:cs typeface="Calibri" panose="020F0502020204030204" pitchFamily="34" charset="0"/>
              </a:rPr>
              <a:t>domain-specific</a:t>
            </a:r>
            <a:r>
              <a:rPr sz="2000" dirty="0">
                <a:latin typeface="Calibri" panose="020F0502020204030204" pitchFamily="34" charset="0"/>
                <a:ea typeface="Calibri" panose="020F0502020204030204" pitchFamily="34" charset="0"/>
                <a:cs typeface="Calibri" panose="020F0502020204030204" pitchFamily="34" charset="0"/>
              </a:rPr>
              <a:t> </a:t>
            </a:r>
            <a:r>
              <a:rPr sz="2000" b="1" dirty="0">
                <a:solidFill>
                  <a:srgbClr val="1C4587"/>
                </a:solidFill>
                <a:latin typeface="Calibri" panose="020F0502020204030204" pitchFamily="34" charset="0"/>
                <a:ea typeface="Calibri" panose="020F0502020204030204" pitchFamily="34" charset="0"/>
                <a:cs typeface="Calibri" panose="020F0502020204030204" pitchFamily="34" charset="0"/>
              </a:rPr>
              <a:t>computable metrics</a:t>
            </a:r>
            <a:r>
              <a:rPr sz="2000" dirty="0">
                <a:latin typeface="Calibri" panose="020F0502020204030204" pitchFamily="34" charset="0"/>
                <a:ea typeface="Calibri" panose="020F0502020204030204" pitchFamily="34" charset="0"/>
                <a:cs typeface="Calibri" panose="020F0502020204030204" pitchFamily="34" charset="0"/>
              </a:rPr>
              <a:t> (e.g. solution length, number of enemies, symmetry).</a:t>
            </a:r>
            <a:endParaRPr lang="en-GB" sz="2000" dirty="0">
              <a:latin typeface="Calibri" panose="020F0502020204030204" pitchFamily="34" charset="0"/>
              <a:ea typeface="Calibri" panose="020F0502020204030204" pitchFamily="34" charset="0"/>
              <a:cs typeface="Calibri" panose="020F0502020204030204" pitchFamily="34" charset="0"/>
            </a:endParaRPr>
          </a:p>
          <a:p>
            <a:pPr marL="342900" indent="-342900" defTabSz="777240">
              <a:lnSpc>
                <a:spcPct val="92000"/>
              </a:lnSpc>
              <a:buSzTx/>
              <a:defRPr sz="3230">
                <a:solidFill>
                  <a:srgbClr val="000000"/>
                </a:solidFill>
              </a:defRPr>
            </a:pPr>
            <a:r>
              <a:rPr sz="2000" dirty="0">
                <a:latin typeface="Calibri" panose="020F0502020204030204" pitchFamily="34" charset="0"/>
                <a:ea typeface="Calibri" panose="020F0502020204030204" pitchFamily="34" charset="0"/>
                <a:cs typeface="Calibri" panose="020F0502020204030204" pitchFamily="34" charset="0"/>
              </a:rPr>
              <a:t>Could we allow for more open-ended control via </a:t>
            </a:r>
            <a:r>
              <a:rPr sz="2000" b="1" dirty="0">
                <a:solidFill>
                  <a:srgbClr val="1C4587"/>
                </a:solidFill>
                <a:latin typeface="Calibri" panose="020F0502020204030204" pitchFamily="34" charset="0"/>
                <a:ea typeface="Calibri" panose="020F0502020204030204" pitchFamily="34" charset="0"/>
                <a:cs typeface="Calibri" panose="020F0502020204030204" pitchFamily="34" charset="0"/>
              </a:rPr>
              <a:t>natural language</a:t>
            </a:r>
            <a:r>
              <a:rPr sz="2000" dirty="0">
                <a:latin typeface="Calibri" panose="020F0502020204030204" pitchFamily="34" charset="0"/>
                <a:ea typeface="Calibri" panose="020F0502020204030204" pitchFamily="34" charset="0"/>
                <a:cs typeface="Calibri" panose="020F0502020204030204" pitchFamily="34" charset="0"/>
              </a:rPr>
              <a:t>?</a:t>
            </a:r>
            <a:endParaRPr lang="en-GB" sz="2000" dirty="0">
              <a:latin typeface="Calibri" panose="020F0502020204030204" pitchFamily="34" charset="0"/>
              <a:ea typeface="Calibri" panose="020F0502020204030204" pitchFamily="34" charset="0"/>
              <a:cs typeface="Calibri" panose="020F0502020204030204" pitchFamily="34" charset="0"/>
            </a:endParaRPr>
          </a:p>
          <a:p>
            <a:pPr marL="342900" indent="-342900" defTabSz="777240">
              <a:lnSpc>
                <a:spcPct val="92000"/>
              </a:lnSpc>
              <a:buSzTx/>
              <a:defRPr sz="3230">
                <a:solidFill>
                  <a:srgbClr val="000000"/>
                </a:solidFill>
              </a:defRPr>
            </a:pPr>
            <a:r>
              <a:rPr sz="2000" dirty="0">
                <a:latin typeface="Calibri" panose="020F0502020204030204" pitchFamily="34" charset="0"/>
                <a:ea typeface="Calibri" panose="020F0502020204030204" pitchFamily="34" charset="0"/>
                <a:cs typeface="Calibri" panose="020F0502020204030204" pitchFamily="34" charset="0"/>
              </a:rPr>
              <a:t>Can we leverage a model trained with knowledge over </a:t>
            </a:r>
            <a:r>
              <a:rPr sz="2000" b="1" dirty="0">
                <a:solidFill>
                  <a:srgbClr val="274E13"/>
                </a:solidFill>
                <a:latin typeface="Calibri" panose="020F0502020204030204" pitchFamily="34" charset="0"/>
                <a:ea typeface="Calibri" panose="020F0502020204030204" pitchFamily="34" charset="0"/>
                <a:cs typeface="Calibri" panose="020F0502020204030204" pitchFamily="34" charset="0"/>
              </a:rPr>
              <a:t>many domains</a:t>
            </a:r>
            <a:r>
              <a:rPr sz="2000" dirty="0">
                <a:latin typeface="Calibri" panose="020F0502020204030204" pitchFamily="34" charset="0"/>
                <a:ea typeface="Calibri" panose="020F0502020204030204" pitchFamily="34" charset="0"/>
                <a:cs typeface="Calibri" panose="020F0502020204030204" pitchFamily="34" charset="0"/>
              </a:rPr>
              <a:t>?</a:t>
            </a:r>
          </a:p>
        </p:txBody>
      </p:sp>
      <p:pic>
        <p:nvPicPr>
          <p:cNvPr id="329" name="Google Shape;93;p18" descr="Google Shape;93;p18"/>
          <p:cNvPicPr>
            <a:picLocks noChangeAspect="1"/>
          </p:cNvPicPr>
          <p:nvPr/>
        </p:nvPicPr>
        <p:blipFill>
          <a:blip r:embed="rId3"/>
          <a:stretch>
            <a:fillRect/>
          </a:stretch>
        </p:blipFill>
        <p:spPr>
          <a:xfrm>
            <a:off x="3910547" y="3375812"/>
            <a:ext cx="1487569" cy="1487588"/>
          </a:xfrm>
          <a:prstGeom prst="rect">
            <a:avLst/>
          </a:prstGeom>
          <a:ln w="12700">
            <a:miter lim="400000"/>
          </a:ln>
        </p:spPr>
      </p:pic>
      <p:sp>
        <p:nvSpPr>
          <p:cNvPr id="330" name="Google Shape;94;p18"/>
          <p:cNvSpPr txBox="1"/>
          <p:nvPr/>
        </p:nvSpPr>
        <p:spPr>
          <a:xfrm>
            <a:off x="3692006" y="4886961"/>
            <a:ext cx="1924650" cy="346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69" tIns="68569" rIns="68569" bIns="68569">
            <a:spAutoFit/>
          </a:bodyPr>
          <a:lstStyle>
            <a:lvl1pPr defTabSz="2438400">
              <a:defRPr sz="3600" b="0" i="1">
                <a:latin typeface="Arial"/>
                <a:ea typeface="Arial"/>
                <a:cs typeface="Arial"/>
                <a:sym typeface="Arial"/>
              </a:defRPr>
            </a:lvl1pPr>
          </a:lstStyle>
          <a:p>
            <a:pPr algn="ctr" defTabSz="914400" fontAlgn="auto" hangingPunct="0">
              <a:spcBef>
                <a:spcPts val="0"/>
              </a:spcBef>
              <a:spcAft>
                <a:spcPts val="0"/>
              </a:spcAft>
            </a:pPr>
            <a:r>
              <a:rPr sz="1350" kern="0">
                <a:solidFill>
                  <a:srgbClr val="000000"/>
                </a:solidFill>
              </a:rPr>
              <a:t>generative model</a:t>
            </a:r>
          </a:p>
        </p:txBody>
      </p:sp>
      <p:pic>
        <p:nvPicPr>
          <p:cNvPr id="331" name="Google Shape;95;p18" descr="Google Shape;95;p18"/>
          <p:cNvPicPr>
            <a:picLocks noChangeAspect="1"/>
          </p:cNvPicPr>
          <p:nvPr/>
        </p:nvPicPr>
        <p:blipFill>
          <a:blip r:embed="rId4"/>
          <a:stretch>
            <a:fillRect/>
          </a:stretch>
        </p:blipFill>
        <p:spPr>
          <a:xfrm>
            <a:off x="6110598" y="3163216"/>
            <a:ext cx="1700175" cy="1700175"/>
          </a:xfrm>
          <a:prstGeom prst="rect">
            <a:avLst/>
          </a:prstGeom>
          <a:ln w="12700">
            <a:miter lim="400000"/>
          </a:ln>
        </p:spPr>
      </p:pic>
      <p:pic>
        <p:nvPicPr>
          <p:cNvPr id="332" name="Google Shape;96;p18" descr="Google Shape;96;p18"/>
          <p:cNvPicPr>
            <a:picLocks noChangeAspect="1"/>
          </p:cNvPicPr>
          <p:nvPr/>
        </p:nvPicPr>
        <p:blipFill>
          <a:blip r:embed="rId5"/>
          <a:stretch>
            <a:fillRect/>
          </a:stretch>
        </p:blipFill>
        <p:spPr>
          <a:xfrm flipH="1">
            <a:off x="1532898" y="3748525"/>
            <a:ext cx="1159669" cy="1159669"/>
          </a:xfrm>
          <a:prstGeom prst="rect">
            <a:avLst/>
          </a:prstGeom>
          <a:ln w="12700">
            <a:miter lim="400000"/>
          </a:ln>
        </p:spPr>
      </p:pic>
      <p:grpSp>
        <p:nvGrpSpPr>
          <p:cNvPr id="335" name="Google Shape;97;p18"/>
          <p:cNvGrpSpPr/>
          <p:nvPr/>
        </p:nvGrpSpPr>
        <p:grpSpPr>
          <a:xfrm>
            <a:off x="2045105" y="2718369"/>
            <a:ext cx="1630825" cy="1442612"/>
            <a:chOff x="0" y="-901765"/>
            <a:chExt cx="4348864" cy="3846964"/>
          </a:xfrm>
        </p:grpSpPr>
        <p:sp>
          <p:nvSpPr>
            <p:cNvPr id="333" name="Quote Bubble"/>
            <p:cNvSpPr/>
            <p:nvPr/>
          </p:nvSpPr>
          <p:spPr>
            <a:xfrm>
              <a:off x="0" y="0"/>
              <a:ext cx="4348865" cy="2043434"/>
            </a:xfrm>
            <a:prstGeom prst="wedgeEllipseCallout">
              <a:avLst>
                <a:gd name="adj1" fmla="val -39283"/>
                <a:gd name="adj2" fmla="val 73206"/>
              </a:avLst>
            </a:prstGeom>
            <a:solidFill>
              <a:srgbClr val="EEEEEE"/>
            </a:solidFill>
            <a:ln w="12700" cap="flat">
              <a:solidFill>
                <a:srgbClr val="595959"/>
              </a:solidFill>
              <a:prstDash val="solid"/>
              <a:round/>
            </a:ln>
            <a:effectLst/>
          </p:spPr>
          <p:txBody>
            <a:bodyPr wrap="square" lIns="0" tIns="0" rIns="0" bIns="0" numCol="1" anchor="ctr">
              <a:noAutofit/>
            </a:bodyPr>
            <a:lstStyle/>
            <a:p>
              <a:pPr defTabSz="914400" fontAlgn="auto" hangingPunct="0">
                <a:spcBef>
                  <a:spcPts val="0"/>
                </a:spcBef>
                <a:spcAft>
                  <a:spcPts val="0"/>
                </a:spcAft>
                <a:defRPr sz="3600" b="0" i="1">
                  <a:latin typeface="Arial"/>
                  <a:ea typeface="Arial"/>
                  <a:cs typeface="Arial"/>
                  <a:sym typeface="Arial"/>
                </a:defRPr>
              </a:pPr>
              <a:endParaRPr sz="1350" i="1" kern="0">
                <a:solidFill>
                  <a:srgbClr val="000000"/>
                </a:solidFill>
                <a:latin typeface="Arial"/>
                <a:cs typeface="Arial"/>
                <a:sym typeface="Arial"/>
              </a:endParaRPr>
            </a:p>
          </p:txBody>
        </p:sp>
        <p:sp>
          <p:nvSpPr>
            <p:cNvPr id="334" name="“Super Mario Bros level in Minecraft”"/>
            <p:cNvSpPr txBox="1"/>
            <p:nvPr/>
          </p:nvSpPr>
          <p:spPr>
            <a:xfrm>
              <a:off x="648625" y="-901766"/>
              <a:ext cx="3051615" cy="3846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9" tIns="68569" rIns="68569" bIns="68569" numCol="1" anchor="ctr">
              <a:noAutofit/>
            </a:bodyPr>
            <a:lstStyle>
              <a:lvl1pPr algn="l" defTabSz="2438400">
                <a:defRPr sz="3600" b="0" i="1">
                  <a:latin typeface="Arial"/>
                  <a:ea typeface="Arial"/>
                  <a:cs typeface="Arial"/>
                  <a:sym typeface="Arial"/>
                </a:defRPr>
              </a:lvl1pPr>
            </a:lstStyle>
            <a:p>
              <a:pPr defTabSz="914400" fontAlgn="auto" hangingPunct="0">
                <a:spcBef>
                  <a:spcPts val="0"/>
                </a:spcBef>
                <a:spcAft>
                  <a:spcPts val="0"/>
                </a:spcAft>
              </a:pPr>
              <a:r>
                <a:rPr sz="1350" kern="0">
                  <a:solidFill>
                    <a:srgbClr val="000000"/>
                  </a:solidFill>
                </a:rPr>
                <a:t>“Super Mario Bros level in Minecraft”</a:t>
              </a:r>
            </a:p>
          </p:txBody>
        </p:sp>
      </p:grpSp>
      <p:sp>
        <p:nvSpPr>
          <p:cNvPr id="336" name="Google Shape;98;p18"/>
          <p:cNvSpPr/>
          <p:nvPr/>
        </p:nvSpPr>
        <p:spPr>
          <a:xfrm flipV="1">
            <a:off x="2841142" y="4233063"/>
            <a:ext cx="801450" cy="111825"/>
          </a:xfrm>
          <a:prstGeom prst="line">
            <a:avLst/>
          </a:prstGeom>
          <a:ln w="63500">
            <a:solidFill>
              <a:srgbClr val="595959"/>
            </a:solidFill>
            <a:tailEnd type="triangle"/>
          </a:ln>
        </p:spPr>
        <p:txBody>
          <a:bodyPr lIns="0" tIns="0" rIns="0" bIns="0"/>
          <a:lstStyle/>
          <a:p>
            <a:pPr defTabSz="914400" fontAlgn="auto" hangingPunct="0">
              <a:spcBef>
                <a:spcPts val="0"/>
              </a:spcBef>
              <a:spcAft>
                <a:spcPts val="0"/>
              </a:spcAft>
              <a:defRPr sz="3600" b="0">
                <a:latin typeface="Arial"/>
                <a:ea typeface="Arial"/>
                <a:cs typeface="Arial"/>
                <a:sym typeface="Arial"/>
              </a:defRPr>
            </a:pPr>
            <a:endParaRPr sz="1350" kern="0">
              <a:solidFill>
                <a:srgbClr val="000000"/>
              </a:solidFill>
              <a:latin typeface="Arial"/>
              <a:cs typeface="Arial"/>
              <a:sym typeface="Arial"/>
            </a:endParaRPr>
          </a:p>
        </p:txBody>
      </p:sp>
      <p:sp>
        <p:nvSpPr>
          <p:cNvPr id="337" name="Google Shape;99;p18"/>
          <p:cNvSpPr/>
          <p:nvPr/>
        </p:nvSpPr>
        <p:spPr>
          <a:xfrm flipV="1">
            <a:off x="5506061" y="3997037"/>
            <a:ext cx="509400" cy="93150"/>
          </a:xfrm>
          <a:prstGeom prst="line">
            <a:avLst/>
          </a:prstGeom>
          <a:ln w="63500">
            <a:solidFill>
              <a:srgbClr val="595959"/>
            </a:solidFill>
            <a:tailEnd type="triangle"/>
          </a:ln>
        </p:spPr>
        <p:txBody>
          <a:bodyPr lIns="0" tIns="0" rIns="0" bIns="0"/>
          <a:lstStyle/>
          <a:p>
            <a:pPr defTabSz="914400" fontAlgn="auto" hangingPunct="0">
              <a:spcBef>
                <a:spcPts val="0"/>
              </a:spcBef>
              <a:spcAft>
                <a:spcPts val="0"/>
              </a:spcAft>
              <a:defRPr sz="3600" b="0">
                <a:latin typeface="Arial"/>
                <a:ea typeface="Arial"/>
                <a:cs typeface="Arial"/>
                <a:sym typeface="Arial"/>
              </a:defRPr>
            </a:pPr>
            <a:endParaRPr sz="1350" kern="0">
              <a:solidFill>
                <a:srgbClr val="000000"/>
              </a:solidFill>
              <a:latin typeface="Arial"/>
              <a:cs typeface="Arial"/>
              <a:sym typeface="Arial"/>
            </a:endParaRPr>
          </a:p>
        </p:txBody>
      </p:sp>
      <p:sp>
        <p:nvSpPr>
          <p:cNvPr id="3" name="Title 7">
            <a:extLst>
              <a:ext uri="{FF2B5EF4-FFF2-40B4-BE49-F238E27FC236}">
                <a16:creationId xmlns:a16="http://schemas.microsoft.com/office/drawing/2014/main" id="{72A0C469-51FD-B0F5-24D0-684732A30A69}"/>
              </a:ext>
            </a:extLst>
          </p:cNvPr>
          <p:cNvSpPr txBox="1">
            <a:spLocks/>
          </p:cNvSpPr>
          <p:nvPr/>
        </p:nvSpPr>
        <p:spPr bwMode="auto">
          <a:xfrm>
            <a:off x="0" y="-37826"/>
            <a:ext cx="9144001" cy="1080000"/>
          </a:xfrm>
          <a:prstGeom prst="rect">
            <a:avLst/>
          </a:prstGeom>
          <a:blipFill>
            <a:blip r:embed="rId6"/>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600" cap="none" dirty="0">
                <a:latin typeface="Calibri" panose="020F0502020204030204" pitchFamily="34" charset="0"/>
                <a:ea typeface="Calibri" panose="020F0502020204030204" pitchFamily="34" charset="0"/>
                <a:cs typeface="Calibri" panose="020F0502020204030204" pitchFamily="34" charset="0"/>
              </a:rPr>
              <a:t>Text-Guided 3D </a:t>
            </a:r>
            <a:r>
              <a:rPr lang="en-GB" sz="3600" i="1" cap="none" dirty="0">
                <a:latin typeface="Calibri" panose="020F0502020204030204" pitchFamily="34" charset="0"/>
                <a:ea typeface="Calibri" panose="020F0502020204030204" pitchFamily="34" charset="0"/>
                <a:cs typeface="Calibri" panose="020F0502020204030204" pitchFamily="34" charset="0"/>
              </a:rPr>
              <a:t>Minecraft</a:t>
            </a:r>
            <a:r>
              <a:rPr lang="en-GB" sz="3600" cap="none" dirty="0">
                <a:latin typeface="Calibri" panose="020F0502020204030204" pitchFamily="34" charset="0"/>
                <a:ea typeface="Calibri" panose="020F0502020204030204" pitchFamily="34" charset="0"/>
                <a:cs typeface="Calibri" panose="020F0502020204030204" pitchFamily="34" charset="0"/>
              </a:rPr>
              <a:t> Generation</a:t>
            </a:r>
            <a:endParaRPr lang="en-GB" sz="36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0F41A28-CD78-6DA9-B5B3-C5DE3BD6AAA4}"/>
              </a:ext>
            </a:extLst>
          </p:cNvPr>
          <p:cNvSpPr txBox="1"/>
          <p:nvPr/>
        </p:nvSpPr>
        <p:spPr>
          <a:xfrm>
            <a:off x="173730" y="5081037"/>
            <a:ext cx="886276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Earle</a:t>
            </a:r>
            <a:r>
              <a:rPr lang="en-GB" sz="1600" dirty="0">
                <a:solidFill>
                  <a:srgbClr val="222222"/>
                </a:solidFill>
                <a:latin typeface="Calibri" panose="020F0502020204030204" pitchFamily="34" charset="0"/>
                <a:ea typeface="Calibri" panose="020F0502020204030204" pitchFamily="34" charset="0"/>
                <a:cs typeface="Calibri" panose="020F0502020204030204" pitchFamily="34" charset="0"/>
              </a:rPr>
              <a:t> et al.</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(2024). </a:t>
            </a:r>
            <a:r>
              <a:rPr lang="en-GB" sz="16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Dreamcraft</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GB" sz="16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Text-guided generation of functional 3D environments in Minecraft.</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In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Proceedings of the 19th International Conference on the Foundations of Digital Games</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(pp. 1-15).</a:t>
            </a:r>
            <a:endParaRPr lang="en-MT" sz="16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Google Shape;141;p24"/>
          <p:cNvSpPr txBox="1">
            <a:spLocks noGrp="1"/>
          </p:cNvSpPr>
          <p:nvPr>
            <p:ph type="body" sz="half" idx="1"/>
          </p:nvPr>
        </p:nvSpPr>
        <p:spPr>
          <a:xfrm>
            <a:off x="126610" y="2549859"/>
            <a:ext cx="8815167" cy="1623325"/>
          </a:xfrm>
          <a:prstGeom prst="rect">
            <a:avLst/>
          </a:prstGeom>
        </p:spPr>
        <p:txBody>
          <a:bodyPr>
            <a:noAutofit/>
          </a:bodyPr>
          <a:lstStyle/>
          <a:p>
            <a:pPr marL="37290" indent="0" defTabSz="795528">
              <a:lnSpc>
                <a:spcPct val="200000"/>
              </a:lnSpc>
              <a:buClr>
                <a:srgbClr val="000000"/>
              </a:buClr>
              <a:buSzPts val="4000"/>
              <a:buNone/>
              <a:defRPr sz="4002">
                <a:solidFill>
                  <a:srgbClr val="000000"/>
                </a:solidFill>
              </a:defRPr>
            </a:pPr>
            <a:r>
              <a:rPr lang="en-US" sz="2250" b="1" dirty="0" err="1">
                <a:solidFill>
                  <a:srgbClr val="000000"/>
                </a:solidFill>
                <a:latin typeface="Calibri" panose="020F0502020204030204" pitchFamily="34" charset="0"/>
                <a:ea typeface="Calibri" panose="020F0502020204030204" pitchFamily="34" charset="0"/>
                <a:cs typeface="Calibri" panose="020F0502020204030204" pitchFamily="34" charset="0"/>
              </a:rPr>
              <a:t>NeRF</a:t>
            </a:r>
            <a:r>
              <a:rPr lang="en-US" sz="2250" dirty="0">
                <a:solidFill>
                  <a:srgbClr val="000000"/>
                </a:solidFill>
                <a:latin typeface="Calibri" panose="020F0502020204030204" pitchFamily="34" charset="0"/>
                <a:ea typeface="Calibri" panose="020F0502020204030204" pitchFamily="34" charset="0"/>
                <a:cs typeface="Calibri" panose="020F0502020204030204" pitchFamily="34" charset="0"/>
              </a:rPr>
              <a:t> parametrizes a 3D grid, </a:t>
            </a:r>
            <a:r>
              <a:rPr lang="en-US" sz="2250" b="1" dirty="0">
                <a:solidFill>
                  <a:srgbClr val="000000"/>
                </a:solidFill>
                <a:latin typeface="Calibri" panose="020F0502020204030204" pitchFamily="34" charset="0"/>
                <a:ea typeface="Calibri" panose="020F0502020204030204" pitchFamily="34" charset="0"/>
                <a:cs typeface="Calibri" panose="020F0502020204030204" pitchFamily="34" charset="0"/>
              </a:rPr>
              <a:t>predicting block types</a:t>
            </a:r>
            <a:endParaRPr lang="en-US" sz="2250" b="1"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7290" lvl="0" indent="0" defTabSz="795528">
              <a:lnSpc>
                <a:spcPct val="200000"/>
              </a:lnSpc>
              <a:buClr>
                <a:srgbClr val="000000"/>
              </a:buClr>
              <a:buSzPts val="4000"/>
              <a:buNone/>
              <a:defRPr sz="4002">
                <a:solidFill>
                  <a:srgbClr val="000000"/>
                </a:solidFill>
              </a:defRPr>
            </a:pPr>
            <a:r>
              <a:rPr lang="en-US" sz="2250" b="1" dirty="0">
                <a:solidFill>
                  <a:srgbClr val="000000"/>
                </a:solidFill>
                <a:latin typeface="Calibri" panose="020F0502020204030204" pitchFamily="34" charset="0"/>
                <a:ea typeface="Calibri" panose="020F0502020204030204" pitchFamily="34" charset="0"/>
                <a:cs typeface="Calibri" panose="020F0502020204030204" pitchFamily="34" charset="0"/>
              </a:rPr>
              <a:t>Discretize</a:t>
            </a:r>
            <a:r>
              <a:rPr lang="en-US" sz="2250" dirty="0">
                <a:solidFill>
                  <a:srgbClr val="000000"/>
                </a:solidFill>
                <a:latin typeface="Calibri" panose="020F0502020204030204" pitchFamily="34" charset="0"/>
                <a:ea typeface="Calibri" panose="020F0502020204030204" pitchFamily="34" charset="0"/>
                <a:cs typeface="Calibri" panose="020F0502020204030204" pitchFamily="34" charset="0"/>
              </a:rPr>
              <a:t> grid using “straight through” trick → </a:t>
            </a:r>
            <a:r>
              <a:rPr lang="en-US" sz="2250" b="1" dirty="0">
                <a:solidFill>
                  <a:srgbClr val="000000"/>
                </a:solidFill>
                <a:latin typeface="Calibri" panose="020F0502020204030204" pitchFamily="34" charset="0"/>
                <a:ea typeface="Calibri" panose="020F0502020204030204" pitchFamily="34" charset="0"/>
                <a:cs typeface="Calibri" panose="020F0502020204030204" pitchFamily="34" charset="0"/>
              </a:rPr>
              <a:t>discrete blocks</a:t>
            </a:r>
          </a:p>
          <a:p>
            <a:pPr marL="37290" lvl="0" indent="0" defTabSz="795528">
              <a:lnSpc>
                <a:spcPct val="200000"/>
              </a:lnSpc>
              <a:buClr>
                <a:srgbClr val="000000"/>
              </a:buClr>
              <a:buSzPts val="4000"/>
              <a:buNone/>
              <a:defRPr sz="4002">
                <a:solidFill>
                  <a:srgbClr val="000000"/>
                </a:solidFill>
              </a:defRPr>
            </a:pPr>
            <a:r>
              <a:rPr lang="en-US" sz="2250" dirty="0">
                <a:solidFill>
                  <a:srgbClr val="000000"/>
                </a:solidFill>
                <a:latin typeface="Calibri" panose="020F0502020204030204" pitchFamily="34" charset="0"/>
                <a:ea typeface="Calibri" panose="020F0502020204030204" pitchFamily="34" charset="0"/>
                <a:cs typeface="Calibri" panose="020F0502020204030204" pitchFamily="34" charset="0"/>
              </a:rPr>
              <a:t>Project the one-hot grid into a point cloud comprising in-game textures</a:t>
            </a:r>
          </a:p>
          <a:p>
            <a:pPr marL="37290" lvl="0" indent="0" defTabSz="795528">
              <a:lnSpc>
                <a:spcPct val="200000"/>
              </a:lnSpc>
              <a:buClr>
                <a:srgbClr val="000000"/>
              </a:buClr>
              <a:buSzPts val="4000"/>
              <a:buNone/>
              <a:defRPr sz="4002">
                <a:solidFill>
                  <a:srgbClr val="000000"/>
                </a:solidFill>
              </a:defRPr>
            </a:pPr>
            <a:r>
              <a:rPr lang="en-US" sz="2250" dirty="0" err="1">
                <a:solidFill>
                  <a:srgbClr val="000000"/>
                </a:solidFill>
                <a:latin typeface="Calibri" panose="020F0502020204030204" pitchFamily="34" charset="0"/>
                <a:ea typeface="Calibri" panose="020F0502020204030204" pitchFamily="34" charset="0"/>
                <a:cs typeface="Calibri" panose="020F0502020204030204" pitchFamily="34" charset="0"/>
              </a:rPr>
              <a:t>Differentiably</a:t>
            </a:r>
            <a:r>
              <a:rPr lang="en-US" sz="2250" dirty="0">
                <a:solidFill>
                  <a:srgbClr val="000000"/>
                </a:solidFill>
                <a:latin typeface="Calibri" panose="020F0502020204030204" pitchFamily="34" charset="0"/>
                <a:ea typeface="Calibri" panose="020F0502020204030204" pitchFamily="34" charset="0"/>
                <a:cs typeface="Calibri" panose="020F0502020204030204" pitchFamily="34" charset="0"/>
              </a:rPr>
              <a:t> render resultant </a:t>
            </a:r>
            <a:r>
              <a:rPr lang="en-US" sz="2250" b="1" dirty="0">
                <a:solidFill>
                  <a:srgbClr val="000000"/>
                </a:solidFill>
                <a:latin typeface="Calibri" panose="020F0502020204030204" pitchFamily="34" charset="0"/>
                <a:ea typeface="Calibri" panose="020F0502020204030204" pitchFamily="34" charset="0"/>
                <a:cs typeface="Calibri" panose="020F0502020204030204" pitchFamily="34" charset="0"/>
              </a:rPr>
              <a:t>voxel grid</a:t>
            </a:r>
            <a:r>
              <a:rPr lang="en-US" sz="225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37290" indent="0" defTabSz="795528">
              <a:lnSpc>
                <a:spcPct val="200000"/>
              </a:lnSpc>
              <a:buClr>
                <a:srgbClr val="000000"/>
              </a:buClr>
              <a:buSzPts val="4000"/>
              <a:buNone/>
              <a:defRPr sz="4002">
                <a:solidFill>
                  <a:srgbClr val="000000"/>
                </a:solidFill>
              </a:defRPr>
            </a:pPr>
            <a:endParaRPr sz="2250" dirty="0">
              <a:latin typeface="Calibri" panose="020F0502020204030204" pitchFamily="34" charset="0"/>
              <a:ea typeface="Calibri" panose="020F0502020204030204" pitchFamily="34" charset="0"/>
              <a:cs typeface="Calibri" panose="020F0502020204030204" pitchFamily="34" charset="0"/>
            </a:endParaRPr>
          </a:p>
        </p:txBody>
      </p:sp>
      <p:pic>
        <p:nvPicPr>
          <p:cNvPr id="341" name="Image" descr="Image"/>
          <p:cNvPicPr>
            <a:picLocks noChangeAspect="1"/>
          </p:cNvPicPr>
          <p:nvPr/>
        </p:nvPicPr>
        <p:blipFill>
          <a:blip r:embed="rId2"/>
          <a:stretch>
            <a:fillRect/>
          </a:stretch>
        </p:blipFill>
        <p:spPr>
          <a:xfrm>
            <a:off x="156856" y="1345333"/>
            <a:ext cx="8830287" cy="1008148"/>
          </a:xfrm>
          <a:prstGeom prst="rect">
            <a:avLst/>
          </a:prstGeom>
          <a:ln w="12700">
            <a:miter lim="400000"/>
          </a:ln>
        </p:spPr>
      </p:pic>
      <p:sp>
        <p:nvSpPr>
          <p:cNvPr id="2" name="Title 7">
            <a:extLst>
              <a:ext uri="{FF2B5EF4-FFF2-40B4-BE49-F238E27FC236}">
                <a16:creationId xmlns:a16="http://schemas.microsoft.com/office/drawing/2014/main" id="{FCF91485-56F4-4B49-0301-80C362FEB184}"/>
              </a:ext>
            </a:extLst>
          </p:cNvPr>
          <p:cNvSpPr txBox="1">
            <a:spLocks/>
          </p:cNvSpPr>
          <p:nvPr/>
        </p:nvSpPr>
        <p:spPr bwMode="auto">
          <a:xfrm>
            <a:off x="0" y="-37826"/>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600" cap="none" dirty="0">
                <a:latin typeface="Calibri" panose="020F0502020204030204" pitchFamily="34" charset="0"/>
                <a:ea typeface="Calibri" panose="020F0502020204030204" pitchFamily="34" charset="0"/>
                <a:cs typeface="Calibri" panose="020F0502020204030204" pitchFamily="34" charset="0"/>
              </a:rPr>
              <a:t>Text-Guided 3D </a:t>
            </a:r>
            <a:r>
              <a:rPr lang="en-GB" sz="3600" i="1" cap="none" dirty="0">
                <a:latin typeface="Calibri" panose="020F0502020204030204" pitchFamily="34" charset="0"/>
                <a:ea typeface="Calibri" panose="020F0502020204030204" pitchFamily="34" charset="0"/>
                <a:cs typeface="Calibri" panose="020F0502020204030204" pitchFamily="34" charset="0"/>
              </a:rPr>
              <a:t>Minecraft</a:t>
            </a:r>
            <a:r>
              <a:rPr lang="en-GB" sz="3600" cap="none" dirty="0">
                <a:latin typeface="Calibri" panose="020F0502020204030204" pitchFamily="34" charset="0"/>
                <a:ea typeface="Calibri" panose="020F0502020204030204" pitchFamily="34" charset="0"/>
                <a:cs typeface="Calibri" panose="020F0502020204030204" pitchFamily="34" charset="0"/>
              </a:rPr>
              <a:t> Generation</a:t>
            </a:r>
            <a:endParaRPr lang="en-GB" sz="36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FF820171-CEFA-523C-4F00-00BF5B7BAAEA}"/>
              </a:ext>
            </a:extLst>
          </p:cNvPr>
          <p:cNvSpPr txBox="1">
            <a:spLocks/>
          </p:cNvSpPr>
          <p:nvPr/>
        </p:nvSpPr>
        <p:spPr bwMode="auto">
          <a:xfrm>
            <a:off x="0" y="-37826"/>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600" cap="none" dirty="0">
                <a:latin typeface="Calibri" panose="020F0502020204030204" pitchFamily="34" charset="0"/>
                <a:ea typeface="Calibri" panose="020F0502020204030204" pitchFamily="34" charset="0"/>
                <a:cs typeface="Calibri" panose="020F0502020204030204" pitchFamily="34" charset="0"/>
              </a:rPr>
              <a:t>Text-Guided 3D </a:t>
            </a:r>
            <a:r>
              <a:rPr lang="en-GB" sz="3600" i="1" cap="none" dirty="0">
                <a:latin typeface="Calibri" panose="020F0502020204030204" pitchFamily="34" charset="0"/>
                <a:ea typeface="Calibri" panose="020F0502020204030204" pitchFamily="34" charset="0"/>
                <a:cs typeface="Calibri" panose="020F0502020204030204" pitchFamily="34" charset="0"/>
              </a:rPr>
              <a:t>Minecraft</a:t>
            </a:r>
            <a:r>
              <a:rPr lang="en-GB" sz="3600" cap="none" dirty="0">
                <a:latin typeface="Calibri" panose="020F0502020204030204" pitchFamily="34" charset="0"/>
                <a:ea typeface="Calibri" panose="020F0502020204030204" pitchFamily="34" charset="0"/>
                <a:cs typeface="Calibri" panose="020F0502020204030204" pitchFamily="34" charset="0"/>
              </a:rPr>
              <a:t> Generation</a:t>
            </a:r>
            <a:endParaRPr lang="en-GB" sz="36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A33BDE1-FBF3-D688-BFAA-6D32DFB769B9}"/>
              </a:ext>
            </a:extLst>
          </p:cNvPr>
          <p:cNvPicPr>
            <a:picLocks noChangeAspect="1"/>
          </p:cNvPicPr>
          <p:nvPr/>
        </p:nvPicPr>
        <p:blipFill>
          <a:blip r:embed="rId4"/>
          <a:stretch>
            <a:fillRect/>
          </a:stretch>
        </p:blipFill>
        <p:spPr>
          <a:xfrm>
            <a:off x="1502398" y="1417340"/>
            <a:ext cx="6139204" cy="3743268"/>
          </a:xfrm>
          <a:prstGeom prst="rect">
            <a:avLst/>
          </a:prstGeom>
        </p:spPr>
      </p:pic>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Merino, Romanov, Charity, Rajesh, Togelius (2023): The 5 dollar model: Generating Game Maps and Sprites from Sentence Embeddings"/>
          <p:cNvSpPr txBox="1">
            <a:spLocks noGrp="1"/>
          </p:cNvSpPr>
          <p:nvPr>
            <p:ph type="body" sz="quarter" idx="1"/>
          </p:nvPr>
        </p:nvSpPr>
        <p:spPr>
          <a:xfrm>
            <a:off x="1693069" y="4626410"/>
            <a:ext cx="5757863" cy="439133"/>
          </a:xfrm>
          <a:prstGeom prst="rect">
            <a:avLst/>
          </a:prstGeom>
        </p:spPr>
        <p:txBody>
          <a:bodyPr>
            <a:noAutofit/>
          </a:bodyPr>
          <a:lstStyle>
            <a:lvl1pPr marL="0" indent="0" defTabSz="542210">
              <a:spcBef>
                <a:spcPts val="3800"/>
              </a:spcBef>
              <a:buSzTx/>
              <a:buNone/>
              <a:defRPr sz="3300"/>
            </a:lvl1pPr>
          </a:lstStyle>
          <a:p>
            <a:pPr algn="ctr"/>
            <a:r>
              <a:rPr sz="1500" dirty="0">
                <a:latin typeface="Calibri" panose="020F0502020204030204" pitchFamily="34" charset="0"/>
                <a:ea typeface="Calibri" panose="020F0502020204030204" pitchFamily="34" charset="0"/>
                <a:cs typeface="Calibri" panose="020F0502020204030204" pitchFamily="34" charset="0"/>
              </a:rPr>
              <a:t>Merino, Romanov, Charity, Rajesh, </a:t>
            </a:r>
            <a:r>
              <a:rPr sz="1500" dirty="0" err="1">
                <a:latin typeface="Calibri" panose="020F0502020204030204" pitchFamily="34" charset="0"/>
                <a:ea typeface="Calibri" panose="020F0502020204030204" pitchFamily="34" charset="0"/>
                <a:cs typeface="Calibri" panose="020F0502020204030204" pitchFamily="34" charset="0"/>
              </a:rPr>
              <a:t>Togelius</a:t>
            </a:r>
            <a:r>
              <a:rPr sz="1500" dirty="0">
                <a:latin typeface="Calibri" panose="020F0502020204030204" pitchFamily="34" charset="0"/>
                <a:ea typeface="Calibri" panose="020F0502020204030204" pitchFamily="34" charset="0"/>
                <a:cs typeface="Calibri" panose="020F0502020204030204" pitchFamily="34" charset="0"/>
              </a:rPr>
              <a:t> (2023): </a:t>
            </a:r>
            <a:r>
              <a:rPr sz="1500" b="1" dirty="0">
                <a:latin typeface="Calibri" panose="020F0502020204030204" pitchFamily="34" charset="0"/>
                <a:ea typeface="Calibri" panose="020F0502020204030204" pitchFamily="34" charset="0"/>
                <a:cs typeface="Calibri" panose="020F0502020204030204" pitchFamily="34" charset="0"/>
              </a:rPr>
              <a:t>The 5 dollar model: Generating Game Maps and Sprites from Sentence Embeddings</a:t>
            </a:r>
          </a:p>
        </p:txBody>
      </p:sp>
      <p:pic>
        <p:nvPicPr>
          <p:cNvPr id="429" name="MainFigure.png" descr="MainFigure.png"/>
          <p:cNvPicPr>
            <a:picLocks noChangeAspect="1"/>
          </p:cNvPicPr>
          <p:nvPr/>
        </p:nvPicPr>
        <p:blipFill>
          <a:blip r:embed="rId3"/>
          <a:stretch>
            <a:fillRect/>
          </a:stretch>
        </p:blipFill>
        <p:spPr>
          <a:xfrm>
            <a:off x="1693069" y="1350169"/>
            <a:ext cx="5757863" cy="3014663"/>
          </a:xfrm>
          <a:prstGeom prst="rect">
            <a:avLst/>
          </a:prstGeom>
          <a:ln w="12700">
            <a:miter lim="400000"/>
          </a:ln>
        </p:spPr>
      </p:pic>
      <p:sp>
        <p:nvSpPr>
          <p:cNvPr id="2" name="Title 7">
            <a:extLst>
              <a:ext uri="{FF2B5EF4-FFF2-40B4-BE49-F238E27FC236}">
                <a16:creationId xmlns:a16="http://schemas.microsoft.com/office/drawing/2014/main" id="{B99FC4D6-9117-E919-DC38-39BAD3150132}"/>
              </a:ext>
            </a:extLst>
          </p:cNvPr>
          <p:cNvSpPr txBox="1">
            <a:spLocks/>
          </p:cNvSpPr>
          <p:nvPr/>
        </p:nvSpPr>
        <p:spPr bwMode="auto">
          <a:xfrm>
            <a:off x="0" y="-37826"/>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600" cap="none" dirty="0">
                <a:latin typeface="Calibri" panose="020F0502020204030204" pitchFamily="34" charset="0"/>
                <a:ea typeface="Calibri" panose="020F0502020204030204" pitchFamily="34" charset="0"/>
                <a:cs typeface="Calibri" panose="020F0502020204030204" pitchFamily="34" charset="0"/>
              </a:rPr>
              <a:t>The $5 Model</a:t>
            </a:r>
            <a:endParaRPr lang="en-GB" sz="36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5dollarmodelgraph (2).png" descr="5dollarmodelgraph (2).png"/>
          <p:cNvPicPr>
            <a:picLocks noChangeAspect="1"/>
          </p:cNvPicPr>
          <p:nvPr/>
        </p:nvPicPr>
        <p:blipFill>
          <a:blip r:embed="rId2"/>
          <a:stretch>
            <a:fillRect/>
          </a:stretch>
        </p:blipFill>
        <p:spPr>
          <a:xfrm>
            <a:off x="434606" y="1149488"/>
            <a:ext cx="7306586" cy="4004644"/>
          </a:xfrm>
          <a:prstGeom prst="rect">
            <a:avLst/>
          </a:prstGeom>
          <a:ln w="12700">
            <a:miter lim="400000"/>
          </a:ln>
        </p:spPr>
      </p:pic>
      <p:sp>
        <p:nvSpPr>
          <p:cNvPr id="5" name="Merino, Romanov, Charity, Rajesh, Togelius (2023): The 5 dollar model: Generating Game Maps and Sprites from Sentence Embeddings">
            <a:extLst>
              <a:ext uri="{FF2B5EF4-FFF2-40B4-BE49-F238E27FC236}">
                <a16:creationId xmlns:a16="http://schemas.microsoft.com/office/drawing/2014/main" id="{53AD17FA-8233-BC0D-A191-0923790C6C68}"/>
              </a:ext>
            </a:extLst>
          </p:cNvPr>
          <p:cNvSpPr txBox="1">
            <a:spLocks/>
          </p:cNvSpPr>
          <p:nvPr/>
        </p:nvSpPr>
        <p:spPr>
          <a:xfrm>
            <a:off x="1645295" y="4893553"/>
            <a:ext cx="5853410" cy="439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noAutofit/>
          </a:bodyPr>
          <a:lstStyle>
            <a:lvl1pPr marL="0" marR="0" indent="0" algn="l" defTabSz="542210" latinLnBrk="0">
              <a:lnSpc>
                <a:spcPct val="100000"/>
              </a:lnSpc>
              <a:spcBef>
                <a:spcPts val="3800"/>
              </a:spcBef>
              <a:spcAft>
                <a:spcPts val="0"/>
              </a:spcAft>
              <a:buClrTx/>
              <a:buSzTx/>
              <a:buFontTx/>
              <a:buNone/>
              <a:tabLst/>
              <a:defRPr sz="3300" b="0" i="0" u="none" strike="noStrike" cap="none" spc="0" baseline="0">
                <a:solidFill>
                  <a:srgbClr val="000000"/>
                </a:solidFill>
                <a:uFillTx/>
                <a:latin typeface="Helvetica Light"/>
                <a:ea typeface="Helvetica Light"/>
                <a:cs typeface="Helvetica Light"/>
                <a:sym typeface="Helvetica Light"/>
              </a:defRPr>
            </a:lvl1pPr>
            <a:lvl2pPr marL="1061861" marR="0" indent="-617361" algn="l" defTabSz="821531"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Helvetica Light"/>
                <a:ea typeface="Helvetica Light"/>
                <a:cs typeface="Helvetica Light"/>
                <a:sym typeface="Helvetica Light"/>
              </a:defRPr>
            </a:lvl2pPr>
            <a:lvl3pPr marL="1506361" marR="0" indent="-617361" algn="l" defTabSz="821531"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Helvetica Light"/>
                <a:ea typeface="Helvetica Light"/>
                <a:cs typeface="Helvetica Light"/>
                <a:sym typeface="Helvetica Light"/>
              </a:defRPr>
            </a:lvl3pPr>
            <a:lvl4pPr marL="1950861" marR="0" indent="-617361" algn="l" defTabSz="821531"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Helvetica Light"/>
                <a:ea typeface="Helvetica Light"/>
                <a:cs typeface="Helvetica Light"/>
                <a:sym typeface="Helvetica Light"/>
              </a:defRPr>
            </a:lvl4pPr>
            <a:lvl5pPr marL="2395361" marR="0" indent="-617361" algn="l" defTabSz="821531"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Helvetica Light"/>
                <a:ea typeface="Helvetica Light"/>
                <a:cs typeface="Helvetica Light"/>
                <a:sym typeface="Helvetica Light"/>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algn="ctr" defTabSz="203329" fontAlgn="auto">
              <a:spcBef>
                <a:spcPts val="1425"/>
              </a:spcBef>
            </a:pPr>
            <a:r>
              <a:rPr lang="en-GB" sz="1500" kern="0" dirty="0">
                <a:latin typeface="Calibri" panose="020F0502020204030204" pitchFamily="34" charset="0"/>
                <a:ea typeface="Calibri" panose="020F0502020204030204" pitchFamily="34" charset="0"/>
                <a:cs typeface="Calibri" panose="020F0502020204030204" pitchFamily="34" charset="0"/>
              </a:rPr>
              <a:t>Merino, Romanov, Charity, Rajesh, </a:t>
            </a:r>
            <a:r>
              <a:rPr lang="en-GB" sz="1500" kern="0" dirty="0" err="1">
                <a:latin typeface="Calibri" panose="020F0502020204030204" pitchFamily="34" charset="0"/>
                <a:ea typeface="Calibri" panose="020F0502020204030204" pitchFamily="34" charset="0"/>
                <a:cs typeface="Calibri" panose="020F0502020204030204" pitchFamily="34" charset="0"/>
              </a:rPr>
              <a:t>Togelius</a:t>
            </a:r>
            <a:r>
              <a:rPr lang="en-GB" sz="1500" kern="0" dirty="0">
                <a:latin typeface="Calibri" panose="020F0502020204030204" pitchFamily="34" charset="0"/>
                <a:ea typeface="Calibri" panose="020F0502020204030204" pitchFamily="34" charset="0"/>
                <a:cs typeface="Calibri" panose="020F0502020204030204" pitchFamily="34" charset="0"/>
              </a:rPr>
              <a:t> (2023): </a:t>
            </a:r>
            <a:r>
              <a:rPr lang="en-GB" sz="1500" b="1" kern="0" dirty="0">
                <a:latin typeface="Calibri" panose="020F0502020204030204" pitchFamily="34" charset="0"/>
                <a:ea typeface="Calibri" panose="020F0502020204030204" pitchFamily="34" charset="0"/>
                <a:cs typeface="Calibri" panose="020F0502020204030204" pitchFamily="34" charset="0"/>
              </a:rPr>
              <a:t>The 5 dollar model: Generating Game Maps and Sprites from Sentence Embeddings</a:t>
            </a:r>
          </a:p>
        </p:txBody>
      </p:sp>
      <p:sp>
        <p:nvSpPr>
          <p:cNvPr id="2" name="Title 7">
            <a:extLst>
              <a:ext uri="{FF2B5EF4-FFF2-40B4-BE49-F238E27FC236}">
                <a16:creationId xmlns:a16="http://schemas.microsoft.com/office/drawing/2014/main" id="{5B14FBD1-CAA0-FCB4-B9E5-09DFCEE02325}"/>
              </a:ext>
            </a:extLst>
          </p:cNvPr>
          <p:cNvSpPr txBox="1">
            <a:spLocks/>
          </p:cNvSpPr>
          <p:nvPr/>
        </p:nvSpPr>
        <p:spPr bwMode="auto">
          <a:xfrm>
            <a:off x="0" y="-37826"/>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600" cap="none" dirty="0">
                <a:latin typeface="Calibri" panose="020F0502020204030204" pitchFamily="34" charset="0"/>
                <a:ea typeface="Calibri" panose="020F0502020204030204" pitchFamily="34" charset="0"/>
                <a:cs typeface="Calibri" panose="020F0502020204030204" pitchFamily="34" charset="0"/>
              </a:rPr>
              <a:t>The $5 Model</a:t>
            </a:r>
            <a:endParaRPr lang="en-GB" sz="36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234" r="9009" b="15989"/>
          <a:stretch/>
        </p:blipFill>
        <p:spPr>
          <a:xfrm>
            <a:off x="1707046" y="1280418"/>
            <a:ext cx="5479241" cy="3242772"/>
          </a:xfrm>
          <a:prstGeom prst="rect">
            <a:avLst/>
          </a:prstGeom>
        </p:spPr>
      </p:pic>
      <p:sp>
        <p:nvSpPr>
          <p:cNvPr id="3" name="TextBox 2">
            <a:extLst>
              <a:ext uri="{FF2B5EF4-FFF2-40B4-BE49-F238E27FC236}">
                <a16:creationId xmlns:a16="http://schemas.microsoft.com/office/drawing/2014/main" id="{1B5474EA-89CE-CACB-023C-B8AA474B4F2D}"/>
              </a:ext>
            </a:extLst>
          </p:cNvPr>
          <p:cNvSpPr txBox="1"/>
          <p:nvPr/>
        </p:nvSpPr>
        <p:spPr>
          <a:xfrm>
            <a:off x="651164" y="4594312"/>
            <a:ext cx="7841672" cy="646331"/>
          </a:xfrm>
          <a:prstGeom prst="rect">
            <a:avLst/>
          </a:prstGeom>
          <a:noFill/>
        </p:spPr>
        <p:txBody>
          <a:bodyPr wrap="square">
            <a:spAutoFit/>
          </a:bodyPr>
          <a:lstStyle/>
          <a:p>
            <a:pPr defTabSz="411480"/>
            <a:r>
              <a:rPr lang="en-GB" sz="1800" dirty="0">
                <a:solidFill>
                  <a:srgbClr val="222222"/>
                </a:solidFill>
                <a:latin typeface="Arial" panose="020B0604020202020204" pitchFamily="34" charset="0"/>
                <a:sym typeface="Helvetica Neue"/>
              </a:rPr>
              <a:t>Galanos, T., </a:t>
            </a:r>
            <a:r>
              <a:rPr lang="en-GB" sz="1800" dirty="0" err="1">
                <a:solidFill>
                  <a:srgbClr val="222222"/>
                </a:solidFill>
                <a:latin typeface="Arial" panose="020B0604020202020204" pitchFamily="34" charset="0"/>
                <a:sym typeface="Helvetica Neue"/>
              </a:rPr>
              <a:t>Liapis</a:t>
            </a:r>
            <a:r>
              <a:rPr lang="en-GB" sz="1800" dirty="0">
                <a:solidFill>
                  <a:srgbClr val="222222"/>
                </a:solidFill>
                <a:latin typeface="Arial" panose="020B0604020202020204" pitchFamily="34" charset="0"/>
                <a:sym typeface="Helvetica Neue"/>
              </a:rPr>
              <a:t>, A., &amp; Yannakakis, G. N. (2023). </a:t>
            </a:r>
            <a:r>
              <a:rPr lang="en-GB" sz="1800" b="1" dirty="0" err="1">
                <a:solidFill>
                  <a:srgbClr val="222222"/>
                </a:solidFill>
                <a:latin typeface="Arial" panose="020B0604020202020204" pitchFamily="34" charset="0"/>
                <a:sym typeface="Helvetica Neue"/>
              </a:rPr>
              <a:t>Architext</a:t>
            </a:r>
            <a:r>
              <a:rPr lang="en-GB" sz="1800" b="1" dirty="0">
                <a:solidFill>
                  <a:srgbClr val="222222"/>
                </a:solidFill>
                <a:latin typeface="Arial" panose="020B0604020202020204" pitchFamily="34" charset="0"/>
                <a:sym typeface="Helvetica Neue"/>
              </a:rPr>
              <a:t>: Language-Driven Generative Architecture Design</a:t>
            </a:r>
            <a:r>
              <a:rPr lang="en-GB" sz="1800" dirty="0">
                <a:solidFill>
                  <a:srgbClr val="222222"/>
                </a:solidFill>
                <a:latin typeface="Arial" panose="020B0604020202020204" pitchFamily="34" charset="0"/>
                <a:sym typeface="Helvetica Neue"/>
              </a:rPr>
              <a:t>. </a:t>
            </a:r>
            <a:r>
              <a:rPr lang="en-GB" sz="1800" i="1" dirty="0" err="1">
                <a:solidFill>
                  <a:srgbClr val="222222"/>
                </a:solidFill>
                <a:latin typeface="Arial" panose="020B0604020202020204" pitchFamily="34" charset="0"/>
                <a:sym typeface="Helvetica Neue"/>
              </a:rPr>
              <a:t>arXiv</a:t>
            </a:r>
            <a:r>
              <a:rPr lang="en-GB" sz="1800" i="1" dirty="0">
                <a:solidFill>
                  <a:srgbClr val="222222"/>
                </a:solidFill>
                <a:latin typeface="Arial" panose="020B0604020202020204" pitchFamily="34" charset="0"/>
                <a:sym typeface="Helvetica Neue"/>
              </a:rPr>
              <a:t> preprint arXiv:2303.07519</a:t>
            </a:r>
            <a:r>
              <a:rPr lang="en-GB" sz="1800" dirty="0">
                <a:solidFill>
                  <a:srgbClr val="222222"/>
                </a:solidFill>
                <a:latin typeface="Arial" panose="020B0604020202020204" pitchFamily="34" charset="0"/>
                <a:sym typeface="Helvetica Neue"/>
              </a:rPr>
              <a:t>.</a:t>
            </a:r>
            <a:endParaRPr lang="en-MT" sz="1800" dirty="0">
              <a:solidFill>
                <a:prstClr val="black"/>
              </a:solidFill>
              <a:sym typeface="Helvetica Neue"/>
            </a:endParaRPr>
          </a:p>
        </p:txBody>
      </p:sp>
      <p:sp>
        <p:nvSpPr>
          <p:cNvPr id="4" name="Title 7">
            <a:extLst>
              <a:ext uri="{FF2B5EF4-FFF2-40B4-BE49-F238E27FC236}">
                <a16:creationId xmlns:a16="http://schemas.microsoft.com/office/drawing/2014/main" id="{94E9A124-6E08-A74C-202A-563737E43584}"/>
              </a:ext>
            </a:extLst>
          </p:cNvPr>
          <p:cNvSpPr txBox="1">
            <a:spLocks/>
          </p:cNvSpPr>
          <p:nvPr/>
        </p:nvSpPr>
        <p:spPr bwMode="auto">
          <a:xfrm>
            <a:off x="0" y="-37826"/>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600" cap="none" dirty="0" err="1">
                <a:latin typeface="Calibri" panose="020F0502020204030204" pitchFamily="34" charset="0"/>
                <a:ea typeface="Calibri" panose="020F0502020204030204" pitchFamily="34" charset="0"/>
                <a:cs typeface="Calibri" panose="020F0502020204030204" pitchFamily="34" charset="0"/>
              </a:rPr>
              <a:t>ArchiText</a:t>
            </a:r>
            <a:r>
              <a:rPr lang="en-GB" sz="3600" cap="none" dirty="0">
                <a:latin typeface="Calibri" panose="020F0502020204030204" pitchFamily="34" charset="0"/>
                <a:ea typeface="Calibri" panose="020F0502020204030204" pitchFamily="34" charset="0"/>
                <a:cs typeface="Calibri" panose="020F0502020204030204" pitchFamily="34" charset="0"/>
              </a:rPr>
              <a:t>: Text to Architecture</a:t>
            </a:r>
            <a:endParaRPr lang="en-GB" sz="36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4031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395536" y="4585692"/>
            <a:ext cx="5875817" cy="1029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4536" kern="1200">
                <a:solidFill>
                  <a:srgbClr val="000000"/>
                </a:solidFill>
                <a:latin typeface="+mj-lt"/>
                <a:ea typeface="+mj-ea"/>
                <a:cs typeface="+mj-cs"/>
              </a:defRPr>
            </a:lvl1pPr>
            <a:lvl2pPr marL="561670" indent="-216027"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2pPr>
            <a:lvl3pPr marL="86410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3pPr>
            <a:lvl4pPr marL="120975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4pPr>
            <a:lvl5pPr marL="155539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5pPr>
            <a:lvl6pPr marL="190103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6pPr>
            <a:lvl7pPr marL="224668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7pPr>
            <a:lvl8pPr marL="259232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8pPr>
            <a:lvl9pPr marL="2937967"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9pPr>
          </a:lstStyle>
          <a:p>
            <a:pPr marL="0" marR="0" lvl="0" indent="0" algn="l" defTabSz="33964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GB" sz="4536"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Readings: Part III</a:t>
            </a:r>
            <a:endParaRPr kumimoji="0" lang="pt-PT" sz="2268"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endParaRPr>
          </a:p>
          <a:p>
            <a:pPr marL="0" marR="0" lvl="0" indent="0" algn="l" defTabSz="33964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pt-PT" sz="2268"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gameaibook.org</a:t>
            </a:r>
          </a:p>
        </p:txBody>
      </p:sp>
      <p:pic>
        <p:nvPicPr>
          <p:cNvPr id="5" name="Picture 4">
            <a:extLst>
              <a:ext uri="{FF2B5EF4-FFF2-40B4-BE49-F238E27FC236}">
                <a16:creationId xmlns:a16="http://schemas.microsoft.com/office/drawing/2014/main" id="{2B5A8FFA-A2C8-A4BC-3A0E-C5B336A14D10}"/>
              </a:ext>
            </a:extLst>
          </p:cNvPr>
          <p:cNvPicPr>
            <a:picLocks noChangeAspect="1"/>
          </p:cNvPicPr>
          <p:nvPr/>
        </p:nvPicPr>
        <p:blipFill>
          <a:blip r:embed="rId3"/>
          <a:stretch>
            <a:fillRect/>
          </a:stretch>
        </p:blipFill>
        <p:spPr>
          <a:xfrm>
            <a:off x="0" y="-5589"/>
            <a:ext cx="9144000" cy="4591281"/>
          </a:xfrm>
          <a:prstGeom prst="rect">
            <a:avLst/>
          </a:prstGeom>
        </p:spPr>
      </p:pic>
      <p:pic>
        <p:nvPicPr>
          <p:cNvPr id="2" name="Picture 2">
            <a:extLst>
              <a:ext uri="{FF2B5EF4-FFF2-40B4-BE49-F238E27FC236}">
                <a16:creationId xmlns:a16="http://schemas.microsoft.com/office/drawing/2014/main" id="{48501DDD-2CCA-2768-250F-DAFD195C7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341" y="2857500"/>
            <a:ext cx="2642670" cy="270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89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5E090A1-7698-3D6E-1851-E1D14C8404BB}"/>
              </a:ext>
            </a:extLst>
          </p:cNvPr>
          <p:cNvPicPr>
            <a:picLocks noChangeAspect="1"/>
          </p:cNvPicPr>
          <p:nvPr/>
        </p:nvPicPr>
        <p:blipFill>
          <a:blip r:embed="rId3"/>
          <a:stretch>
            <a:fillRect/>
          </a:stretch>
        </p:blipFill>
        <p:spPr>
          <a:xfrm>
            <a:off x="1354155" y="541159"/>
            <a:ext cx="6480720" cy="4632682"/>
          </a:xfrm>
          <a:prstGeom prst="rect">
            <a:avLst/>
          </a:prstGeom>
        </p:spPr>
      </p:pic>
    </p:spTree>
    <p:extLst>
      <p:ext uri="{BB962C8B-B14F-4D97-AF65-F5344CB8AC3E}">
        <p14:creationId xmlns:p14="http://schemas.microsoft.com/office/powerpoint/2010/main" val="1320258943"/>
      </p:ext>
    </p:extLst>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2DEC5F5E-F182-7C76-9E93-8BD4BE705CC1}"/>
              </a:ext>
            </a:extLst>
          </p:cNvPr>
          <p:cNvSpPr txBox="1">
            <a:spLocks/>
          </p:cNvSpPr>
          <p:nvPr/>
        </p:nvSpPr>
        <p:spPr>
          <a:xfrm>
            <a:off x="1" y="-22820"/>
            <a:ext cx="9143999" cy="1136554"/>
          </a:xfrm>
          <a:prstGeom prst="rect">
            <a:avLst/>
          </a:prstGeom>
          <a:blipFill>
            <a:blip r:embed="rId3"/>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chorCtr="0">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defTabSz="309563" fontAlgn="auto"/>
            <a:r>
              <a:rPr lang="en-GB" sz="45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GB" sz="45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CrawLLM</a:t>
            </a:r>
            <a:endParaRPr lang="en-GB" sz="4500" b="1"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B79F16F-B29E-6280-F9DC-B9D8142A8ECA}"/>
              </a:ext>
            </a:extLst>
          </p:cNvPr>
          <p:cNvSpPr txBox="1"/>
          <p:nvPr/>
        </p:nvSpPr>
        <p:spPr>
          <a:xfrm>
            <a:off x="2411760" y="337220"/>
            <a:ext cx="5285936" cy="674031"/>
          </a:xfrm>
          <a:prstGeom prst="rect">
            <a:avLst/>
          </a:prstGeom>
          <a:noFill/>
        </p:spPr>
        <p:txBody>
          <a:bodyPr wrap="square">
            <a:spAutoFit/>
          </a:bodyPr>
          <a:lstStyle/>
          <a:p>
            <a:pPr defTabSz="411480">
              <a:spcBef>
                <a:spcPts val="0"/>
              </a:spcBef>
              <a:spcAft>
                <a:spcPts val="0"/>
              </a:spcAft>
            </a:pP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Zammit, </a:t>
            </a:r>
            <a:r>
              <a:rPr lang="en-GB" sz="126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Liapis</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Yannakakis (2024) </a:t>
            </a:r>
            <a:r>
              <a:rPr lang="en-GB" sz="1260" b="1"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CrawLLM</a:t>
            </a:r>
            <a:r>
              <a:rPr lang="en-GB" sz="1260" b="1"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Theming Games with Large Language Models</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a:t>
            </a:r>
            <a:r>
              <a:rPr lang="en-GB" sz="1260" i="1"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Proceedings of IEEE </a:t>
            </a:r>
            <a:r>
              <a:rPr lang="en-GB" sz="1260" i="1"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CoG</a:t>
            </a:r>
            <a:r>
              <a:rPr lang="en-GB" sz="1260" i="1"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2024.</a:t>
            </a:r>
            <a:b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br>
            <a:endParaRPr lang="en-MT"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pic>
        <p:nvPicPr>
          <p:cNvPr id="4" name="Picture 3">
            <a:extLst>
              <a:ext uri="{FF2B5EF4-FFF2-40B4-BE49-F238E27FC236}">
                <a16:creationId xmlns:a16="http://schemas.microsoft.com/office/drawing/2014/main" id="{FAB443A0-672B-6A2F-93FA-ECABFE2E2F07}"/>
              </a:ext>
            </a:extLst>
          </p:cNvPr>
          <p:cNvPicPr>
            <a:picLocks noChangeAspect="1"/>
          </p:cNvPicPr>
          <p:nvPr/>
        </p:nvPicPr>
        <p:blipFill>
          <a:blip r:embed="rId4"/>
          <a:stretch>
            <a:fillRect/>
          </a:stretch>
        </p:blipFill>
        <p:spPr>
          <a:xfrm>
            <a:off x="1" y="1113734"/>
            <a:ext cx="9144000" cy="4601266"/>
          </a:xfrm>
          <a:prstGeom prst="rect">
            <a:avLst/>
          </a:prstGeom>
        </p:spPr>
      </p:pic>
    </p:spTree>
    <p:extLst>
      <p:ext uri="{BB962C8B-B14F-4D97-AF65-F5344CB8AC3E}">
        <p14:creationId xmlns:p14="http://schemas.microsoft.com/office/powerpoint/2010/main" val="947563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Fewshot-prompt LLM with existing games, feed back parse/compile issues.…"/>
          <p:cNvSpPr txBox="1">
            <a:spLocks noGrp="1"/>
          </p:cNvSpPr>
          <p:nvPr>
            <p:ph type="body" sz="half" idx="1"/>
          </p:nvPr>
        </p:nvSpPr>
        <p:spPr>
          <a:xfrm>
            <a:off x="1007564" y="4873724"/>
            <a:ext cx="7128873" cy="629207"/>
          </a:xfrm>
          <a:prstGeom prst="rect">
            <a:avLst/>
          </a:prstGeom>
        </p:spPr>
        <p:txBody>
          <a:bodyPr>
            <a:normAutofit/>
          </a:bodyPr>
          <a:lstStyle/>
          <a:p>
            <a:pPr marL="0" indent="0" algn="ctr" defTabSz="582951">
              <a:spcBef>
                <a:spcPts val="633"/>
              </a:spcBef>
              <a:buSzTx/>
              <a:buNone/>
              <a:defRPr sz="3230"/>
            </a:pPr>
            <a:r>
              <a:rPr sz="1650" dirty="0" err="1">
                <a:latin typeface="Calibri" panose="020F0502020204030204" pitchFamily="34" charset="0"/>
                <a:ea typeface="Calibri" panose="020F0502020204030204" pitchFamily="34" charset="0"/>
                <a:cs typeface="Calibri" panose="020F0502020204030204" pitchFamily="34" charset="0"/>
              </a:rPr>
              <a:t>Fewshot</a:t>
            </a:r>
            <a:r>
              <a:rPr sz="1650" dirty="0">
                <a:latin typeface="Calibri" panose="020F0502020204030204" pitchFamily="34" charset="0"/>
                <a:ea typeface="Calibri" panose="020F0502020204030204" pitchFamily="34" charset="0"/>
                <a:cs typeface="Calibri" panose="020F0502020204030204" pitchFamily="34" charset="0"/>
              </a:rPr>
              <a:t>-prompt LLM with existing games, feed back parse/compile issues.</a:t>
            </a:r>
          </a:p>
          <a:p>
            <a:pPr marL="0" indent="0" algn="ctr" defTabSz="582951">
              <a:spcBef>
                <a:spcPts val="633"/>
              </a:spcBef>
              <a:buSzTx/>
              <a:buNone/>
              <a:defRPr sz="3230"/>
            </a:pPr>
            <a:r>
              <a:rPr sz="1650" dirty="0">
                <a:latin typeface="Calibri" panose="020F0502020204030204" pitchFamily="34" charset="0"/>
                <a:ea typeface="Calibri" panose="020F0502020204030204" pitchFamily="34" charset="0"/>
                <a:cs typeface="Calibri" panose="020F0502020204030204" pitchFamily="34" charset="0"/>
              </a:rPr>
              <a:t>Feed back results from tre</a:t>
            </a:r>
            <a:r>
              <a:rPr lang="en-US" sz="1650" dirty="0">
                <a:latin typeface="Calibri" panose="020F0502020204030204" pitchFamily="34" charset="0"/>
                <a:ea typeface="Calibri" panose="020F0502020204030204" pitchFamily="34" charset="0"/>
                <a:cs typeface="Calibri" panose="020F0502020204030204" pitchFamily="34" charset="0"/>
              </a:rPr>
              <a:t>e</a:t>
            </a:r>
            <a:r>
              <a:rPr sz="1650" dirty="0">
                <a:latin typeface="Calibri" panose="020F0502020204030204" pitchFamily="34" charset="0"/>
                <a:ea typeface="Calibri" panose="020F0502020204030204" pitchFamily="34" charset="0"/>
                <a:cs typeface="Calibri" panose="020F0502020204030204" pitchFamily="34" charset="0"/>
              </a:rPr>
              <a:t> search-based solver agent.</a:t>
            </a:r>
          </a:p>
        </p:txBody>
      </p:sp>
      <p:pic>
        <p:nvPicPr>
          <p:cNvPr id="375" name="PuzzleScript_Pipeline.png" descr="PuzzleScript_Pipeline.png"/>
          <p:cNvPicPr>
            <a:picLocks noChangeAspect="1"/>
          </p:cNvPicPr>
          <p:nvPr/>
        </p:nvPicPr>
        <p:blipFill>
          <a:blip r:embed="rId3"/>
          <a:stretch>
            <a:fillRect/>
          </a:stretch>
        </p:blipFill>
        <p:spPr>
          <a:xfrm>
            <a:off x="70159" y="1352550"/>
            <a:ext cx="9003682" cy="3276600"/>
          </a:xfrm>
          <a:prstGeom prst="rect">
            <a:avLst/>
          </a:prstGeom>
          <a:ln w="12700">
            <a:miter lim="400000"/>
          </a:ln>
        </p:spPr>
      </p:pic>
      <p:sp>
        <p:nvSpPr>
          <p:cNvPr id="2" name="Title 7">
            <a:extLst>
              <a:ext uri="{FF2B5EF4-FFF2-40B4-BE49-F238E27FC236}">
                <a16:creationId xmlns:a16="http://schemas.microsoft.com/office/drawing/2014/main" id="{F4479FC7-8505-6C51-0EC5-A758A554DDBC}"/>
              </a:ext>
            </a:extLst>
          </p:cNvPr>
          <p:cNvSpPr txBox="1">
            <a:spLocks/>
          </p:cNvSpPr>
          <p:nvPr/>
        </p:nvSpPr>
        <p:spPr>
          <a:xfrm>
            <a:off x="0" y="-32722"/>
            <a:ext cx="9143999" cy="1066327"/>
          </a:xfrm>
          <a:prstGeom prst="rect">
            <a:avLst/>
          </a:prstGeom>
          <a:blipFill>
            <a:blip r:embed="rId4"/>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chorCtr="0">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defTabSz="309563" fontAlgn="auto"/>
            <a:r>
              <a:rPr lang="en-GB" sz="45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GB" sz="45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ScriptDoctor</a:t>
            </a:r>
            <a:endParaRPr lang="en-GB" sz="4500" b="1"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B90C29D-2CD3-51DD-EEA7-D66B8FFDEC6A}"/>
              </a:ext>
            </a:extLst>
          </p:cNvPr>
          <p:cNvSpPr txBox="1"/>
          <p:nvPr/>
        </p:nvSpPr>
        <p:spPr>
          <a:xfrm>
            <a:off x="3289724" y="265212"/>
            <a:ext cx="5285936" cy="480131"/>
          </a:xfrm>
          <a:prstGeom prst="rect">
            <a:avLst/>
          </a:prstGeom>
          <a:noFill/>
        </p:spPr>
        <p:txBody>
          <a:bodyPr wrap="square">
            <a:spAutoFit/>
          </a:bodyPr>
          <a:lstStyle/>
          <a:p>
            <a:pPr defTabSz="411480">
              <a:spcBef>
                <a:spcPts val="0"/>
              </a:spcBef>
              <a:spcAft>
                <a:spcPts val="0"/>
              </a:spcAft>
            </a:pP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Earle et al, “Automatic Generation of </a:t>
            </a:r>
            <a:r>
              <a:rPr lang="en-GB" sz="126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PuzzleScript</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Games</a:t>
            </a:r>
            <a:b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b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via Large Language Models and Tree Search”, </a:t>
            </a:r>
            <a:r>
              <a:rPr lang="en-GB" sz="126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arxiv</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2025</a:t>
            </a:r>
            <a:endParaRPr lang="en-MT"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Tree>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Most generated games were mazes, or sokoban-likes.…"/>
          <p:cNvSpPr txBox="1">
            <a:spLocks noGrp="1"/>
          </p:cNvSpPr>
          <p:nvPr>
            <p:ph type="body" sz="quarter" idx="1"/>
          </p:nvPr>
        </p:nvSpPr>
        <p:spPr>
          <a:xfrm>
            <a:off x="332924" y="3391162"/>
            <a:ext cx="3541846" cy="1952328"/>
          </a:xfrm>
          <a:prstGeom prst="rect">
            <a:avLst/>
          </a:prstGeom>
        </p:spPr>
        <p:txBody>
          <a:bodyPr>
            <a:normAutofit/>
          </a:bodyPr>
          <a:lstStyle/>
          <a:p>
            <a:pPr defTabSz="582951">
              <a:spcBef>
                <a:spcPts val="633"/>
              </a:spcBef>
              <a:buSzTx/>
              <a:defRPr sz="3230"/>
            </a:pPr>
            <a:r>
              <a:rPr sz="2000" dirty="0">
                <a:latin typeface="Calibri" panose="020F0502020204030204" pitchFamily="34" charset="0"/>
                <a:ea typeface="Calibri" panose="020F0502020204030204" pitchFamily="34" charset="0"/>
                <a:cs typeface="Calibri" panose="020F0502020204030204" pitchFamily="34" charset="0"/>
              </a:rPr>
              <a:t>Most generated games were mazes, or </a:t>
            </a:r>
            <a:r>
              <a:rPr sz="2000" dirty="0" err="1">
                <a:latin typeface="Calibri" panose="020F0502020204030204" pitchFamily="34" charset="0"/>
                <a:ea typeface="Calibri" panose="020F0502020204030204" pitchFamily="34" charset="0"/>
                <a:cs typeface="Calibri" panose="020F0502020204030204" pitchFamily="34" charset="0"/>
              </a:rPr>
              <a:t>sokoban</a:t>
            </a:r>
            <a:r>
              <a:rPr sz="2000" dirty="0">
                <a:latin typeface="Calibri" panose="020F0502020204030204" pitchFamily="34" charset="0"/>
                <a:ea typeface="Calibri" panose="020F0502020204030204" pitchFamily="34" charset="0"/>
                <a:cs typeface="Calibri" panose="020F0502020204030204" pitchFamily="34" charset="0"/>
              </a:rPr>
              <a:t>-likes.</a:t>
            </a:r>
          </a:p>
          <a:p>
            <a:pPr defTabSz="582951">
              <a:spcBef>
                <a:spcPts val="633"/>
              </a:spcBef>
              <a:buSzTx/>
              <a:defRPr sz="3230"/>
            </a:pPr>
            <a:endParaRPr sz="2000" dirty="0">
              <a:latin typeface="Calibri" panose="020F0502020204030204" pitchFamily="34" charset="0"/>
              <a:ea typeface="Calibri" panose="020F0502020204030204" pitchFamily="34" charset="0"/>
              <a:cs typeface="Calibri" panose="020F0502020204030204" pitchFamily="34" charset="0"/>
            </a:endParaRPr>
          </a:p>
          <a:p>
            <a:pPr defTabSz="582951">
              <a:spcBef>
                <a:spcPts val="633"/>
              </a:spcBef>
              <a:buSzTx/>
              <a:defRPr sz="3230"/>
            </a:pPr>
            <a:r>
              <a:rPr sz="2000" dirty="0">
                <a:latin typeface="Calibri" panose="020F0502020204030204" pitchFamily="34" charset="0"/>
                <a:ea typeface="Calibri" panose="020F0502020204030204" pitchFamily="34" charset="0"/>
                <a:cs typeface="Calibri" panose="020F0502020204030204" pitchFamily="34" charset="0"/>
              </a:rPr>
              <a:t>A few were actually interesting and (seemingly) novel.</a:t>
            </a:r>
          </a:p>
        </p:txBody>
      </p:sp>
      <p:pic>
        <p:nvPicPr>
          <p:cNvPr id="378" name="Screenshot 2025-04-17 at 3.12.33 PM.png" descr="Screenshot 2025-04-17 at 3.12.33 PM.png"/>
          <p:cNvPicPr>
            <a:picLocks noChangeAspect="1"/>
          </p:cNvPicPr>
          <p:nvPr/>
        </p:nvPicPr>
        <p:blipFill>
          <a:blip r:embed="rId2"/>
          <a:stretch>
            <a:fillRect/>
          </a:stretch>
        </p:blipFill>
        <p:spPr>
          <a:xfrm>
            <a:off x="187683" y="1181100"/>
            <a:ext cx="8656491" cy="1676400"/>
          </a:xfrm>
          <a:prstGeom prst="rect">
            <a:avLst/>
          </a:prstGeom>
          <a:ln w="12700">
            <a:miter lim="400000"/>
          </a:ln>
        </p:spPr>
      </p:pic>
      <p:pic>
        <p:nvPicPr>
          <p:cNvPr id="379" name="Screenshot 2025-04-17 at 3.15.17 PM.png" descr="Screenshot 2025-04-17 at 3.15.17 PM.png"/>
          <p:cNvPicPr>
            <a:picLocks noChangeAspect="1"/>
          </p:cNvPicPr>
          <p:nvPr/>
        </p:nvPicPr>
        <p:blipFill>
          <a:blip r:embed="rId3"/>
          <a:stretch>
            <a:fillRect/>
          </a:stretch>
        </p:blipFill>
        <p:spPr>
          <a:xfrm>
            <a:off x="4796782" y="3300778"/>
            <a:ext cx="4014294" cy="2077002"/>
          </a:xfrm>
          <a:prstGeom prst="rect">
            <a:avLst/>
          </a:prstGeom>
          <a:ln w="12700">
            <a:miter lim="400000"/>
          </a:ln>
        </p:spPr>
      </p:pic>
      <p:sp>
        <p:nvSpPr>
          <p:cNvPr id="2" name="Title 7">
            <a:extLst>
              <a:ext uri="{FF2B5EF4-FFF2-40B4-BE49-F238E27FC236}">
                <a16:creationId xmlns:a16="http://schemas.microsoft.com/office/drawing/2014/main" id="{77D632AC-D97A-95D7-5718-AC53C4E8E930}"/>
              </a:ext>
            </a:extLst>
          </p:cNvPr>
          <p:cNvSpPr txBox="1">
            <a:spLocks/>
          </p:cNvSpPr>
          <p:nvPr/>
        </p:nvSpPr>
        <p:spPr>
          <a:xfrm>
            <a:off x="0" y="-32722"/>
            <a:ext cx="9143999" cy="1066327"/>
          </a:xfrm>
          <a:prstGeom prst="rect">
            <a:avLst/>
          </a:prstGeom>
          <a:blipFill>
            <a:blip r:embed="rId4"/>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chorCtr="0">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defTabSz="309563" fontAlgn="auto"/>
            <a:r>
              <a:rPr lang="en-GB" sz="45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GB" sz="45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ScriptDoctor</a:t>
            </a:r>
            <a:endParaRPr lang="en-GB" sz="4500" b="1"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389BD8E-059E-4AB1-DE41-E4A340BCB086}"/>
              </a:ext>
            </a:extLst>
          </p:cNvPr>
          <p:cNvSpPr txBox="1"/>
          <p:nvPr/>
        </p:nvSpPr>
        <p:spPr>
          <a:xfrm>
            <a:off x="3289724" y="265212"/>
            <a:ext cx="5285936" cy="480131"/>
          </a:xfrm>
          <a:prstGeom prst="rect">
            <a:avLst/>
          </a:prstGeom>
          <a:noFill/>
        </p:spPr>
        <p:txBody>
          <a:bodyPr wrap="square">
            <a:spAutoFit/>
          </a:bodyPr>
          <a:lstStyle/>
          <a:p>
            <a:pPr defTabSz="411480">
              <a:spcBef>
                <a:spcPts val="0"/>
              </a:spcBef>
              <a:spcAft>
                <a:spcPts val="0"/>
              </a:spcAft>
            </a:pP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Earle et al, “Automatic Generation of </a:t>
            </a:r>
            <a:r>
              <a:rPr lang="en-GB" sz="126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PuzzleScript</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Games</a:t>
            </a:r>
            <a:b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b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via Large Language Models and Tree Search”, </a:t>
            </a:r>
            <a:r>
              <a:rPr lang="en-GB" sz="126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arxiv</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2025</a:t>
            </a:r>
            <a:endParaRPr lang="en-MT"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Tree>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0882" y="1436"/>
            <a:ext cx="7622235" cy="5712128"/>
          </a:xfrm>
          <a:prstGeom prst="rect">
            <a:avLst/>
          </a:prstGeom>
        </p:spPr>
      </p:pic>
    </p:spTree>
    <p:extLst>
      <p:ext uri="{BB962C8B-B14F-4D97-AF65-F5344CB8AC3E}">
        <p14:creationId xmlns:p14="http://schemas.microsoft.com/office/powerpoint/2010/main" val="2807812920"/>
      </p:ext>
    </p:extLst>
  </p:cSld>
  <p:clrMapOvr>
    <a:masterClrMapping/>
  </p:clrMapOvr>
  <p:transition spd="med"/>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9FC38-111E-DAE7-B433-BD3C8E59D7E1}"/>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1FCAE880-F847-79D4-E02F-540961245613}"/>
              </a:ext>
            </a:extLst>
          </p:cNvPr>
          <p:cNvSpPr txBox="1">
            <a:spLocks/>
          </p:cNvSpPr>
          <p:nvPr/>
        </p:nvSpPr>
        <p:spPr bwMode="auto">
          <a:xfrm>
            <a:off x="-1" y="463500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Calibri" panose="020F0502020204030204" pitchFamily="34" charset="0"/>
                <a:ea typeface="Calibri" panose="020F0502020204030204" pitchFamily="34" charset="0"/>
                <a:cs typeface="Calibri" panose="020F0502020204030204" pitchFamily="34" charset="0"/>
              </a:rPr>
              <a:t>Reinforcement Learning</a:t>
            </a:r>
            <a:endParaRPr lang="en-GB" sz="4500" b="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7502313"/>
      </p:ext>
    </p:extLst>
  </p:cSld>
  <p:clrMapOvr>
    <a:masterClrMapping/>
  </p:clrMapOvr>
  <p:transition spd="med"/>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Khalifa, A., Bontrager, P., Earle, S., &amp; Togelius, J. (2020). Pcgrl: Procedural content generation via reinforcement learning. In Proceedings of the AAAI Conference on Artificial Intelligence and Interactive Digital Entertainment."/>
          <p:cNvSpPr txBox="1"/>
          <p:nvPr/>
        </p:nvSpPr>
        <p:spPr>
          <a:xfrm>
            <a:off x="323529" y="4687957"/>
            <a:ext cx="8548738" cy="79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algn="ctr" defTabSz="241101" fontAlgn="auto" hangingPunct="0">
              <a:spcBef>
                <a:spcPts val="0"/>
              </a:spcBef>
              <a:spcAft>
                <a:spcPts val="0"/>
              </a:spcAft>
              <a:defRPr sz="2800" b="0">
                <a:solidFill>
                  <a:srgbClr val="222222"/>
                </a:solidFill>
                <a:latin typeface="Arial"/>
                <a:ea typeface="Arial"/>
                <a:cs typeface="Arial"/>
                <a:sym typeface="Arial"/>
              </a:defRPr>
            </a:pPr>
            <a:r>
              <a:rPr sz="1600"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Khalifa, A., Bontrager, P., Earle, S., &amp; </a:t>
            </a:r>
            <a:r>
              <a:rPr sz="1600" kern="0" dirty="0" err="1">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Togelius</a:t>
            </a:r>
            <a:r>
              <a:rPr sz="1600"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 J. (2020). </a:t>
            </a:r>
            <a:r>
              <a:rPr sz="1600" b="1"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P</a:t>
            </a:r>
            <a:r>
              <a:rPr lang="en-GB" sz="1600" b="1"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CGRL</a:t>
            </a:r>
            <a:r>
              <a:rPr sz="1600" b="1"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 Procedural content generation via reinforcement learning</a:t>
            </a:r>
            <a:r>
              <a:rPr sz="1600"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 In </a:t>
            </a:r>
            <a:r>
              <a:rPr sz="1600" i="1"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Proceedings of the AAAI Conference on Artificial Intelligence and Interactive Digital Entertainment</a:t>
            </a:r>
            <a:r>
              <a:rPr sz="1600"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a:t>
            </a:r>
          </a:p>
        </p:txBody>
      </p:sp>
      <p:sp>
        <p:nvSpPr>
          <p:cNvPr id="4" name="Title 7">
            <a:extLst>
              <a:ext uri="{FF2B5EF4-FFF2-40B4-BE49-F238E27FC236}">
                <a16:creationId xmlns:a16="http://schemas.microsoft.com/office/drawing/2014/main" id="{A223B91C-2073-2B94-7AFA-714C0C0A210C}"/>
              </a:ext>
            </a:extLst>
          </p:cNvPr>
          <p:cNvSpPr>
            <a:spLocks noGrp="1"/>
          </p:cNvSpPr>
          <p:nvPr>
            <p:ph type="title"/>
          </p:nvPr>
        </p:nvSpPr>
        <p:spPr>
          <a:xfrm>
            <a:off x="9514" y="-22820"/>
            <a:ext cx="9143999" cy="1152128"/>
          </a:xfrm>
          <a:blipFill>
            <a:blip r:embed="rId3"/>
            <a:stretch>
              <a:fillRect/>
            </a:stretch>
          </a:blipFill>
        </p:spPr>
        <p:txBody>
          <a:bodyPr anchor="ctr" anchorCtr="0">
            <a:normAutofit/>
          </a:bodyPr>
          <a:lstStyle/>
          <a:p>
            <a:pPr algn="l"/>
            <a:r>
              <a:rPr lang="en-GB" sz="2925" dirty="0">
                <a:solidFill>
                  <a:schemeClr val="bg1"/>
                </a:solidFill>
                <a:latin typeface="Calibri" panose="020F0502020204030204" pitchFamily="34" charset="0"/>
                <a:ea typeface="Calibri" panose="020F0502020204030204" pitchFamily="34" charset="0"/>
                <a:cs typeface="Calibri" panose="020F0502020204030204" pitchFamily="34" charset="0"/>
              </a:rPr>
              <a:t> Procedural Content Generation via </a:t>
            </a:r>
            <a:br>
              <a:rPr lang="en-GB" sz="2925"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2925" dirty="0">
                <a:solidFill>
                  <a:schemeClr val="bg1"/>
                </a:solidFill>
                <a:latin typeface="Calibri" panose="020F0502020204030204" pitchFamily="34" charset="0"/>
                <a:ea typeface="Calibri" panose="020F0502020204030204" pitchFamily="34" charset="0"/>
                <a:cs typeface="Calibri" panose="020F0502020204030204" pitchFamily="34" charset="0"/>
              </a:rPr>
              <a:t> Reinforcement  Learning (PCGRL)</a:t>
            </a:r>
            <a:endParaRPr lang="en-GB" sz="2925"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FD2FCB8A-9A5C-3674-6808-C967E49749E3}"/>
              </a:ext>
            </a:extLst>
          </p:cNvPr>
          <p:cNvPicPr>
            <a:picLocks noChangeAspect="1"/>
          </p:cNvPicPr>
          <p:nvPr/>
        </p:nvPicPr>
        <p:blipFill>
          <a:blip r:embed="rId4"/>
          <a:stretch>
            <a:fillRect/>
          </a:stretch>
        </p:blipFill>
        <p:spPr>
          <a:xfrm>
            <a:off x="191599" y="1372343"/>
            <a:ext cx="8680668" cy="3365832"/>
          </a:xfrm>
          <a:prstGeom prst="rect">
            <a:avLst/>
          </a:prstGeom>
        </p:spPr>
      </p:pic>
    </p:spTree>
  </p:cSld>
  <p:clrMapOvr>
    <a:masterClrMapping/>
  </p:clrMapOvr>
  <p:transition spd="med"/>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nearest-enemy', 'path-length']_Controlled goals_svg-tex.pdf" descr="['nearest-enemy', 'path-length']_Controlled goals_svg-tex.pdf"/>
          <p:cNvPicPr>
            <a:picLocks noChangeAspect="1"/>
          </p:cNvPicPr>
          <p:nvPr/>
        </p:nvPicPr>
        <p:blipFill>
          <a:blip r:embed="rId2"/>
          <a:stretch>
            <a:fillRect/>
          </a:stretch>
        </p:blipFill>
        <p:spPr>
          <a:xfrm>
            <a:off x="4714258" y="3091389"/>
            <a:ext cx="2399463" cy="1799598"/>
          </a:xfrm>
          <a:prstGeom prst="rect">
            <a:avLst/>
          </a:prstGeom>
          <a:ln w="12700">
            <a:miter lim="400000"/>
          </a:ln>
        </p:spPr>
      </p:pic>
      <p:pic>
        <p:nvPicPr>
          <p:cNvPr id="273" name="('nearest-enemy', 'path-length')_(10,)-bins_levels_svg-tex.pdf" descr="('nearest-enemy', 'path-length')_(10,)-bins_levels_svg-tex.pdf"/>
          <p:cNvPicPr>
            <a:picLocks noChangeAspect="1"/>
          </p:cNvPicPr>
          <p:nvPr/>
        </p:nvPicPr>
        <p:blipFill>
          <a:blip r:embed="rId3"/>
          <a:stretch>
            <a:fillRect/>
          </a:stretch>
        </p:blipFill>
        <p:spPr>
          <a:xfrm>
            <a:off x="1203813" y="1395431"/>
            <a:ext cx="3383879" cy="3634677"/>
          </a:xfrm>
          <a:prstGeom prst="rect">
            <a:avLst/>
          </a:prstGeom>
          <a:ln w="12700">
            <a:miter lim="400000"/>
          </a:ln>
        </p:spPr>
      </p:pic>
      <p:sp>
        <p:nvSpPr>
          <p:cNvPr id="274" name="Earle, S., Edwards, M., Khalifa, A., Bontrager, P., &amp; Togelius, J. (2021). Learning controllable content generators. IEEE CoG"/>
          <p:cNvSpPr txBox="1"/>
          <p:nvPr/>
        </p:nvSpPr>
        <p:spPr>
          <a:xfrm>
            <a:off x="2015935" y="5065492"/>
            <a:ext cx="5112131" cy="40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l" defTabSz="642937">
              <a:defRPr b="0">
                <a:solidFill>
                  <a:srgbClr val="222222"/>
                </a:solidFill>
                <a:latin typeface="Arial"/>
                <a:ea typeface="Arial"/>
                <a:cs typeface="Arial"/>
                <a:sym typeface="Arial"/>
              </a:defRPr>
            </a:lvl1pPr>
          </a:lstStyle>
          <a:p>
            <a:pPr defTabSz="241101" fontAlgn="auto" hangingPunct="0">
              <a:spcBef>
                <a:spcPts val="0"/>
              </a:spcBef>
              <a:spcAft>
                <a:spcPts val="0"/>
              </a:spcAft>
            </a:pPr>
            <a:r>
              <a:rPr sz="1125" kern="0"/>
              <a:t>Earle, S., Edwards, M., Khalifa, A., Bontrager, P., &amp; Togelius, J. (2021). Learning controllable content generators. IEEE CoG</a:t>
            </a:r>
          </a:p>
        </p:txBody>
      </p:sp>
      <p:sp>
        <p:nvSpPr>
          <p:cNvPr id="4" name="Title 7">
            <a:extLst>
              <a:ext uri="{FF2B5EF4-FFF2-40B4-BE49-F238E27FC236}">
                <a16:creationId xmlns:a16="http://schemas.microsoft.com/office/drawing/2014/main" id="{AD15BA58-352A-3313-7223-2CDF587DC394}"/>
              </a:ext>
            </a:extLst>
          </p:cNvPr>
          <p:cNvSpPr>
            <a:spLocks noGrp="1"/>
          </p:cNvSpPr>
          <p:nvPr>
            <p:ph type="title"/>
          </p:nvPr>
        </p:nvSpPr>
        <p:spPr>
          <a:xfrm>
            <a:off x="1" y="0"/>
            <a:ext cx="9144000" cy="1057300"/>
          </a:xfrm>
          <a:blipFill>
            <a:blip r:embed="rId4"/>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 PCGRL</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7991CB6-BB3C-9D2E-27E7-4CF377EBE4CE}"/>
              </a:ext>
            </a:extLst>
          </p:cNvPr>
          <p:cNvPicPr>
            <a:picLocks noChangeAspect="1"/>
          </p:cNvPicPr>
          <p:nvPr/>
        </p:nvPicPr>
        <p:blipFill>
          <a:blip r:embed="rId5"/>
          <a:stretch>
            <a:fillRect/>
          </a:stretch>
        </p:blipFill>
        <p:spPr>
          <a:xfrm>
            <a:off x="4750228" y="1395431"/>
            <a:ext cx="3017782" cy="1511939"/>
          </a:xfrm>
          <a:prstGeom prst="rect">
            <a:avLst/>
          </a:prstGeom>
        </p:spPr>
      </p:pic>
    </p:spTree>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E0C1F3C-3773-C260-1D98-6F7C38D1CFB5}"/>
              </a:ext>
            </a:extLst>
          </p:cNvPr>
          <p:cNvSpPr>
            <a:spLocks noGrp="1"/>
          </p:cNvSpPr>
          <p:nvPr>
            <p:ph type="title"/>
          </p:nvPr>
        </p:nvSpPr>
        <p:spPr>
          <a:xfrm>
            <a:off x="1" y="0"/>
            <a:ext cx="9144000" cy="1057300"/>
          </a:xfrm>
          <a:blipFill>
            <a:blip r:embed="rId2"/>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 Controllable PCGRL</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F8C7CDC-BB27-0B60-85E5-06ADD69A99F7}"/>
              </a:ext>
            </a:extLst>
          </p:cNvPr>
          <p:cNvPicPr>
            <a:picLocks noChangeAspect="1"/>
          </p:cNvPicPr>
          <p:nvPr/>
        </p:nvPicPr>
        <p:blipFill>
          <a:blip r:embed="rId3"/>
          <a:stretch>
            <a:fillRect/>
          </a:stretch>
        </p:blipFill>
        <p:spPr>
          <a:xfrm>
            <a:off x="2148630" y="1345332"/>
            <a:ext cx="4846740" cy="4090771"/>
          </a:xfrm>
          <a:prstGeom prst="rect">
            <a:avLst/>
          </a:prstGeom>
        </p:spPr>
      </p:pic>
    </p:spTree>
  </p:cSld>
  <p:clrMapOvr>
    <a:masterClrMapping/>
  </p:clrMapOvr>
  <p:transition spd="med"/>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Jiang, Z., Earle, S., Green, M., &amp; Togelius, J. (2022). Learning Controllable 3D Level Generators. In Proceedings of the 17th International Conference on the Foundations of Digital Games."/>
          <p:cNvSpPr txBox="1"/>
          <p:nvPr/>
        </p:nvSpPr>
        <p:spPr>
          <a:xfrm>
            <a:off x="323528" y="4975252"/>
            <a:ext cx="8568951" cy="546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algn="ctr" defTabSz="241101" fontAlgn="auto" hangingPunct="0">
              <a:spcBef>
                <a:spcPts val="0"/>
              </a:spcBef>
              <a:spcAft>
                <a:spcPts val="0"/>
              </a:spcAft>
              <a:defRPr sz="2800" b="0">
                <a:solidFill>
                  <a:srgbClr val="222222"/>
                </a:solidFill>
                <a:latin typeface="Arial"/>
                <a:ea typeface="Arial"/>
                <a:cs typeface="Arial"/>
                <a:sym typeface="Arial"/>
              </a:defRPr>
            </a:pPr>
            <a:r>
              <a:rPr sz="1600"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Jiang, Z., Earle, S., Green, M., &amp; </a:t>
            </a:r>
            <a:r>
              <a:rPr sz="1600" kern="0" dirty="0" err="1">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Togelius</a:t>
            </a:r>
            <a:r>
              <a:rPr sz="1600"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 J. (2022). </a:t>
            </a:r>
            <a:r>
              <a:rPr sz="1600" b="1"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Learning Controllable 3D Level Generators</a:t>
            </a:r>
            <a:r>
              <a:rPr sz="1600"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 In </a:t>
            </a:r>
            <a:r>
              <a:rPr sz="1600" i="1"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Proceedings of the 17th International Conference on the Foundations of Digital Games</a:t>
            </a:r>
            <a:r>
              <a:rPr sz="1600" kern="0" dirty="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a:t>
            </a:r>
          </a:p>
        </p:txBody>
      </p:sp>
      <p:sp>
        <p:nvSpPr>
          <p:cNvPr id="5" name="Title 7">
            <a:extLst>
              <a:ext uri="{FF2B5EF4-FFF2-40B4-BE49-F238E27FC236}">
                <a16:creationId xmlns:a16="http://schemas.microsoft.com/office/drawing/2014/main" id="{67801DAE-0313-D26D-5FD4-45770AEC8DA7}"/>
              </a:ext>
            </a:extLst>
          </p:cNvPr>
          <p:cNvSpPr>
            <a:spLocks noGrp="1"/>
          </p:cNvSpPr>
          <p:nvPr>
            <p:ph type="title"/>
          </p:nvPr>
        </p:nvSpPr>
        <p:spPr>
          <a:xfrm>
            <a:off x="1" y="0"/>
            <a:ext cx="9144000" cy="1057300"/>
          </a:xfrm>
          <a:blipFill>
            <a:blip r:embed="rId2"/>
            <a:stretch>
              <a:fillRect/>
            </a:stretch>
          </a:blipFill>
        </p:spPr>
        <p:txBody>
          <a:bodyPr anchor="ctr" anchorCtr="0">
            <a:normAutofit/>
          </a:bodyPr>
          <a:lstStyle/>
          <a:p>
            <a:pPr algn="l"/>
            <a:r>
              <a:rPr lang="en-GB" sz="3750" dirty="0">
                <a:latin typeface="Calibri" panose="020F0502020204030204" pitchFamily="34" charset="0"/>
                <a:ea typeface="Calibri" panose="020F0502020204030204" pitchFamily="34" charset="0"/>
                <a:cs typeface="Calibri" panose="020F0502020204030204" pitchFamily="34" charset="0"/>
              </a:rPr>
              <a:t> </a:t>
            </a:r>
            <a:r>
              <a:rPr lang="en-GB" sz="3750" dirty="0">
                <a:solidFill>
                  <a:prstClr val="white"/>
                </a:solidFill>
                <a:latin typeface="Calibri" panose="020F0502020204030204" pitchFamily="34" charset="0"/>
                <a:ea typeface="Calibri" panose="020F0502020204030204" pitchFamily="34" charset="0"/>
                <a:cs typeface="Calibri" panose="020F0502020204030204" pitchFamily="34" charset="0"/>
              </a:rPr>
              <a:t> 3D PCGRL</a:t>
            </a:r>
            <a:endParaRPr lang="en-GB" sz="375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A1C5E4E-47D7-4720-795B-A952F20BB00D}"/>
              </a:ext>
            </a:extLst>
          </p:cNvPr>
          <p:cNvPicPr>
            <a:picLocks noChangeAspect="1"/>
          </p:cNvPicPr>
          <p:nvPr/>
        </p:nvPicPr>
        <p:blipFill>
          <a:blip r:embed="rId3"/>
          <a:stretch>
            <a:fillRect/>
          </a:stretch>
        </p:blipFill>
        <p:spPr>
          <a:xfrm>
            <a:off x="1426191" y="1175124"/>
            <a:ext cx="6291617" cy="3682303"/>
          </a:xfrm>
          <a:prstGeom prst="rect">
            <a:avLst/>
          </a:prstGeom>
        </p:spPr>
      </p:pic>
    </p:spTree>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48828C9-C852-05B1-378B-5A96626168C6}"/>
              </a:ext>
            </a:extLst>
          </p:cNvPr>
          <p:cNvSpPr txBox="1">
            <a:spLocks/>
          </p:cNvSpPr>
          <p:nvPr/>
        </p:nvSpPr>
        <p:spPr>
          <a:xfrm>
            <a:off x="0" y="0"/>
            <a:ext cx="9143999" cy="1118847"/>
          </a:xfrm>
          <a:prstGeom prst="rect">
            <a:avLst/>
          </a:prstGeom>
          <a:blipFill>
            <a:blip r:embed="rId2"/>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chorCtr="0">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defTabSz="309563" fontAlgn="auto"/>
            <a:r>
              <a:rPr lang="en-GB" sz="4400" kern="0" dirty="0">
                <a:solidFill>
                  <a:srgbClr val="FFFFFF"/>
                </a:solidFill>
                <a:latin typeface="Calibri" panose="020F0502020204030204" pitchFamily="34" charset="0"/>
                <a:ea typeface="Calibri" panose="020F0502020204030204" pitchFamily="34" charset="0"/>
                <a:cs typeface="Calibri" panose="020F0502020204030204" pitchFamily="34" charset="0"/>
              </a:rPr>
              <a:t>  Diffusion Models</a:t>
            </a:r>
            <a:endParaRPr lang="en-GB" sz="4400" b="1"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272" name="Picture 271">
            <a:extLst>
              <a:ext uri="{FF2B5EF4-FFF2-40B4-BE49-F238E27FC236}">
                <a16:creationId xmlns:a16="http://schemas.microsoft.com/office/drawing/2014/main" id="{86E049F6-DACE-00CB-7E3F-4D67344128C8}"/>
              </a:ext>
            </a:extLst>
          </p:cNvPr>
          <p:cNvPicPr>
            <a:picLocks noChangeAspect="1"/>
          </p:cNvPicPr>
          <p:nvPr/>
        </p:nvPicPr>
        <p:blipFill>
          <a:blip r:embed="rId3"/>
          <a:stretch>
            <a:fillRect/>
          </a:stretch>
        </p:blipFill>
        <p:spPr>
          <a:xfrm>
            <a:off x="822777" y="1921396"/>
            <a:ext cx="7463312" cy="3181435"/>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9008ABFE-B2D2-A2AD-4744-65D5DB6FC9A2}"/>
              </a:ext>
            </a:extLst>
          </p:cNvPr>
          <p:cNvGrpSpPr/>
          <p:nvPr/>
        </p:nvGrpSpPr>
        <p:grpSpPr>
          <a:xfrm>
            <a:off x="121334" y="333229"/>
            <a:ext cx="8915400" cy="4966493"/>
            <a:chOff x="539552" y="-1455842"/>
            <a:chExt cx="8064896" cy="8341226"/>
          </a:xfrm>
        </p:grpSpPr>
        <p:sp>
          <p:nvSpPr>
            <p:cNvPr id="53" name="Rectangle 52">
              <a:extLst>
                <a:ext uri="{FF2B5EF4-FFF2-40B4-BE49-F238E27FC236}">
                  <a16:creationId xmlns:a16="http://schemas.microsoft.com/office/drawing/2014/main" id="{624D6EBA-D7D6-D1BD-B3C8-B460D11AC1A3}"/>
                </a:ext>
              </a:extLst>
            </p:cNvPr>
            <p:cNvSpPr/>
            <p:nvPr/>
          </p:nvSpPr>
          <p:spPr>
            <a:xfrm>
              <a:off x="539552" y="4621376"/>
              <a:ext cx="8064896" cy="2264008"/>
            </a:xfrm>
            <a:prstGeom prst="rect">
              <a:avLst/>
            </a:prstGeom>
            <a:solidFill>
              <a:sysClr val="window" lastClr="FFFFFF">
                <a:lumMod val="65000"/>
              </a:sysClr>
            </a:solidFill>
            <a:ln w="25400" cap="flat" cmpd="sng" algn="ctr">
              <a:solidFill>
                <a:sysClr val="windowText" lastClr="000000"/>
              </a:solidFill>
              <a:prstDash val="solid"/>
            </a:ln>
            <a:effectLst/>
          </p:spPr>
          <p:txBody>
            <a:bodyPr vert="vert270" rtlCol="0" anchor="t" anchorCtr="0"/>
            <a:lstStyle/>
            <a:p>
              <a:pPr algn="ctr" defTabSz="342900" fontAlgn="auto">
                <a:spcBef>
                  <a:spcPts val="0"/>
                </a:spcBef>
                <a:spcAft>
                  <a:spcPts val="0"/>
                </a:spcAft>
                <a:defRPr/>
              </a:pPr>
              <a:r>
                <a:rPr lang="en-GB" sz="1875" dirty="0">
                  <a:solidFill>
                    <a:prstClr val="black"/>
                  </a:solidFill>
                  <a:latin typeface="Calibri"/>
                  <a:ea typeface="+mn-ea"/>
                  <a:sym typeface="Helvetica Neue"/>
                </a:rPr>
                <a:t>Role</a:t>
              </a:r>
              <a:endParaRPr lang="el-GR" sz="1875" dirty="0">
                <a:solidFill>
                  <a:prstClr val="black"/>
                </a:solidFill>
                <a:latin typeface="Calibri"/>
                <a:ea typeface="+mn-ea"/>
                <a:sym typeface="Helvetica Neue"/>
              </a:endParaRPr>
            </a:p>
          </p:txBody>
        </p:sp>
        <p:sp>
          <p:nvSpPr>
            <p:cNvPr id="54" name="Rectangle 53">
              <a:extLst>
                <a:ext uri="{FF2B5EF4-FFF2-40B4-BE49-F238E27FC236}">
                  <a16:creationId xmlns:a16="http://schemas.microsoft.com/office/drawing/2014/main" id="{47221020-D11A-FE06-231B-0BD1365F5FE7}"/>
                </a:ext>
              </a:extLst>
            </p:cNvPr>
            <p:cNvSpPr/>
            <p:nvPr/>
          </p:nvSpPr>
          <p:spPr>
            <a:xfrm>
              <a:off x="539552" y="808166"/>
              <a:ext cx="8064896" cy="3813210"/>
            </a:xfrm>
            <a:prstGeom prst="rect">
              <a:avLst/>
            </a:prstGeom>
            <a:solidFill>
              <a:sysClr val="window" lastClr="FFFFFF">
                <a:lumMod val="75000"/>
              </a:sysClr>
            </a:solidFill>
            <a:ln w="25400" cap="flat" cmpd="sng" algn="ctr">
              <a:solidFill>
                <a:sysClr val="windowText" lastClr="000000"/>
              </a:solidFill>
              <a:prstDash val="solid"/>
            </a:ln>
            <a:effectLst/>
          </p:spPr>
          <p:txBody>
            <a:bodyPr vert="vert270" rtlCol="0" anchor="t" anchorCtr="0"/>
            <a:lstStyle/>
            <a:p>
              <a:pPr algn="ctr" defTabSz="342900" fontAlgn="auto">
                <a:spcBef>
                  <a:spcPts val="0"/>
                </a:spcBef>
                <a:spcAft>
                  <a:spcPts val="0"/>
                </a:spcAft>
                <a:defRPr/>
              </a:pPr>
              <a:r>
                <a:rPr lang="en-GB" sz="1875" dirty="0">
                  <a:solidFill>
                    <a:prstClr val="black"/>
                  </a:solidFill>
                  <a:latin typeface="Calibri"/>
                  <a:ea typeface="+mn-ea"/>
                  <a:sym typeface="Helvetica Neue"/>
                </a:rPr>
                <a:t>Method</a:t>
              </a:r>
              <a:endParaRPr lang="el-GR" sz="1875" dirty="0">
                <a:solidFill>
                  <a:prstClr val="black"/>
                </a:solidFill>
                <a:latin typeface="Calibri"/>
                <a:ea typeface="+mn-ea"/>
                <a:sym typeface="Helvetica Neue"/>
              </a:endParaRPr>
            </a:p>
          </p:txBody>
        </p:sp>
        <p:sp>
          <p:nvSpPr>
            <p:cNvPr id="55" name="Rectangle 54">
              <a:extLst>
                <a:ext uri="{FF2B5EF4-FFF2-40B4-BE49-F238E27FC236}">
                  <a16:creationId xmlns:a16="http://schemas.microsoft.com/office/drawing/2014/main" id="{BD82DEB5-42F0-B346-B3B4-C270F408B0DC}"/>
                </a:ext>
              </a:extLst>
            </p:cNvPr>
            <p:cNvSpPr/>
            <p:nvPr/>
          </p:nvSpPr>
          <p:spPr>
            <a:xfrm>
              <a:off x="539552" y="-1455842"/>
              <a:ext cx="8064896" cy="2264008"/>
            </a:xfrm>
            <a:prstGeom prst="rect">
              <a:avLst/>
            </a:prstGeom>
            <a:solidFill>
              <a:sysClr val="window" lastClr="FFFFFF">
                <a:lumMod val="85000"/>
              </a:sysClr>
            </a:solidFill>
            <a:ln w="25400" cap="flat" cmpd="sng" algn="ctr">
              <a:solidFill>
                <a:sysClr val="windowText" lastClr="000000"/>
              </a:solidFill>
              <a:prstDash val="solid"/>
            </a:ln>
            <a:effectLst/>
          </p:spPr>
          <p:txBody>
            <a:bodyPr vert="vert270" rtlCol="0" anchor="t" anchorCtr="0"/>
            <a:lstStyle/>
            <a:p>
              <a:pPr algn="ctr" defTabSz="342900" fontAlgn="auto">
                <a:spcBef>
                  <a:spcPts val="0"/>
                </a:spcBef>
                <a:spcAft>
                  <a:spcPts val="0"/>
                </a:spcAft>
                <a:defRPr/>
              </a:pPr>
              <a:r>
                <a:rPr lang="en-GB" sz="1875" dirty="0">
                  <a:solidFill>
                    <a:prstClr val="black"/>
                  </a:solidFill>
                  <a:latin typeface="Calibri"/>
                  <a:ea typeface="+mn-ea"/>
                  <a:sym typeface="Helvetica Neue"/>
                </a:rPr>
                <a:t>Content</a:t>
              </a:r>
              <a:endParaRPr lang="el-GR" sz="1875" dirty="0">
                <a:solidFill>
                  <a:prstClr val="black"/>
                </a:solidFill>
                <a:latin typeface="Calibri"/>
                <a:ea typeface="+mn-ea"/>
                <a:sym typeface="Helvetica Neue"/>
              </a:endParaRPr>
            </a:p>
          </p:txBody>
        </p:sp>
        <p:sp>
          <p:nvSpPr>
            <p:cNvPr id="56" name="Rounded Rectangle 8">
              <a:extLst>
                <a:ext uri="{FF2B5EF4-FFF2-40B4-BE49-F238E27FC236}">
                  <a16:creationId xmlns:a16="http://schemas.microsoft.com/office/drawing/2014/main" id="{C9930006-CCAC-02D9-45F0-674A2BEF4310}"/>
                </a:ext>
              </a:extLst>
            </p:cNvPr>
            <p:cNvSpPr/>
            <p:nvPr/>
          </p:nvSpPr>
          <p:spPr bwMode="auto">
            <a:xfrm>
              <a:off x="962679" y="874209"/>
              <a:ext cx="2220391" cy="6733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Stochastic</a:t>
              </a:r>
            </a:p>
          </p:txBody>
        </p:sp>
        <p:sp>
          <p:nvSpPr>
            <p:cNvPr id="57" name="Rounded Rectangle 9">
              <a:extLst>
                <a:ext uri="{FF2B5EF4-FFF2-40B4-BE49-F238E27FC236}">
                  <a16:creationId xmlns:a16="http://schemas.microsoft.com/office/drawing/2014/main" id="{560D677E-2027-60AB-4D7C-B98512DC7C4B}"/>
                </a:ext>
              </a:extLst>
            </p:cNvPr>
            <p:cNvSpPr/>
            <p:nvPr/>
          </p:nvSpPr>
          <p:spPr bwMode="auto">
            <a:xfrm>
              <a:off x="6273683" y="871815"/>
              <a:ext cx="2240417" cy="673819"/>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Deterministic</a:t>
              </a:r>
            </a:p>
          </p:txBody>
        </p:sp>
        <p:cxnSp>
          <p:nvCxnSpPr>
            <p:cNvPr id="58" name="Straight Arrow Connector 57">
              <a:extLst>
                <a:ext uri="{FF2B5EF4-FFF2-40B4-BE49-F238E27FC236}">
                  <a16:creationId xmlns:a16="http://schemas.microsoft.com/office/drawing/2014/main" id="{6E69D5FA-77F5-176D-4143-466CC28AD937}"/>
                </a:ext>
              </a:extLst>
            </p:cNvPr>
            <p:cNvCxnSpPr>
              <a:cxnSpLocks/>
              <a:stCxn id="56" idx="3"/>
              <a:endCxn id="57" idx="1"/>
            </p:cNvCxnSpPr>
            <p:nvPr/>
          </p:nvCxnSpPr>
          <p:spPr bwMode="auto">
            <a:xfrm flipV="1">
              <a:off x="3183070" y="1208725"/>
              <a:ext cx="3090613" cy="2144"/>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59" name="Rounded Rectangle 12">
              <a:extLst>
                <a:ext uri="{FF2B5EF4-FFF2-40B4-BE49-F238E27FC236}">
                  <a16:creationId xmlns:a16="http://schemas.microsoft.com/office/drawing/2014/main" id="{2B270603-CA8B-C799-AC8A-B422AF4C9E02}"/>
                </a:ext>
              </a:extLst>
            </p:cNvPr>
            <p:cNvSpPr/>
            <p:nvPr/>
          </p:nvSpPr>
          <p:spPr bwMode="auto">
            <a:xfrm>
              <a:off x="978241" y="2391144"/>
              <a:ext cx="2204829" cy="629227"/>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Constructive</a:t>
              </a:r>
            </a:p>
          </p:txBody>
        </p:sp>
        <p:cxnSp>
          <p:nvCxnSpPr>
            <p:cNvPr id="60" name="Straight Arrow Connector 59">
              <a:extLst>
                <a:ext uri="{FF2B5EF4-FFF2-40B4-BE49-F238E27FC236}">
                  <a16:creationId xmlns:a16="http://schemas.microsoft.com/office/drawing/2014/main" id="{9054CF19-36FF-45A9-7FAC-4951AAD634BD}"/>
                </a:ext>
              </a:extLst>
            </p:cNvPr>
            <p:cNvCxnSpPr>
              <a:cxnSpLocks/>
              <a:stCxn id="59" idx="3"/>
            </p:cNvCxnSpPr>
            <p:nvPr/>
          </p:nvCxnSpPr>
          <p:spPr bwMode="auto">
            <a:xfrm>
              <a:off x="3183070" y="2705758"/>
              <a:ext cx="3093628" cy="0"/>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61" name="Rounded Rectangle 18">
              <a:extLst>
                <a:ext uri="{FF2B5EF4-FFF2-40B4-BE49-F238E27FC236}">
                  <a16:creationId xmlns:a16="http://schemas.microsoft.com/office/drawing/2014/main" id="{988589BF-F5A1-1B8D-E422-9DBEEFEDCC46}"/>
                </a:ext>
              </a:extLst>
            </p:cNvPr>
            <p:cNvSpPr/>
            <p:nvPr/>
          </p:nvSpPr>
          <p:spPr bwMode="auto">
            <a:xfrm>
              <a:off x="6287228" y="1657686"/>
              <a:ext cx="2227843" cy="627332"/>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Controllable</a:t>
              </a:r>
            </a:p>
          </p:txBody>
        </p:sp>
        <p:sp>
          <p:nvSpPr>
            <p:cNvPr id="62" name="Rounded Rectangle 19">
              <a:extLst>
                <a:ext uri="{FF2B5EF4-FFF2-40B4-BE49-F238E27FC236}">
                  <a16:creationId xmlns:a16="http://schemas.microsoft.com/office/drawing/2014/main" id="{38DBBE6E-63B0-07ED-AB11-FF46E07C4108}"/>
                </a:ext>
              </a:extLst>
            </p:cNvPr>
            <p:cNvSpPr/>
            <p:nvPr/>
          </p:nvSpPr>
          <p:spPr bwMode="auto">
            <a:xfrm>
              <a:off x="962679" y="1657685"/>
              <a:ext cx="2214357" cy="627333"/>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Non-Controllable</a:t>
              </a:r>
            </a:p>
          </p:txBody>
        </p:sp>
        <p:cxnSp>
          <p:nvCxnSpPr>
            <p:cNvPr id="63" name="Straight Arrow Connector 62">
              <a:extLst>
                <a:ext uri="{FF2B5EF4-FFF2-40B4-BE49-F238E27FC236}">
                  <a16:creationId xmlns:a16="http://schemas.microsoft.com/office/drawing/2014/main" id="{C10174D0-59AE-EB3A-BC77-29CD91F9B9DA}"/>
                </a:ext>
              </a:extLst>
            </p:cNvPr>
            <p:cNvCxnSpPr>
              <a:cxnSpLocks/>
              <a:stCxn id="61" idx="1"/>
              <a:endCxn id="62" idx="3"/>
            </p:cNvCxnSpPr>
            <p:nvPr/>
          </p:nvCxnSpPr>
          <p:spPr bwMode="auto">
            <a:xfrm flipH="1">
              <a:off x="3177036" y="1971352"/>
              <a:ext cx="3110192" cy="0"/>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64" name="Rounded Rectangle 22">
              <a:extLst>
                <a:ext uri="{FF2B5EF4-FFF2-40B4-BE49-F238E27FC236}">
                  <a16:creationId xmlns:a16="http://schemas.microsoft.com/office/drawing/2014/main" id="{165E3643-63CF-CEA8-FF5F-2490697831BE}"/>
                </a:ext>
              </a:extLst>
            </p:cNvPr>
            <p:cNvSpPr/>
            <p:nvPr/>
          </p:nvSpPr>
          <p:spPr bwMode="auto">
            <a:xfrm>
              <a:off x="946448" y="-652407"/>
              <a:ext cx="2220391"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Decorative</a:t>
              </a:r>
            </a:p>
          </p:txBody>
        </p:sp>
        <p:sp>
          <p:nvSpPr>
            <p:cNvPr id="65" name="Rounded Rectangle 23">
              <a:extLst>
                <a:ext uri="{FF2B5EF4-FFF2-40B4-BE49-F238E27FC236}">
                  <a16:creationId xmlns:a16="http://schemas.microsoft.com/office/drawing/2014/main" id="{3073EF78-C949-E5FB-AD22-A590D8DE82BB}"/>
                </a:ext>
              </a:extLst>
            </p:cNvPr>
            <p:cNvSpPr/>
            <p:nvPr/>
          </p:nvSpPr>
          <p:spPr bwMode="auto">
            <a:xfrm>
              <a:off x="6257452" y="-655795"/>
              <a:ext cx="2253932" cy="61277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Functional</a:t>
              </a:r>
            </a:p>
          </p:txBody>
        </p:sp>
        <p:sp>
          <p:nvSpPr>
            <p:cNvPr id="66" name="Rectangle 65">
              <a:extLst>
                <a:ext uri="{FF2B5EF4-FFF2-40B4-BE49-F238E27FC236}">
                  <a16:creationId xmlns:a16="http://schemas.microsoft.com/office/drawing/2014/main" id="{92AA50CD-A737-4743-835F-2A2DD0531D60}"/>
                </a:ext>
              </a:extLst>
            </p:cNvPr>
            <p:cNvSpPr/>
            <p:nvPr/>
          </p:nvSpPr>
          <p:spPr>
            <a:xfrm>
              <a:off x="3776896" y="874209"/>
              <a:ext cx="2014481" cy="675455"/>
            </a:xfrm>
            <a:prstGeom prst="rect">
              <a:avLst/>
            </a:prstGeom>
            <a:solidFill>
              <a:sysClr val="window" lastClr="FFFFFF"/>
            </a:solidFill>
            <a:ln w="25400" cap="flat" cmpd="sng" algn="ctr">
              <a:solidFill>
                <a:srgbClr val="4F81BD"/>
              </a:solidFill>
              <a:prstDash val="solid"/>
            </a:ln>
            <a:effectLst/>
          </p:spPr>
          <p:txBody>
            <a:bodyPr rtlCol="0" anchor="ctr"/>
            <a:lstStyle/>
            <a:p>
              <a:pPr algn="ctr" defTabSz="342900" fontAlgn="auto">
                <a:spcBef>
                  <a:spcPts val="0"/>
                </a:spcBef>
                <a:spcAft>
                  <a:spcPts val="0"/>
                </a:spcAft>
                <a:defRPr/>
              </a:pPr>
              <a:r>
                <a:rPr lang="en-GB" sz="1875" dirty="0">
                  <a:solidFill>
                    <a:prstClr val="black"/>
                  </a:solidFill>
                  <a:latin typeface="Calibri"/>
                  <a:ea typeface="+mn-ea"/>
                  <a:sym typeface="Helvetica Neue"/>
                </a:rPr>
                <a:t>Determinism</a:t>
              </a:r>
              <a:endParaRPr lang="el-GR" sz="1875" dirty="0">
                <a:solidFill>
                  <a:prstClr val="black"/>
                </a:solidFill>
                <a:latin typeface="Calibri"/>
                <a:ea typeface="+mn-ea"/>
                <a:sym typeface="Helvetica Neue"/>
              </a:endParaRPr>
            </a:p>
          </p:txBody>
        </p:sp>
        <p:sp>
          <p:nvSpPr>
            <p:cNvPr id="67" name="Rectangle 66">
              <a:extLst>
                <a:ext uri="{FF2B5EF4-FFF2-40B4-BE49-F238E27FC236}">
                  <a16:creationId xmlns:a16="http://schemas.microsoft.com/office/drawing/2014/main" id="{8AF0FAE6-81E0-EBBF-4C45-209CAC702D86}"/>
                </a:ext>
              </a:extLst>
            </p:cNvPr>
            <p:cNvSpPr/>
            <p:nvPr/>
          </p:nvSpPr>
          <p:spPr>
            <a:xfrm>
              <a:off x="3776896" y="1657686"/>
              <a:ext cx="2014481" cy="627332"/>
            </a:xfrm>
            <a:prstGeom prst="rect">
              <a:avLst/>
            </a:prstGeom>
            <a:solidFill>
              <a:sysClr val="window" lastClr="FFFFFF"/>
            </a:solidFill>
            <a:ln w="25400" cap="flat" cmpd="sng" algn="ctr">
              <a:solidFill>
                <a:srgbClr val="4F81BD"/>
              </a:solidFill>
              <a:prstDash val="solid"/>
            </a:ln>
            <a:effectLst/>
          </p:spPr>
          <p:txBody>
            <a:bodyPr rtlCol="0" anchor="ctr"/>
            <a:lstStyle/>
            <a:p>
              <a:pPr algn="ctr" defTabSz="342900" fontAlgn="auto">
                <a:spcBef>
                  <a:spcPts val="0"/>
                </a:spcBef>
                <a:spcAft>
                  <a:spcPts val="0"/>
                </a:spcAft>
                <a:defRPr/>
              </a:pPr>
              <a:r>
                <a:rPr lang="en-GB" sz="1875" dirty="0">
                  <a:solidFill>
                    <a:prstClr val="black"/>
                  </a:solidFill>
                  <a:latin typeface="Calibri"/>
                  <a:ea typeface="+mn-ea"/>
                  <a:sym typeface="Helvetica Neue"/>
                </a:rPr>
                <a:t>Controllability</a:t>
              </a:r>
              <a:endParaRPr lang="el-GR" sz="1875" dirty="0">
                <a:solidFill>
                  <a:prstClr val="black"/>
                </a:solidFill>
                <a:latin typeface="Calibri"/>
                <a:ea typeface="+mn-ea"/>
                <a:sym typeface="Helvetica Neue"/>
              </a:endParaRPr>
            </a:p>
          </p:txBody>
        </p:sp>
        <p:sp>
          <p:nvSpPr>
            <p:cNvPr id="68" name="Rectangle 67">
              <a:extLst>
                <a:ext uri="{FF2B5EF4-FFF2-40B4-BE49-F238E27FC236}">
                  <a16:creationId xmlns:a16="http://schemas.microsoft.com/office/drawing/2014/main" id="{8E771CEA-7D76-AB04-4CD7-19E5FBBF63ED}"/>
                </a:ext>
              </a:extLst>
            </p:cNvPr>
            <p:cNvSpPr/>
            <p:nvPr/>
          </p:nvSpPr>
          <p:spPr>
            <a:xfrm>
              <a:off x="3776896" y="2393040"/>
              <a:ext cx="2014481" cy="627332"/>
            </a:xfrm>
            <a:prstGeom prst="rect">
              <a:avLst/>
            </a:prstGeom>
            <a:solidFill>
              <a:sysClr val="window" lastClr="FFFFFF"/>
            </a:solidFill>
            <a:ln w="25400" cap="flat" cmpd="sng" algn="ctr">
              <a:solidFill>
                <a:srgbClr val="4F81BD"/>
              </a:solidFill>
              <a:prstDash val="solid"/>
            </a:ln>
            <a:effectLst/>
          </p:spPr>
          <p:txBody>
            <a:bodyPr rtlCol="0" anchor="ctr"/>
            <a:lstStyle/>
            <a:p>
              <a:pPr algn="ctr" defTabSz="342900" fontAlgn="auto">
                <a:spcBef>
                  <a:spcPts val="0"/>
                </a:spcBef>
                <a:spcAft>
                  <a:spcPts val="0"/>
                </a:spcAft>
                <a:defRPr/>
              </a:pPr>
              <a:r>
                <a:rPr lang="en-GB" sz="1875" dirty="0">
                  <a:solidFill>
                    <a:prstClr val="black"/>
                  </a:solidFill>
                  <a:latin typeface="Calibri"/>
                  <a:ea typeface="+mn-ea"/>
                  <a:sym typeface="Helvetica Neue"/>
                </a:rPr>
                <a:t>Testing</a:t>
              </a:r>
              <a:endParaRPr lang="el-GR" sz="1875" dirty="0">
                <a:solidFill>
                  <a:prstClr val="black"/>
                </a:solidFill>
                <a:latin typeface="Calibri"/>
                <a:ea typeface="+mn-ea"/>
                <a:sym typeface="Helvetica Neue"/>
              </a:endParaRPr>
            </a:p>
          </p:txBody>
        </p:sp>
        <p:sp>
          <p:nvSpPr>
            <p:cNvPr id="69" name="Rounded Rectangle 61">
              <a:extLst>
                <a:ext uri="{FF2B5EF4-FFF2-40B4-BE49-F238E27FC236}">
                  <a16:creationId xmlns:a16="http://schemas.microsoft.com/office/drawing/2014/main" id="{8C48D935-BBBC-2755-4E92-71215293F22F}"/>
                </a:ext>
              </a:extLst>
            </p:cNvPr>
            <p:cNvSpPr/>
            <p:nvPr/>
          </p:nvSpPr>
          <p:spPr bwMode="auto">
            <a:xfrm>
              <a:off x="6276698" y="2390198"/>
              <a:ext cx="2227873" cy="629227"/>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Generate-and-test</a:t>
              </a:r>
            </a:p>
          </p:txBody>
        </p:sp>
        <p:sp>
          <p:nvSpPr>
            <p:cNvPr id="70" name="Rounded Rectangle 66">
              <a:extLst>
                <a:ext uri="{FF2B5EF4-FFF2-40B4-BE49-F238E27FC236}">
                  <a16:creationId xmlns:a16="http://schemas.microsoft.com/office/drawing/2014/main" id="{0554FD23-039C-5A94-4BCA-CF7202E99122}"/>
                </a:ext>
              </a:extLst>
            </p:cNvPr>
            <p:cNvSpPr/>
            <p:nvPr/>
          </p:nvSpPr>
          <p:spPr bwMode="auto">
            <a:xfrm>
              <a:off x="971600" y="4719450"/>
              <a:ext cx="2205436"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Offline</a:t>
              </a:r>
            </a:p>
          </p:txBody>
        </p:sp>
        <p:sp>
          <p:nvSpPr>
            <p:cNvPr id="71" name="Rounded Rectangle 67">
              <a:extLst>
                <a:ext uri="{FF2B5EF4-FFF2-40B4-BE49-F238E27FC236}">
                  <a16:creationId xmlns:a16="http://schemas.microsoft.com/office/drawing/2014/main" id="{0E6C7D45-F120-D787-E5D5-B19FFCB8828F}"/>
                </a:ext>
              </a:extLst>
            </p:cNvPr>
            <p:cNvSpPr/>
            <p:nvPr/>
          </p:nvSpPr>
          <p:spPr bwMode="auto">
            <a:xfrm>
              <a:off x="6299743" y="4721020"/>
              <a:ext cx="2201811" cy="612774"/>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Runtime</a:t>
              </a:r>
            </a:p>
          </p:txBody>
        </p:sp>
        <p:cxnSp>
          <p:nvCxnSpPr>
            <p:cNvPr id="72" name="Straight Arrow Connector 71">
              <a:extLst>
                <a:ext uri="{FF2B5EF4-FFF2-40B4-BE49-F238E27FC236}">
                  <a16:creationId xmlns:a16="http://schemas.microsoft.com/office/drawing/2014/main" id="{3FE5555D-196A-D98A-3D66-C8754A38396A}"/>
                </a:ext>
              </a:extLst>
            </p:cNvPr>
            <p:cNvCxnSpPr>
              <a:cxnSpLocks/>
              <a:stCxn id="70" idx="3"/>
              <a:endCxn id="71" idx="1"/>
            </p:cNvCxnSpPr>
            <p:nvPr/>
          </p:nvCxnSpPr>
          <p:spPr bwMode="auto">
            <a:xfrm>
              <a:off x="3177036" y="5025837"/>
              <a:ext cx="3122707" cy="1570"/>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73" name="Rounded Rectangle 69">
              <a:extLst>
                <a:ext uri="{FF2B5EF4-FFF2-40B4-BE49-F238E27FC236}">
                  <a16:creationId xmlns:a16="http://schemas.microsoft.com/office/drawing/2014/main" id="{259BCE9A-D306-3AD7-ECEE-2DA72FDBE44C}"/>
                </a:ext>
              </a:extLst>
            </p:cNvPr>
            <p:cNvSpPr/>
            <p:nvPr/>
          </p:nvSpPr>
          <p:spPr bwMode="auto">
            <a:xfrm>
              <a:off x="968713" y="5431473"/>
              <a:ext cx="2203564" cy="627332"/>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Autonomous</a:t>
              </a:r>
            </a:p>
          </p:txBody>
        </p:sp>
        <p:sp>
          <p:nvSpPr>
            <p:cNvPr id="74" name="Rounded Rectangle 70">
              <a:extLst>
                <a:ext uri="{FF2B5EF4-FFF2-40B4-BE49-F238E27FC236}">
                  <a16:creationId xmlns:a16="http://schemas.microsoft.com/office/drawing/2014/main" id="{E1436CC9-54DC-3243-ED96-8F603F272E86}"/>
                </a:ext>
              </a:extLst>
            </p:cNvPr>
            <p:cNvSpPr/>
            <p:nvPr/>
          </p:nvSpPr>
          <p:spPr bwMode="auto">
            <a:xfrm>
              <a:off x="6294984" y="5431061"/>
              <a:ext cx="2201811" cy="627332"/>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Mixed-Initiative</a:t>
              </a:r>
            </a:p>
          </p:txBody>
        </p:sp>
        <p:cxnSp>
          <p:nvCxnSpPr>
            <p:cNvPr id="75" name="Straight Arrow Connector 74">
              <a:extLst>
                <a:ext uri="{FF2B5EF4-FFF2-40B4-BE49-F238E27FC236}">
                  <a16:creationId xmlns:a16="http://schemas.microsoft.com/office/drawing/2014/main" id="{886DCB8C-4B38-E67A-2F30-8EF54DFCE75B}"/>
                </a:ext>
              </a:extLst>
            </p:cNvPr>
            <p:cNvCxnSpPr>
              <a:cxnSpLocks/>
              <a:stCxn id="73" idx="3"/>
              <a:endCxn id="74" idx="1"/>
            </p:cNvCxnSpPr>
            <p:nvPr/>
          </p:nvCxnSpPr>
          <p:spPr bwMode="auto">
            <a:xfrm flipV="1">
              <a:off x="3172277" y="5744727"/>
              <a:ext cx="3122707" cy="412"/>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76" name="Rectangle 75">
              <a:extLst>
                <a:ext uri="{FF2B5EF4-FFF2-40B4-BE49-F238E27FC236}">
                  <a16:creationId xmlns:a16="http://schemas.microsoft.com/office/drawing/2014/main" id="{FC85660E-22E5-7D11-F3A9-7283B8B89E48}"/>
                </a:ext>
              </a:extLst>
            </p:cNvPr>
            <p:cNvSpPr/>
            <p:nvPr/>
          </p:nvSpPr>
          <p:spPr>
            <a:xfrm>
              <a:off x="3769871" y="4721806"/>
              <a:ext cx="2018491" cy="611203"/>
            </a:xfrm>
            <a:prstGeom prst="rect">
              <a:avLst/>
            </a:prstGeom>
            <a:solidFill>
              <a:sysClr val="window" lastClr="FFFFFF"/>
            </a:solidFill>
            <a:ln w="25400" cap="flat" cmpd="sng" algn="ctr">
              <a:solidFill>
                <a:srgbClr val="4F81BD"/>
              </a:solidFill>
              <a:prstDash val="solid"/>
            </a:ln>
            <a:effectLst/>
          </p:spPr>
          <p:txBody>
            <a:bodyPr rtlCol="0" anchor="ctr"/>
            <a:lstStyle/>
            <a:p>
              <a:pPr algn="ctr" defTabSz="342900" fontAlgn="auto">
                <a:spcBef>
                  <a:spcPts val="0"/>
                </a:spcBef>
                <a:spcAft>
                  <a:spcPts val="0"/>
                </a:spcAft>
                <a:defRPr/>
              </a:pPr>
              <a:r>
                <a:rPr lang="en-GB" sz="1875" dirty="0">
                  <a:solidFill>
                    <a:prstClr val="black"/>
                  </a:solidFill>
                  <a:latin typeface="Calibri"/>
                  <a:ea typeface="+mn-ea"/>
                  <a:sym typeface="Helvetica Neue"/>
                </a:rPr>
                <a:t>Temporality</a:t>
              </a:r>
              <a:endParaRPr lang="el-GR" sz="1875" dirty="0">
                <a:solidFill>
                  <a:prstClr val="black"/>
                </a:solidFill>
                <a:latin typeface="Calibri"/>
                <a:ea typeface="+mn-ea"/>
                <a:sym typeface="Helvetica Neue"/>
              </a:endParaRPr>
            </a:p>
          </p:txBody>
        </p:sp>
        <p:sp>
          <p:nvSpPr>
            <p:cNvPr id="77" name="Rectangle 76">
              <a:extLst>
                <a:ext uri="{FF2B5EF4-FFF2-40B4-BE49-F238E27FC236}">
                  <a16:creationId xmlns:a16="http://schemas.microsoft.com/office/drawing/2014/main" id="{9FE01562-6936-5E5D-8F06-07476A7C1964}"/>
                </a:ext>
              </a:extLst>
            </p:cNvPr>
            <p:cNvSpPr/>
            <p:nvPr/>
          </p:nvSpPr>
          <p:spPr>
            <a:xfrm>
              <a:off x="3774630" y="5431061"/>
              <a:ext cx="2008972" cy="627744"/>
            </a:xfrm>
            <a:prstGeom prst="rect">
              <a:avLst/>
            </a:prstGeom>
            <a:solidFill>
              <a:sysClr val="window" lastClr="FFFFFF"/>
            </a:solidFill>
            <a:ln w="25400" cap="flat" cmpd="sng" algn="ctr">
              <a:solidFill>
                <a:srgbClr val="4F81BD"/>
              </a:solidFill>
              <a:prstDash val="solid"/>
            </a:ln>
            <a:effectLst/>
          </p:spPr>
          <p:txBody>
            <a:bodyPr rtlCol="0" anchor="ctr"/>
            <a:lstStyle/>
            <a:p>
              <a:pPr algn="ctr" defTabSz="342900" fontAlgn="auto">
                <a:spcBef>
                  <a:spcPts val="0"/>
                </a:spcBef>
                <a:spcAft>
                  <a:spcPts val="0"/>
                </a:spcAft>
                <a:defRPr/>
              </a:pPr>
              <a:r>
                <a:rPr lang="en-GB" sz="1875" dirty="0">
                  <a:solidFill>
                    <a:prstClr val="black"/>
                  </a:solidFill>
                  <a:latin typeface="Calibri"/>
                  <a:ea typeface="+mn-ea"/>
                  <a:sym typeface="Helvetica Neue"/>
                </a:rPr>
                <a:t>Autonomy</a:t>
              </a:r>
              <a:endParaRPr lang="el-GR" sz="1875" dirty="0">
                <a:solidFill>
                  <a:prstClr val="black"/>
                </a:solidFill>
                <a:latin typeface="Calibri"/>
                <a:ea typeface="+mn-ea"/>
                <a:sym typeface="Helvetica Neue"/>
              </a:endParaRPr>
            </a:p>
          </p:txBody>
        </p:sp>
        <p:sp>
          <p:nvSpPr>
            <p:cNvPr id="78" name="Rounded Rectangle 12">
              <a:extLst>
                <a:ext uri="{FF2B5EF4-FFF2-40B4-BE49-F238E27FC236}">
                  <a16:creationId xmlns:a16="http://schemas.microsoft.com/office/drawing/2014/main" id="{D17CB513-A29D-BFF9-50CD-1389511F36A7}"/>
                </a:ext>
              </a:extLst>
            </p:cNvPr>
            <p:cNvSpPr/>
            <p:nvPr/>
          </p:nvSpPr>
          <p:spPr bwMode="auto">
            <a:xfrm>
              <a:off x="976499" y="3147299"/>
              <a:ext cx="2206571" cy="629227"/>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Authored</a:t>
              </a:r>
            </a:p>
          </p:txBody>
        </p:sp>
        <p:cxnSp>
          <p:nvCxnSpPr>
            <p:cNvPr id="79" name="Straight Arrow Connector 78">
              <a:extLst>
                <a:ext uri="{FF2B5EF4-FFF2-40B4-BE49-F238E27FC236}">
                  <a16:creationId xmlns:a16="http://schemas.microsoft.com/office/drawing/2014/main" id="{4BC637FD-4A9B-D621-799D-0D3FD09CC42E}"/>
                </a:ext>
              </a:extLst>
            </p:cNvPr>
            <p:cNvCxnSpPr>
              <a:cxnSpLocks/>
              <a:stCxn id="78" idx="3"/>
            </p:cNvCxnSpPr>
            <p:nvPr/>
          </p:nvCxnSpPr>
          <p:spPr bwMode="auto">
            <a:xfrm>
              <a:off x="3183070" y="3461913"/>
              <a:ext cx="3090612" cy="0"/>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80" name="Rectangle 79">
              <a:extLst>
                <a:ext uri="{FF2B5EF4-FFF2-40B4-BE49-F238E27FC236}">
                  <a16:creationId xmlns:a16="http://schemas.microsoft.com/office/drawing/2014/main" id="{AA9B10EA-D533-6B61-4CE3-94894BECC7DF}"/>
                </a:ext>
              </a:extLst>
            </p:cNvPr>
            <p:cNvSpPr/>
            <p:nvPr/>
          </p:nvSpPr>
          <p:spPr>
            <a:xfrm>
              <a:off x="3776896" y="3146353"/>
              <a:ext cx="2011465" cy="629227"/>
            </a:xfrm>
            <a:prstGeom prst="rect">
              <a:avLst/>
            </a:prstGeom>
            <a:solidFill>
              <a:sysClr val="window" lastClr="FFFFFF"/>
            </a:solidFill>
            <a:ln w="25400" cap="flat" cmpd="sng" algn="ctr">
              <a:solidFill>
                <a:srgbClr val="4F81BD"/>
              </a:solidFill>
              <a:prstDash val="solid"/>
            </a:ln>
            <a:effectLst/>
          </p:spPr>
          <p:txBody>
            <a:bodyPr rtlCol="0" anchor="ctr"/>
            <a:lstStyle/>
            <a:p>
              <a:pPr algn="ctr" defTabSz="342900" fontAlgn="auto">
                <a:spcBef>
                  <a:spcPts val="0"/>
                </a:spcBef>
                <a:spcAft>
                  <a:spcPts val="0"/>
                </a:spcAft>
                <a:defRPr/>
              </a:pPr>
              <a:r>
                <a:rPr lang="en-GB" sz="1875" dirty="0">
                  <a:solidFill>
                    <a:prstClr val="black"/>
                  </a:solidFill>
                  <a:latin typeface="Calibri"/>
                  <a:ea typeface="+mn-ea"/>
                  <a:sym typeface="Helvetica Neue"/>
                </a:rPr>
                <a:t>Learning</a:t>
              </a:r>
              <a:endParaRPr lang="el-GR" sz="1875" dirty="0">
                <a:solidFill>
                  <a:prstClr val="black"/>
                </a:solidFill>
                <a:latin typeface="Calibri"/>
                <a:ea typeface="+mn-ea"/>
                <a:sym typeface="Helvetica Neue"/>
              </a:endParaRPr>
            </a:p>
          </p:txBody>
        </p:sp>
        <p:sp>
          <p:nvSpPr>
            <p:cNvPr id="81" name="Rounded Rectangle 61">
              <a:extLst>
                <a:ext uri="{FF2B5EF4-FFF2-40B4-BE49-F238E27FC236}">
                  <a16:creationId xmlns:a16="http://schemas.microsoft.com/office/drawing/2014/main" id="{6D355186-C997-436D-6917-51F7E0ED199C}"/>
                </a:ext>
              </a:extLst>
            </p:cNvPr>
            <p:cNvSpPr/>
            <p:nvPr/>
          </p:nvSpPr>
          <p:spPr bwMode="auto">
            <a:xfrm>
              <a:off x="6273682" y="3146353"/>
              <a:ext cx="2227873" cy="629227"/>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Trained</a:t>
              </a:r>
            </a:p>
          </p:txBody>
        </p:sp>
        <p:sp>
          <p:nvSpPr>
            <p:cNvPr id="82" name="Rounded Rectangle 12">
              <a:extLst>
                <a:ext uri="{FF2B5EF4-FFF2-40B4-BE49-F238E27FC236}">
                  <a16:creationId xmlns:a16="http://schemas.microsoft.com/office/drawing/2014/main" id="{B7BCBEBD-551A-B3D9-DC86-BC0BE0EEBD08}"/>
                </a:ext>
              </a:extLst>
            </p:cNvPr>
            <p:cNvSpPr/>
            <p:nvPr/>
          </p:nvSpPr>
          <p:spPr bwMode="auto">
            <a:xfrm>
              <a:off x="978241" y="3902506"/>
              <a:ext cx="2194036" cy="629227"/>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Single Pass</a:t>
              </a:r>
            </a:p>
          </p:txBody>
        </p:sp>
        <p:cxnSp>
          <p:nvCxnSpPr>
            <p:cNvPr id="83" name="Straight Arrow Connector 82">
              <a:extLst>
                <a:ext uri="{FF2B5EF4-FFF2-40B4-BE49-F238E27FC236}">
                  <a16:creationId xmlns:a16="http://schemas.microsoft.com/office/drawing/2014/main" id="{920337E4-7A52-7D6E-75DF-CBE45E73AFC4}"/>
                </a:ext>
              </a:extLst>
            </p:cNvPr>
            <p:cNvCxnSpPr>
              <a:cxnSpLocks/>
              <a:stCxn id="82" idx="3"/>
              <a:endCxn id="85" idx="1"/>
            </p:cNvCxnSpPr>
            <p:nvPr/>
          </p:nvCxnSpPr>
          <p:spPr bwMode="auto">
            <a:xfrm flipV="1">
              <a:off x="3172277" y="4216174"/>
              <a:ext cx="3104420" cy="946"/>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84" name="Rectangle 83">
              <a:extLst>
                <a:ext uri="{FF2B5EF4-FFF2-40B4-BE49-F238E27FC236}">
                  <a16:creationId xmlns:a16="http://schemas.microsoft.com/office/drawing/2014/main" id="{1CDDC6B0-7138-0585-F08F-6F6A6426DF1E}"/>
                </a:ext>
              </a:extLst>
            </p:cNvPr>
            <p:cNvSpPr/>
            <p:nvPr/>
          </p:nvSpPr>
          <p:spPr>
            <a:xfrm>
              <a:off x="3779911" y="3901560"/>
              <a:ext cx="2011465" cy="629221"/>
            </a:xfrm>
            <a:prstGeom prst="rect">
              <a:avLst/>
            </a:prstGeom>
            <a:solidFill>
              <a:sysClr val="window" lastClr="FFFFFF"/>
            </a:solidFill>
            <a:ln w="25400" cap="flat" cmpd="sng" algn="ctr">
              <a:solidFill>
                <a:srgbClr val="4F81BD"/>
              </a:solidFill>
              <a:prstDash val="solid"/>
            </a:ln>
            <a:effectLst/>
          </p:spPr>
          <p:txBody>
            <a:bodyPr rtlCol="0" anchor="ctr"/>
            <a:lstStyle/>
            <a:p>
              <a:pPr algn="ctr" defTabSz="342900" fontAlgn="auto">
                <a:spcBef>
                  <a:spcPts val="0"/>
                </a:spcBef>
                <a:spcAft>
                  <a:spcPts val="0"/>
                </a:spcAft>
                <a:defRPr/>
              </a:pPr>
              <a:r>
                <a:rPr lang="en-GB" sz="1875" dirty="0" err="1">
                  <a:solidFill>
                    <a:prstClr val="black"/>
                  </a:solidFill>
                  <a:latin typeface="Calibri"/>
                  <a:ea typeface="+mn-ea"/>
                  <a:sym typeface="Helvetica Neue"/>
                </a:rPr>
                <a:t>Iterativity</a:t>
              </a:r>
              <a:endParaRPr lang="el-GR" sz="1875" dirty="0">
                <a:solidFill>
                  <a:prstClr val="black"/>
                </a:solidFill>
                <a:latin typeface="Calibri"/>
                <a:ea typeface="+mn-ea"/>
                <a:sym typeface="Helvetica Neue"/>
              </a:endParaRPr>
            </a:p>
          </p:txBody>
        </p:sp>
        <p:sp>
          <p:nvSpPr>
            <p:cNvPr id="85" name="Rounded Rectangle 61">
              <a:extLst>
                <a:ext uri="{FF2B5EF4-FFF2-40B4-BE49-F238E27FC236}">
                  <a16:creationId xmlns:a16="http://schemas.microsoft.com/office/drawing/2014/main" id="{D1661841-8483-3482-82DE-641D483AFD74}"/>
                </a:ext>
              </a:extLst>
            </p:cNvPr>
            <p:cNvSpPr/>
            <p:nvPr/>
          </p:nvSpPr>
          <p:spPr bwMode="auto">
            <a:xfrm>
              <a:off x="6276697" y="3901560"/>
              <a:ext cx="2224857" cy="629227"/>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Iterative</a:t>
              </a:r>
            </a:p>
          </p:txBody>
        </p:sp>
        <p:sp>
          <p:nvSpPr>
            <p:cNvPr id="86" name="Rounded Rectangle 69">
              <a:extLst>
                <a:ext uri="{FF2B5EF4-FFF2-40B4-BE49-F238E27FC236}">
                  <a16:creationId xmlns:a16="http://schemas.microsoft.com/office/drawing/2014/main" id="{2E8C5E43-D8C0-F6D0-DF3B-49CDE3E268A9}"/>
                </a:ext>
              </a:extLst>
            </p:cNvPr>
            <p:cNvSpPr/>
            <p:nvPr/>
          </p:nvSpPr>
          <p:spPr bwMode="auto">
            <a:xfrm>
              <a:off x="976499" y="6154748"/>
              <a:ext cx="2195778" cy="627332"/>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Experience-Agnostic</a:t>
              </a:r>
            </a:p>
          </p:txBody>
        </p:sp>
        <p:sp>
          <p:nvSpPr>
            <p:cNvPr id="87" name="Rounded Rectangle 70">
              <a:extLst>
                <a:ext uri="{FF2B5EF4-FFF2-40B4-BE49-F238E27FC236}">
                  <a16:creationId xmlns:a16="http://schemas.microsoft.com/office/drawing/2014/main" id="{9386E66E-7BA6-83A9-D235-90AA2A3FF084}"/>
                </a:ext>
              </a:extLst>
            </p:cNvPr>
            <p:cNvSpPr/>
            <p:nvPr/>
          </p:nvSpPr>
          <p:spPr bwMode="auto">
            <a:xfrm>
              <a:off x="6294984" y="6154336"/>
              <a:ext cx="2195778" cy="627332"/>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Experience-Driven</a:t>
              </a:r>
            </a:p>
          </p:txBody>
        </p:sp>
        <p:cxnSp>
          <p:nvCxnSpPr>
            <p:cNvPr id="88" name="Straight Arrow Connector 87">
              <a:extLst>
                <a:ext uri="{FF2B5EF4-FFF2-40B4-BE49-F238E27FC236}">
                  <a16:creationId xmlns:a16="http://schemas.microsoft.com/office/drawing/2014/main" id="{4EDE5684-3EC8-DA6C-B937-FAE97EFF85C9}"/>
                </a:ext>
              </a:extLst>
            </p:cNvPr>
            <p:cNvCxnSpPr>
              <a:cxnSpLocks/>
              <a:stCxn id="86" idx="3"/>
              <a:endCxn id="87" idx="1"/>
            </p:cNvCxnSpPr>
            <p:nvPr/>
          </p:nvCxnSpPr>
          <p:spPr bwMode="auto">
            <a:xfrm flipV="1">
              <a:off x="3172277" y="6468002"/>
              <a:ext cx="3122707" cy="412"/>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89" name="Rectangle 88">
              <a:extLst>
                <a:ext uri="{FF2B5EF4-FFF2-40B4-BE49-F238E27FC236}">
                  <a16:creationId xmlns:a16="http://schemas.microsoft.com/office/drawing/2014/main" id="{0D5E49F9-1808-CF23-8C41-73428D4F0BE6}"/>
                </a:ext>
              </a:extLst>
            </p:cNvPr>
            <p:cNvSpPr/>
            <p:nvPr/>
          </p:nvSpPr>
          <p:spPr>
            <a:xfrm>
              <a:off x="3769871" y="6179590"/>
              <a:ext cx="2013731" cy="627332"/>
            </a:xfrm>
            <a:prstGeom prst="rect">
              <a:avLst/>
            </a:prstGeom>
            <a:solidFill>
              <a:sysClr val="window" lastClr="FFFFFF"/>
            </a:solidFill>
            <a:ln w="25400" cap="flat" cmpd="sng" algn="ctr">
              <a:solidFill>
                <a:srgbClr val="4F81BD"/>
              </a:solidFill>
              <a:prstDash val="solid"/>
            </a:ln>
            <a:effectLst/>
          </p:spPr>
          <p:txBody>
            <a:bodyPr rtlCol="0" anchor="ctr"/>
            <a:lstStyle/>
            <a:p>
              <a:pPr algn="ctr" defTabSz="342900" fontAlgn="auto">
                <a:spcBef>
                  <a:spcPts val="0"/>
                </a:spcBef>
                <a:spcAft>
                  <a:spcPts val="0"/>
                </a:spcAft>
                <a:defRPr/>
              </a:pPr>
              <a:r>
                <a:rPr lang="en-GB" sz="1875" dirty="0">
                  <a:solidFill>
                    <a:prstClr val="black"/>
                  </a:solidFill>
                  <a:latin typeface="Calibri"/>
                  <a:ea typeface="+mn-ea"/>
                  <a:sym typeface="Helvetica Neue"/>
                </a:rPr>
                <a:t>Adaptivity</a:t>
              </a:r>
              <a:endParaRPr lang="el-GR" sz="1875" dirty="0">
                <a:solidFill>
                  <a:prstClr val="black"/>
                </a:solidFill>
                <a:latin typeface="Calibri"/>
                <a:ea typeface="+mn-ea"/>
                <a:sym typeface="Helvetica Neue"/>
              </a:endParaRPr>
            </a:p>
          </p:txBody>
        </p:sp>
        <p:cxnSp>
          <p:nvCxnSpPr>
            <p:cNvPr id="90" name="Straight Arrow Connector 89">
              <a:extLst>
                <a:ext uri="{FF2B5EF4-FFF2-40B4-BE49-F238E27FC236}">
                  <a16:creationId xmlns:a16="http://schemas.microsoft.com/office/drawing/2014/main" id="{7FE5F078-0ACE-6938-27B8-6CB36986F7EB}"/>
                </a:ext>
              </a:extLst>
            </p:cNvPr>
            <p:cNvCxnSpPr>
              <a:cxnSpLocks/>
              <a:stCxn id="64" idx="3"/>
              <a:endCxn id="65" idx="1"/>
            </p:cNvCxnSpPr>
            <p:nvPr/>
          </p:nvCxnSpPr>
          <p:spPr bwMode="auto">
            <a:xfrm flipV="1">
              <a:off x="3166839" y="-349408"/>
              <a:ext cx="3090613" cy="3388"/>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91" name="Rectangle 90">
              <a:extLst>
                <a:ext uri="{FF2B5EF4-FFF2-40B4-BE49-F238E27FC236}">
                  <a16:creationId xmlns:a16="http://schemas.microsoft.com/office/drawing/2014/main" id="{F7DBC32C-382C-E2CD-5312-2B2B526C692F}"/>
                </a:ext>
              </a:extLst>
            </p:cNvPr>
            <p:cNvSpPr/>
            <p:nvPr/>
          </p:nvSpPr>
          <p:spPr>
            <a:xfrm>
              <a:off x="3760665" y="-650051"/>
              <a:ext cx="2019240" cy="611203"/>
            </a:xfrm>
            <a:prstGeom prst="rect">
              <a:avLst/>
            </a:prstGeom>
            <a:solidFill>
              <a:sysClr val="window" lastClr="FFFFFF"/>
            </a:solidFill>
            <a:ln w="25400" cap="flat" cmpd="sng" algn="ctr">
              <a:solidFill>
                <a:srgbClr val="4F81BD"/>
              </a:solidFill>
              <a:prstDash val="solid"/>
            </a:ln>
            <a:effectLst/>
          </p:spPr>
          <p:txBody>
            <a:bodyPr rtlCol="0" anchor="ctr"/>
            <a:lstStyle/>
            <a:p>
              <a:pPr algn="ctr" defTabSz="342900" fontAlgn="auto">
                <a:spcBef>
                  <a:spcPts val="0"/>
                </a:spcBef>
                <a:spcAft>
                  <a:spcPts val="0"/>
                </a:spcAft>
                <a:defRPr/>
              </a:pPr>
              <a:r>
                <a:rPr lang="en-GB" sz="1875" dirty="0">
                  <a:solidFill>
                    <a:prstClr val="black"/>
                  </a:solidFill>
                  <a:latin typeface="Calibri"/>
                  <a:ea typeface="+mn-ea"/>
                  <a:sym typeface="Helvetica Neue"/>
                </a:rPr>
                <a:t>Functionality</a:t>
              </a:r>
              <a:endParaRPr lang="el-GR" sz="1875" dirty="0">
                <a:solidFill>
                  <a:prstClr val="black"/>
                </a:solidFill>
                <a:latin typeface="Calibri"/>
                <a:ea typeface="+mn-ea"/>
                <a:sym typeface="Helvetica Neue"/>
              </a:endParaRPr>
            </a:p>
          </p:txBody>
        </p:sp>
        <p:sp>
          <p:nvSpPr>
            <p:cNvPr id="92" name="Rounded Rectangle 22">
              <a:extLst>
                <a:ext uri="{FF2B5EF4-FFF2-40B4-BE49-F238E27FC236}">
                  <a16:creationId xmlns:a16="http://schemas.microsoft.com/office/drawing/2014/main" id="{E232F551-91B1-E662-98BD-97B1B1D36F9C}"/>
                </a:ext>
              </a:extLst>
            </p:cNvPr>
            <p:cNvSpPr/>
            <p:nvPr/>
          </p:nvSpPr>
          <p:spPr bwMode="auto">
            <a:xfrm>
              <a:off x="946448" y="-1379230"/>
              <a:ext cx="2220391"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Optional</a:t>
              </a:r>
            </a:p>
          </p:txBody>
        </p:sp>
        <p:sp>
          <p:nvSpPr>
            <p:cNvPr id="93" name="Rounded Rectangle 23">
              <a:extLst>
                <a:ext uri="{FF2B5EF4-FFF2-40B4-BE49-F238E27FC236}">
                  <a16:creationId xmlns:a16="http://schemas.microsoft.com/office/drawing/2014/main" id="{B99DC5DB-346C-2681-96CE-FE982B2EFE9A}"/>
                </a:ext>
              </a:extLst>
            </p:cNvPr>
            <p:cNvSpPr/>
            <p:nvPr/>
          </p:nvSpPr>
          <p:spPr bwMode="auto">
            <a:xfrm>
              <a:off x="6257452" y="-1382618"/>
              <a:ext cx="2253932" cy="61277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Necessary</a:t>
              </a:r>
            </a:p>
          </p:txBody>
        </p:sp>
        <p:cxnSp>
          <p:nvCxnSpPr>
            <p:cNvPr id="94" name="Straight Arrow Connector 93">
              <a:extLst>
                <a:ext uri="{FF2B5EF4-FFF2-40B4-BE49-F238E27FC236}">
                  <a16:creationId xmlns:a16="http://schemas.microsoft.com/office/drawing/2014/main" id="{A7623E50-47F3-A30A-B5E8-4ADB5D69F36D}"/>
                </a:ext>
              </a:extLst>
            </p:cNvPr>
            <p:cNvCxnSpPr>
              <a:cxnSpLocks/>
              <a:stCxn id="92" idx="3"/>
              <a:endCxn id="93" idx="1"/>
            </p:cNvCxnSpPr>
            <p:nvPr/>
          </p:nvCxnSpPr>
          <p:spPr bwMode="auto">
            <a:xfrm flipV="1">
              <a:off x="3166839" y="-1076231"/>
              <a:ext cx="3090613" cy="3388"/>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95" name="Rectangle 94">
              <a:extLst>
                <a:ext uri="{FF2B5EF4-FFF2-40B4-BE49-F238E27FC236}">
                  <a16:creationId xmlns:a16="http://schemas.microsoft.com/office/drawing/2014/main" id="{A060774D-B338-1F7B-3A53-BDA46C8A730C}"/>
                </a:ext>
              </a:extLst>
            </p:cNvPr>
            <p:cNvSpPr/>
            <p:nvPr/>
          </p:nvSpPr>
          <p:spPr>
            <a:xfrm>
              <a:off x="3760665" y="-1376874"/>
              <a:ext cx="2019240" cy="611203"/>
            </a:xfrm>
            <a:prstGeom prst="rect">
              <a:avLst/>
            </a:prstGeom>
            <a:solidFill>
              <a:sysClr val="window" lastClr="FFFFFF"/>
            </a:solidFill>
            <a:ln w="25400" cap="flat" cmpd="sng" algn="ctr">
              <a:solidFill>
                <a:srgbClr val="4F81BD"/>
              </a:solidFill>
              <a:prstDash val="solid"/>
            </a:ln>
            <a:effectLst/>
          </p:spPr>
          <p:txBody>
            <a:bodyPr rtlCol="0" anchor="ctr"/>
            <a:lstStyle/>
            <a:p>
              <a:pPr algn="ctr" defTabSz="342900" fontAlgn="auto">
                <a:spcBef>
                  <a:spcPts val="0"/>
                </a:spcBef>
                <a:spcAft>
                  <a:spcPts val="0"/>
                </a:spcAft>
                <a:defRPr/>
              </a:pPr>
              <a:r>
                <a:rPr lang="en-GB" sz="1875" dirty="0">
                  <a:solidFill>
                    <a:prstClr val="black"/>
                  </a:solidFill>
                  <a:latin typeface="Calibri"/>
                  <a:ea typeface="+mn-ea"/>
                  <a:sym typeface="Helvetica Neue"/>
                </a:rPr>
                <a:t>Type</a:t>
              </a:r>
              <a:endParaRPr lang="el-GR" sz="1875" dirty="0">
                <a:solidFill>
                  <a:prstClr val="black"/>
                </a:solidFill>
                <a:latin typeface="Calibri"/>
                <a:ea typeface="+mn-ea"/>
                <a:sym typeface="Helvetica Neue"/>
              </a:endParaRPr>
            </a:p>
          </p:txBody>
        </p:sp>
        <p:sp>
          <p:nvSpPr>
            <p:cNvPr id="96" name="Rounded Rectangle 22">
              <a:extLst>
                <a:ext uri="{FF2B5EF4-FFF2-40B4-BE49-F238E27FC236}">
                  <a16:creationId xmlns:a16="http://schemas.microsoft.com/office/drawing/2014/main" id="{3DBBEF1F-2B02-91FF-C0A8-E22EAD04CF32}"/>
                </a:ext>
              </a:extLst>
            </p:cNvPr>
            <p:cNvSpPr/>
            <p:nvPr/>
          </p:nvSpPr>
          <p:spPr bwMode="auto">
            <a:xfrm>
              <a:off x="948485" y="69805"/>
              <a:ext cx="2220391"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Non-Spatial</a:t>
              </a:r>
            </a:p>
          </p:txBody>
        </p:sp>
        <p:sp>
          <p:nvSpPr>
            <p:cNvPr id="97" name="Rounded Rectangle 23">
              <a:extLst>
                <a:ext uri="{FF2B5EF4-FFF2-40B4-BE49-F238E27FC236}">
                  <a16:creationId xmlns:a16="http://schemas.microsoft.com/office/drawing/2014/main" id="{756D9BE3-392F-A25A-AEAC-4ED6B83CE973}"/>
                </a:ext>
              </a:extLst>
            </p:cNvPr>
            <p:cNvSpPr/>
            <p:nvPr/>
          </p:nvSpPr>
          <p:spPr bwMode="auto">
            <a:xfrm>
              <a:off x="6259489" y="66417"/>
              <a:ext cx="2253932" cy="61277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342900" fontAlgn="auto">
                <a:spcBef>
                  <a:spcPts val="0"/>
                </a:spcBef>
                <a:spcAft>
                  <a:spcPts val="0"/>
                </a:spcAft>
                <a:defRPr/>
              </a:pPr>
              <a:r>
                <a:rPr lang="en-GB" sz="1875" dirty="0">
                  <a:solidFill>
                    <a:prstClr val="white"/>
                  </a:solidFill>
                  <a:latin typeface="Calibri"/>
                  <a:ea typeface="+mn-ea"/>
                  <a:sym typeface="Helvetica Neue"/>
                </a:rPr>
                <a:t>Spatial</a:t>
              </a:r>
            </a:p>
          </p:txBody>
        </p:sp>
        <p:cxnSp>
          <p:nvCxnSpPr>
            <p:cNvPr id="98" name="Straight Arrow Connector 97">
              <a:extLst>
                <a:ext uri="{FF2B5EF4-FFF2-40B4-BE49-F238E27FC236}">
                  <a16:creationId xmlns:a16="http://schemas.microsoft.com/office/drawing/2014/main" id="{F23F580A-6EB4-9B24-E7A9-7DEDA2028095}"/>
                </a:ext>
              </a:extLst>
            </p:cNvPr>
            <p:cNvCxnSpPr>
              <a:cxnSpLocks/>
              <a:stCxn id="96" idx="3"/>
              <a:endCxn id="97" idx="1"/>
            </p:cNvCxnSpPr>
            <p:nvPr/>
          </p:nvCxnSpPr>
          <p:spPr bwMode="auto">
            <a:xfrm flipV="1">
              <a:off x="3168876" y="372804"/>
              <a:ext cx="3090613" cy="3388"/>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99" name="Rectangle 98">
              <a:extLst>
                <a:ext uri="{FF2B5EF4-FFF2-40B4-BE49-F238E27FC236}">
                  <a16:creationId xmlns:a16="http://schemas.microsoft.com/office/drawing/2014/main" id="{B65E53ED-3A5A-D387-BC3B-5CC7E06C9C0D}"/>
                </a:ext>
              </a:extLst>
            </p:cNvPr>
            <p:cNvSpPr/>
            <p:nvPr/>
          </p:nvSpPr>
          <p:spPr>
            <a:xfrm>
              <a:off x="3762702" y="72161"/>
              <a:ext cx="2019240" cy="611203"/>
            </a:xfrm>
            <a:prstGeom prst="rect">
              <a:avLst/>
            </a:prstGeom>
            <a:solidFill>
              <a:sysClr val="window" lastClr="FFFFFF"/>
            </a:solidFill>
            <a:ln w="25400" cap="flat" cmpd="sng" algn="ctr">
              <a:solidFill>
                <a:srgbClr val="4F81BD"/>
              </a:solidFill>
              <a:prstDash val="solid"/>
            </a:ln>
            <a:effectLst/>
          </p:spPr>
          <p:txBody>
            <a:bodyPr rtlCol="0" anchor="ctr"/>
            <a:lstStyle/>
            <a:p>
              <a:pPr algn="ctr" defTabSz="342900" fontAlgn="auto">
                <a:spcBef>
                  <a:spcPts val="0"/>
                </a:spcBef>
                <a:spcAft>
                  <a:spcPts val="0"/>
                </a:spcAft>
                <a:defRPr/>
              </a:pPr>
              <a:r>
                <a:rPr lang="en-GB" sz="1875" dirty="0">
                  <a:solidFill>
                    <a:prstClr val="black"/>
                  </a:solidFill>
                  <a:latin typeface="Calibri"/>
                  <a:ea typeface="+mn-ea"/>
                  <a:sym typeface="Helvetica Neue"/>
                </a:rPr>
                <a:t>Spatiality</a:t>
              </a:r>
              <a:endParaRPr lang="el-GR" sz="1875" dirty="0">
                <a:solidFill>
                  <a:prstClr val="black"/>
                </a:solidFill>
                <a:latin typeface="Calibri"/>
                <a:ea typeface="+mn-ea"/>
                <a:sym typeface="Helvetica Neue"/>
              </a:endParaRPr>
            </a:p>
          </p:txBody>
        </p:sp>
      </p:grpSp>
      <p:sp>
        <p:nvSpPr>
          <p:cNvPr id="2" name="Rounded Rectangle 1">
            <a:extLst>
              <a:ext uri="{FF2B5EF4-FFF2-40B4-BE49-F238E27FC236}">
                <a16:creationId xmlns:a16="http://schemas.microsoft.com/office/drawing/2014/main" id="{B9782A49-1C79-7A59-2610-C228A0A8EDC9}"/>
              </a:ext>
            </a:extLst>
          </p:cNvPr>
          <p:cNvSpPr/>
          <p:nvPr/>
        </p:nvSpPr>
        <p:spPr>
          <a:xfrm>
            <a:off x="598945" y="4446864"/>
            <a:ext cx="8330571" cy="365349"/>
          </a:xfrm>
          <a:prstGeom prst="roundRect">
            <a:avLst/>
          </a:prstGeom>
          <a:gradFill flip="none" rotWithShape="1">
            <a:gsLst>
              <a:gs pos="0">
                <a:schemeClr val="accent1">
                  <a:lumMod val="20000"/>
                  <a:lumOff val="80000"/>
                </a:schemeClr>
              </a:gs>
              <a:gs pos="100000">
                <a:srgbClr val="002060"/>
              </a:gs>
            </a:gsLst>
            <a:lin ang="1080000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r>
              <a:rPr lang="en-GB" sz="2160" dirty="0">
                <a:solidFill>
                  <a:prstClr val="white"/>
                </a:solidFill>
                <a:latin typeface="Calibri"/>
                <a:sym typeface="Helvetica Neue"/>
              </a:rPr>
              <a:t>Computational Game Creativity</a:t>
            </a:r>
            <a:endParaRPr lang="el-GR" sz="2160" dirty="0">
              <a:solidFill>
                <a:prstClr val="white"/>
              </a:solidFill>
              <a:latin typeface="Calibri"/>
              <a:sym typeface="Helvetica Neue"/>
            </a:endParaRPr>
          </a:p>
        </p:txBody>
      </p:sp>
      <p:sp>
        <p:nvSpPr>
          <p:cNvPr id="3" name="Rounded Rectangle 31">
            <a:extLst>
              <a:ext uri="{FF2B5EF4-FFF2-40B4-BE49-F238E27FC236}">
                <a16:creationId xmlns:a16="http://schemas.microsoft.com/office/drawing/2014/main" id="{D2B6F8C9-EA21-428C-C6D2-56B5FB003CB3}"/>
              </a:ext>
            </a:extLst>
          </p:cNvPr>
          <p:cNvSpPr/>
          <p:nvPr/>
        </p:nvSpPr>
        <p:spPr>
          <a:xfrm>
            <a:off x="598945" y="4874587"/>
            <a:ext cx="8328347" cy="381843"/>
          </a:xfrm>
          <a:prstGeom prst="roundRect">
            <a:avLst/>
          </a:prstGeom>
          <a:gradFill>
            <a:gsLst>
              <a:gs pos="0">
                <a:srgbClr val="002060"/>
              </a:gs>
              <a:gs pos="100000">
                <a:schemeClr val="accent1">
                  <a:lumMod val="20000"/>
                  <a:lumOff val="8000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r>
              <a:rPr lang="en-GB" sz="2160" dirty="0">
                <a:solidFill>
                  <a:prstClr val="white"/>
                </a:solidFill>
                <a:latin typeface="Calibri"/>
                <a:sym typeface="Helvetica Neue"/>
              </a:rPr>
              <a:t>Experience-Driven PCG</a:t>
            </a:r>
            <a:endParaRPr lang="el-GR" sz="2160" dirty="0">
              <a:solidFill>
                <a:prstClr val="white"/>
              </a:solidFill>
              <a:latin typeface="Calibri"/>
              <a:sym typeface="Helvetica Neue"/>
            </a:endParaRPr>
          </a:p>
        </p:txBody>
      </p:sp>
    </p:spTree>
    <p:extLst>
      <p:ext uri="{BB962C8B-B14F-4D97-AF65-F5344CB8AC3E}">
        <p14:creationId xmlns:p14="http://schemas.microsoft.com/office/powerpoint/2010/main" val="3776903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an we learn iterative generators from data?…"/>
          <p:cNvSpPr txBox="1">
            <a:spLocks noGrp="1"/>
          </p:cNvSpPr>
          <p:nvPr>
            <p:ph type="body" idx="1"/>
          </p:nvPr>
        </p:nvSpPr>
        <p:spPr>
          <a:xfrm>
            <a:off x="477858" y="1679850"/>
            <a:ext cx="8065605" cy="3315147"/>
          </a:xfrm>
          <a:prstGeom prst="rect">
            <a:avLst/>
          </a:prstGeom>
        </p:spPr>
        <p:txBody>
          <a:bodyPr>
            <a:noAutofit/>
          </a:bodyPr>
          <a:lstStyle/>
          <a:p>
            <a:pPr marL="219935" indent="-219935" defTabSz="292670">
              <a:spcBef>
                <a:spcPts val="2100"/>
              </a:spcBef>
              <a:defRPr sz="4750"/>
            </a:pPr>
            <a:r>
              <a:rPr sz="2475" dirty="0">
                <a:latin typeface="Calibri" panose="020F0502020204030204" pitchFamily="34" charset="0"/>
                <a:ea typeface="Calibri" panose="020F0502020204030204" pitchFamily="34" charset="0"/>
                <a:cs typeface="Calibri" panose="020F0502020204030204" pitchFamily="34" charset="0"/>
              </a:rPr>
              <a:t>Can we learn iterative generators from data?</a:t>
            </a:r>
          </a:p>
          <a:p>
            <a:pPr marL="219935" indent="-219935" defTabSz="292670">
              <a:spcBef>
                <a:spcPts val="2100"/>
              </a:spcBef>
              <a:defRPr sz="4750"/>
            </a:pPr>
            <a:r>
              <a:rPr sz="2475" dirty="0">
                <a:latin typeface="Calibri" panose="020F0502020204030204" pitchFamily="34" charset="0"/>
                <a:ea typeface="Calibri" panose="020F0502020204030204" pitchFamily="34" charset="0"/>
                <a:cs typeface="Calibri" panose="020F0502020204030204" pitchFamily="34" charset="0"/>
              </a:rPr>
              <a:t>Approach: destroy the level in a myriad ways, use the reverse of the destruction steps as a dataset to train on</a:t>
            </a:r>
          </a:p>
          <a:p>
            <a:pPr marL="219935" indent="-219935" defTabSz="292670">
              <a:spcBef>
                <a:spcPts val="2100"/>
              </a:spcBef>
              <a:defRPr sz="4750"/>
            </a:pPr>
            <a:r>
              <a:rPr sz="2475" dirty="0">
                <a:latin typeface="Calibri" panose="020F0502020204030204" pitchFamily="34" charset="0"/>
                <a:ea typeface="Calibri" panose="020F0502020204030204" pitchFamily="34" charset="0"/>
                <a:cs typeface="Calibri" panose="020F0502020204030204" pitchFamily="34" charset="0"/>
              </a:rPr>
              <a:t>Basically, learn to repair, and see creativity as repair from a random state</a:t>
            </a:r>
          </a:p>
          <a:p>
            <a:pPr marL="0" indent="0" defTabSz="292670">
              <a:spcBef>
                <a:spcPts val="2100"/>
              </a:spcBef>
              <a:buSzTx/>
              <a:buNone/>
              <a:defRPr sz="4750"/>
            </a:pPr>
            <a:endParaRPr lang="en-GB" sz="1650" dirty="0">
              <a:latin typeface="Calibri" panose="020F0502020204030204" pitchFamily="34" charset="0"/>
              <a:ea typeface="Calibri" panose="020F0502020204030204" pitchFamily="34" charset="0"/>
              <a:cs typeface="Calibri" panose="020F0502020204030204" pitchFamily="34" charset="0"/>
            </a:endParaRPr>
          </a:p>
          <a:p>
            <a:pPr marL="0" indent="0" algn="ctr" defTabSz="292670">
              <a:spcBef>
                <a:spcPts val="2100"/>
              </a:spcBef>
              <a:buSzTx/>
              <a:buNone/>
              <a:defRPr sz="4750"/>
            </a:pPr>
            <a:r>
              <a:rPr sz="2000" dirty="0">
                <a:latin typeface="Calibri" panose="020F0502020204030204" pitchFamily="34" charset="0"/>
                <a:ea typeface="Calibri" panose="020F0502020204030204" pitchFamily="34" charset="0"/>
                <a:cs typeface="Calibri" panose="020F0502020204030204" pitchFamily="34" charset="0"/>
              </a:rPr>
              <a:t>Matthew </a:t>
            </a:r>
            <a:r>
              <a:rPr sz="2000" dirty="0" err="1">
                <a:latin typeface="Calibri" panose="020F0502020204030204" pitchFamily="34" charset="0"/>
                <a:ea typeface="Calibri" panose="020F0502020204030204" pitchFamily="34" charset="0"/>
                <a:cs typeface="Calibri" panose="020F0502020204030204" pitchFamily="34" charset="0"/>
              </a:rPr>
              <a:t>Siper</a:t>
            </a:r>
            <a:r>
              <a:rPr sz="2000" dirty="0">
                <a:latin typeface="Calibri" panose="020F0502020204030204" pitchFamily="34" charset="0"/>
                <a:ea typeface="Calibri" panose="020F0502020204030204" pitchFamily="34" charset="0"/>
                <a:cs typeface="Calibri" panose="020F0502020204030204" pitchFamily="34" charset="0"/>
              </a:rPr>
              <a:t>, Ahmed Khalifa, Julian </a:t>
            </a:r>
            <a:r>
              <a:rPr sz="2000" dirty="0" err="1">
                <a:latin typeface="Calibri" panose="020F0502020204030204" pitchFamily="34" charset="0"/>
                <a:ea typeface="Calibri" panose="020F0502020204030204" pitchFamily="34" charset="0"/>
                <a:cs typeface="Calibri" panose="020F0502020204030204" pitchFamily="34" charset="0"/>
              </a:rPr>
              <a:t>Togelius</a:t>
            </a:r>
            <a:r>
              <a:rPr sz="2000" dirty="0">
                <a:latin typeface="Calibri" panose="020F0502020204030204" pitchFamily="34" charset="0"/>
                <a:ea typeface="Calibri" panose="020F0502020204030204" pitchFamily="34" charset="0"/>
                <a:cs typeface="Calibri" panose="020F0502020204030204" pitchFamily="34" charset="0"/>
              </a:rPr>
              <a:t> (2022): </a:t>
            </a:r>
            <a:r>
              <a:rPr sz="2000" b="1" dirty="0">
                <a:latin typeface="Calibri" panose="020F0502020204030204" pitchFamily="34" charset="0"/>
                <a:ea typeface="Calibri" panose="020F0502020204030204" pitchFamily="34" charset="0"/>
                <a:cs typeface="Calibri" panose="020F0502020204030204" pitchFamily="34" charset="0"/>
              </a:rPr>
              <a:t>Path of Destruction: Learning an Iterative Level Generator from a Small Dataset</a:t>
            </a:r>
            <a:r>
              <a:rPr sz="2000" dirty="0">
                <a:latin typeface="Calibri" panose="020F0502020204030204" pitchFamily="34" charset="0"/>
                <a:ea typeface="Calibri" panose="020F0502020204030204" pitchFamily="34" charset="0"/>
                <a:cs typeface="Calibri" panose="020F0502020204030204" pitchFamily="34" charset="0"/>
              </a:rPr>
              <a:t>. IEEE SSCI</a:t>
            </a:r>
          </a:p>
        </p:txBody>
      </p:sp>
      <p:sp>
        <p:nvSpPr>
          <p:cNvPr id="2" name="Title 7">
            <a:extLst>
              <a:ext uri="{FF2B5EF4-FFF2-40B4-BE49-F238E27FC236}">
                <a16:creationId xmlns:a16="http://schemas.microsoft.com/office/drawing/2014/main" id="{D65B42C8-C822-239A-FCC5-682708521370}"/>
              </a:ext>
            </a:extLst>
          </p:cNvPr>
          <p:cNvSpPr txBox="1">
            <a:spLocks/>
          </p:cNvSpPr>
          <p:nvPr/>
        </p:nvSpPr>
        <p:spPr>
          <a:xfrm>
            <a:off x="1" y="-22820"/>
            <a:ext cx="9143999" cy="1088101"/>
          </a:xfrm>
          <a:prstGeom prst="rect">
            <a:avLst/>
          </a:prstGeom>
          <a:blipFill>
            <a:blip r:embed="rId2"/>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chorCtr="0">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defTabSz="309563" fontAlgn="auto"/>
            <a:r>
              <a:rPr lang="en-GB" sz="4000" kern="0" dirty="0">
                <a:solidFill>
                  <a:srgbClr val="FFFFFF"/>
                </a:solidFill>
                <a:latin typeface="Calibri" panose="020F0502020204030204" pitchFamily="34" charset="0"/>
                <a:ea typeface="Calibri" panose="020F0502020204030204" pitchFamily="34" charset="0"/>
                <a:cs typeface="Calibri" panose="020F0502020204030204" pitchFamily="34" charset="0"/>
              </a:rPr>
              <a:t>  The Path of Destruction</a:t>
            </a:r>
            <a:endParaRPr lang="en-GB" sz="4000" b="1"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66488518-5D6C-25C5-63B3-7347E1B06BB7}"/>
              </a:ext>
            </a:extLst>
          </p:cNvPr>
          <p:cNvSpPr txBox="1">
            <a:spLocks/>
          </p:cNvSpPr>
          <p:nvPr/>
        </p:nvSpPr>
        <p:spPr>
          <a:xfrm>
            <a:off x="0" y="-22430"/>
            <a:ext cx="9143999" cy="1079730"/>
          </a:xfrm>
          <a:prstGeom prst="rect">
            <a:avLst/>
          </a:prstGeom>
          <a:blipFill>
            <a:blip r:embed="rId3"/>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chorCtr="0">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defTabSz="309563" fontAlgn="auto"/>
            <a:r>
              <a:rPr lang="en-GB" sz="3375"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GB" sz="3375"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PoD</a:t>
            </a:r>
            <a:r>
              <a:rPr lang="en-GB" sz="3375" kern="0" dirty="0">
                <a:solidFill>
                  <a:srgbClr val="FFFFFF"/>
                </a:solidFill>
                <a:latin typeface="Calibri" panose="020F0502020204030204" pitchFamily="34" charset="0"/>
                <a:ea typeface="Calibri" panose="020F0502020204030204" pitchFamily="34" charset="0"/>
                <a:cs typeface="Calibri" panose="020F0502020204030204" pitchFamily="34" charset="0"/>
              </a:rPr>
              <a:t> Agents Generating Levels</a:t>
            </a:r>
            <a:endParaRPr lang="en-GB" sz="3375" b="1"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0F6EA22-7D65-B19F-8903-46586D4FA815}"/>
              </a:ext>
            </a:extLst>
          </p:cNvPr>
          <p:cNvPicPr>
            <a:picLocks noChangeAspect="1"/>
          </p:cNvPicPr>
          <p:nvPr/>
        </p:nvPicPr>
        <p:blipFill>
          <a:blip r:embed="rId4"/>
          <a:stretch>
            <a:fillRect/>
          </a:stretch>
        </p:blipFill>
        <p:spPr>
          <a:xfrm>
            <a:off x="408071" y="1633364"/>
            <a:ext cx="8327858" cy="3078747"/>
          </a:xfrm>
          <a:prstGeom prst="rect">
            <a:avLst/>
          </a:prstGeom>
        </p:spPr>
      </p:pic>
    </p:spTree>
  </p:cSld>
  <p:clrMapOvr>
    <a:masterClrMapping/>
  </p:clrMapOvr>
  <p:transition spd="med"/>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bwMode="auto">
          <a:xfrm>
            <a:off x="0" y="4765820"/>
            <a:ext cx="9144000" cy="972000"/>
          </a:xfrm>
          <a:prstGeom prst="rect">
            <a:avLst/>
          </a:prstGeom>
          <a:blipFill>
            <a:blip r:embed="rId3"/>
            <a:stretch>
              <a:fillRect/>
            </a:stretch>
          </a:blipFill>
          <a:ln w="9525">
            <a:noFill/>
            <a:miter lim="800000"/>
            <a:headEnd/>
            <a:tailEnd/>
          </a:ln>
        </p:spPr>
        <p:txBody>
          <a:bodyPr vert="horz" wrap="square" lIns="194400" tIns="0" rIns="82296" bIns="648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defTabSz="411480" eaLnBrk="1" hangingPunct="1">
              <a:lnSpc>
                <a:spcPct val="102000"/>
              </a:lnSpc>
            </a:pPr>
            <a:r>
              <a:rPr lang="en-GB" altLang="en-US" sz="4050" cap="none" dirty="0">
                <a:solidFill>
                  <a:srgbClr val="FFFFFF"/>
                </a:solidFill>
                <a:latin typeface="Calibri" panose="020F0502020204030204" pitchFamily="34" charset="0"/>
                <a:ea typeface="ＭＳ Ｐゴシック" pitchFamily="34" charset="-128"/>
                <a:cs typeface="+mn-cs"/>
                <a:sym typeface="Helvetica Neue"/>
              </a:rPr>
              <a:t>Combining ED(PCG)RL: EDRL</a:t>
            </a:r>
            <a:endParaRPr lang="en-US" altLang="en-US" sz="4050" cap="none" dirty="0">
              <a:solidFill>
                <a:srgbClr val="FFFFFF"/>
              </a:solidFill>
              <a:latin typeface="Calibri" panose="020F0502020204030204" pitchFamily="34" charset="0"/>
              <a:ea typeface="ＭＳ Ｐゴシック" pitchFamily="34" charset="-128"/>
              <a:cs typeface="+mn-cs"/>
              <a:sym typeface="Helvetica Neue"/>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35" y="1213597"/>
            <a:ext cx="7920629" cy="3086949"/>
          </a:xfrm>
          <a:prstGeom prst="rect">
            <a:avLst/>
          </a:prstGeom>
        </p:spPr>
      </p:pic>
      <p:sp>
        <p:nvSpPr>
          <p:cNvPr id="5" name="Rectangle 4"/>
          <p:cNvSpPr/>
          <p:nvPr/>
        </p:nvSpPr>
        <p:spPr>
          <a:xfrm>
            <a:off x="181536" y="193204"/>
            <a:ext cx="8868335" cy="507831"/>
          </a:xfrm>
          <a:prstGeom prst="rect">
            <a:avLst/>
          </a:prstGeom>
        </p:spPr>
        <p:txBody>
          <a:bodyPr wrap="square">
            <a:spAutoFit/>
          </a:bodyPr>
          <a:lstStyle/>
          <a:p>
            <a:pPr defTabSz="685800" fontAlgn="auto">
              <a:spcBef>
                <a:spcPts val="0"/>
              </a:spcBef>
              <a:spcAft>
                <a:spcPts val="0"/>
              </a:spcAft>
              <a:defRPr/>
            </a:pPr>
            <a:r>
              <a:rPr lang="en-GB" sz="1350" dirty="0">
                <a:solidFill>
                  <a:prstClr val="black"/>
                </a:solidFill>
                <a:latin typeface="Calibri" panose="020F0502020204030204"/>
                <a:ea typeface="+mn-ea"/>
                <a:sym typeface="Helvetica Neue"/>
              </a:rPr>
              <a:t>Shu, Liu and </a:t>
            </a:r>
            <a:r>
              <a:rPr lang="en-GB" sz="1350" dirty="0" err="1">
                <a:solidFill>
                  <a:prstClr val="black"/>
                </a:solidFill>
                <a:latin typeface="Calibri" panose="020F0502020204030204"/>
                <a:ea typeface="+mn-ea"/>
                <a:sym typeface="Helvetica Neue"/>
              </a:rPr>
              <a:t>Yannakakis</a:t>
            </a:r>
            <a:r>
              <a:rPr lang="en-GB" sz="1350" dirty="0">
                <a:solidFill>
                  <a:prstClr val="black"/>
                </a:solidFill>
                <a:latin typeface="Calibri" panose="020F0502020204030204"/>
                <a:ea typeface="+mn-ea"/>
                <a:sym typeface="Helvetica Neue"/>
              </a:rPr>
              <a:t>, </a:t>
            </a:r>
            <a:r>
              <a:rPr lang="en-GB" sz="1350" b="1" dirty="0">
                <a:solidFill>
                  <a:prstClr val="black"/>
                </a:solidFill>
                <a:latin typeface="Calibri" panose="020F0502020204030204"/>
                <a:ea typeface="+mn-ea"/>
                <a:sym typeface="Helvetica Neue"/>
              </a:rPr>
              <a:t>Experience-Driven PCG via Reinforcement Learning: A Super Mario Bros Study</a:t>
            </a:r>
            <a:r>
              <a:rPr lang="en-GB" sz="1350" dirty="0">
                <a:solidFill>
                  <a:prstClr val="black"/>
                </a:solidFill>
                <a:latin typeface="Calibri" panose="020F0502020204030204"/>
                <a:ea typeface="+mn-ea"/>
                <a:sym typeface="Helvetica Neue"/>
              </a:rPr>
              <a:t>, </a:t>
            </a:r>
            <a:r>
              <a:rPr lang="en-GB" sz="1350" i="1" dirty="0">
                <a:solidFill>
                  <a:prstClr val="black"/>
                </a:solidFill>
                <a:latin typeface="Calibri" panose="020F0502020204030204"/>
                <a:ea typeface="+mn-ea"/>
                <a:sym typeface="Helvetica Neue"/>
              </a:rPr>
              <a:t>IEEE Conference on Games</a:t>
            </a:r>
            <a:r>
              <a:rPr lang="en-GB" sz="1350" dirty="0">
                <a:solidFill>
                  <a:prstClr val="black"/>
                </a:solidFill>
                <a:latin typeface="Calibri" panose="020F0502020204030204"/>
                <a:ea typeface="+mn-ea"/>
                <a:sym typeface="Helvetica Neue"/>
              </a:rPr>
              <a:t>, 2021</a:t>
            </a:r>
          </a:p>
        </p:txBody>
      </p:sp>
    </p:spTree>
    <p:extLst>
      <p:ext uri="{BB962C8B-B14F-4D97-AF65-F5344CB8AC3E}">
        <p14:creationId xmlns:p14="http://schemas.microsoft.com/office/powerpoint/2010/main" val="77363819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593" y="381968"/>
            <a:ext cx="6602507" cy="4944950"/>
          </a:xfrm>
          <a:prstGeom prst="rect">
            <a:avLst/>
          </a:prstGeom>
        </p:spPr>
      </p:pic>
      <p:sp>
        <p:nvSpPr>
          <p:cNvPr id="2" name="TextBox 1">
            <a:extLst>
              <a:ext uri="{FF2B5EF4-FFF2-40B4-BE49-F238E27FC236}">
                <a16:creationId xmlns:a16="http://schemas.microsoft.com/office/drawing/2014/main" id="{25D153AF-2FE6-39CD-6718-E09BF0A717CB}"/>
              </a:ext>
            </a:extLst>
          </p:cNvPr>
          <p:cNvSpPr txBox="1"/>
          <p:nvPr/>
        </p:nvSpPr>
        <p:spPr>
          <a:xfrm>
            <a:off x="5607698" y="3621445"/>
            <a:ext cx="1399592" cy="461665"/>
          </a:xfrm>
          <a:prstGeom prst="rect">
            <a:avLst/>
          </a:prstGeom>
          <a:solidFill>
            <a:schemeClr val="bg1"/>
          </a:solidFill>
        </p:spPr>
        <p:txBody>
          <a:bodyPr wrap="square" rtlCol="0">
            <a:spAutoFit/>
          </a:bodyPr>
          <a:lstStyle/>
          <a:p>
            <a:pPr algn="ctr" defTabSz="685800" fontAlgn="auto">
              <a:spcBef>
                <a:spcPts val="0"/>
              </a:spcBef>
              <a:spcAft>
                <a:spcPts val="0"/>
              </a:spcAft>
            </a:pPr>
            <a:r>
              <a:rPr lang="en-GB" sz="1200" dirty="0">
                <a:solidFill>
                  <a:prstClr val="black"/>
                </a:solidFill>
                <a:latin typeface="Calibri" panose="020F0502020204030204"/>
                <a:ea typeface="+mn-ea"/>
                <a:sym typeface="Helvetica Neue"/>
              </a:rPr>
              <a:t>(Moderate diversity </a:t>
            </a:r>
          </a:p>
          <a:p>
            <a:pPr algn="ctr" defTabSz="685800" fontAlgn="auto">
              <a:spcBef>
                <a:spcPts val="0"/>
              </a:spcBef>
              <a:spcAft>
                <a:spcPts val="0"/>
              </a:spcAft>
            </a:pPr>
            <a:r>
              <a:rPr lang="en-GB" sz="1200" dirty="0">
                <a:solidFill>
                  <a:prstClr val="black"/>
                </a:solidFill>
                <a:latin typeface="Calibri" panose="020F0502020204030204"/>
                <a:ea typeface="+mn-ea"/>
                <a:sym typeface="Helvetica Neue"/>
              </a:rPr>
              <a:t>over time)</a:t>
            </a:r>
            <a:endParaRPr lang="en-MT" sz="1200" dirty="0">
              <a:solidFill>
                <a:prstClr val="black"/>
              </a:solidFill>
              <a:latin typeface="Calibri" panose="020F0502020204030204"/>
              <a:ea typeface="+mn-ea"/>
              <a:sym typeface="Helvetica Neue"/>
            </a:endParaRPr>
          </a:p>
        </p:txBody>
      </p:sp>
    </p:spTree>
    <p:extLst>
      <p:ext uri="{BB962C8B-B14F-4D97-AF65-F5344CB8AC3E}">
        <p14:creationId xmlns:p14="http://schemas.microsoft.com/office/powerpoint/2010/main" val="314637458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F9197-9C5F-6453-699E-8DBE449D7B41}"/>
              </a:ext>
            </a:extLst>
          </p:cNvPr>
          <p:cNvPicPr>
            <a:picLocks noChangeAspect="1"/>
          </p:cNvPicPr>
          <p:nvPr/>
        </p:nvPicPr>
        <p:blipFill>
          <a:blip r:embed="rId2"/>
          <a:stretch>
            <a:fillRect/>
          </a:stretch>
        </p:blipFill>
        <p:spPr>
          <a:xfrm>
            <a:off x="2471449" y="0"/>
            <a:ext cx="6672551" cy="5715000"/>
          </a:xfrm>
          <a:prstGeom prst="rect">
            <a:avLst/>
          </a:prstGeom>
        </p:spPr>
      </p:pic>
      <p:pic>
        <p:nvPicPr>
          <p:cNvPr id="7" name="Picture 2" descr="Image result for raph koster">
            <a:extLst>
              <a:ext uri="{FF2B5EF4-FFF2-40B4-BE49-F238E27FC236}">
                <a16:creationId xmlns:a16="http://schemas.microsoft.com/office/drawing/2014/main" id="{621BDE01-DB65-8458-17B4-35A254CE9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520" y="437834"/>
            <a:ext cx="1490565" cy="14905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encrypted-tbn3.gstatic.com/images?q=tbn:ANd9GcRskmWw-chRLWTkSlbBC77TufYUuDDn056XVzs6JYt6AycdGwAS">
            <a:extLst>
              <a:ext uri="{FF2B5EF4-FFF2-40B4-BE49-F238E27FC236}">
                <a16:creationId xmlns:a16="http://schemas.microsoft.com/office/drawing/2014/main" id="{F889E1C1-CC08-F2D2-118D-7A10FFA47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564" y="1821580"/>
            <a:ext cx="1195910" cy="771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0EA143-F88E-C587-1867-4375375AC3AD}"/>
              </a:ext>
            </a:extLst>
          </p:cNvPr>
          <p:cNvSpPr/>
          <p:nvPr/>
        </p:nvSpPr>
        <p:spPr>
          <a:xfrm>
            <a:off x="93102" y="3073524"/>
            <a:ext cx="2318658" cy="2585323"/>
          </a:xfrm>
          <a:prstGeom prst="rect">
            <a:avLst/>
          </a:prstGeom>
          <a:noFill/>
        </p:spPr>
        <p:txBody>
          <a:bodyPr wrap="square">
            <a:spAutoFit/>
          </a:bodyPr>
          <a:lstStyle/>
          <a:p>
            <a:pPr defTabSz="685773" fontAlgn="auto">
              <a:spcBef>
                <a:spcPts val="0"/>
              </a:spcBef>
              <a:spcAft>
                <a:spcPts val="0"/>
              </a:spcAft>
              <a:defRPr/>
            </a:pPr>
            <a:r>
              <a:rPr lang="en-GB" sz="1800" b="1" kern="0" dirty="0">
                <a:solidFill>
                  <a:prstClr val="white"/>
                </a:solidFill>
                <a:latin typeface="Calibri" panose="020F0502020204030204"/>
                <a:sym typeface="Helvetica Neue"/>
              </a:rPr>
              <a:t>Wang</a:t>
            </a:r>
            <a:r>
              <a:rPr lang="en-GB" sz="1800" dirty="0">
                <a:solidFill>
                  <a:prstClr val="white"/>
                </a:solidFill>
                <a:latin typeface="Calibri" panose="020F0502020204030204"/>
                <a:sym typeface="Helvetica Neue"/>
              </a:rPr>
              <a:t>, Liu and Yannakakis, </a:t>
            </a:r>
            <a:r>
              <a:rPr lang="en-GB" sz="1800" b="1" dirty="0">
                <a:solidFill>
                  <a:prstClr val="white"/>
                </a:solidFill>
                <a:latin typeface="Calibri" panose="020F0502020204030204"/>
                <a:sym typeface="Helvetica Neue"/>
              </a:rPr>
              <a:t>The Fun Facets of Mario: Multifaceted Experience-Driven PCG via Reinforcement Learning</a:t>
            </a:r>
            <a:r>
              <a:rPr lang="en-GB" sz="1800" dirty="0">
                <a:solidFill>
                  <a:prstClr val="white"/>
                </a:solidFill>
                <a:latin typeface="Calibri" panose="020F0502020204030204"/>
                <a:sym typeface="Helvetica Neue"/>
              </a:rPr>
              <a:t>, </a:t>
            </a:r>
            <a:r>
              <a:rPr lang="en-GB" sz="1800" i="1" dirty="0">
                <a:solidFill>
                  <a:prstClr val="white"/>
                </a:solidFill>
                <a:latin typeface="Calibri" panose="020F0502020204030204"/>
                <a:sym typeface="Helvetica Neue"/>
              </a:rPr>
              <a:t>I</a:t>
            </a:r>
            <a:r>
              <a:rPr lang="en-GB" sz="1800" b="1" i="1" kern="0" dirty="0">
                <a:solidFill>
                  <a:prstClr val="white"/>
                </a:solidFill>
                <a:latin typeface="Calibri" panose="020F0502020204030204"/>
                <a:sym typeface="Helvetica Neue"/>
              </a:rPr>
              <a:t>n Proc. of </a:t>
            </a:r>
            <a:r>
              <a:rPr lang="en-GB" sz="1800" i="1" dirty="0">
                <a:solidFill>
                  <a:prstClr val="white"/>
                </a:solidFill>
                <a:latin typeface="Calibri" panose="020F0502020204030204"/>
                <a:sym typeface="Helvetica Neue"/>
              </a:rPr>
              <a:t>FDG,</a:t>
            </a:r>
            <a:r>
              <a:rPr lang="en-GB" sz="1800" dirty="0">
                <a:solidFill>
                  <a:prstClr val="white"/>
                </a:solidFill>
                <a:latin typeface="Calibri" panose="020F0502020204030204"/>
                <a:sym typeface="Helvetica Neue"/>
              </a:rPr>
              <a:t> 2022</a:t>
            </a:r>
          </a:p>
        </p:txBody>
      </p:sp>
      <p:pic>
        <p:nvPicPr>
          <p:cNvPr id="16" name="Picture 2" descr="https://i.pinimg.com/564x/74/5c/b8/745cb8d15be009ed1bf09f43418684b3.jpg">
            <a:extLst>
              <a:ext uri="{FF2B5EF4-FFF2-40B4-BE49-F238E27FC236}">
                <a16:creationId xmlns:a16="http://schemas.microsoft.com/office/drawing/2014/main" id="{D97303A2-678D-4754-C146-3E41D0B963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90" t="39917" r="20390" b="40772"/>
          <a:stretch/>
        </p:blipFill>
        <p:spPr bwMode="auto">
          <a:xfrm>
            <a:off x="8157301" y="344201"/>
            <a:ext cx="907301" cy="306743"/>
          </a:xfrm>
          <a:prstGeom prst="roundRect">
            <a:avLst>
              <a:gd name="adj" fmla="val 1918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0001951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bwMode="auto">
          <a:xfrm>
            <a:off x="-1"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sz="4000" cap="none" dirty="0">
                <a:solidFill>
                  <a:prstClr val="white"/>
                </a:solidFill>
                <a:latin typeface="Calibri" panose="020F0502020204030204"/>
                <a:ea typeface="ＭＳ Ｐゴシック" pitchFamily="34" charset="-128"/>
                <a:cs typeface="+mn-cs"/>
              </a:rPr>
              <a:t>Chapter 9: PCG By Content Type</a:t>
            </a:r>
          </a:p>
        </p:txBody>
      </p:sp>
    </p:spTree>
    <p:extLst>
      <p:ext uri="{BB962C8B-B14F-4D97-AF65-F5344CB8AC3E}">
        <p14:creationId xmlns:p14="http://schemas.microsoft.com/office/powerpoint/2010/main" val="930652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0173" r="30682"/>
          <a:stretch/>
        </p:blipFill>
        <p:spPr bwMode="auto">
          <a:xfrm>
            <a:off x="1" y="2763437"/>
            <a:ext cx="3275855" cy="2939062"/>
          </a:xfrm>
          <a:prstGeom prst="rect">
            <a:avLst/>
          </a:prstGeom>
          <a:noFill/>
          <a:ln>
            <a:noFill/>
          </a:ln>
          <a:effectLst/>
          <a:extLst>
            <a:ext uri="{909E8E84-426E-40DD-AFC4-6F175D3DCCD1}">
              <a14:hiddenFill xmlns:a14="http://schemas.microsoft.com/office/drawing/2010/main">
                <a:blipFill dpi="0" rotWithShape="0">
                  <a:blip/>
                  <a:srcRect l="10173" r="842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12776" r="19131"/>
          <a:stretch/>
        </p:blipFill>
        <p:spPr bwMode="auto">
          <a:xfrm>
            <a:off x="2627784" y="2743537"/>
            <a:ext cx="3456384" cy="2958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
          <p:cNvPicPr>
            <a:picLocks noChangeAspect="1" noChangeArrowheads="1"/>
          </p:cNvPicPr>
          <p:nvPr/>
        </p:nvPicPr>
        <p:blipFill>
          <a:blip r:embed="rId5">
            <a:extLst>
              <a:ext uri="{28A0092B-C50C-407E-A947-70E740481C1C}">
                <a14:useLocalDpi xmlns:a14="http://schemas.microsoft.com/office/drawing/2010/main" val="0"/>
              </a:ext>
            </a:extLst>
          </a:blip>
          <a:srcRect l="9261" t="9468" r="22803"/>
          <a:stretch>
            <a:fillRect/>
          </a:stretch>
        </p:blipFill>
        <p:spPr bwMode="auto">
          <a:xfrm>
            <a:off x="5444379" y="2763437"/>
            <a:ext cx="3699621" cy="2939062"/>
          </a:xfrm>
          <a:prstGeom prst="rect">
            <a:avLst/>
          </a:prstGeom>
          <a:noFill/>
          <a:ln>
            <a:noFill/>
          </a:ln>
          <a:effectLst/>
          <a:extLst>
            <a:ext uri="{909E8E84-426E-40DD-AFC4-6F175D3DCCD1}">
              <a14:hiddenFill xmlns:a14="http://schemas.microsoft.com/office/drawing/2010/main">
                <a:blipFill dpi="0" rotWithShape="0">
                  <a:blip/>
                  <a:srcRect l="9261" t="9468" r="2280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
          <p:cNvPicPr>
            <a:picLocks noChangeAspect="1" noChangeArrowheads="1"/>
          </p:cNvPicPr>
          <p:nvPr/>
        </p:nvPicPr>
        <p:blipFill>
          <a:blip r:embed="rId6">
            <a:extLst>
              <a:ext uri="{28A0092B-C50C-407E-A947-70E740481C1C}">
                <a14:useLocalDpi xmlns:a14="http://schemas.microsoft.com/office/drawing/2010/main" val="0"/>
              </a:ext>
            </a:extLst>
          </a:blip>
          <a:srcRect b="2409"/>
          <a:stretch>
            <a:fillRect/>
          </a:stretch>
        </p:blipFill>
        <p:spPr bwMode="auto">
          <a:xfrm>
            <a:off x="5358521" y="24586"/>
            <a:ext cx="3785478" cy="2738851"/>
          </a:xfrm>
          <a:prstGeom prst="rect">
            <a:avLst/>
          </a:prstGeom>
          <a:noFill/>
          <a:ln>
            <a:noFill/>
          </a:ln>
          <a:effectLst/>
          <a:extLst>
            <a:ext uri="{909E8E84-426E-40DD-AFC4-6F175D3DCCD1}">
              <a14:hiddenFill xmlns:a14="http://schemas.microsoft.com/office/drawing/2010/main">
                <a:blipFill dpi="0" rotWithShape="0">
                  <a:blip/>
                  <a:srcRect b="240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
          <p:cNvPicPr>
            <a:picLocks noChangeAspect="1" noChangeArrowheads="1"/>
          </p:cNvPicPr>
          <p:nvPr/>
        </p:nvPicPr>
        <p:blipFill>
          <a:blip r:embed="rId7">
            <a:extLst>
              <a:ext uri="{28A0092B-C50C-407E-A947-70E740481C1C}">
                <a14:useLocalDpi xmlns:a14="http://schemas.microsoft.com/office/drawing/2010/main" val="0"/>
              </a:ext>
            </a:extLst>
          </a:blip>
          <a:srcRect l="17406" r="7594"/>
          <a:stretch>
            <a:fillRect/>
          </a:stretch>
        </p:blipFill>
        <p:spPr bwMode="auto">
          <a:xfrm>
            <a:off x="0" y="0"/>
            <a:ext cx="3465155" cy="2763437"/>
          </a:xfrm>
          <a:prstGeom prst="rect">
            <a:avLst/>
          </a:prstGeom>
          <a:noFill/>
          <a:ln>
            <a:noFill/>
          </a:ln>
          <a:effectLst/>
          <a:extLst>
            <a:ext uri="{909E8E84-426E-40DD-AFC4-6F175D3DCCD1}">
              <a14:hiddenFill xmlns:a14="http://schemas.microsoft.com/office/drawing/2010/main">
                <a:blipFill dpi="0" rotWithShape="0">
                  <a:blip/>
                  <a:srcRect l="17406" r="759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
          <p:cNvPicPr>
            <a:picLocks noChangeAspect="1" noChangeArrowheads="1"/>
          </p:cNvPicPr>
          <p:nvPr/>
        </p:nvPicPr>
        <p:blipFill>
          <a:blip r:embed="rId8">
            <a:extLst>
              <a:ext uri="{28A0092B-C50C-407E-A947-70E740481C1C}">
                <a14:useLocalDpi xmlns:a14="http://schemas.microsoft.com/office/drawing/2010/main" val="0"/>
              </a:ext>
            </a:extLst>
          </a:blip>
          <a:srcRect l="23404" r="6277"/>
          <a:stretch>
            <a:fillRect/>
          </a:stretch>
        </p:blipFill>
        <p:spPr bwMode="auto">
          <a:xfrm>
            <a:off x="3203848" y="1534"/>
            <a:ext cx="2520280" cy="2770018"/>
          </a:xfrm>
          <a:prstGeom prst="rect">
            <a:avLst/>
          </a:prstGeom>
          <a:noFill/>
          <a:ln>
            <a:noFill/>
          </a:ln>
          <a:effectLst/>
          <a:extLst>
            <a:ext uri="{909E8E84-426E-40DD-AFC4-6F175D3DCCD1}">
              <a14:hiddenFill xmlns:a14="http://schemas.microsoft.com/office/drawing/2010/main">
                <a:blipFill dpi="0" rotWithShape="0">
                  <a:blip/>
                  <a:srcRect l="23404" r="627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p:cNvSpPr/>
          <p:nvPr/>
        </p:nvSpPr>
        <p:spPr>
          <a:xfrm>
            <a:off x="107504" y="5142592"/>
            <a:ext cx="9036496" cy="523220"/>
          </a:xfrm>
          <a:prstGeom prst="rect">
            <a:avLst/>
          </a:prstGeom>
        </p:spPr>
        <p:txBody>
          <a:bodyPr wrap="square">
            <a:spAutoFit/>
          </a:bodyPr>
          <a:lstStyle/>
          <a:p>
            <a:r>
              <a:rPr lang="en-GB" sz="1400" dirty="0">
                <a:solidFill>
                  <a:schemeClr val="bg1"/>
                </a:solidFill>
                <a:latin typeface="Calibri (body)"/>
              </a:rPr>
              <a:t>Liapis, </a:t>
            </a:r>
            <a:r>
              <a:rPr lang="en-GB" sz="1400" dirty="0" err="1">
                <a:solidFill>
                  <a:schemeClr val="bg1"/>
                </a:solidFill>
                <a:latin typeface="Calibri (body)"/>
              </a:rPr>
              <a:t>Yannakakis</a:t>
            </a:r>
            <a:r>
              <a:rPr lang="en-GB" sz="1400" dirty="0">
                <a:solidFill>
                  <a:schemeClr val="bg1"/>
                </a:solidFill>
                <a:latin typeface="Calibri (body)"/>
              </a:rPr>
              <a:t>, </a:t>
            </a:r>
            <a:r>
              <a:rPr lang="en-GB" sz="1400" dirty="0" err="1">
                <a:solidFill>
                  <a:schemeClr val="bg1"/>
                </a:solidFill>
                <a:latin typeface="Calibri (body)"/>
              </a:rPr>
              <a:t>Togelius</a:t>
            </a:r>
            <a:r>
              <a:rPr lang="en-GB" sz="1400" dirty="0">
                <a:solidFill>
                  <a:schemeClr val="bg1"/>
                </a:solidFill>
                <a:latin typeface="Calibri (body)"/>
              </a:rPr>
              <a:t>: </a:t>
            </a:r>
            <a:r>
              <a:rPr lang="en-GB" sz="1400" b="1" dirty="0">
                <a:solidFill>
                  <a:schemeClr val="bg1"/>
                </a:solidFill>
                <a:latin typeface="Calibri (body)"/>
              </a:rPr>
              <a:t>"Computational Game Creativity,"</a:t>
            </a:r>
            <a:r>
              <a:rPr lang="en-GB" sz="1400" dirty="0">
                <a:solidFill>
                  <a:schemeClr val="bg1"/>
                </a:solidFill>
                <a:latin typeface="Calibri (body)"/>
              </a:rPr>
              <a:t> in </a:t>
            </a:r>
            <a:r>
              <a:rPr lang="en-GB" sz="1400" i="1" dirty="0">
                <a:solidFill>
                  <a:schemeClr val="bg1"/>
                </a:solidFill>
                <a:latin typeface="Calibri (body)"/>
              </a:rPr>
              <a:t>Proceedings of the Fifth International Conference on Computational Creativity</a:t>
            </a:r>
            <a:r>
              <a:rPr lang="en-GB" sz="1400" dirty="0">
                <a:solidFill>
                  <a:schemeClr val="bg1"/>
                </a:solidFill>
                <a:latin typeface="Calibri (body)"/>
              </a:rPr>
              <a:t>, 2014. </a:t>
            </a:r>
          </a:p>
        </p:txBody>
      </p:sp>
      <p:grpSp>
        <p:nvGrpSpPr>
          <p:cNvPr id="10" name="Group 9"/>
          <p:cNvGrpSpPr/>
          <p:nvPr/>
        </p:nvGrpSpPr>
        <p:grpSpPr>
          <a:xfrm>
            <a:off x="3012190" y="1438212"/>
            <a:ext cx="1788188" cy="1333340"/>
            <a:chOff x="865063" y="3924820"/>
            <a:chExt cx="2365375" cy="1763713"/>
          </a:xfrm>
        </p:grpSpPr>
        <p:sp>
          <p:nvSpPr>
            <p:cNvPr id="11" name="AutoShape 21"/>
            <p:cNvSpPr>
              <a:spLocks noChangeArrowheads="1"/>
            </p:cNvSpPr>
            <p:nvPr/>
          </p:nvSpPr>
          <p:spPr bwMode="auto">
            <a:xfrm>
              <a:off x="865063" y="3924820"/>
              <a:ext cx="1979612" cy="1763713"/>
            </a:xfrm>
            <a:prstGeom prst="triangle">
              <a:avLst>
                <a:gd name="adj" fmla="val 500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sz="1814"/>
            </a:p>
          </p:txBody>
        </p:sp>
        <p:sp>
          <p:nvSpPr>
            <p:cNvPr id="12" name="Text Box 24"/>
            <p:cNvSpPr txBox="1">
              <a:spLocks noChangeArrowheads="1"/>
            </p:cNvSpPr>
            <p:nvPr/>
          </p:nvSpPr>
          <p:spPr bwMode="auto">
            <a:xfrm>
              <a:off x="1250825" y="5113858"/>
              <a:ext cx="1979613"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 pos="1447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Visuals</a:t>
              </a:r>
            </a:p>
          </p:txBody>
        </p:sp>
      </p:grpSp>
      <p:grpSp>
        <p:nvGrpSpPr>
          <p:cNvPr id="13" name="Group 12"/>
          <p:cNvGrpSpPr/>
          <p:nvPr/>
        </p:nvGrpSpPr>
        <p:grpSpPr>
          <a:xfrm>
            <a:off x="3765592" y="1443142"/>
            <a:ext cx="1849992" cy="1333340"/>
            <a:chOff x="133599" y="3472849"/>
            <a:chExt cx="2447128" cy="1763713"/>
          </a:xfrm>
        </p:grpSpPr>
        <p:sp>
          <p:nvSpPr>
            <p:cNvPr id="14" name="AutoShape 20"/>
            <p:cNvSpPr>
              <a:spLocks noChangeArrowheads="1"/>
            </p:cNvSpPr>
            <p:nvPr/>
          </p:nvSpPr>
          <p:spPr bwMode="auto">
            <a:xfrm rot="10800000">
              <a:off x="133599" y="3472849"/>
              <a:ext cx="1979613" cy="1763713"/>
            </a:xfrm>
            <a:prstGeom prst="triangle">
              <a:avLst>
                <a:gd name="adj" fmla="val 50000"/>
              </a:avLst>
            </a:prstGeom>
            <a:gradFill>
              <a:gsLst>
                <a:gs pos="0">
                  <a:srgbClr val="FFC000"/>
                </a:gs>
                <a:gs pos="100000">
                  <a:schemeClr val="accent6">
                    <a:tint val="50000"/>
                    <a:shade val="100000"/>
                    <a:satMod val="350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GB" sz="1814"/>
            </a:p>
          </p:txBody>
        </p:sp>
        <p:sp>
          <p:nvSpPr>
            <p:cNvPr id="15" name="Text Box 25"/>
            <p:cNvSpPr txBox="1">
              <a:spLocks noChangeArrowheads="1"/>
            </p:cNvSpPr>
            <p:nvPr/>
          </p:nvSpPr>
          <p:spPr bwMode="auto">
            <a:xfrm>
              <a:off x="601115" y="3537767"/>
              <a:ext cx="1979612" cy="434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 pos="1447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Audio</a:t>
              </a:r>
            </a:p>
          </p:txBody>
        </p:sp>
      </p:grpSp>
      <p:grpSp>
        <p:nvGrpSpPr>
          <p:cNvPr id="16" name="Group 15"/>
          <p:cNvGrpSpPr/>
          <p:nvPr/>
        </p:nvGrpSpPr>
        <p:grpSpPr>
          <a:xfrm>
            <a:off x="4515133" y="1443142"/>
            <a:ext cx="1496557" cy="1333340"/>
            <a:chOff x="2844675" y="3924820"/>
            <a:chExt cx="1979613" cy="1763713"/>
          </a:xfrm>
        </p:grpSpPr>
        <p:sp>
          <p:nvSpPr>
            <p:cNvPr id="17" name="AutoShape 22"/>
            <p:cNvSpPr>
              <a:spLocks noChangeArrowheads="1"/>
            </p:cNvSpPr>
            <p:nvPr/>
          </p:nvSpPr>
          <p:spPr bwMode="auto">
            <a:xfrm>
              <a:off x="2844675" y="3924820"/>
              <a:ext cx="1979613" cy="1763713"/>
            </a:xfrm>
            <a:prstGeom prst="triangle">
              <a:avLst>
                <a:gd name="adj" fmla="val 50000"/>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GB" sz="1814"/>
            </a:p>
          </p:txBody>
        </p:sp>
        <p:sp>
          <p:nvSpPr>
            <p:cNvPr id="18" name="Text Box 26"/>
            <p:cNvSpPr txBox="1">
              <a:spLocks noChangeArrowheads="1"/>
            </p:cNvSpPr>
            <p:nvPr/>
          </p:nvSpPr>
          <p:spPr bwMode="auto">
            <a:xfrm>
              <a:off x="3096096" y="5145062"/>
              <a:ext cx="1652588"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Narrative</a:t>
              </a:r>
            </a:p>
          </p:txBody>
        </p:sp>
      </p:grpSp>
      <p:grpSp>
        <p:nvGrpSpPr>
          <p:cNvPr id="19" name="Group 18"/>
          <p:cNvGrpSpPr/>
          <p:nvPr/>
        </p:nvGrpSpPr>
        <p:grpSpPr>
          <a:xfrm>
            <a:off x="3020697" y="2779667"/>
            <a:ext cx="1496557" cy="1333340"/>
            <a:chOff x="865063" y="5688533"/>
            <a:chExt cx="1979612" cy="1763712"/>
          </a:xfrm>
        </p:grpSpPr>
        <p:sp>
          <p:nvSpPr>
            <p:cNvPr id="20" name="AutoShape 19"/>
            <p:cNvSpPr>
              <a:spLocks noChangeArrowheads="1"/>
            </p:cNvSpPr>
            <p:nvPr/>
          </p:nvSpPr>
          <p:spPr bwMode="auto">
            <a:xfrm flipH="1" flipV="1">
              <a:off x="865063" y="5688533"/>
              <a:ext cx="1979612" cy="1763712"/>
            </a:xfrm>
            <a:prstGeom prst="triangle">
              <a:avLst>
                <a:gd name="adj" fmla="val 5000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GB" sz="1814"/>
            </a:p>
          </p:txBody>
        </p:sp>
        <p:sp>
          <p:nvSpPr>
            <p:cNvPr id="21" name="Text Box 27"/>
            <p:cNvSpPr txBox="1">
              <a:spLocks noChangeArrowheads="1"/>
            </p:cNvSpPr>
            <p:nvPr/>
          </p:nvSpPr>
          <p:spPr bwMode="auto">
            <a:xfrm>
              <a:off x="1322263" y="5725045"/>
              <a:ext cx="10795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Levels</a:t>
              </a:r>
            </a:p>
          </p:txBody>
        </p:sp>
      </p:grpSp>
      <p:grpSp>
        <p:nvGrpSpPr>
          <p:cNvPr id="22" name="Group 21"/>
          <p:cNvGrpSpPr/>
          <p:nvPr/>
        </p:nvGrpSpPr>
        <p:grpSpPr>
          <a:xfrm>
            <a:off x="4508746" y="2778911"/>
            <a:ext cx="1496557" cy="1333340"/>
            <a:chOff x="2844675" y="5688533"/>
            <a:chExt cx="1979613" cy="1763712"/>
          </a:xfrm>
        </p:grpSpPr>
        <p:sp>
          <p:nvSpPr>
            <p:cNvPr id="23" name="AutoShape 18"/>
            <p:cNvSpPr>
              <a:spLocks noChangeArrowheads="1"/>
            </p:cNvSpPr>
            <p:nvPr/>
          </p:nvSpPr>
          <p:spPr bwMode="auto">
            <a:xfrm flipH="1" flipV="1">
              <a:off x="2844675" y="5688533"/>
              <a:ext cx="1979613" cy="1763712"/>
            </a:xfrm>
            <a:prstGeom prst="triangle">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GB" sz="1814"/>
            </a:p>
          </p:txBody>
        </p:sp>
        <p:sp>
          <p:nvSpPr>
            <p:cNvPr id="24" name="Text Box 28"/>
            <p:cNvSpPr txBox="1">
              <a:spLocks noChangeArrowheads="1"/>
            </p:cNvSpPr>
            <p:nvPr/>
          </p:nvSpPr>
          <p:spPr bwMode="auto">
            <a:xfrm>
              <a:off x="3014985" y="5793134"/>
              <a:ext cx="166528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Gameplay</a:t>
              </a:r>
            </a:p>
          </p:txBody>
        </p:sp>
      </p:grpSp>
      <p:grpSp>
        <p:nvGrpSpPr>
          <p:cNvPr id="25" name="Group 24"/>
          <p:cNvGrpSpPr/>
          <p:nvPr/>
        </p:nvGrpSpPr>
        <p:grpSpPr>
          <a:xfrm>
            <a:off x="3762588" y="2779667"/>
            <a:ext cx="1496557" cy="1333340"/>
            <a:chOff x="1862013" y="5688533"/>
            <a:chExt cx="1979612" cy="1763712"/>
          </a:xfrm>
        </p:grpSpPr>
        <p:sp>
          <p:nvSpPr>
            <p:cNvPr id="26" name="AutoShape 23"/>
            <p:cNvSpPr>
              <a:spLocks noChangeArrowheads="1"/>
            </p:cNvSpPr>
            <p:nvPr/>
          </p:nvSpPr>
          <p:spPr bwMode="auto">
            <a:xfrm>
              <a:off x="1862013" y="5688533"/>
              <a:ext cx="1979612" cy="1763712"/>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814"/>
            </a:p>
          </p:txBody>
        </p:sp>
        <p:sp>
          <p:nvSpPr>
            <p:cNvPr id="27" name="Text Box 29"/>
            <p:cNvSpPr txBox="1">
              <a:spLocks noChangeArrowheads="1"/>
            </p:cNvSpPr>
            <p:nvPr/>
          </p:nvSpPr>
          <p:spPr bwMode="auto">
            <a:xfrm>
              <a:off x="2232000" y="6536440"/>
              <a:ext cx="10795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Rules</a:t>
              </a:r>
            </a:p>
            <a:p>
              <a:pPr algn="ctr">
                <a:lnSpc>
                  <a:spcPct val="95000"/>
                </a:lnSpc>
              </a:pPr>
              <a:endParaRPr lang="de-DE" altLang="en-US" sz="1814" b="1" dirty="0">
                <a:latin typeface="+mn-lt"/>
              </a:endParaRPr>
            </a:p>
          </p:txBody>
        </p:sp>
      </p:grpSp>
    </p:spTree>
    <p:extLst>
      <p:ext uri="{BB962C8B-B14F-4D97-AF65-F5344CB8AC3E}">
        <p14:creationId xmlns:p14="http://schemas.microsoft.com/office/powerpoint/2010/main" val="1569008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10"/>
                                        </p:tgtEl>
                                      </p:cBhvr>
                                    </p:animEffect>
                                    <p:animScale>
                                      <p:cBhvr>
                                        <p:cTn id="10" dur="500" autoRev="1" fill="hold"/>
                                        <p:tgtEl>
                                          <p:spTgt spid="10"/>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26" presetClass="emph" presetSubtype="0" fill="hold" nodeType="withEffect">
                                  <p:stCondLst>
                                    <p:cond delay="0"/>
                                  </p:stCondLst>
                                  <p:childTnLst>
                                    <p:animEffect transition="out" filter="fade">
                                      <p:cBhvr>
                                        <p:cTn id="20" dur="1000" tmFilter="0, 0; .2, .5; .8, .5; 1, 0"/>
                                        <p:tgtEl>
                                          <p:spTgt spid="13"/>
                                        </p:tgtEl>
                                      </p:cBhvr>
                                    </p:animEffect>
                                    <p:animScale>
                                      <p:cBhvr>
                                        <p:cTn id="21" dur="500" autoRev="1" fill="hold"/>
                                        <p:tgtEl>
                                          <p:spTgt spid="13"/>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26" presetClass="emph" presetSubtype="0" fill="hold" nodeType="withEffect">
                                  <p:stCondLst>
                                    <p:cond delay="0"/>
                                  </p:stCondLst>
                                  <p:childTnLst>
                                    <p:animEffect transition="out" filter="fade">
                                      <p:cBhvr>
                                        <p:cTn id="31" dur="1000" tmFilter="0, 0; .2, .5; .8, .5; 1, 0"/>
                                        <p:tgtEl>
                                          <p:spTgt spid="16"/>
                                        </p:tgtEl>
                                      </p:cBhvr>
                                    </p:animEffect>
                                    <p:animScale>
                                      <p:cBhvr>
                                        <p:cTn id="32" dur="500" autoRev="1" fill="hold"/>
                                        <p:tgtEl>
                                          <p:spTgt spid="1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26" presetClass="emph" presetSubtype="0" fill="hold" nodeType="withEffect">
                                  <p:stCondLst>
                                    <p:cond delay="0"/>
                                  </p:stCondLst>
                                  <p:childTnLst>
                                    <p:animEffect transition="out" filter="fade">
                                      <p:cBhvr>
                                        <p:cTn id="42" dur="1000" tmFilter="0, 0; .2, .5; .8, .5; 1, 0"/>
                                        <p:tgtEl>
                                          <p:spTgt spid="22"/>
                                        </p:tgtEl>
                                      </p:cBhvr>
                                    </p:animEffect>
                                    <p:animScale>
                                      <p:cBhvr>
                                        <p:cTn id="43" dur="500" autoRev="1" fill="hold"/>
                                        <p:tgtEl>
                                          <p:spTgt spid="2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26" presetClass="emph" presetSubtype="0" fill="hold" nodeType="withEffect">
                                  <p:stCondLst>
                                    <p:cond delay="0"/>
                                  </p:stCondLst>
                                  <p:childTnLst>
                                    <p:animEffect transition="out" filter="fade">
                                      <p:cBhvr>
                                        <p:cTn id="50" dur="1000" tmFilter="0, 0; .2, .5; .8, .5; 1, 0"/>
                                        <p:tgtEl>
                                          <p:spTgt spid="25"/>
                                        </p:tgtEl>
                                      </p:cBhvr>
                                    </p:animEffect>
                                    <p:animScale>
                                      <p:cBhvr>
                                        <p:cTn id="51" dur="500" autoRev="1" fill="hold"/>
                                        <p:tgtEl>
                                          <p:spTgt spid="25"/>
                                        </p:tgtEl>
                                      </p:cBhvr>
                                      <p:by x="105000" y="105000"/>
                                    </p:animScale>
                                  </p:childTnLst>
                                </p:cTn>
                              </p:par>
                              <p:par>
                                <p:cTn id="52" presetID="26" presetClass="emph" presetSubtype="0" fill="hold" nodeType="withEffect">
                                  <p:stCondLst>
                                    <p:cond delay="0"/>
                                  </p:stCondLst>
                                  <p:childTnLst>
                                    <p:animEffect transition="out" filter="fade">
                                      <p:cBhvr>
                                        <p:cTn id="53" dur="1000" tmFilter="0, 0; .2, .5; .8, .5; 1, 0"/>
                                        <p:tgtEl>
                                          <p:spTgt spid="19"/>
                                        </p:tgtEl>
                                      </p:cBhvr>
                                    </p:animEffect>
                                    <p:animScale>
                                      <p:cBhvr>
                                        <p:cTn id="54" dur="500" autoRev="1" fill="hold"/>
                                        <p:tgtEl>
                                          <p:spTgt spid="19"/>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l="10173" r="8423"/>
          <a:stretch>
            <a:fillRect/>
          </a:stretch>
        </p:blipFill>
        <p:spPr bwMode="auto">
          <a:xfrm>
            <a:off x="0" y="3601"/>
            <a:ext cx="9144000" cy="5711399"/>
          </a:xfrm>
          <a:prstGeom prst="rect">
            <a:avLst/>
          </a:prstGeom>
          <a:noFill/>
          <a:ln>
            <a:noFill/>
          </a:ln>
          <a:effectLst/>
          <a:extLst>
            <a:ext uri="{909E8E84-426E-40DD-AFC4-6F175D3DCCD1}">
              <a14:hiddenFill xmlns:a14="http://schemas.microsoft.com/office/drawing/2010/main">
                <a:blipFill dpi="0" rotWithShape="0">
                  <a:blip/>
                  <a:srcRect l="10173" r="842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4" name="Group 2"/>
          <p:cNvGrpSpPr>
            <a:grpSpLocks/>
          </p:cNvGrpSpPr>
          <p:nvPr/>
        </p:nvGrpSpPr>
        <p:grpSpPr bwMode="auto">
          <a:xfrm>
            <a:off x="1048402" y="3672402"/>
            <a:ext cx="1161722" cy="1033308"/>
            <a:chOff x="755" y="3175"/>
            <a:chExt cx="968" cy="861"/>
          </a:xfrm>
        </p:grpSpPr>
        <p:sp>
          <p:nvSpPr>
            <p:cNvPr id="15"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6"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7"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8" name="AutoShape 6"/>
            <p:cNvSpPr>
              <a:spLocks noChangeArrowheads="1"/>
            </p:cNvSpPr>
            <p:nvPr/>
          </p:nvSpPr>
          <p:spPr bwMode="auto">
            <a:xfrm>
              <a:off x="757"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9"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0"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21" name="Group 20"/>
          <p:cNvGrpSpPr/>
          <p:nvPr/>
        </p:nvGrpSpPr>
        <p:grpSpPr>
          <a:xfrm>
            <a:off x="107504" y="4199035"/>
            <a:ext cx="1496557" cy="1333340"/>
            <a:chOff x="865063" y="5688533"/>
            <a:chExt cx="1979612" cy="1763712"/>
          </a:xfrm>
        </p:grpSpPr>
        <p:sp>
          <p:nvSpPr>
            <p:cNvPr id="22" name="AutoShape 19"/>
            <p:cNvSpPr>
              <a:spLocks noChangeArrowheads="1"/>
            </p:cNvSpPr>
            <p:nvPr/>
          </p:nvSpPr>
          <p:spPr bwMode="auto">
            <a:xfrm flipH="1" flipV="1">
              <a:off x="865063" y="5688533"/>
              <a:ext cx="1979612" cy="1763712"/>
            </a:xfrm>
            <a:prstGeom prst="triangle">
              <a:avLst>
                <a:gd name="adj" fmla="val 5000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GB" sz="1814"/>
            </a:p>
          </p:txBody>
        </p:sp>
        <p:sp>
          <p:nvSpPr>
            <p:cNvPr id="23" name="Text Box 27"/>
            <p:cNvSpPr txBox="1">
              <a:spLocks noChangeArrowheads="1"/>
            </p:cNvSpPr>
            <p:nvPr/>
          </p:nvSpPr>
          <p:spPr bwMode="auto">
            <a:xfrm>
              <a:off x="1322263" y="5725045"/>
              <a:ext cx="10795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Levels</a:t>
              </a:r>
            </a:p>
          </p:txBody>
        </p:sp>
      </p:grpSp>
    </p:spTree>
    <p:extLst>
      <p:ext uri="{BB962C8B-B14F-4D97-AF65-F5344CB8AC3E}">
        <p14:creationId xmlns:p14="http://schemas.microsoft.com/office/powerpoint/2010/main" val="837331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6" name="Text Box 16"/>
          <p:cNvSpPr txBox="1">
            <a:spLocks noChangeArrowheads="1"/>
          </p:cNvSpPr>
          <p:nvPr/>
        </p:nvSpPr>
        <p:spPr bwMode="auto">
          <a:xfrm>
            <a:off x="1143240" y="1338141"/>
            <a:ext cx="6966732" cy="3771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31800" indent="-3238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cs typeface="Arial Unicode MS" panose="020B0604020202020204" pitchFamily="34" charset="-128"/>
              </a:defRPr>
            </a:lvl2pPr>
            <a:lvl3pPr marL="1295400" indent="-287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spcAft>
                <a:spcPts val="1077"/>
              </a:spcAft>
              <a:buSzPct val="45000"/>
              <a:buFont typeface="Wingdings" panose="05000000000000000000" pitchFamily="2" charset="2"/>
              <a:buChar char=""/>
            </a:pPr>
            <a:endParaRPr lang="en-US" altLang="en-US" sz="2722" dirty="0">
              <a:latin typeface="Calibri" panose="020F0502020204030204" pitchFamily="34" charset="0"/>
            </a:endParaRPr>
          </a:p>
        </p:txBody>
      </p:sp>
      <p:pic>
        <p:nvPicPr>
          <p:cNvPr id="4097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4097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718261"/>
            <a:ext cx="3558626" cy="866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6" name="Title 7"/>
          <p:cNvSpPr txBox="1">
            <a:spLocks/>
          </p:cNvSpPr>
          <p:nvPr/>
        </p:nvSpPr>
        <p:spPr bwMode="auto">
          <a:xfrm>
            <a:off x="-1" y="-22820"/>
            <a:ext cx="9144001" cy="1080000"/>
          </a:xfrm>
          <a:prstGeom prst="rect">
            <a:avLst/>
          </a:prstGeom>
          <a:blipFill>
            <a:blip r:embed="rId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sz="3000" cap="none" dirty="0">
                <a:latin typeface="Calibri" panose="020F0502020204030204"/>
                <a:ea typeface="ＭＳ Ｐゴシック" pitchFamily="34" charset="-128"/>
                <a:cs typeface="+mn-cs"/>
              </a:rPr>
              <a:t>Complete Game Generation – Orchestration</a:t>
            </a:r>
            <a:endParaRPr lang="en-GB" sz="3000" b="1" cap="none" dirty="0">
              <a:latin typeface="Calibri" panose="020F0502020204030204"/>
              <a:ea typeface="ＭＳ Ｐゴシック" pitchFamily="34" charset="-128"/>
              <a:cs typeface="+mn-cs"/>
            </a:endParaRPr>
          </a:p>
          <a:p>
            <a:pPr lvl="0">
              <a:spcBef>
                <a:spcPct val="30000"/>
              </a:spcBef>
            </a:pPr>
            <a:r>
              <a:rPr lang="en-GB" sz="1200" cap="none" dirty="0" err="1">
                <a:latin typeface="Calibri"/>
                <a:ea typeface="ＭＳ Ｐゴシック" charset="-128"/>
                <a:cs typeface="ＭＳ Ｐゴシック" charset="-128"/>
              </a:rPr>
              <a:t>Antonios</a:t>
            </a:r>
            <a:r>
              <a:rPr lang="en-GB" sz="1200" cap="none" dirty="0">
                <a:latin typeface="Calibri"/>
                <a:ea typeface="ＭＳ Ｐゴシック" charset="-128"/>
                <a:cs typeface="ＭＳ Ｐゴシック" charset="-128"/>
              </a:rPr>
              <a:t> Liapis, Georgios N. </a:t>
            </a:r>
            <a:r>
              <a:rPr lang="en-GB" sz="1200" cap="none" dirty="0" err="1">
                <a:latin typeface="Calibri"/>
                <a:ea typeface="ＭＳ Ｐゴシック" charset="-128"/>
                <a:cs typeface="ＭＳ Ｐゴシック" charset="-128"/>
              </a:rPr>
              <a:t>Yannakakis</a:t>
            </a:r>
            <a:r>
              <a:rPr lang="en-GB" sz="1200" cap="none" dirty="0">
                <a:latin typeface="Calibri"/>
                <a:ea typeface="ＭＳ Ｐゴシック" charset="-128"/>
                <a:cs typeface="ＭＳ Ｐゴシック" charset="-128"/>
              </a:rPr>
              <a:t>, Mark J. Nelson, Mike </a:t>
            </a:r>
            <a:r>
              <a:rPr lang="en-GB" sz="1200" cap="none" dirty="0" err="1">
                <a:latin typeface="Calibri"/>
                <a:ea typeface="ＭＳ Ｐゴシック" charset="-128"/>
                <a:cs typeface="ＭＳ Ｐゴシック" charset="-128"/>
              </a:rPr>
              <a:t>Preuss</a:t>
            </a:r>
            <a:r>
              <a:rPr lang="en-GB" sz="1200" cap="none" dirty="0">
                <a:latin typeface="Calibri"/>
                <a:ea typeface="ＭＳ Ｐゴシック" charset="-128"/>
                <a:cs typeface="ＭＳ Ｐゴシック" charset="-128"/>
              </a:rPr>
              <a:t> and Rafael </a:t>
            </a:r>
            <a:r>
              <a:rPr lang="en-GB" sz="1200" cap="none" dirty="0" err="1">
                <a:latin typeface="Calibri"/>
                <a:ea typeface="ＭＳ Ｐゴシック" charset="-128"/>
                <a:cs typeface="ＭＳ Ｐゴシック" charset="-128"/>
              </a:rPr>
              <a:t>Bidarra</a:t>
            </a:r>
            <a:r>
              <a:rPr lang="en-GB" sz="1200" cap="none" dirty="0">
                <a:latin typeface="Calibri"/>
                <a:ea typeface="ＭＳ Ｐゴシック" charset="-128"/>
                <a:cs typeface="ＭＳ Ｐゴシック" charset="-128"/>
              </a:rPr>
              <a:t>: </a:t>
            </a:r>
            <a:r>
              <a:rPr lang="en-GB" sz="1200" b="1" cap="none" dirty="0">
                <a:latin typeface="Calibri"/>
                <a:ea typeface="ＭＳ Ｐゴシック" charset="-128"/>
                <a:cs typeface="ＭＳ Ｐゴシック" charset="-128"/>
              </a:rPr>
              <a:t>"Orchestrating Game Generation"</a:t>
            </a:r>
            <a:r>
              <a:rPr lang="en-GB" sz="1200" cap="none" dirty="0">
                <a:latin typeface="Calibri"/>
                <a:ea typeface="ＭＳ Ｐゴシック" charset="-128"/>
                <a:cs typeface="ＭＳ Ｐゴシック" charset="-128"/>
              </a:rPr>
              <a:t> in Transactions on Games, 2019. </a:t>
            </a:r>
          </a:p>
        </p:txBody>
      </p:sp>
    </p:spTree>
    <p:extLst>
      <p:ext uri="{BB962C8B-B14F-4D97-AF65-F5344CB8AC3E}">
        <p14:creationId xmlns:p14="http://schemas.microsoft.com/office/powerpoint/2010/main" val="3079578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413" t="37400" r="64174" b="37401"/>
          <a:stretch/>
        </p:blipFill>
        <p:spPr>
          <a:xfrm>
            <a:off x="107505" y="61268"/>
            <a:ext cx="2831512" cy="1644104"/>
          </a:xfrm>
          <a:prstGeom prst="rect">
            <a:avLst/>
          </a:prstGeom>
        </p:spPr>
      </p:pic>
      <p:grpSp>
        <p:nvGrpSpPr>
          <p:cNvPr id="10" name="Group 9"/>
          <p:cNvGrpSpPr>
            <a:grpSpLocks/>
          </p:cNvGrpSpPr>
          <p:nvPr/>
        </p:nvGrpSpPr>
        <p:grpSpPr bwMode="auto">
          <a:xfrm>
            <a:off x="1025600" y="4518662"/>
            <a:ext cx="1161722" cy="1033308"/>
            <a:chOff x="754" y="3175"/>
            <a:chExt cx="968" cy="861"/>
          </a:xfrm>
        </p:grpSpPr>
        <p:sp>
          <p:nvSpPr>
            <p:cNvPr id="11" name="AutoShape 10"/>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2" name="AutoShape 11"/>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3" name="AutoShape 12"/>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4" name="AutoShape 13"/>
            <p:cNvSpPr>
              <a:spLocks noChangeArrowheads="1"/>
            </p:cNvSpPr>
            <p:nvPr/>
          </p:nvSpPr>
          <p:spPr bwMode="auto">
            <a:xfrm>
              <a:off x="756"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5" name="AutoShape 14"/>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6" name="AutoShape 15"/>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17" name="Group 16"/>
          <p:cNvGrpSpPr/>
          <p:nvPr/>
        </p:nvGrpSpPr>
        <p:grpSpPr>
          <a:xfrm>
            <a:off x="85065" y="3688962"/>
            <a:ext cx="1788188" cy="1333340"/>
            <a:chOff x="865063" y="3924820"/>
            <a:chExt cx="2365375" cy="1763713"/>
          </a:xfrm>
        </p:grpSpPr>
        <p:sp>
          <p:nvSpPr>
            <p:cNvPr id="18" name="AutoShape 21"/>
            <p:cNvSpPr>
              <a:spLocks noChangeArrowheads="1"/>
            </p:cNvSpPr>
            <p:nvPr/>
          </p:nvSpPr>
          <p:spPr bwMode="auto">
            <a:xfrm>
              <a:off x="865063" y="3924820"/>
              <a:ext cx="1979612" cy="1763713"/>
            </a:xfrm>
            <a:prstGeom prst="triangle">
              <a:avLst>
                <a:gd name="adj" fmla="val 500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sz="1814"/>
            </a:p>
          </p:txBody>
        </p:sp>
        <p:sp>
          <p:nvSpPr>
            <p:cNvPr id="19" name="Text Box 24"/>
            <p:cNvSpPr txBox="1">
              <a:spLocks noChangeArrowheads="1"/>
            </p:cNvSpPr>
            <p:nvPr/>
          </p:nvSpPr>
          <p:spPr bwMode="auto">
            <a:xfrm>
              <a:off x="1250825" y="5113858"/>
              <a:ext cx="1979613"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 pos="1447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Visuals</a:t>
              </a:r>
            </a:p>
          </p:txBody>
        </p:sp>
      </p:gr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37098" t="38369" r="42912" b="38370"/>
          <a:stretch/>
        </p:blipFill>
        <p:spPr>
          <a:xfrm>
            <a:off x="2558083" y="1401630"/>
            <a:ext cx="2664296" cy="1743902"/>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57970" t="38408" r="17712" b="38409"/>
          <a:stretch/>
        </p:blipFill>
        <p:spPr>
          <a:xfrm>
            <a:off x="4055840" y="2923063"/>
            <a:ext cx="4980222" cy="2670741"/>
          </a:xfrm>
          <a:prstGeom prst="rect">
            <a:avLst/>
          </a:prstGeom>
        </p:spPr>
      </p:pic>
    </p:spTree>
    <p:extLst>
      <p:ext uri="{BB962C8B-B14F-4D97-AF65-F5344CB8AC3E}">
        <p14:creationId xmlns:p14="http://schemas.microsoft.com/office/powerpoint/2010/main" val="3517407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17"/>
                                        </p:tgtEl>
                                      </p:cBhvr>
                                    </p:animEffect>
                                    <p:animScale>
                                      <p:cBhvr>
                                        <p:cTn id="7" dur="5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p:cNvSpPr>
          <p:nvPr/>
        </p:nvSpPr>
        <p:spPr bwMode="auto">
          <a:xfrm>
            <a:off x="0"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cap="none" dirty="0">
                <a:solidFill>
                  <a:srgbClr val="FFFFFF"/>
                </a:solidFill>
                <a:latin typeface="Calibri" panose="020F0502020204030204" pitchFamily="34" charset="0"/>
                <a:ea typeface="ＭＳ Ｐゴシック" pitchFamily="34" charset="-128"/>
                <a:cs typeface="+mn-cs"/>
              </a:rPr>
              <a:t>Computational Creativity</a:t>
            </a:r>
            <a:r>
              <a:rPr lang="en-US" altLang="en-US" cap="none" dirty="0">
                <a:solidFill>
                  <a:srgbClr val="FFFFFF"/>
                </a:solidFill>
                <a:latin typeface="Calibri" panose="020F0502020204030204" pitchFamily="34" charset="0"/>
                <a:ea typeface="ＭＳ Ｐゴシック" pitchFamily="34" charset="-128"/>
                <a:cs typeface="+mn-cs"/>
              </a:rPr>
              <a:t> </a:t>
            </a:r>
            <a:r>
              <a:rPr lang="en-US" altLang="en-US" b="1" cap="none" dirty="0">
                <a:solidFill>
                  <a:srgbClr val="FFC000"/>
                </a:solidFill>
                <a:latin typeface="Calibri" panose="020F0502020204030204" pitchFamily="34" charset="0"/>
                <a:ea typeface="ＭＳ Ｐゴシック" pitchFamily="34" charset="-128"/>
                <a:cs typeface="+mn-cs"/>
              </a:rPr>
              <a:t>in</a:t>
            </a:r>
            <a:r>
              <a:rPr lang="en-US" altLang="en-US" cap="none" dirty="0">
                <a:solidFill>
                  <a:srgbClr val="FFFFFF"/>
                </a:solidFill>
                <a:latin typeface="Calibri" panose="020F0502020204030204" pitchFamily="34" charset="0"/>
                <a:ea typeface="ＭＳ Ｐゴシック" pitchFamily="34" charset="-128"/>
                <a:cs typeface="+mn-cs"/>
              </a:rPr>
              <a:t> and </a:t>
            </a:r>
            <a:r>
              <a:rPr lang="en-GB" altLang="en-US" b="1" cap="none" dirty="0">
                <a:solidFill>
                  <a:srgbClr val="FFC000"/>
                </a:solidFill>
                <a:latin typeface="Calibri" panose="020F0502020204030204" pitchFamily="34" charset="0"/>
                <a:ea typeface="ＭＳ Ｐゴシック" pitchFamily="34" charset="-128"/>
                <a:cs typeface="+mn-cs"/>
              </a:rPr>
              <a:t>for</a:t>
            </a:r>
            <a:r>
              <a:rPr lang="el-GR" altLang="en-US" cap="none" dirty="0">
                <a:solidFill>
                  <a:srgbClr val="FFFFFF"/>
                </a:solidFill>
                <a:latin typeface="Calibri" panose="020F0502020204030204" pitchFamily="34" charset="0"/>
                <a:ea typeface="ＭＳ Ｐゴシック" pitchFamily="34" charset="-128"/>
                <a:cs typeface="+mn-cs"/>
              </a:rPr>
              <a:t> </a:t>
            </a:r>
            <a:r>
              <a:rPr lang="en-GB" altLang="en-US" cap="none" dirty="0">
                <a:solidFill>
                  <a:srgbClr val="FFFFFF"/>
                </a:solidFill>
                <a:latin typeface="Calibri" panose="020F0502020204030204" pitchFamily="34" charset="0"/>
                <a:ea typeface="ＭＳ Ｐゴシック" pitchFamily="34" charset="-128"/>
                <a:cs typeface="+mn-cs"/>
              </a:rPr>
              <a:t>Games!</a:t>
            </a:r>
          </a:p>
          <a:p>
            <a:pPr lvl="0" eaLnBrk="1" hangingPunct="1"/>
            <a:r>
              <a:rPr lang="en-GB" sz="1400" cap="none" dirty="0">
                <a:latin typeface="Calibri" panose="020F0502020204030204"/>
                <a:ea typeface="ＭＳ Ｐゴシック" pitchFamily="34" charset="-128"/>
                <a:cs typeface="+mn-cs"/>
              </a:rPr>
              <a:t>Liapis, </a:t>
            </a:r>
            <a:r>
              <a:rPr lang="en-GB" sz="1400" cap="none" dirty="0" err="1">
                <a:latin typeface="Calibri" panose="020F0502020204030204"/>
                <a:ea typeface="ＭＳ Ｐゴシック" pitchFamily="34" charset="-128"/>
                <a:cs typeface="+mn-cs"/>
              </a:rPr>
              <a:t>Yannakakis</a:t>
            </a:r>
            <a:r>
              <a:rPr lang="en-GB" sz="1400" cap="none" dirty="0">
                <a:latin typeface="Calibri" panose="020F0502020204030204"/>
                <a:ea typeface="ＭＳ Ｐゴシック" pitchFamily="34" charset="-128"/>
                <a:cs typeface="+mn-cs"/>
              </a:rPr>
              <a:t>, </a:t>
            </a:r>
            <a:r>
              <a:rPr lang="en-GB" sz="1400" cap="none" dirty="0" err="1">
                <a:latin typeface="Calibri" panose="020F0502020204030204"/>
                <a:ea typeface="ＭＳ Ｐゴシック" pitchFamily="34" charset="-128"/>
                <a:cs typeface="+mn-cs"/>
              </a:rPr>
              <a:t>Togelius</a:t>
            </a:r>
            <a:r>
              <a:rPr lang="en-GB" sz="1400" cap="none" dirty="0">
                <a:latin typeface="Calibri" panose="020F0502020204030204"/>
                <a:ea typeface="ＭＳ Ｐゴシック" pitchFamily="34" charset="-128"/>
                <a:cs typeface="+mn-cs"/>
              </a:rPr>
              <a:t>: </a:t>
            </a:r>
            <a:r>
              <a:rPr lang="en-GB" sz="1400" b="1" cap="none" dirty="0">
                <a:latin typeface="Calibri" panose="020F0502020204030204"/>
                <a:ea typeface="ＭＳ Ｐゴシック" pitchFamily="34" charset="-128"/>
                <a:cs typeface="+mn-cs"/>
              </a:rPr>
              <a:t>"Computational Game Creativity,"</a:t>
            </a:r>
            <a:r>
              <a:rPr lang="en-GB" sz="1400" cap="none" dirty="0">
                <a:latin typeface="Calibri" panose="020F0502020204030204"/>
                <a:ea typeface="ＭＳ Ｐゴシック" pitchFamily="34" charset="-128"/>
                <a:cs typeface="+mn-cs"/>
              </a:rPr>
              <a:t> in </a:t>
            </a:r>
            <a:r>
              <a:rPr lang="en-GB" sz="1400" i="1" cap="none" dirty="0">
                <a:latin typeface="Calibri" panose="020F0502020204030204"/>
                <a:ea typeface="ＭＳ Ｐゴシック" pitchFamily="34" charset="-128"/>
                <a:cs typeface="+mn-cs"/>
              </a:rPr>
              <a:t>Proceedings of the Fifth International Conference on Computational Creativity</a:t>
            </a:r>
            <a:r>
              <a:rPr lang="en-GB" sz="1400" cap="none" dirty="0">
                <a:latin typeface="Calibri" panose="020F0502020204030204"/>
                <a:ea typeface="ＭＳ Ｐゴシック" pitchFamily="34" charset="-128"/>
                <a:cs typeface="+mn-cs"/>
              </a:rPr>
              <a:t>, 2014. </a:t>
            </a:r>
          </a:p>
        </p:txBody>
      </p:sp>
    </p:spTree>
    <p:extLst>
      <p:ext uri="{BB962C8B-B14F-4D97-AF65-F5344CB8AC3E}">
        <p14:creationId xmlns:p14="http://schemas.microsoft.com/office/powerpoint/2010/main" val="320674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00B45-1BB2-9E86-8424-18850CE767E3}"/>
              </a:ext>
            </a:extLst>
          </p:cNvPr>
          <p:cNvPicPr>
            <a:picLocks noChangeAspect="1"/>
          </p:cNvPicPr>
          <p:nvPr/>
        </p:nvPicPr>
        <p:blipFill>
          <a:blip r:embed="rId3"/>
          <a:stretch>
            <a:fillRect/>
          </a:stretch>
        </p:blipFill>
        <p:spPr>
          <a:xfrm>
            <a:off x="10968" y="-2403"/>
            <a:ext cx="9133032" cy="5715000"/>
          </a:xfrm>
          <a:prstGeom prst="rect">
            <a:avLst/>
          </a:prstGeom>
        </p:spPr>
      </p:pic>
      <p:sp>
        <p:nvSpPr>
          <p:cNvPr id="12" name="TextBox 11"/>
          <p:cNvSpPr txBox="1"/>
          <p:nvPr/>
        </p:nvSpPr>
        <p:spPr>
          <a:xfrm>
            <a:off x="1907704" y="5163346"/>
            <a:ext cx="7236296" cy="523220"/>
          </a:xfrm>
          <a:prstGeom prst="rect">
            <a:avLst/>
          </a:prstGeom>
          <a:noFill/>
        </p:spPr>
        <p:txBody>
          <a:bodyPr wrap="square" rtlCol="0">
            <a:spAutoFit/>
          </a:bodyPr>
          <a:lstStyle/>
          <a:p>
            <a:r>
              <a:rPr lang="en-GB" sz="1400" dirty="0">
                <a:solidFill>
                  <a:schemeClr val="bg1"/>
                </a:solidFill>
                <a:latin typeface="+mn-lt"/>
              </a:rPr>
              <a:t>Brown, Daniel. "</a:t>
            </a:r>
            <a:r>
              <a:rPr lang="en-GB" sz="1400" b="1" dirty="0">
                <a:solidFill>
                  <a:schemeClr val="bg1"/>
                </a:solidFill>
                <a:latin typeface="+mn-lt"/>
              </a:rPr>
              <a:t>Mezzo: An adaptive, real-time composition program for game soundtracks.</a:t>
            </a:r>
            <a:r>
              <a:rPr lang="en-GB" sz="1400" dirty="0">
                <a:solidFill>
                  <a:schemeClr val="bg1"/>
                </a:solidFill>
                <a:latin typeface="+mn-lt"/>
              </a:rPr>
              <a:t>" </a:t>
            </a:r>
            <a:r>
              <a:rPr lang="en-GB" sz="1400" i="1" dirty="0">
                <a:solidFill>
                  <a:schemeClr val="bg1"/>
                </a:solidFill>
                <a:latin typeface="+mn-lt"/>
              </a:rPr>
              <a:t>Proceedings of the AIIDE Workshop on Musical </a:t>
            </a:r>
            <a:r>
              <a:rPr lang="en-GB" sz="1400" i="1" dirty="0" err="1">
                <a:solidFill>
                  <a:schemeClr val="bg1"/>
                </a:solidFill>
                <a:latin typeface="+mn-lt"/>
              </a:rPr>
              <a:t>Metacreativity</a:t>
            </a:r>
            <a:r>
              <a:rPr lang="en-GB" sz="1400" dirty="0">
                <a:solidFill>
                  <a:schemeClr val="bg1"/>
                </a:solidFill>
                <a:latin typeface="+mn-lt"/>
              </a:rPr>
              <a:t>. 2012.</a:t>
            </a:r>
          </a:p>
        </p:txBody>
      </p:sp>
      <p:grpSp>
        <p:nvGrpSpPr>
          <p:cNvPr id="4" name="Group 2"/>
          <p:cNvGrpSpPr>
            <a:grpSpLocks/>
          </p:cNvGrpSpPr>
          <p:nvPr/>
        </p:nvGrpSpPr>
        <p:grpSpPr bwMode="auto">
          <a:xfrm>
            <a:off x="298797" y="4492073"/>
            <a:ext cx="1161722" cy="1033308"/>
            <a:chOff x="754" y="3175"/>
            <a:chExt cx="968" cy="861"/>
          </a:xfrm>
        </p:grpSpPr>
        <p:sp>
          <p:nvSpPr>
            <p:cNvPr id="5"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6"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7"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8" name="AutoShape 6"/>
            <p:cNvSpPr>
              <a:spLocks noChangeArrowheads="1"/>
            </p:cNvSpPr>
            <p:nvPr/>
          </p:nvSpPr>
          <p:spPr bwMode="auto">
            <a:xfrm>
              <a:off x="756"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9"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0"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11" name="Group 10"/>
          <p:cNvGrpSpPr/>
          <p:nvPr/>
        </p:nvGrpSpPr>
        <p:grpSpPr>
          <a:xfrm>
            <a:off x="129720" y="3649588"/>
            <a:ext cx="1849992" cy="1333340"/>
            <a:chOff x="133599" y="3472849"/>
            <a:chExt cx="2447128" cy="1763713"/>
          </a:xfrm>
        </p:grpSpPr>
        <p:sp>
          <p:nvSpPr>
            <p:cNvPr id="13" name="AutoShape 20"/>
            <p:cNvSpPr>
              <a:spLocks noChangeArrowheads="1"/>
            </p:cNvSpPr>
            <p:nvPr/>
          </p:nvSpPr>
          <p:spPr bwMode="auto">
            <a:xfrm rot="10800000">
              <a:off x="133599" y="3472849"/>
              <a:ext cx="1979613" cy="1763713"/>
            </a:xfrm>
            <a:prstGeom prst="triangle">
              <a:avLst>
                <a:gd name="adj" fmla="val 50000"/>
              </a:avLst>
            </a:prstGeom>
            <a:gradFill>
              <a:gsLst>
                <a:gs pos="0">
                  <a:srgbClr val="FFC000"/>
                </a:gs>
                <a:gs pos="100000">
                  <a:schemeClr val="accent6">
                    <a:tint val="50000"/>
                    <a:shade val="100000"/>
                    <a:satMod val="350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GB" sz="1814"/>
            </a:p>
          </p:txBody>
        </p:sp>
        <p:sp>
          <p:nvSpPr>
            <p:cNvPr id="14" name="Text Box 25"/>
            <p:cNvSpPr txBox="1">
              <a:spLocks noChangeArrowheads="1"/>
            </p:cNvSpPr>
            <p:nvPr/>
          </p:nvSpPr>
          <p:spPr bwMode="auto">
            <a:xfrm>
              <a:off x="601115" y="3537767"/>
              <a:ext cx="1979612" cy="434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 pos="1447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Audio</a:t>
              </a:r>
            </a:p>
          </p:txBody>
        </p:sp>
      </p:grpSp>
    </p:spTree>
    <p:extLst>
      <p:ext uri="{BB962C8B-B14F-4D97-AF65-F5344CB8AC3E}">
        <p14:creationId xmlns:p14="http://schemas.microsoft.com/office/powerpoint/2010/main" val="203407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b="2409"/>
          <a:stretch>
            <a:fillRect/>
          </a:stretch>
        </p:blipFill>
        <p:spPr bwMode="auto">
          <a:xfrm>
            <a:off x="0" y="0"/>
            <a:ext cx="9144000" cy="5715000"/>
          </a:xfrm>
          <a:prstGeom prst="rect">
            <a:avLst/>
          </a:prstGeom>
          <a:noFill/>
          <a:ln>
            <a:noFill/>
          </a:ln>
          <a:effectLst/>
          <a:extLst>
            <a:ext uri="{909E8E84-426E-40DD-AFC4-6F175D3DCCD1}">
              <a14:hiddenFill xmlns:a14="http://schemas.microsoft.com/office/drawing/2010/main">
                <a:blipFill dpi="0" rotWithShape="0">
                  <a:blip/>
                  <a:srcRect b="240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4" name="Group 2"/>
          <p:cNvGrpSpPr>
            <a:grpSpLocks/>
          </p:cNvGrpSpPr>
          <p:nvPr/>
        </p:nvGrpSpPr>
        <p:grpSpPr bwMode="auto">
          <a:xfrm>
            <a:off x="35496" y="4560496"/>
            <a:ext cx="1161722" cy="1033308"/>
            <a:chOff x="754" y="3175"/>
            <a:chExt cx="968" cy="861"/>
          </a:xfrm>
        </p:grpSpPr>
        <p:sp>
          <p:nvSpPr>
            <p:cNvPr id="15"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6"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7"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8" name="AutoShape 6"/>
            <p:cNvSpPr>
              <a:spLocks noChangeArrowheads="1"/>
            </p:cNvSpPr>
            <p:nvPr/>
          </p:nvSpPr>
          <p:spPr bwMode="auto">
            <a:xfrm>
              <a:off x="756"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9"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0"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12" name="Group 11"/>
          <p:cNvGrpSpPr/>
          <p:nvPr/>
        </p:nvGrpSpPr>
        <p:grpSpPr>
          <a:xfrm>
            <a:off x="655453" y="3721596"/>
            <a:ext cx="1496557" cy="1333340"/>
            <a:chOff x="2844675" y="3924820"/>
            <a:chExt cx="1979613" cy="1763713"/>
          </a:xfrm>
        </p:grpSpPr>
        <p:sp>
          <p:nvSpPr>
            <p:cNvPr id="13" name="AutoShape 22"/>
            <p:cNvSpPr>
              <a:spLocks noChangeArrowheads="1"/>
            </p:cNvSpPr>
            <p:nvPr/>
          </p:nvSpPr>
          <p:spPr bwMode="auto">
            <a:xfrm>
              <a:off x="2844675" y="3924820"/>
              <a:ext cx="1979613" cy="1763713"/>
            </a:xfrm>
            <a:prstGeom prst="triangle">
              <a:avLst>
                <a:gd name="adj" fmla="val 50000"/>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GB" sz="1814"/>
            </a:p>
          </p:txBody>
        </p:sp>
        <p:sp>
          <p:nvSpPr>
            <p:cNvPr id="23" name="Text Box 26"/>
            <p:cNvSpPr txBox="1">
              <a:spLocks noChangeArrowheads="1"/>
            </p:cNvSpPr>
            <p:nvPr/>
          </p:nvSpPr>
          <p:spPr bwMode="auto">
            <a:xfrm>
              <a:off x="3096096" y="5145062"/>
              <a:ext cx="1652588"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Narrative</a:t>
              </a:r>
            </a:p>
          </p:txBody>
        </p:sp>
      </p:grpSp>
    </p:spTree>
    <p:extLst>
      <p:ext uri="{BB962C8B-B14F-4D97-AF65-F5344CB8AC3E}">
        <p14:creationId xmlns:p14="http://schemas.microsoft.com/office/powerpoint/2010/main" val="3350013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12"/>
                                        </p:tgtEl>
                                      </p:cBhvr>
                                    </p:animEffect>
                                    <p:animScale>
                                      <p:cBhvr>
                                        <p:cTn id="7"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l="-330" t="8762" r="2542" b="9921"/>
          <a:stretch>
            <a:fillRect/>
          </a:stretch>
        </p:blipFill>
        <p:spPr bwMode="auto">
          <a:xfrm>
            <a:off x="-108520" y="1"/>
            <a:ext cx="9252519" cy="5714999"/>
          </a:xfrm>
          <a:prstGeom prst="rect">
            <a:avLst/>
          </a:prstGeom>
          <a:noFill/>
          <a:ln>
            <a:noFill/>
          </a:ln>
          <a:effectLst/>
          <a:extLst>
            <a:ext uri="{909E8E84-426E-40DD-AFC4-6F175D3DCCD1}">
              <a14:hiddenFill xmlns:a14="http://schemas.microsoft.com/office/drawing/2010/main">
                <a:blipFill dpi="0" rotWithShape="0">
                  <a:blip/>
                  <a:srcRect l="-330" t="8762" r="2542" b="992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11"/>
          <p:cNvSpPr/>
          <p:nvPr/>
        </p:nvSpPr>
        <p:spPr>
          <a:xfrm>
            <a:off x="1835696" y="5061832"/>
            <a:ext cx="7128791" cy="464743"/>
          </a:xfrm>
          <a:prstGeom prst="rect">
            <a:avLst/>
          </a:prstGeom>
        </p:spPr>
        <p:txBody>
          <a:bodyPr wrap="square">
            <a:spAutoFit/>
          </a:bodyPr>
          <a:lstStyle/>
          <a:p>
            <a:r>
              <a:rPr lang="en-GB" sz="1210" dirty="0" err="1">
                <a:solidFill>
                  <a:schemeClr val="bg1"/>
                </a:solidFill>
              </a:rPr>
              <a:t>Orkin</a:t>
            </a:r>
            <a:r>
              <a:rPr lang="en-GB" sz="1210" dirty="0">
                <a:solidFill>
                  <a:schemeClr val="bg1"/>
                </a:solidFill>
              </a:rPr>
              <a:t>, J., and Roy, D. 2007. </a:t>
            </a:r>
            <a:r>
              <a:rPr lang="en-GB" sz="1210" b="1" dirty="0">
                <a:solidFill>
                  <a:schemeClr val="bg1"/>
                </a:solidFill>
              </a:rPr>
              <a:t>The restaurant game: Learning social </a:t>
            </a:r>
            <a:r>
              <a:rPr lang="en-GB" sz="1210" b="1" dirty="0" err="1">
                <a:solidFill>
                  <a:schemeClr val="bg1"/>
                </a:solidFill>
              </a:rPr>
              <a:t>behavior</a:t>
            </a:r>
            <a:r>
              <a:rPr lang="en-GB" sz="1210" b="1" dirty="0">
                <a:solidFill>
                  <a:schemeClr val="bg1"/>
                </a:solidFill>
              </a:rPr>
              <a:t> and language from thousands of players online</a:t>
            </a:r>
            <a:r>
              <a:rPr lang="en-GB" sz="1210" dirty="0">
                <a:solidFill>
                  <a:schemeClr val="bg1"/>
                </a:solidFill>
              </a:rPr>
              <a:t>. Journal of Game Development 3(1):39–60.</a:t>
            </a:r>
          </a:p>
        </p:txBody>
      </p:sp>
      <p:grpSp>
        <p:nvGrpSpPr>
          <p:cNvPr id="13" name="Group 2"/>
          <p:cNvGrpSpPr>
            <a:grpSpLocks/>
          </p:cNvGrpSpPr>
          <p:nvPr/>
        </p:nvGrpSpPr>
        <p:grpSpPr bwMode="auto">
          <a:xfrm>
            <a:off x="35496" y="4560496"/>
            <a:ext cx="1161722" cy="1033308"/>
            <a:chOff x="754" y="3175"/>
            <a:chExt cx="968" cy="861"/>
          </a:xfrm>
        </p:grpSpPr>
        <p:sp>
          <p:nvSpPr>
            <p:cNvPr id="14"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5"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6"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7" name="AutoShape 6"/>
            <p:cNvSpPr>
              <a:spLocks noChangeArrowheads="1"/>
            </p:cNvSpPr>
            <p:nvPr/>
          </p:nvSpPr>
          <p:spPr bwMode="auto">
            <a:xfrm>
              <a:off x="756"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8"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9"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20" name="Group 19"/>
          <p:cNvGrpSpPr/>
          <p:nvPr/>
        </p:nvGrpSpPr>
        <p:grpSpPr>
          <a:xfrm>
            <a:off x="655453" y="3721596"/>
            <a:ext cx="1496557" cy="1333340"/>
            <a:chOff x="2844675" y="3924820"/>
            <a:chExt cx="1979613" cy="1763713"/>
          </a:xfrm>
        </p:grpSpPr>
        <p:sp>
          <p:nvSpPr>
            <p:cNvPr id="21" name="AutoShape 22"/>
            <p:cNvSpPr>
              <a:spLocks noChangeArrowheads="1"/>
            </p:cNvSpPr>
            <p:nvPr/>
          </p:nvSpPr>
          <p:spPr bwMode="auto">
            <a:xfrm>
              <a:off x="2844675" y="3924820"/>
              <a:ext cx="1979613" cy="1763713"/>
            </a:xfrm>
            <a:prstGeom prst="triangle">
              <a:avLst>
                <a:gd name="adj" fmla="val 50000"/>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GB" sz="1814"/>
            </a:p>
          </p:txBody>
        </p:sp>
        <p:sp>
          <p:nvSpPr>
            <p:cNvPr id="22" name="Text Box 26"/>
            <p:cNvSpPr txBox="1">
              <a:spLocks noChangeArrowheads="1"/>
            </p:cNvSpPr>
            <p:nvPr/>
          </p:nvSpPr>
          <p:spPr bwMode="auto">
            <a:xfrm>
              <a:off x="3096096" y="5145062"/>
              <a:ext cx="1652588"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Narrative</a:t>
              </a:r>
            </a:p>
          </p:txBody>
        </p:sp>
      </p:grpSp>
    </p:spTree>
    <p:extLst>
      <p:ext uri="{BB962C8B-B14F-4D97-AF65-F5344CB8AC3E}">
        <p14:creationId xmlns:p14="http://schemas.microsoft.com/office/powerpoint/2010/main" val="2810310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20"/>
                                        </p:tgtEl>
                                      </p:cBhvr>
                                    </p:animEffect>
                                    <p:animScale>
                                      <p:cBhvr>
                                        <p:cTn id="7" dur="50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5715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37"/>
          <p:cNvPicPr>
            <a:picLocks noChangeAspect="1" noChangeArrowheads="1"/>
          </p:cNvPicPr>
          <p:nvPr/>
        </p:nvPicPr>
        <p:blipFill>
          <a:blip r:embed="rId4" cstate="print">
            <a:extLst>
              <a:ext uri="{28A0092B-C50C-407E-A947-70E740481C1C}">
                <a14:useLocalDpi xmlns:a14="http://schemas.microsoft.com/office/drawing/2010/main" val="0"/>
              </a:ext>
            </a:extLst>
          </a:blip>
          <a:srcRect l="17844" t="29784" r="13535" b="27811"/>
          <a:stretch>
            <a:fillRect/>
          </a:stretch>
        </p:blipFill>
        <p:spPr bwMode="auto">
          <a:xfrm>
            <a:off x="142428" y="121196"/>
            <a:ext cx="4322880" cy="1251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l="17844" t="29784" r="13535" b="27811"/>
                  <a:stretch>
                    <a:fillRect/>
                  </a:stretch>
                </a:blipFill>
              </a14:hiddenFill>
            </a:ext>
            <a:ext uri="{91240B29-F687-4F45-9708-019B960494DF}">
              <a14:hiddenLine xmlns:a14="http://schemas.microsoft.com/office/drawing/2010/main" w="9525">
                <a:solidFill>
                  <a:srgbClr val="000000"/>
                </a:solidFill>
                <a:round/>
                <a:headEnd/>
                <a:tailEnd/>
              </a14:hiddenLine>
            </a:ext>
          </a:extLst>
        </p:spPr>
      </p:pic>
      <p:grpSp>
        <p:nvGrpSpPr>
          <p:cNvPr id="14" name="Group 2"/>
          <p:cNvGrpSpPr>
            <a:grpSpLocks/>
          </p:cNvGrpSpPr>
          <p:nvPr/>
        </p:nvGrpSpPr>
        <p:grpSpPr bwMode="auto">
          <a:xfrm>
            <a:off x="277322" y="3721596"/>
            <a:ext cx="1161722" cy="1033308"/>
            <a:chOff x="755" y="3175"/>
            <a:chExt cx="968" cy="861"/>
          </a:xfrm>
        </p:grpSpPr>
        <p:sp>
          <p:nvSpPr>
            <p:cNvPr id="15"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6"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7"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8" name="AutoShape 6"/>
            <p:cNvSpPr>
              <a:spLocks noChangeArrowheads="1"/>
            </p:cNvSpPr>
            <p:nvPr/>
          </p:nvSpPr>
          <p:spPr bwMode="auto">
            <a:xfrm>
              <a:off x="757"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9"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0"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sp>
        <p:nvSpPr>
          <p:cNvPr id="22" name="Text Box 10"/>
          <p:cNvSpPr txBox="1">
            <a:spLocks noChangeArrowheads="1"/>
          </p:cNvSpPr>
          <p:nvPr/>
        </p:nvSpPr>
        <p:spPr bwMode="auto">
          <a:xfrm>
            <a:off x="420718" y="4873717"/>
            <a:ext cx="816086" cy="589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Times New Roman" panose="02020603050405020304" pitchFamily="18" charset="0"/>
              </a:rPr>
              <a:t>Game</a:t>
            </a:r>
          </a:p>
          <a:p>
            <a:pPr algn="ctr">
              <a:lnSpc>
                <a:spcPct val="95000"/>
              </a:lnSpc>
            </a:pPr>
            <a:r>
              <a:rPr lang="de-DE" altLang="en-US" sz="1814" b="1" dirty="0">
                <a:latin typeface="Times New Roman" panose="02020603050405020304" pitchFamily="18" charset="0"/>
              </a:rPr>
              <a:t>design</a:t>
            </a:r>
          </a:p>
        </p:txBody>
      </p:sp>
      <p:sp>
        <p:nvSpPr>
          <p:cNvPr id="2" name="Rectangle 1"/>
          <p:cNvSpPr/>
          <p:nvPr/>
        </p:nvSpPr>
        <p:spPr>
          <a:xfrm>
            <a:off x="3860868" y="4945732"/>
            <a:ext cx="5175628" cy="650691"/>
          </a:xfrm>
          <a:prstGeom prst="rect">
            <a:avLst/>
          </a:prstGeom>
        </p:spPr>
        <p:txBody>
          <a:bodyPr wrap="square">
            <a:spAutoFit/>
          </a:bodyPr>
          <a:lstStyle/>
          <a:p>
            <a:r>
              <a:rPr lang="en-GB" sz="1814" dirty="0">
                <a:solidFill>
                  <a:schemeClr val="bg1"/>
                </a:solidFill>
              </a:rPr>
              <a:t>Browne, Cameron. "</a:t>
            </a:r>
            <a:r>
              <a:rPr lang="en-GB" sz="1814" dirty="0" err="1">
                <a:solidFill>
                  <a:schemeClr val="bg1"/>
                </a:solidFill>
              </a:rPr>
              <a:t>Yavalath</a:t>
            </a:r>
            <a:r>
              <a:rPr lang="en-GB" sz="1814" dirty="0">
                <a:solidFill>
                  <a:schemeClr val="bg1"/>
                </a:solidFill>
              </a:rPr>
              <a:t>." </a:t>
            </a:r>
            <a:r>
              <a:rPr lang="en-GB" sz="1814" i="1" dirty="0">
                <a:solidFill>
                  <a:schemeClr val="bg1"/>
                </a:solidFill>
              </a:rPr>
              <a:t>Evolutionary Game Design</a:t>
            </a:r>
            <a:r>
              <a:rPr lang="en-GB" sz="1814" dirty="0">
                <a:solidFill>
                  <a:schemeClr val="bg1"/>
                </a:solidFill>
              </a:rPr>
              <a:t>. Springer London, 2011. 75-85.</a:t>
            </a:r>
          </a:p>
        </p:txBody>
      </p:sp>
      <p:grpSp>
        <p:nvGrpSpPr>
          <p:cNvPr id="23" name="Group 22"/>
          <p:cNvGrpSpPr/>
          <p:nvPr/>
        </p:nvGrpSpPr>
        <p:grpSpPr>
          <a:xfrm>
            <a:off x="111104" y="4271135"/>
            <a:ext cx="1496557" cy="1333340"/>
            <a:chOff x="1862013" y="5688533"/>
            <a:chExt cx="1979612" cy="1763712"/>
          </a:xfrm>
        </p:grpSpPr>
        <p:sp>
          <p:nvSpPr>
            <p:cNvPr id="25" name="AutoShape 23"/>
            <p:cNvSpPr>
              <a:spLocks noChangeArrowheads="1"/>
            </p:cNvSpPr>
            <p:nvPr/>
          </p:nvSpPr>
          <p:spPr bwMode="auto">
            <a:xfrm>
              <a:off x="1862013" y="5688533"/>
              <a:ext cx="1979612" cy="1763712"/>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814"/>
            </a:p>
          </p:txBody>
        </p:sp>
        <p:sp>
          <p:nvSpPr>
            <p:cNvPr id="26" name="Text Box 29"/>
            <p:cNvSpPr txBox="1">
              <a:spLocks noChangeArrowheads="1"/>
            </p:cNvSpPr>
            <p:nvPr/>
          </p:nvSpPr>
          <p:spPr bwMode="auto">
            <a:xfrm>
              <a:off x="2232000" y="6536440"/>
              <a:ext cx="10795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Rules</a:t>
              </a:r>
            </a:p>
          </p:txBody>
        </p:sp>
      </p:grpSp>
    </p:spTree>
    <p:extLst>
      <p:ext uri="{BB962C8B-B14F-4D97-AF65-F5344CB8AC3E}">
        <p14:creationId xmlns:p14="http://schemas.microsoft.com/office/powerpoint/2010/main" val="1379053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23"/>
                                        </p:tgtEl>
                                      </p:cBhvr>
                                    </p:animEffect>
                                    <p:animScale>
                                      <p:cBhvr>
                                        <p:cTn id="7" dur="500" autoRev="1" fill="hold"/>
                                        <p:tgtEl>
                                          <p:spTgt spid="2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l="9261" t="9468" r="22803"/>
          <a:stretch>
            <a:fillRect/>
          </a:stretch>
        </p:blipFill>
        <p:spPr bwMode="auto">
          <a:xfrm>
            <a:off x="0" y="1"/>
            <a:ext cx="9144000" cy="5733002"/>
          </a:xfrm>
          <a:prstGeom prst="rect">
            <a:avLst/>
          </a:prstGeom>
          <a:noFill/>
          <a:ln>
            <a:noFill/>
          </a:ln>
          <a:effectLst/>
          <a:extLst>
            <a:ext uri="{909E8E84-426E-40DD-AFC4-6F175D3DCCD1}">
              <a14:hiddenFill xmlns:a14="http://schemas.microsoft.com/office/drawing/2010/main">
                <a:blipFill dpi="0" rotWithShape="0">
                  <a:blip/>
                  <a:srcRect l="9261" t="9468" r="2280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 name="Group 2"/>
          <p:cNvGrpSpPr>
            <a:grpSpLocks/>
          </p:cNvGrpSpPr>
          <p:nvPr/>
        </p:nvGrpSpPr>
        <p:grpSpPr bwMode="auto">
          <a:xfrm>
            <a:off x="35496" y="3696400"/>
            <a:ext cx="1161722" cy="1033308"/>
            <a:chOff x="755" y="3175"/>
            <a:chExt cx="968" cy="861"/>
          </a:xfrm>
        </p:grpSpPr>
        <p:sp>
          <p:nvSpPr>
            <p:cNvPr id="13"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4"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5"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6" name="AutoShape 6"/>
            <p:cNvSpPr>
              <a:spLocks noChangeArrowheads="1"/>
            </p:cNvSpPr>
            <p:nvPr/>
          </p:nvSpPr>
          <p:spPr bwMode="auto">
            <a:xfrm>
              <a:off x="757"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7"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8"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19" name="Group 18"/>
          <p:cNvGrpSpPr/>
          <p:nvPr/>
        </p:nvGrpSpPr>
        <p:grpSpPr>
          <a:xfrm>
            <a:off x="632246" y="4229395"/>
            <a:ext cx="1496557" cy="1333340"/>
            <a:chOff x="2844675" y="5688533"/>
            <a:chExt cx="1979613" cy="1763712"/>
          </a:xfrm>
        </p:grpSpPr>
        <p:sp>
          <p:nvSpPr>
            <p:cNvPr id="20" name="AutoShape 18"/>
            <p:cNvSpPr>
              <a:spLocks noChangeArrowheads="1"/>
            </p:cNvSpPr>
            <p:nvPr/>
          </p:nvSpPr>
          <p:spPr bwMode="auto">
            <a:xfrm flipH="1" flipV="1">
              <a:off x="2844675" y="5688533"/>
              <a:ext cx="1979613" cy="1763712"/>
            </a:xfrm>
            <a:prstGeom prst="triangle">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GB" sz="1814"/>
            </a:p>
          </p:txBody>
        </p:sp>
        <p:sp>
          <p:nvSpPr>
            <p:cNvPr id="21" name="Text Box 28"/>
            <p:cNvSpPr txBox="1">
              <a:spLocks noChangeArrowheads="1"/>
            </p:cNvSpPr>
            <p:nvPr/>
          </p:nvSpPr>
          <p:spPr bwMode="auto">
            <a:xfrm>
              <a:off x="3014985" y="5793134"/>
              <a:ext cx="166528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Gameplay</a:t>
              </a:r>
            </a:p>
          </p:txBody>
        </p:sp>
      </p:grpSp>
    </p:spTree>
    <p:extLst>
      <p:ext uri="{BB962C8B-B14F-4D97-AF65-F5344CB8AC3E}">
        <p14:creationId xmlns:p14="http://schemas.microsoft.com/office/powerpoint/2010/main" val="603007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19"/>
                                        </p:tgtEl>
                                      </p:cBhvr>
                                    </p:animEffect>
                                    <p:animScale>
                                      <p:cBhvr>
                                        <p:cTn id="7" dur="5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extLst>
              <a:ext uri="{28A0092B-C50C-407E-A947-70E740481C1C}">
                <a14:useLocalDpi xmlns:a14="http://schemas.microsoft.com/office/drawing/2010/main" val="0"/>
              </a:ext>
            </a:extLst>
          </a:blip>
          <a:srcRect l="22215" t="33801" r="25443" b="17122"/>
          <a:stretch>
            <a:fillRect/>
          </a:stretch>
        </p:blipFill>
        <p:spPr bwMode="auto">
          <a:xfrm>
            <a:off x="0" y="1"/>
            <a:ext cx="9144000" cy="5715000"/>
          </a:xfrm>
          <a:prstGeom prst="rect">
            <a:avLst/>
          </a:prstGeom>
          <a:noFill/>
          <a:ln>
            <a:noFill/>
          </a:ln>
          <a:effectLst/>
          <a:extLst>
            <a:ext uri="{909E8E84-426E-40DD-AFC4-6F175D3DCCD1}">
              <a14:hiddenFill xmlns:a14="http://schemas.microsoft.com/office/drawing/2010/main">
                <a:blipFill dpi="0" rotWithShape="0">
                  <a:blip/>
                  <a:srcRect l="22215" t="33801" r="25443" b="1712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3" name="Group 2"/>
          <p:cNvGrpSpPr>
            <a:grpSpLocks/>
          </p:cNvGrpSpPr>
          <p:nvPr/>
        </p:nvGrpSpPr>
        <p:grpSpPr bwMode="auto">
          <a:xfrm>
            <a:off x="35496" y="3696400"/>
            <a:ext cx="1161722" cy="1033308"/>
            <a:chOff x="755" y="3175"/>
            <a:chExt cx="968" cy="861"/>
          </a:xfrm>
        </p:grpSpPr>
        <p:sp>
          <p:nvSpPr>
            <p:cNvPr id="24"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5"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6"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7" name="AutoShape 6"/>
            <p:cNvSpPr>
              <a:spLocks noChangeArrowheads="1"/>
            </p:cNvSpPr>
            <p:nvPr/>
          </p:nvSpPr>
          <p:spPr bwMode="auto">
            <a:xfrm>
              <a:off x="757"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8"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9"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12" name="Group 11"/>
          <p:cNvGrpSpPr/>
          <p:nvPr/>
        </p:nvGrpSpPr>
        <p:grpSpPr>
          <a:xfrm>
            <a:off x="632246" y="4229395"/>
            <a:ext cx="1496557" cy="1333340"/>
            <a:chOff x="2844675" y="5688533"/>
            <a:chExt cx="1979613" cy="1763712"/>
          </a:xfrm>
        </p:grpSpPr>
        <p:sp>
          <p:nvSpPr>
            <p:cNvPr id="13" name="AutoShape 18"/>
            <p:cNvSpPr>
              <a:spLocks noChangeArrowheads="1"/>
            </p:cNvSpPr>
            <p:nvPr/>
          </p:nvSpPr>
          <p:spPr bwMode="auto">
            <a:xfrm flipH="1" flipV="1">
              <a:off x="2844675" y="5688533"/>
              <a:ext cx="1979613" cy="1763712"/>
            </a:xfrm>
            <a:prstGeom prst="triangle">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GB" sz="1814"/>
            </a:p>
          </p:txBody>
        </p:sp>
        <p:sp>
          <p:nvSpPr>
            <p:cNvPr id="14" name="Text Box 28"/>
            <p:cNvSpPr txBox="1">
              <a:spLocks noChangeArrowheads="1"/>
            </p:cNvSpPr>
            <p:nvPr/>
          </p:nvSpPr>
          <p:spPr bwMode="auto">
            <a:xfrm>
              <a:off x="3014985" y="5793134"/>
              <a:ext cx="166528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Gameplay</a:t>
              </a:r>
            </a:p>
          </p:txBody>
        </p:sp>
      </p:grpSp>
    </p:spTree>
    <p:extLst>
      <p:ext uri="{BB962C8B-B14F-4D97-AF65-F5344CB8AC3E}">
        <p14:creationId xmlns:p14="http://schemas.microsoft.com/office/powerpoint/2010/main" val="2405185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12"/>
                                        </p:tgtEl>
                                      </p:cBhvr>
                                    </p:animEffect>
                                    <p:animScale>
                                      <p:cBhvr>
                                        <p:cTn id="7"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l="17404" t="28557" r="12309" b="10585"/>
          <a:stretch>
            <a:fillRect/>
          </a:stretch>
        </p:blipFill>
        <p:spPr bwMode="auto">
          <a:xfrm>
            <a:off x="0" y="1"/>
            <a:ext cx="9144000" cy="5715000"/>
          </a:xfrm>
          <a:prstGeom prst="rect">
            <a:avLst/>
          </a:prstGeom>
          <a:noFill/>
          <a:ln>
            <a:noFill/>
          </a:ln>
          <a:effectLst/>
          <a:extLst>
            <a:ext uri="{909E8E84-426E-40DD-AFC4-6F175D3DCCD1}">
              <a14:hiddenFill xmlns:a14="http://schemas.microsoft.com/office/drawing/2010/main">
                <a:blipFill dpi="0" rotWithShape="0">
                  <a:blip/>
                  <a:srcRect l="17404" t="28557" r="12309" b="1058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979712" y="4935809"/>
            <a:ext cx="7164288" cy="650947"/>
          </a:xfrm>
          <a:prstGeom prst="rect">
            <a:avLst/>
          </a:prstGeom>
        </p:spPr>
        <p:txBody>
          <a:bodyPr wrap="square">
            <a:spAutoFit/>
          </a:bodyPr>
          <a:lstStyle/>
          <a:p>
            <a:r>
              <a:rPr lang="en-GB" sz="1210" dirty="0" err="1">
                <a:solidFill>
                  <a:schemeClr val="bg1"/>
                </a:solidFill>
              </a:rPr>
              <a:t>Denzinger</a:t>
            </a:r>
            <a:r>
              <a:rPr lang="en-GB" sz="1210" dirty="0">
                <a:solidFill>
                  <a:schemeClr val="bg1"/>
                </a:solidFill>
              </a:rPr>
              <a:t>, J.; Loose, K.; Gates, D.; and Buchanan, J. 2005. </a:t>
            </a:r>
            <a:r>
              <a:rPr lang="en-GB" sz="1210" b="1" dirty="0">
                <a:solidFill>
                  <a:schemeClr val="bg1"/>
                </a:solidFill>
              </a:rPr>
              <a:t>Dealing with parameterized actions in </a:t>
            </a:r>
            <a:r>
              <a:rPr lang="en-GB" sz="1210" b="1" dirty="0" err="1">
                <a:solidFill>
                  <a:schemeClr val="bg1"/>
                </a:solidFill>
              </a:rPr>
              <a:t>behavior</a:t>
            </a:r>
            <a:r>
              <a:rPr lang="en-GB" sz="1210" b="1" dirty="0">
                <a:solidFill>
                  <a:schemeClr val="bg1"/>
                </a:solidFill>
              </a:rPr>
              <a:t> testing of commercial computer games</a:t>
            </a:r>
            <a:r>
              <a:rPr lang="en-GB" sz="1210" dirty="0">
                <a:solidFill>
                  <a:schemeClr val="bg1"/>
                </a:solidFill>
              </a:rPr>
              <a:t>. In Proc. of the IEEE Symposium on Computational Intelligence and Games , 37–43.</a:t>
            </a:r>
          </a:p>
        </p:txBody>
      </p:sp>
      <p:grpSp>
        <p:nvGrpSpPr>
          <p:cNvPr id="14" name="Group 2"/>
          <p:cNvGrpSpPr>
            <a:grpSpLocks/>
          </p:cNvGrpSpPr>
          <p:nvPr/>
        </p:nvGrpSpPr>
        <p:grpSpPr bwMode="auto">
          <a:xfrm>
            <a:off x="107504" y="3696400"/>
            <a:ext cx="1161722" cy="1033308"/>
            <a:chOff x="755" y="3175"/>
            <a:chExt cx="968" cy="861"/>
          </a:xfrm>
        </p:grpSpPr>
        <p:sp>
          <p:nvSpPr>
            <p:cNvPr id="15"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6"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7"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8" name="AutoShape 6"/>
            <p:cNvSpPr>
              <a:spLocks noChangeArrowheads="1"/>
            </p:cNvSpPr>
            <p:nvPr/>
          </p:nvSpPr>
          <p:spPr bwMode="auto">
            <a:xfrm>
              <a:off x="757"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9"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0"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21" name="Group 20"/>
          <p:cNvGrpSpPr/>
          <p:nvPr/>
        </p:nvGrpSpPr>
        <p:grpSpPr>
          <a:xfrm>
            <a:off x="704254" y="4229395"/>
            <a:ext cx="1496557" cy="1333340"/>
            <a:chOff x="2844675" y="5688533"/>
            <a:chExt cx="1979613" cy="1763712"/>
          </a:xfrm>
        </p:grpSpPr>
        <p:sp>
          <p:nvSpPr>
            <p:cNvPr id="22" name="AutoShape 18"/>
            <p:cNvSpPr>
              <a:spLocks noChangeArrowheads="1"/>
            </p:cNvSpPr>
            <p:nvPr/>
          </p:nvSpPr>
          <p:spPr bwMode="auto">
            <a:xfrm flipH="1" flipV="1">
              <a:off x="2844675" y="5688533"/>
              <a:ext cx="1979613" cy="1763712"/>
            </a:xfrm>
            <a:prstGeom prst="triangle">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GB" sz="1814"/>
            </a:p>
          </p:txBody>
        </p:sp>
        <p:sp>
          <p:nvSpPr>
            <p:cNvPr id="23" name="Text Box 28"/>
            <p:cNvSpPr txBox="1">
              <a:spLocks noChangeArrowheads="1"/>
            </p:cNvSpPr>
            <p:nvPr/>
          </p:nvSpPr>
          <p:spPr bwMode="auto">
            <a:xfrm>
              <a:off x="3014985" y="5793134"/>
              <a:ext cx="166528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Gameplay</a:t>
              </a:r>
            </a:p>
          </p:txBody>
        </p:sp>
      </p:grpSp>
    </p:spTree>
    <p:extLst>
      <p:ext uri="{BB962C8B-B14F-4D97-AF65-F5344CB8AC3E}">
        <p14:creationId xmlns:p14="http://schemas.microsoft.com/office/powerpoint/2010/main" val="1858805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cdn.howtogeek.com/wp-content/uploads/2009/09/1pa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7696" y="0"/>
            <a:ext cx="4926304" cy="495269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763688" y="4942857"/>
            <a:ext cx="7380312" cy="650947"/>
          </a:xfrm>
          <a:prstGeom prst="rect">
            <a:avLst/>
          </a:prstGeom>
        </p:spPr>
        <p:txBody>
          <a:bodyPr wrap="square">
            <a:spAutoFit/>
          </a:bodyPr>
          <a:lstStyle/>
          <a:p>
            <a:r>
              <a:rPr lang="en-GB" sz="1210" dirty="0">
                <a:solidFill>
                  <a:srgbClr val="000000"/>
                </a:solidFill>
              </a:rPr>
              <a:t>G. N. </a:t>
            </a:r>
            <a:r>
              <a:rPr lang="en-GB" sz="1210" dirty="0" err="1">
                <a:solidFill>
                  <a:srgbClr val="000000"/>
                </a:solidFill>
              </a:rPr>
              <a:t>Yannakakis</a:t>
            </a:r>
            <a:r>
              <a:rPr lang="en-GB" sz="1210" dirty="0">
                <a:solidFill>
                  <a:srgbClr val="000000"/>
                </a:solidFill>
              </a:rPr>
              <a:t>, and J. Hallam, “</a:t>
            </a:r>
            <a:r>
              <a:rPr lang="en-GB" sz="1210" b="1" dirty="0">
                <a:solidFill>
                  <a:srgbClr val="000000"/>
                </a:solidFill>
              </a:rPr>
              <a:t>Evolving Opponents for Interesting Interactive Computer Games</a:t>
            </a:r>
            <a:r>
              <a:rPr lang="en-GB" sz="1210" dirty="0">
                <a:solidFill>
                  <a:srgbClr val="000000"/>
                </a:solidFill>
              </a:rPr>
              <a:t>,” in </a:t>
            </a:r>
            <a:r>
              <a:rPr lang="en-GB" sz="1210" i="1" dirty="0">
                <a:solidFill>
                  <a:srgbClr val="000000"/>
                </a:solidFill>
              </a:rPr>
              <a:t>Proceedings of the 8th International Conference on the Simulation of Adaptive </a:t>
            </a:r>
            <a:r>
              <a:rPr lang="en-GB" sz="1210" i="1" dirty="0" err="1">
                <a:solidFill>
                  <a:srgbClr val="000000"/>
                </a:solidFill>
              </a:rPr>
              <a:t>Behavior</a:t>
            </a:r>
            <a:r>
              <a:rPr lang="en-GB" sz="1210" i="1" dirty="0">
                <a:solidFill>
                  <a:srgbClr val="000000"/>
                </a:solidFill>
              </a:rPr>
              <a:t> (SAB’04); From Animals to </a:t>
            </a:r>
            <a:r>
              <a:rPr lang="en-GB" sz="1210" i="1" dirty="0" err="1">
                <a:solidFill>
                  <a:srgbClr val="000000"/>
                </a:solidFill>
              </a:rPr>
              <a:t>Animats</a:t>
            </a:r>
            <a:r>
              <a:rPr lang="en-GB" sz="1210" i="1" dirty="0">
                <a:solidFill>
                  <a:srgbClr val="000000"/>
                </a:solidFill>
              </a:rPr>
              <a:t> 8</a:t>
            </a:r>
            <a:r>
              <a:rPr lang="en-GB" sz="1210" dirty="0">
                <a:solidFill>
                  <a:srgbClr val="000000"/>
                </a:solidFill>
              </a:rPr>
              <a:t>, pp. 499-508, Los Angeles, CA, USA, July 13-17, 2004. The MIT Press. </a:t>
            </a:r>
            <a:endParaRPr lang="en-GB" sz="1210" dirty="0"/>
          </a:p>
        </p:txBody>
      </p:sp>
      <p:grpSp>
        <p:nvGrpSpPr>
          <p:cNvPr id="13" name="Group 2"/>
          <p:cNvGrpSpPr>
            <a:grpSpLocks/>
          </p:cNvGrpSpPr>
          <p:nvPr/>
        </p:nvGrpSpPr>
        <p:grpSpPr bwMode="auto">
          <a:xfrm>
            <a:off x="107504" y="3696400"/>
            <a:ext cx="1161722" cy="1033308"/>
            <a:chOff x="755" y="3175"/>
            <a:chExt cx="968" cy="861"/>
          </a:xfrm>
        </p:grpSpPr>
        <p:sp>
          <p:nvSpPr>
            <p:cNvPr id="14"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5"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6"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7" name="AutoShape 6"/>
            <p:cNvSpPr>
              <a:spLocks noChangeArrowheads="1"/>
            </p:cNvSpPr>
            <p:nvPr/>
          </p:nvSpPr>
          <p:spPr bwMode="auto">
            <a:xfrm>
              <a:off x="757"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8"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9"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20" name="Group 19"/>
          <p:cNvGrpSpPr/>
          <p:nvPr/>
        </p:nvGrpSpPr>
        <p:grpSpPr>
          <a:xfrm>
            <a:off x="704254" y="4229395"/>
            <a:ext cx="1496557" cy="1333340"/>
            <a:chOff x="2844675" y="5688533"/>
            <a:chExt cx="1979613" cy="1763712"/>
          </a:xfrm>
        </p:grpSpPr>
        <p:sp>
          <p:nvSpPr>
            <p:cNvPr id="21" name="AutoShape 18"/>
            <p:cNvSpPr>
              <a:spLocks noChangeArrowheads="1"/>
            </p:cNvSpPr>
            <p:nvPr/>
          </p:nvSpPr>
          <p:spPr bwMode="auto">
            <a:xfrm flipH="1" flipV="1">
              <a:off x="2844675" y="5688533"/>
              <a:ext cx="1979613" cy="1763712"/>
            </a:xfrm>
            <a:prstGeom prst="triangle">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GB" sz="1814"/>
            </a:p>
          </p:txBody>
        </p:sp>
        <p:sp>
          <p:nvSpPr>
            <p:cNvPr id="22" name="Text Box 28"/>
            <p:cNvSpPr txBox="1">
              <a:spLocks noChangeArrowheads="1"/>
            </p:cNvSpPr>
            <p:nvPr/>
          </p:nvSpPr>
          <p:spPr bwMode="auto">
            <a:xfrm>
              <a:off x="3014985" y="5793134"/>
              <a:ext cx="166528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Gameplay</a:t>
              </a:r>
            </a:p>
          </p:txBody>
        </p:sp>
      </p:grpSp>
    </p:spTree>
    <p:extLst>
      <p:ext uri="{BB962C8B-B14F-4D97-AF65-F5344CB8AC3E}">
        <p14:creationId xmlns:p14="http://schemas.microsoft.com/office/powerpoint/2010/main" val="3939718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20"/>
                                        </p:tgtEl>
                                      </p:cBhvr>
                                    </p:animEffect>
                                    <p:animScale>
                                      <p:cBhvr>
                                        <p:cTn id="7" dur="50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793365"/>
            <a:ext cx="8452373" cy="4921635"/>
          </a:xfrm>
          <a:prstGeom prst="rect">
            <a:avLst/>
          </a:prstGeom>
        </p:spPr>
      </p:pic>
      <p:sp>
        <p:nvSpPr>
          <p:cNvPr id="3" name="Text Box 2"/>
          <p:cNvSpPr txBox="1">
            <a:spLocks noChangeArrowheads="1"/>
          </p:cNvSpPr>
          <p:nvPr/>
        </p:nvSpPr>
        <p:spPr bwMode="auto">
          <a:xfrm>
            <a:off x="827584" y="235870"/>
            <a:ext cx="8316416" cy="749422"/>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GB" altLang="en-US" sz="3402" dirty="0">
                <a:solidFill>
                  <a:srgbClr val="FFFFFF"/>
                </a:solidFill>
                <a:latin typeface="Calibri" panose="020F0502020204030204" pitchFamily="34" charset="0"/>
              </a:rPr>
              <a:t>  From Novelty Search to </a:t>
            </a:r>
            <a:r>
              <a:rPr lang="en-GB" altLang="en-US" sz="3402" b="1" dirty="0">
                <a:solidFill>
                  <a:srgbClr val="FFC000"/>
                </a:solidFill>
                <a:latin typeface="Calibri" panose="020F0502020204030204" pitchFamily="34" charset="0"/>
              </a:rPr>
              <a:t>Surprise Search</a:t>
            </a:r>
            <a:endParaRPr lang="en-US" altLang="en-US" sz="3402" b="1" dirty="0">
              <a:solidFill>
                <a:srgbClr val="FFC000"/>
              </a:solidFill>
              <a:latin typeface="Calibri" panose="020F0502020204030204" pitchFamily="34" charset="0"/>
            </a:endParaRPr>
          </a:p>
        </p:txBody>
      </p:sp>
      <p:sp>
        <p:nvSpPr>
          <p:cNvPr id="6" name="Title 7"/>
          <p:cNvSpPr txBox="1">
            <a:spLocks/>
          </p:cNvSpPr>
          <p:nvPr/>
        </p:nvSpPr>
        <p:spPr bwMode="auto">
          <a:xfrm>
            <a:off x="-1"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cap="none" dirty="0">
                <a:solidFill>
                  <a:prstClr val="white"/>
                </a:solidFill>
                <a:latin typeface="Calibri" panose="020F0502020204030204"/>
                <a:ea typeface="ＭＳ Ｐゴシック" pitchFamily="34" charset="-128"/>
                <a:cs typeface="+mn-cs"/>
              </a:rPr>
              <a:t>From Novelty Search to </a:t>
            </a:r>
            <a:r>
              <a:rPr lang="en-GB" b="1" cap="none" dirty="0">
                <a:solidFill>
                  <a:srgbClr val="FFC000"/>
                </a:solidFill>
                <a:latin typeface="Calibri" panose="020F0502020204030204"/>
                <a:ea typeface="ＭＳ Ｐゴシック" pitchFamily="34" charset="-128"/>
                <a:cs typeface="+mn-cs"/>
              </a:rPr>
              <a:t>Surprise Search</a:t>
            </a:r>
          </a:p>
          <a:p>
            <a:pPr lvl="0"/>
            <a:r>
              <a:rPr lang="en-GB" sz="1400" cap="none" dirty="0">
                <a:latin typeface="Calibri  "/>
                <a:ea typeface="ＭＳ Ｐゴシック" pitchFamily="34" charset="-128"/>
                <a:cs typeface="+mn-cs"/>
              </a:rPr>
              <a:t>Gravina, Liapis, and </a:t>
            </a:r>
            <a:r>
              <a:rPr lang="en-GB" sz="1400" cap="none" dirty="0" err="1">
                <a:latin typeface="Calibri  "/>
                <a:ea typeface="ＭＳ Ｐゴシック" pitchFamily="34" charset="-128"/>
                <a:cs typeface="+mn-cs"/>
              </a:rPr>
              <a:t>Yannakakis</a:t>
            </a:r>
            <a:r>
              <a:rPr lang="en-GB" sz="1400" cap="none" dirty="0">
                <a:latin typeface="Calibri  "/>
                <a:ea typeface="ＭＳ Ｐゴシック" pitchFamily="34" charset="-128"/>
                <a:cs typeface="+mn-cs"/>
              </a:rPr>
              <a:t>: </a:t>
            </a:r>
            <a:r>
              <a:rPr lang="en-GB" sz="1400" b="1" cap="none" dirty="0">
                <a:latin typeface="Calibri  "/>
                <a:ea typeface="ＭＳ Ｐゴシック" pitchFamily="34" charset="-128"/>
                <a:cs typeface="+mn-cs"/>
              </a:rPr>
              <a:t>“Surprise Search: beyond Novelty and Objectives"</a:t>
            </a:r>
            <a:r>
              <a:rPr lang="en-GB" sz="1400" cap="none" dirty="0">
                <a:latin typeface="Calibri  "/>
                <a:ea typeface="ＭＳ Ｐゴシック" pitchFamily="34" charset="-128"/>
                <a:cs typeface="+mn-cs"/>
              </a:rPr>
              <a:t> in Proceedings of GECCO, 2016</a:t>
            </a:r>
            <a:endParaRPr lang="en-GB" sz="1400" b="1" cap="none" dirty="0">
              <a:latin typeface="Calibri  "/>
              <a:ea typeface="ＭＳ Ｐゴシック" pitchFamily="34" charset="-128"/>
              <a:cs typeface="+mn-cs"/>
            </a:endParaRPr>
          </a:p>
        </p:txBody>
      </p:sp>
    </p:spTree>
    <p:extLst>
      <p:ext uri="{BB962C8B-B14F-4D97-AF65-F5344CB8AC3E}">
        <p14:creationId xmlns:p14="http://schemas.microsoft.com/office/powerpoint/2010/main" val="144170161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1A5A8-F065-5B6F-7C9E-F034461F09F8}"/>
              </a:ext>
            </a:extLst>
          </p:cNvPr>
          <p:cNvPicPr>
            <a:picLocks noChangeAspect="1"/>
          </p:cNvPicPr>
          <p:nvPr/>
        </p:nvPicPr>
        <p:blipFill>
          <a:blip r:embed="rId3"/>
          <a:stretch>
            <a:fillRect/>
          </a:stretch>
        </p:blipFill>
        <p:spPr>
          <a:xfrm>
            <a:off x="0" y="0"/>
            <a:ext cx="9144000" cy="5709663"/>
          </a:xfrm>
          <a:prstGeom prst="rect">
            <a:avLst/>
          </a:prstGeom>
        </p:spPr>
      </p:pic>
      <p:sp>
        <p:nvSpPr>
          <p:cNvPr id="4" name="Title 7"/>
          <p:cNvSpPr txBox="1">
            <a:spLocks/>
          </p:cNvSpPr>
          <p:nvPr/>
        </p:nvSpPr>
        <p:spPr bwMode="auto">
          <a:xfrm>
            <a:off x="0" y="0"/>
            <a:ext cx="9144000"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sz="3400" cap="none" dirty="0">
                <a:solidFill>
                  <a:prstClr val="white"/>
                </a:solidFill>
                <a:latin typeface="Calibri" panose="020F0502020204030204"/>
                <a:ea typeface="ＭＳ Ｐゴシック" pitchFamily="34" charset="-128"/>
                <a:cs typeface="+mn-cs"/>
              </a:rPr>
              <a:t>Surprising Weapons!</a:t>
            </a:r>
            <a:endParaRPr lang="en-GB" sz="3400" b="1" cap="none" dirty="0">
              <a:solidFill>
                <a:srgbClr val="FFC000"/>
              </a:solidFill>
              <a:latin typeface="Calibri" panose="020F0502020204030204"/>
              <a:ea typeface="ＭＳ Ｐゴシック" pitchFamily="34" charset="-128"/>
              <a:cs typeface="+mn-cs"/>
            </a:endParaRPr>
          </a:p>
          <a:p>
            <a:pPr lvl="0"/>
            <a:r>
              <a:rPr lang="en-GB" sz="1400" cap="none" dirty="0">
                <a:solidFill>
                  <a:prstClr val="white"/>
                </a:solidFill>
                <a:latin typeface="Calibri" panose="020F0502020204030204"/>
                <a:ea typeface="ＭＳ Ｐゴシック" pitchFamily="34" charset="-128"/>
                <a:cs typeface="+mn-cs"/>
              </a:rPr>
              <a:t>Gravina, Liapis and </a:t>
            </a:r>
            <a:r>
              <a:rPr lang="en-GB" sz="1400" cap="none" dirty="0" err="1">
                <a:solidFill>
                  <a:prstClr val="white"/>
                </a:solidFill>
                <a:latin typeface="Calibri" panose="020F0502020204030204"/>
                <a:ea typeface="ＭＳ Ｐゴシック" pitchFamily="34" charset="-128"/>
                <a:cs typeface="+mn-cs"/>
              </a:rPr>
              <a:t>Yannakakis</a:t>
            </a:r>
            <a:r>
              <a:rPr lang="en-GB" sz="1400" cap="none" dirty="0">
                <a:solidFill>
                  <a:prstClr val="white"/>
                </a:solidFill>
                <a:latin typeface="Calibri" panose="020F0502020204030204"/>
                <a:ea typeface="ＭＳ Ｐゴシック" pitchFamily="34" charset="-128"/>
                <a:cs typeface="+mn-cs"/>
              </a:rPr>
              <a:t>: </a:t>
            </a:r>
            <a:r>
              <a:rPr lang="en-GB" sz="1400" b="1" cap="none" dirty="0">
                <a:solidFill>
                  <a:prstClr val="white"/>
                </a:solidFill>
                <a:latin typeface="Calibri" panose="020F0502020204030204"/>
                <a:ea typeface="ＭＳ Ｐゴシック" pitchFamily="34" charset="-128"/>
                <a:cs typeface="+mn-cs"/>
              </a:rPr>
              <a:t>"Constrained Surprise Search for Content Generation,"</a:t>
            </a:r>
            <a:r>
              <a:rPr lang="en-GB" sz="1400" cap="none" dirty="0">
                <a:solidFill>
                  <a:prstClr val="white"/>
                </a:solidFill>
                <a:latin typeface="Calibri" panose="020F0502020204030204"/>
                <a:ea typeface="ＭＳ Ｐゴシック" pitchFamily="34" charset="-128"/>
                <a:cs typeface="+mn-cs"/>
              </a:rPr>
              <a:t> in Proceedings of the IEEE Conference on Computational Intelligence and Games (CIG). 2016.</a:t>
            </a:r>
            <a:endParaRPr lang="en-GB" sz="1400" b="1" cap="none" dirty="0">
              <a:solidFill>
                <a:prstClr val="white"/>
              </a:solidFill>
              <a:latin typeface="Calibri" panose="020F0502020204030204"/>
              <a:ea typeface="ＭＳ Ｐゴシック" pitchFamily="34" charset="-128"/>
              <a:cs typeface="+mn-cs"/>
            </a:endParaRPr>
          </a:p>
        </p:txBody>
      </p:sp>
      <p:grpSp>
        <p:nvGrpSpPr>
          <p:cNvPr id="5" name="Group 2"/>
          <p:cNvGrpSpPr>
            <a:grpSpLocks/>
          </p:cNvGrpSpPr>
          <p:nvPr/>
        </p:nvGrpSpPr>
        <p:grpSpPr bwMode="auto">
          <a:xfrm>
            <a:off x="937447" y="4153644"/>
            <a:ext cx="1015721" cy="756352"/>
            <a:chOff x="755" y="3175"/>
            <a:chExt cx="968" cy="861"/>
          </a:xfrm>
        </p:grpSpPr>
        <p:sp>
          <p:nvSpPr>
            <p:cNvPr id="6"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7"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8"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9" name="AutoShape 6"/>
            <p:cNvSpPr>
              <a:spLocks noChangeArrowheads="1"/>
            </p:cNvSpPr>
            <p:nvPr/>
          </p:nvSpPr>
          <p:spPr bwMode="auto">
            <a:xfrm>
              <a:off x="757"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0"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1"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12" name="Group 11"/>
          <p:cNvGrpSpPr/>
          <p:nvPr/>
        </p:nvGrpSpPr>
        <p:grpSpPr>
          <a:xfrm>
            <a:off x="107504" y="3522788"/>
            <a:ext cx="1567134" cy="994384"/>
            <a:chOff x="865063" y="3924820"/>
            <a:chExt cx="2365375" cy="1763713"/>
          </a:xfrm>
        </p:grpSpPr>
        <p:sp>
          <p:nvSpPr>
            <p:cNvPr id="13" name="AutoShape 21"/>
            <p:cNvSpPr>
              <a:spLocks noChangeArrowheads="1"/>
            </p:cNvSpPr>
            <p:nvPr/>
          </p:nvSpPr>
          <p:spPr bwMode="auto">
            <a:xfrm>
              <a:off x="865063" y="3924820"/>
              <a:ext cx="1979612" cy="1763713"/>
            </a:xfrm>
            <a:prstGeom prst="triangle">
              <a:avLst>
                <a:gd name="adj" fmla="val 500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sz="1814"/>
            </a:p>
          </p:txBody>
        </p:sp>
        <p:sp>
          <p:nvSpPr>
            <p:cNvPr id="14" name="Text Box 24"/>
            <p:cNvSpPr txBox="1">
              <a:spLocks noChangeArrowheads="1"/>
            </p:cNvSpPr>
            <p:nvPr/>
          </p:nvSpPr>
          <p:spPr bwMode="auto">
            <a:xfrm>
              <a:off x="1250825" y="5113858"/>
              <a:ext cx="1979613"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 pos="1447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Visuals</a:t>
              </a:r>
            </a:p>
          </p:txBody>
        </p:sp>
      </p:grpSp>
      <p:grpSp>
        <p:nvGrpSpPr>
          <p:cNvPr id="15" name="Group 14"/>
          <p:cNvGrpSpPr/>
          <p:nvPr/>
        </p:nvGrpSpPr>
        <p:grpSpPr>
          <a:xfrm>
            <a:off x="1482646" y="4551763"/>
            <a:ext cx="1315707" cy="1036665"/>
            <a:chOff x="2844675" y="5688533"/>
            <a:chExt cx="1979613" cy="1763712"/>
          </a:xfrm>
        </p:grpSpPr>
        <p:sp>
          <p:nvSpPr>
            <p:cNvPr id="17" name="AutoShape 18"/>
            <p:cNvSpPr>
              <a:spLocks noChangeArrowheads="1"/>
            </p:cNvSpPr>
            <p:nvPr/>
          </p:nvSpPr>
          <p:spPr bwMode="auto">
            <a:xfrm flipH="1" flipV="1">
              <a:off x="2844675" y="5688533"/>
              <a:ext cx="1979613" cy="1763712"/>
            </a:xfrm>
            <a:prstGeom prst="triangle">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GB" sz="1814"/>
            </a:p>
          </p:txBody>
        </p:sp>
        <p:sp>
          <p:nvSpPr>
            <p:cNvPr id="18" name="Text Box 28"/>
            <p:cNvSpPr txBox="1">
              <a:spLocks noChangeArrowheads="1"/>
            </p:cNvSpPr>
            <p:nvPr/>
          </p:nvSpPr>
          <p:spPr bwMode="auto">
            <a:xfrm>
              <a:off x="3014985" y="5793134"/>
              <a:ext cx="166528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700" b="1" dirty="0">
                  <a:latin typeface="+mn-lt"/>
                </a:rPr>
                <a:t>Gameplay</a:t>
              </a:r>
            </a:p>
          </p:txBody>
        </p:sp>
      </p:grpSp>
    </p:spTree>
    <p:extLst>
      <p:ext uri="{BB962C8B-B14F-4D97-AF65-F5344CB8AC3E}">
        <p14:creationId xmlns:p14="http://schemas.microsoft.com/office/powerpoint/2010/main" val="416957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12"/>
                                        </p:tgtEl>
                                      </p:cBhvr>
                                    </p:animEffect>
                                    <p:animScale>
                                      <p:cBhvr>
                                        <p:cTn id="7" dur="500" autoRev="1" fill="hold"/>
                                        <p:tgtEl>
                                          <p:spTgt spid="12"/>
                                        </p:tgtEl>
                                      </p:cBhvr>
                                      <p:by x="105000" y="105000"/>
                                    </p:animScale>
                                  </p:childTnLst>
                                </p:cTn>
                              </p:par>
                              <p:par>
                                <p:cTn id="8" presetID="26" presetClass="emph" presetSubtype="0" fill="hold" nodeType="withEffect">
                                  <p:stCondLst>
                                    <p:cond delay="0"/>
                                  </p:stCondLst>
                                  <p:childTnLst>
                                    <p:animEffect transition="out" filter="fade">
                                      <p:cBhvr>
                                        <p:cTn id="9" dur="1000" tmFilter="0, 0; .2, .5; .8, .5; 1, 0"/>
                                        <p:tgtEl>
                                          <p:spTgt spid="15"/>
                                        </p:tgtEl>
                                      </p:cBhvr>
                                    </p:animEffect>
                                    <p:animScale>
                                      <p:cBhvr>
                                        <p:cTn id="10" dur="5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7" y="1496577"/>
            <a:ext cx="8568952" cy="1715085"/>
          </a:xfrm>
          <a:prstGeom prst="rect">
            <a:avLst/>
          </a:prstGeom>
        </p:spPr>
        <p:txBody>
          <a:bodyPr wrap="square">
            <a:spAutoFit/>
          </a:bodyPr>
          <a:lstStyle/>
          <a:p>
            <a:pPr defTabSz="339643" hangingPunct="0">
              <a:lnSpc>
                <a:spcPct val="93000"/>
              </a:lnSpc>
              <a:buClr>
                <a:srgbClr val="000000"/>
              </a:buClr>
              <a:buSzPct val="100000"/>
            </a:pPr>
            <a:r>
              <a:rPr lang="en-GB" sz="1890" dirty="0">
                <a:solidFill>
                  <a:srgbClr val="000000"/>
                </a:solidFill>
                <a:latin typeface="Calibri" panose="020F0502020204030204" pitchFamily="34" charset="0"/>
                <a:ea typeface="+mn-ea"/>
              </a:rPr>
              <a:t>“</a:t>
            </a:r>
            <a:r>
              <a:rPr lang="en-GB" sz="1890" b="1" dirty="0">
                <a:solidFill>
                  <a:srgbClr val="000000"/>
                </a:solidFill>
                <a:latin typeface="Calibri" panose="020F0502020204030204" pitchFamily="34" charset="0"/>
                <a:ea typeface="+mn-ea"/>
              </a:rPr>
              <a:t>Computational Creativity </a:t>
            </a:r>
            <a:r>
              <a:rPr lang="en-GB" sz="1890" dirty="0">
                <a:solidFill>
                  <a:srgbClr val="000000"/>
                </a:solidFill>
                <a:latin typeface="Calibri" panose="020F0502020204030204" pitchFamily="34" charset="0"/>
                <a:ea typeface="+mn-ea"/>
              </a:rPr>
              <a:t>is a recent area of creativity research that brings together academics and practitioners from diverse disciplines, genres and modalities, to explore </a:t>
            </a:r>
            <a:r>
              <a:rPr lang="en-GB" sz="1890" b="1" dirty="0">
                <a:solidFill>
                  <a:srgbClr val="000000"/>
                </a:solidFill>
                <a:latin typeface="Calibri" panose="020F0502020204030204" pitchFamily="34" charset="0"/>
                <a:ea typeface="+mn-ea"/>
              </a:rPr>
              <a:t>the potential of computers </a:t>
            </a:r>
            <a:r>
              <a:rPr lang="en-GB" sz="1890" dirty="0">
                <a:solidFill>
                  <a:srgbClr val="000000"/>
                </a:solidFill>
                <a:latin typeface="Calibri" panose="020F0502020204030204" pitchFamily="34" charset="0"/>
                <a:ea typeface="+mn-ea"/>
              </a:rPr>
              <a:t>to be </a:t>
            </a:r>
            <a:r>
              <a:rPr lang="en-GB" sz="1890" b="1" dirty="0">
                <a:solidFill>
                  <a:srgbClr val="000000"/>
                </a:solidFill>
                <a:latin typeface="Calibri" panose="020F0502020204030204" pitchFamily="34" charset="0"/>
                <a:ea typeface="+mn-ea"/>
              </a:rPr>
              <a:t>autonomously creative </a:t>
            </a:r>
            <a:r>
              <a:rPr lang="en-GB" sz="1890" dirty="0">
                <a:solidFill>
                  <a:srgbClr val="000000"/>
                </a:solidFill>
                <a:latin typeface="Calibri" panose="020F0502020204030204" pitchFamily="34" charset="0"/>
                <a:ea typeface="+mn-ea"/>
              </a:rPr>
              <a:t>or to </a:t>
            </a:r>
            <a:r>
              <a:rPr lang="en-GB" sz="1890" b="1" dirty="0">
                <a:solidFill>
                  <a:srgbClr val="000000"/>
                </a:solidFill>
                <a:latin typeface="Calibri" panose="020F0502020204030204" pitchFamily="34" charset="0"/>
                <a:ea typeface="+mn-ea"/>
              </a:rPr>
              <a:t>collaborate as co-creators </a:t>
            </a:r>
            <a:r>
              <a:rPr lang="en-GB" sz="1890" dirty="0">
                <a:solidFill>
                  <a:srgbClr val="000000"/>
                </a:solidFill>
                <a:latin typeface="Calibri" panose="020F0502020204030204" pitchFamily="34" charset="0"/>
                <a:ea typeface="+mn-ea"/>
              </a:rPr>
              <a:t>with humans.” </a:t>
            </a:r>
          </a:p>
          <a:p>
            <a:pPr defTabSz="339643" hangingPunct="0">
              <a:lnSpc>
                <a:spcPct val="93000"/>
              </a:lnSpc>
              <a:buClr>
                <a:srgbClr val="000000"/>
              </a:buClr>
              <a:buSzPct val="100000"/>
            </a:pPr>
            <a:endParaRPr lang="en-GB" sz="1890" dirty="0">
              <a:solidFill>
                <a:srgbClr val="000000"/>
              </a:solidFill>
              <a:latin typeface="Calibri" panose="020F0502020204030204" pitchFamily="34" charset="0"/>
              <a:ea typeface="+mn-ea"/>
            </a:endParaRPr>
          </a:p>
          <a:p>
            <a:pPr defTabSz="339643" hangingPunct="0">
              <a:lnSpc>
                <a:spcPct val="93000"/>
              </a:lnSpc>
              <a:buClr>
                <a:srgbClr val="000000"/>
              </a:buClr>
              <a:buSzPct val="100000"/>
            </a:pPr>
            <a:r>
              <a:rPr lang="en-GB" sz="1890" dirty="0">
                <a:solidFill>
                  <a:srgbClr val="000000"/>
                </a:solidFill>
                <a:latin typeface="Calibri" panose="020F0502020204030204" pitchFamily="34" charset="0"/>
                <a:ea typeface="+mn-ea"/>
              </a:rPr>
              <a:t>-- </a:t>
            </a:r>
            <a:r>
              <a:rPr lang="en-GB" sz="1890" b="1" dirty="0">
                <a:solidFill>
                  <a:srgbClr val="000000"/>
                </a:solidFill>
                <a:latin typeface="Calibri" panose="020F0502020204030204" pitchFamily="34" charset="0"/>
                <a:ea typeface="+mn-ea"/>
              </a:rPr>
              <a:t>PROSECCO</a:t>
            </a:r>
            <a:r>
              <a:rPr lang="en-GB" sz="1890" dirty="0">
                <a:solidFill>
                  <a:srgbClr val="000000"/>
                </a:solidFill>
                <a:latin typeface="Calibri" panose="020F0502020204030204" pitchFamily="34" charset="0"/>
                <a:ea typeface="+mn-ea"/>
              </a:rPr>
              <a:t> Network of Excellence </a:t>
            </a:r>
          </a:p>
        </p:txBody>
      </p:sp>
      <p:pic>
        <p:nvPicPr>
          <p:cNvPr id="115714" name="Picture 2" descr="http://computationalcreativity.net/iccc2014/wp-content/uploads/2014/05/blue-1024x2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49" y="3577580"/>
            <a:ext cx="7985327" cy="1794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mn-lt"/>
              </a:rPr>
              <a:t>Computational Creativity</a:t>
            </a:r>
            <a:endParaRPr lang="en-GB" sz="4000" b="1" cap="none" dirty="0">
              <a:solidFill>
                <a:srgbClr val="FFC000"/>
              </a:solidFill>
              <a:latin typeface="+mn-lt"/>
            </a:endParaRPr>
          </a:p>
        </p:txBody>
      </p:sp>
    </p:spTree>
    <p:extLst>
      <p:ext uri="{BB962C8B-B14F-4D97-AF65-F5344CB8AC3E}">
        <p14:creationId xmlns:p14="http://schemas.microsoft.com/office/powerpoint/2010/main" val="2956702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5647" y="5089748"/>
            <a:ext cx="6822857" cy="584775"/>
          </a:xfrm>
          <a:prstGeom prst="rect">
            <a:avLst/>
          </a:prstGeom>
        </p:spPr>
        <p:txBody>
          <a:bodyPr wrap="square">
            <a:spAutoFit/>
          </a:bodyPr>
          <a:lstStyle/>
          <a:p>
            <a:r>
              <a:rPr lang="en-GB" sz="1600" dirty="0">
                <a:solidFill>
                  <a:schemeClr val="bg1"/>
                </a:solidFill>
                <a:latin typeface="+mj-lt"/>
              </a:rPr>
              <a:t>Cook, Michael, and Simon Colton. "</a:t>
            </a:r>
            <a:r>
              <a:rPr lang="en-GB" sz="1600" b="1" dirty="0">
                <a:solidFill>
                  <a:schemeClr val="bg1"/>
                </a:solidFill>
                <a:latin typeface="+mj-lt"/>
              </a:rPr>
              <a:t>Multi-faceted evolution of simple arcade games</a:t>
            </a:r>
            <a:r>
              <a:rPr lang="en-GB" sz="1600" dirty="0">
                <a:solidFill>
                  <a:schemeClr val="bg1"/>
                </a:solidFill>
                <a:latin typeface="+mj-lt"/>
              </a:rPr>
              <a:t>." In IEEE CIG, pp. 289-296. 2011.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grpSp>
        <p:nvGrpSpPr>
          <p:cNvPr id="21" name="Group 2"/>
          <p:cNvGrpSpPr>
            <a:grpSpLocks/>
          </p:cNvGrpSpPr>
          <p:nvPr/>
        </p:nvGrpSpPr>
        <p:grpSpPr bwMode="auto">
          <a:xfrm>
            <a:off x="1006859" y="3903727"/>
            <a:ext cx="1071286" cy="865894"/>
            <a:chOff x="755" y="3175"/>
            <a:chExt cx="968" cy="861"/>
          </a:xfrm>
        </p:grpSpPr>
        <p:sp>
          <p:nvSpPr>
            <p:cNvPr id="22"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3"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4"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5" name="AutoShape 6"/>
            <p:cNvSpPr>
              <a:spLocks noChangeArrowheads="1"/>
            </p:cNvSpPr>
            <p:nvPr/>
          </p:nvSpPr>
          <p:spPr bwMode="auto">
            <a:xfrm>
              <a:off x="757"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6"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27"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29" name="Group 28"/>
          <p:cNvGrpSpPr/>
          <p:nvPr/>
        </p:nvGrpSpPr>
        <p:grpSpPr>
          <a:xfrm>
            <a:off x="852722" y="3184514"/>
            <a:ext cx="1705976" cy="1117316"/>
            <a:chOff x="133599" y="3472849"/>
            <a:chExt cx="2447128" cy="1763713"/>
          </a:xfrm>
        </p:grpSpPr>
        <p:sp>
          <p:nvSpPr>
            <p:cNvPr id="30" name="AutoShape 20"/>
            <p:cNvSpPr>
              <a:spLocks noChangeArrowheads="1"/>
            </p:cNvSpPr>
            <p:nvPr/>
          </p:nvSpPr>
          <p:spPr bwMode="auto">
            <a:xfrm rot="10800000">
              <a:off x="133599" y="3472849"/>
              <a:ext cx="1979613" cy="1763713"/>
            </a:xfrm>
            <a:prstGeom prst="triangle">
              <a:avLst>
                <a:gd name="adj" fmla="val 50000"/>
              </a:avLst>
            </a:prstGeom>
            <a:gradFill>
              <a:gsLst>
                <a:gs pos="0">
                  <a:srgbClr val="FFC000"/>
                </a:gs>
                <a:gs pos="100000">
                  <a:schemeClr val="accent6">
                    <a:tint val="50000"/>
                    <a:shade val="100000"/>
                    <a:satMod val="350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GB" sz="1814"/>
            </a:p>
          </p:txBody>
        </p:sp>
        <p:sp>
          <p:nvSpPr>
            <p:cNvPr id="31" name="Text Box 25"/>
            <p:cNvSpPr txBox="1">
              <a:spLocks noChangeArrowheads="1"/>
            </p:cNvSpPr>
            <p:nvPr/>
          </p:nvSpPr>
          <p:spPr bwMode="auto">
            <a:xfrm>
              <a:off x="601115" y="3537767"/>
              <a:ext cx="1979612" cy="434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 pos="1447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600" b="1" dirty="0">
                  <a:latin typeface="+mn-lt"/>
                </a:rPr>
                <a:t>Audio</a:t>
              </a:r>
            </a:p>
          </p:txBody>
        </p:sp>
      </p:grpSp>
      <p:grpSp>
        <p:nvGrpSpPr>
          <p:cNvPr id="32" name="Group 31"/>
          <p:cNvGrpSpPr/>
          <p:nvPr/>
        </p:nvGrpSpPr>
        <p:grpSpPr>
          <a:xfrm>
            <a:off x="103309" y="3182544"/>
            <a:ext cx="1679702" cy="1138400"/>
            <a:chOff x="865063" y="3924820"/>
            <a:chExt cx="2365375" cy="1763713"/>
          </a:xfrm>
        </p:grpSpPr>
        <p:sp>
          <p:nvSpPr>
            <p:cNvPr id="33" name="AutoShape 21"/>
            <p:cNvSpPr>
              <a:spLocks noChangeArrowheads="1"/>
            </p:cNvSpPr>
            <p:nvPr/>
          </p:nvSpPr>
          <p:spPr bwMode="auto">
            <a:xfrm>
              <a:off x="865063" y="3924820"/>
              <a:ext cx="1979612" cy="1763713"/>
            </a:xfrm>
            <a:prstGeom prst="triangle">
              <a:avLst>
                <a:gd name="adj" fmla="val 500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sz="1814"/>
            </a:p>
          </p:txBody>
        </p:sp>
        <p:sp>
          <p:nvSpPr>
            <p:cNvPr id="34" name="Text Box 24"/>
            <p:cNvSpPr txBox="1">
              <a:spLocks noChangeArrowheads="1"/>
            </p:cNvSpPr>
            <p:nvPr/>
          </p:nvSpPr>
          <p:spPr bwMode="auto">
            <a:xfrm>
              <a:off x="1250825" y="5113858"/>
              <a:ext cx="1979613"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 pos="1447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Visuals</a:t>
              </a:r>
            </a:p>
          </p:txBody>
        </p:sp>
      </p:grpSp>
      <p:grpSp>
        <p:nvGrpSpPr>
          <p:cNvPr id="38" name="Group 37"/>
          <p:cNvGrpSpPr/>
          <p:nvPr/>
        </p:nvGrpSpPr>
        <p:grpSpPr>
          <a:xfrm>
            <a:off x="103309" y="4348119"/>
            <a:ext cx="1410141" cy="1210689"/>
            <a:chOff x="865063" y="5688533"/>
            <a:chExt cx="1979612" cy="1763712"/>
          </a:xfrm>
        </p:grpSpPr>
        <p:sp>
          <p:nvSpPr>
            <p:cNvPr id="39" name="AutoShape 19"/>
            <p:cNvSpPr>
              <a:spLocks noChangeArrowheads="1"/>
            </p:cNvSpPr>
            <p:nvPr/>
          </p:nvSpPr>
          <p:spPr bwMode="auto">
            <a:xfrm flipH="1" flipV="1">
              <a:off x="865063" y="5688533"/>
              <a:ext cx="1979612" cy="1763712"/>
            </a:xfrm>
            <a:prstGeom prst="triangle">
              <a:avLst>
                <a:gd name="adj" fmla="val 5000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GB" sz="1814"/>
            </a:p>
          </p:txBody>
        </p:sp>
        <p:sp>
          <p:nvSpPr>
            <p:cNvPr id="40" name="Text Box 27"/>
            <p:cNvSpPr txBox="1">
              <a:spLocks noChangeArrowheads="1"/>
            </p:cNvSpPr>
            <p:nvPr/>
          </p:nvSpPr>
          <p:spPr bwMode="auto">
            <a:xfrm>
              <a:off x="1322263" y="5725045"/>
              <a:ext cx="10795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Levels</a:t>
              </a:r>
            </a:p>
          </p:txBody>
        </p:sp>
      </p:grpSp>
      <p:grpSp>
        <p:nvGrpSpPr>
          <p:cNvPr id="41" name="Group 40"/>
          <p:cNvGrpSpPr/>
          <p:nvPr/>
        </p:nvGrpSpPr>
        <p:grpSpPr>
          <a:xfrm>
            <a:off x="825370" y="4342956"/>
            <a:ext cx="1442630" cy="1215852"/>
            <a:chOff x="1862013" y="5688533"/>
            <a:chExt cx="1979612" cy="1763712"/>
          </a:xfrm>
        </p:grpSpPr>
        <p:sp>
          <p:nvSpPr>
            <p:cNvPr id="42" name="AutoShape 23"/>
            <p:cNvSpPr>
              <a:spLocks noChangeArrowheads="1"/>
            </p:cNvSpPr>
            <p:nvPr/>
          </p:nvSpPr>
          <p:spPr bwMode="auto">
            <a:xfrm>
              <a:off x="1862013" y="5688533"/>
              <a:ext cx="1979612" cy="1763712"/>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814"/>
            </a:p>
          </p:txBody>
        </p:sp>
        <p:sp>
          <p:nvSpPr>
            <p:cNvPr id="43" name="Text Box 29"/>
            <p:cNvSpPr txBox="1">
              <a:spLocks noChangeArrowheads="1"/>
            </p:cNvSpPr>
            <p:nvPr/>
          </p:nvSpPr>
          <p:spPr bwMode="auto">
            <a:xfrm>
              <a:off x="2232000" y="6536440"/>
              <a:ext cx="10795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Rules</a:t>
              </a:r>
            </a:p>
          </p:txBody>
        </p:sp>
      </p:grpSp>
    </p:spTree>
    <p:extLst>
      <p:ext uri="{BB962C8B-B14F-4D97-AF65-F5344CB8AC3E}">
        <p14:creationId xmlns:p14="http://schemas.microsoft.com/office/powerpoint/2010/main" val="2041699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29"/>
                                        </p:tgtEl>
                                      </p:cBhvr>
                                    </p:animEffect>
                                    <p:animScale>
                                      <p:cBhvr>
                                        <p:cTn id="7" dur="500" autoRev="1" fill="hold"/>
                                        <p:tgtEl>
                                          <p:spTgt spid="29"/>
                                        </p:tgtEl>
                                      </p:cBhvr>
                                      <p:by x="105000" y="105000"/>
                                    </p:animScale>
                                  </p:childTnLst>
                                </p:cTn>
                              </p:par>
                              <p:par>
                                <p:cTn id="8" presetID="26" presetClass="emph" presetSubtype="0" fill="hold" nodeType="withEffect">
                                  <p:stCondLst>
                                    <p:cond delay="0"/>
                                  </p:stCondLst>
                                  <p:childTnLst>
                                    <p:animEffect transition="out" filter="fade">
                                      <p:cBhvr>
                                        <p:cTn id="9" dur="1000" tmFilter="0, 0; .2, .5; .8, .5; 1, 0"/>
                                        <p:tgtEl>
                                          <p:spTgt spid="32"/>
                                        </p:tgtEl>
                                      </p:cBhvr>
                                    </p:animEffect>
                                    <p:animScale>
                                      <p:cBhvr>
                                        <p:cTn id="10" dur="500" autoRev="1" fill="hold"/>
                                        <p:tgtEl>
                                          <p:spTgt spid="32"/>
                                        </p:tgtEl>
                                      </p:cBhvr>
                                      <p:by x="105000" y="105000"/>
                                    </p:animScale>
                                  </p:childTnLst>
                                </p:cTn>
                              </p:par>
                              <p:par>
                                <p:cTn id="11" presetID="26" presetClass="emph" presetSubtype="0" fill="hold" nodeType="withEffect">
                                  <p:stCondLst>
                                    <p:cond delay="0"/>
                                  </p:stCondLst>
                                  <p:childTnLst>
                                    <p:animEffect transition="out" filter="fade">
                                      <p:cBhvr>
                                        <p:cTn id="12" dur="1000" tmFilter="0, 0; .2, .5; .8, .5; 1, 0"/>
                                        <p:tgtEl>
                                          <p:spTgt spid="38"/>
                                        </p:tgtEl>
                                      </p:cBhvr>
                                    </p:animEffect>
                                    <p:animScale>
                                      <p:cBhvr>
                                        <p:cTn id="13" dur="500" autoRev="1" fill="hold"/>
                                        <p:tgtEl>
                                          <p:spTgt spid="38"/>
                                        </p:tgtEl>
                                      </p:cBhvr>
                                      <p:by x="105000" y="105000"/>
                                    </p:animScale>
                                  </p:childTnLst>
                                </p:cTn>
                              </p:par>
                              <p:par>
                                <p:cTn id="14" presetID="26" presetClass="emph" presetSubtype="0" fill="hold" nodeType="withEffect">
                                  <p:stCondLst>
                                    <p:cond delay="0"/>
                                  </p:stCondLst>
                                  <p:childTnLst>
                                    <p:animEffect transition="out" filter="fade">
                                      <p:cBhvr>
                                        <p:cTn id="15" dur="1000" tmFilter="0, 0; .2, .5; .8, .5; 1, 0"/>
                                        <p:tgtEl>
                                          <p:spTgt spid="41"/>
                                        </p:tgtEl>
                                      </p:cBhvr>
                                    </p:animEffect>
                                    <p:animScale>
                                      <p:cBhvr>
                                        <p:cTn id="16" dur="50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58D0C-2858-6A1B-BCFB-52CB4E746231}"/>
              </a:ext>
            </a:extLst>
          </p:cNvPr>
          <p:cNvPicPr>
            <a:picLocks noChangeAspect="1"/>
          </p:cNvPicPr>
          <p:nvPr/>
        </p:nvPicPr>
        <p:blipFill>
          <a:blip r:embed="rId3"/>
          <a:stretch>
            <a:fillRect/>
          </a:stretch>
        </p:blipFill>
        <p:spPr>
          <a:xfrm>
            <a:off x="0" y="45426"/>
            <a:ext cx="9144000" cy="5657272"/>
          </a:xfrm>
          <a:prstGeom prst="rect">
            <a:avLst/>
          </a:prstGeom>
        </p:spPr>
      </p:pic>
      <p:grpSp>
        <p:nvGrpSpPr>
          <p:cNvPr id="11" name="Group 2"/>
          <p:cNvGrpSpPr>
            <a:grpSpLocks/>
          </p:cNvGrpSpPr>
          <p:nvPr/>
        </p:nvGrpSpPr>
        <p:grpSpPr bwMode="auto">
          <a:xfrm>
            <a:off x="937484" y="4762932"/>
            <a:ext cx="1071286" cy="865894"/>
            <a:chOff x="755" y="3175"/>
            <a:chExt cx="968" cy="861"/>
          </a:xfrm>
        </p:grpSpPr>
        <p:sp>
          <p:nvSpPr>
            <p:cNvPr id="12"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3"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4"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5" name="AutoShape 6"/>
            <p:cNvSpPr>
              <a:spLocks noChangeArrowheads="1"/>
            </p:cNvSpPr>
            <p:nvPr/>
          </p:nvSpPr>
          <p:spPr bwMode="auto">
            <a:xfrm>
              <a:off x="757"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6"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7"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sp>
        <p:nvSpPr>
          <p:cNvPr id="20" name="Text Box 27"/>
          <p:cNvSpPr txBox="1">
            <a:spLocks noChangeArrowheads="1"/>
          </p:cNvSpPr>
          <p:nvPr/>
        </p:nvSpPr>
        <p:spPr bwMode="auto">
          <a:xfrm>
            <a:off x="364657" y="5253019"/>
            <a:ext cx="752556" cy="493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400" b="1" dirty="0">
                <a:latin typeface="+mn-lt"/>
              </a:rPr>
              <a:t>Level</a:t>
            </a:r>
          </a:p>
          <a:p>
            <a:pPr algn="ctr">
              <a:lnSpc>
                <a:spcPct val="95000"/>
              </a:lnSpc>
            </a:pPr>
            <a:r>
              <a:rPr lang="de-DE" altLang="en-US" sz="1400" b="1" dirty="0">
                <a:latin typeface="+mn-lt"/>
              </a:rPr>
              <a:t>design</a:t>
            </a:r>
          </a:p>
        </p:txBody>
      </p:sp>
      <p:grpSp>
        <p:nvGrpSpPr>
          <p:cNvPr id="21" name="Group 20"/>
          <p:cNvGrpSpPr/>
          <p:nvPr/>
        </p:nvGrpSpPr>
        <p:grpSpPr>
          <a:xfrm>
            <a:off x="777792" y="4039529"/>
            <a:ext cx="1705976" cy="1117316"/>
            <a:chOff x="133599" y="3472849"/>
            <a:chExt cx="2447128" cy="1763713"/>
          </a:xfrm>
        </p:grpSpPr>
        <p:sp>
          <p:nvSpPr>
            <p:cNvPr id="22" name="AutoShape 20"/>
            <p:cNvSpPr>
              <a:spLocks noChangeArrowheads="1"/>
            </p:cNvSpPr>
            <p:nvPr/>
          </p:nvSpPr>
          <p:spPr bwMode="auto">
            <a:xfrm rot="10800000">
              <a:off x="133599" y="3472849"/>
              <a:ext cx="1979613" cy="1763713"/>
            </a:xfrm>
            <a:prstGeom prst="triangle">
              <a:avLst>
                <a:gd name="adj" fmla="val 50000"/>
              </a:avLst>
            </a:prstGeom>
            <a:gradFill>
              <a:gsLst>
                <a:gs pos="0">
                  <a:srgbClr val="FFC000"/>
                </a:gs>
                <a:gs pos="100000">
                  <a:schemeClr val="accent6">
                    <a:tint val="50000"/>
                    <a:shade val="100000"/>
                    <a:satMod val="350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GB" sz="1814"/>
            </a:p>
          </p:txBody>
        </p:sp>
        <p:sp>
          <p:nvSpPr>
            <p:cNvPr id="23" name="Text Box 25"/>
            <p:cNvSpPr txBox="1">
              <a:spLocks noChangeArrowheads="1"/>
            </p:cNvSpPr>
            <p:nvPr/>
          </p:nvSpPr>
          <p:spPr bwMode="auto">
            <a:xfrm>
              <a:off x="601115" y="3537767"/>
              <a:ext cx="1979612" cy="434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 pos="1447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600" b="1" dirty="0">
                  <a:latin typeface="+mn-lt"/>
                </a:rPr>
                <a:t>Audio</a:t>
              </a:r>
            </a:p>
          </p:txBody>
        </p:sp>
      </p:grpSp>
      <p:grpSp>
        <p:nvGrpSpPr>
          <p:cNvPr id="27" name="Group 26"/>
          <p:cNvGrpSpPr/>
          <p:nvPr/>
        </p:nvGrpSpPr>
        <p:grpSpPr>
          <a:xfrm>
            <a:off x="53228" y="4041324"/>
            <a:ext cx="1689935" cy="1138400"/>
            <a:chOff x="865063" y="3900570"/>
            <a:chExt cx="2418427" cy="1763713"/>
          </a:xfrm>
        </p:grpSpPr>
        <p:sp>
          <p:nvSpPr>
            <p:cNvPr id="28" name="AutoShape 21"/>
            <p:cNvSpPr>
              <a:spLocks noChangeArrowheads="1"/>
            </p:cNvSpPr>
            <p:nvPr/>
          </p:nvSpPr>
          <p:spPr bwMode="auto">
            <a:xfrm>
              <a:off x="865063" y="3900570"/>
              <a:ext cx="1979613" cy="1763713"/>
            </a:xfrm>
            <a:prstGeom prst="triangle">
              <a:avLst>
                <a:gd name="adj" fmla="val 500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sz="1814"/>
            </a:p>
          </p:txBody>
        </p:sp>
        <p:sp>
          <p:nvSpPr>
            <p:cNvPr id="29" name="Text Box 24"/>
            <p:cNvSpPr txBox="1">
              <a:spLocks noChangeArrowheads="1"/>
            </p:cNvSpPr>
            <p:nvPr/>
          </p:nvSpPr>
          <p:spPr bwMode="auto">
            <a:xfrm>
              <a:off x="1303877" y="5113859"/>
              <a:ext cx="1979613" cy="434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 pos="1447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Visuals</a:t>
              </a:r>
            </a:p>
          </p:txBody>
        </p:sp>
      </p:grpSp>
      <p:sp>
        <p:nvSpPr>
          <p:cNvPr id="19" name="Title 7"/>
          <p:cNvSpPr txBox="1">
            <a:spLocks/>
          </p:cNvSpPr>
          <p:nvPr/>
        </p:nvSpPr>
        <p:spPr bwMode="auto">
          <a:xfrm>
            <a:off x="0" y="0"/>
            <a:ext cx="9144000"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sz="3400" cap="none" dirty="0" err="1">
                <a:solidFill>
                  <a:prstClr val="white"/>
                </a:solidFill>
                <a:latin typeface="Calibri" panose="020F0502020204030204"/>
                <a:ea typeface="ＭＳ Ｐゴシック" pitchFamily="34" charset="-128"/>
                <a:cs typeface="+mn-cs"/>
              </a:rPr>
              <a:t>AudioInSpace</a:t>
            </a:r>
            <a:r>
              <a:rPr lang="en-GB" sz="3400" cap="none" dirty="0">
                <a:solidFill>
                  <a:prstClr val="white"/>
                </a:solidFill>
                <a:latin typeface="Calibri" panose="020F0502020204030204"/>
                <a:ea typeface="ＭＳ Ｐゴシック" pitchFamily="34" charset="-128"/>
                <a:cs typeface="+mn-cs"/>
              </a:rPr>
              <a:t>: From Music to Weapons!</a:t>
            </a:r>
            <a:endParaRPr lang="en-GB" sz="3400" b="1" cap="none" dirty="0">
              <a:solidFill>
                <a:srgbClr val="FFC000"/>
              </a:solidFill>
              <a:latin typeface="Calibri" panose="020F0502020204030204"/>
              <a:ea typeface="ＭＳ Ｐゴシック" pitchFamily="34" charset="-128"/>
              <a:cs typeface="+mn-cs"/>
            </a:endParaRPr>
          </a:p>
          <a:p>
            <a:pPr lvl="0"/>
            <a:r>
              <a:rPr lang="en-GB" sz="1400" cap="none" dirty="0">
                <a:solidFill>
                  <a:prstClr val="white"/>
                </a:solidFill>
                <a:ea typeface="ＭＳ Ｐゴシック" pitchFamily="34" charset="-128"/>
                <a:cs typeface="+mn-cs"/>
              </a:rPr>
              <a:t>Hoover, </a:t>
            </a:r>
            <a:r>
              <a:rPr lang="en-GB" sz="1400" cap="none" dirty="0" err="1">
                <a:solidFill>
                  <a:prstClr val="white"/>
                </a:solidFill>
                <a:ea typeface="ＭＳ Ｐゴシック" pitchFamily="34" charset="-128"/>
                <a:cs typeface="+mn-cs"/>
              </a:rPr>
              <a:t>Cachia</a:t>
            </a:r>
            <a:r>
              <a:rPr lang="en-GB" sz="1400" cap="none" dirty="0">
                <a:solidFill>
                  <a:prstClr val="white"/>
                </a:solidFill>
                <a:ea typeface="ＭＳ Ｐゴシック" pitchFamily="34" charset="-128"/>
                <a:cs typeface="+mn-cs"/>
              </a:rPr>
              <a:t>,  Liapis, </a:t>
            </a:r>
            <a:r>
              <a:rPr lang="en-GB" sz="1400" cap="none" dirty="0" err="1">
                <a:solidFill>
                  <a:prstClr val="white"/>
                </a:solidFill>
                <a:ea typeface="ＭＳ Ｐゴシック" pitchFamily="34" charset="-128"/>
                <a:cs typeface="+mn-cs"/>
              </a:rPr>
              <a:t>Yannakakis</a:t>
            </a:r>
            <a:r>
              <a:rPr lang="en-GB" sz="1400" cap="none" dirty="0">
                <a:solidFill>
                  <a:prstClr val="white"/>
                </a:solidFill>
                <a:ea typeface="ＭＳ Ｐゴシック" pitchFamily="34" charset="-128"/>
                <a:cs typeface="+mn-cs"/>
              </a:rPr>
              <a:t>, </a:t>
            </a:r>
            <a:r>
              <a:rPr lang="en-GB" sz="1400" b="1" cap="none" dirty="0">
                <a:solidFill>
                  <a:prstClr val="white"/>
                </a:solidFill>
                <a:ea typeface="ＭＳ Ｐゴシック" pitchFamily="34" charset="-128"/>
                <a:cs typeface="+mn-cs"/>
              </a:rPr>
              <a:t>"</a:t>
            </a:r>
            <a:r>
              <a:rPr lang="en-GB" sz="1400" b="1" cap="none" dirty="0" err="1">
                <a:solidFill>
                  <a:prstClr val="white"/>
                </a:solidFill>
                <a:ea typeface="ＭＳ Ｐゴシック" pitchFamily="34" charset="-128"/>
                <a:cs typeface="+mn-cs"/>
              </a:rPr>
              <a:t>AudioInSpace</a:t>
            </a:r>
            <a:r>
              <a:rPr lang="en-GB" sz="1400" b="1" cap="none" dirty="0">
                <a:solidFill>
                  <a:prstClr val="white"/>
                </a:solidFill>
                <a:ea typeface="ＭＳ Ｐゴシック" pitchFamily="34" charset="-128"/>
                <a:cs typeface="+mn-cs"/>
              </a:rPr>
              <a:t>: A Proof-of-Concept Exploring the Creative Fusion of Generative Audio, Visuals and Gameplay,"</a:t>
            </a:r>
            <a:r>
              <a:rPr lang="en-GB" sz="1400" cap="none" dirty="0">
                <a:solidFill>
                  <a:prstClr val="white"/>
                </a:solidFill>
                <a:ea typeface="ＭＳ Ｐゴシック" pitchFamily="34" charset="-128"/>
                <a:cs typeface="+mn-cs"/>
              </a:rPr>
              <a:t> in </a:t>
            </a:r>
            <a:r>
              <a:rPr lang="en-GB" sz="1400" cap="none" dirty="0" err="1">
                <a:solidFill>
                  <a:prstClr val="white"/>
                </a:solidFill>
                <a:ea typeface="ＭＳ Ｐゴシック" pitchFamily="34" charset="-128"/>
                <a:cs typeface="+mn-cs"/>
              </a:rPr>
              <a:t>EvoMusArt</a:t>
            </a:r>
            <a:r>
              <a:rPr lang="en-GB" sz="1400" cap="none" dirty="0">
                <a:solidFill>
                  <a:prstClr val="white"/>
                </a:solidFill>
                <a:ea typeface="ＭＳ Ｐゴシック" pitchFamily="34" charset="-128"/>
                <a:cs typeface="+mn-cs"/>
              </a:rPr>
              <a:t>, 2015</a:t>
            </a:r>
          </a:p>
        </p:txBody>
      </p:sp>
    </p:spTree>
    <p:extLst>
      <p:ext uri="{BB962C8B-B14F-4D97-AF65-F5344CB8AC3E}">
        <p14:creationId xmlns:p14="http://schemas.microsoft.com/office/powerpoint/2010/main" val="216347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fill="hold" nodeType="withEffect">
                                  <p:stCondLst>
                                    <p:cond delay="0"/>
                                  </p:stCondLst>
                                  <p:childTnLst>
                                    <p:animEffect transition="out" filter="fade">
                                      <p:cBhvr>
                                        <p:cTn id="9" dur="1000" tmFilter="0, 0; .2, .5; .8, .5; 1, 0"/>
                                        <p:tgtEl>
                                          <p:spTgt spid="27"/>
                                        </p:tgtEl>
                                      </p:cBhvr>
                                    </p:animEffect>
                                    <p:animScale>
                                      <p:cBhvr>
                                        <p:cTn id="10" dur="5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08" y="1345332"/>
            <a:ext cx="9370928" cy="2671608"/>
          </a:xfrm>
          <a:prstGeom prst="rect">
            <a:avLst/>
          </a:prstGeom>
        </p:spPr>
      </p:pic>
      <p:grpSp>
        <p:nvGrpSpPr>
          <p:cNvPr id="7" name="Group 2"/>
          <p:cNvGrpSpPr>
            <a:grpSpLocks/>
          </p:cNvGrpSpPr>
          <p:nvPr/>
        </p:nvGrpSpPr>
        <p:grpSpPr bwMode="auto">
          <a:xfrm>
            <a:off x="7740801" y="4016940"/>
            <a:ext cx="1071286" cy="865894"/>
            <a:chOff x="755" y="3175"/>
            <a:chExt cx="968" cy="861"/>
          </a:xfrm>
        </p:grpSpPr>
        <p:sp>
          <p:nvSpPr>
            <p:cNvPr id="8" name="AutoShape 3"/>
            <p:cNvSpPr>
              <a:spLocks noChangeArrowheads="1"/>
            </p:cNvSpPr>
            <p:nvPr/>
          </p:nvSpPr>
          <p:spPr bwMode="auto">
            <a:xfrm flipH="1" flipV="1">
              <a:off x="1240" y="3606"/>
              <a:ext cx="482" cy="430"/>
            </a:xfrm>
            <a:prstGeom prst="triangle">
              <a:avLst>
                <a:gd name="adj" fmla="val 50000"/>
              </a:avLst>
            </a:prstGeom>
            <a:solidFill>
              <a:srgbClr val="944794"/>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9" name="AutoShape 4"/>
            <p:cNvSpPr>
              <a:spLocks noChangeArrowheads="1"/>
            </p:cNvSpPr>
            <p:nvPr/>
          </p:nvSpPr>
          <p:spPr bwMode="auto">
            <a:xfrm flipH="1" flipV="1">
              <a:off x="754" y="3606"/>
              <a:ext cx="483" cy="430"/>
            </a:xfrm>
            <a:prstGeom prst="triangle">
              <a:avLst>
                <a:gd name="adj" fmla="val 50000"/>
              </a:avLst>
            </a:prstGeom>
            <a:solidFill>
              <a:srgbClr val="94BD5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3" name="AutoShape 5"/>
            <p:cNvSpPr>
              <a:spLocks noChangeArrowheads="1"/>
            </p:cNvSpPr>
            <p:nvPr/>
          </p:nvSpPr>
          <p:spPr bwMode="auto">
            <a:xfrm rot="10800000">
              <a:off x="1000" y="3177"/>
              <a:ext cx="483" cy="430"/>
            </a:xfrm>
            <a:prstGeom prst="triangle">
              <a:avLst>
                <a:gd name="adj" fmla="val 50000"/>
              </a:avLst>
            </a:prstGeom>
            <a:solidFill>
              <a:srgbClr val="FF950E"/>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4" name="AutoShape 6"/>
            <p:cNvSpPr>
              <a:spLocks noChangeArrowheads="1"/>
            </p:cNvSpPr>
            <p:nvPr/>
          </p:nvSpPr>
          <p:spPr bwMode="auto">
            <a:xfrm>
              <a:off x="757" y="3175"/>
              <a:ext cx="483" cy="430"/>
            </a:xfrm>
            <a:prstGeom prst="triangle">
              <a:avLst>
                <a:gd name="adj" fmla="val 50000"/>
              </a:avLst>
            </a:prstGeom>
            <a:solidFill>
              <a:srgbClr val="FFFF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5" name="AutoShape 7"/>
            <p:cNvSpPr>
              <a:spLocks noChangeArrowheads="1"/>
            </p:cNvSpPr>
            <p:nvPr/>
          </p:nvSpPr>
          <p:spPr bwMode="auto">
            <a:xfrm>
              <a:off x="1240" y="3175"/>
              <a:ext cx="482" cy="430"/>
            </a:xfrm>
            <a:prstGeom prst="triangle">
              <a:avLst>
                <a:gd name="adj" fmla="val 50000"/>
              </a:avLst>
            </a:prstGeom>
            <a:solidFill>
              <a:srgbClr val="FF0000"/>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6" name="AutoShape 8"/>
            <p:cNvSpPr>
              <a:spLocks noChangeArrowheads="1"/>
            </p:cNvSpPr>
            <p:nvPr/>
          </p:nvSpPr>
          <p:spPr bwMode="auto">
            <a:xfrm>
              <a:off x="1000" y="3606"/>
              <a:ext cx="483" cy="430"/>
            </a:xfrm>
            <a:prstGeom prst="triangle">
              <a:avLst>
                <a:gd name="adj" fmla="val 50000"/>
              </a:avLst>
            </a:prstGeom>
            <a:solidFill>
              <a:srgbClr val="00DCFF"/>
            </a:solidFill>
            <a:ln w="3672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grpSp>
      <p:grpSp>
        <p:nvGrpSpPr>
          <p:cNvPr id="17" name="Group 16"/>
          <p:cNvGrpSpPr/>
          <p:nvPr/>
        </p:nvGrpSpPr>
        <p:grpSpPr>
          <a:xfrm>
            <a:off x="6862946" y="4469426"/>
            <a:ext cx="1380055" cy="1117316"/>
            <a:chOff x="865063" y="5688534"/>
            <a:chExt cx="1979612" cy="1763712"/>
          </a:xfrm>
        </p:grpSpPr>
        <p:sp>
          <p:nvSpPr>
            <p:cNvPr id="18" name="AutoShape 19"/>
            <p:cNvSpPr>
              <a:spLocks noChangeArrowheads="1"/>
            </p:cNvSpPr>
            <p:nvPr/>
          </p:nvSpPr>
          <p:spPr bwMode="auto">
            <a:xfrm flipH="1" flipV="1">
              <a:off x="865063" y="5688534"/>
              <a:ext cx="1979612" cy="1763712"/>
            </a:xfrm>
            <a:prstGeom prst="triangle">
              <a:avLst>
                <a:gd name="adj" fmla="val 5000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GB" sz="1814"/>
            </a:p>
          </p:txBody>
        </p:sp>
        <p:sp>
          <p:nvSpPr>
            <p:cNvPr id="19" name="Text Box 27"/>
            <p:cNvSpPr txBox="1">
              <a:spLocks noChangeArrowheads="1"/>
            </p:cNvSpPr>
            <p:nvPr/>
          </p:nvSpPr>
          <p:spPr bwMode="auto">
            <a:xfrm>
              <a:off x="1322263" y="5725045"/>
              <a:ext cx="10795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400" b="1" dirty="0">
                  <a:latin typeface="+mn-lt"/>
                </a:rPr>
                <a:t>Levels</a:t>
              </a:r>
            </a:p>
          </p:txBody>
        </p:sp>
      </p:grpSp>
      <p:grpSp>
        <p:nvGrpSpPr>
          <p:cNvPr id="23" name="Group 22"/>
          <p:cNvGrpSpPr/>
          <p:nvPr/>
        </p:nvGrpSpPr>
        <p:grpSpPr>
          <a:xfrm>
            <a:off x="7552973" y="4449384"/>
            <a:ext cx="1411515" cy="1132638"/>
            <a:chOff x="1897847" y="5688533"/>
            <a:chExt cx="1979612" cy="1763712"/>
          </a:xfrm>
        </p:grpSpPr>
        <p:sp>
          <p:nvSpPr>
            <p:cNvPr id="24" name="AutoShape 23"/>
            <p:cNvSpPr>
              <a:spLocks noChangeArrowheads="1"/>
            </p:cNvSpPr>
            <p:nvPr/>
          </p:nvSpPr>
          <p:spPr bwMode="auto">
            <a:xfrm>
              <a:off x="1897847" y="5688533"/>
              <a:ext cx="1979612" cy="1763712"/>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600" b="1"/>
            </a:p>
          </p:txBody>
        </p:sp>
        <p:sp>
          <p:nvSpPr>
            <p:cNvPr id="25" name="Text Box 29"/>
            <p:cNvSpPr txBox="1">
              <a:spLocks noChangeArrowheads="1"/>
            </p:cNvSpPr>
            <p:nvPr/>
          </p:nvSpPr>
          <p:spPr bwMode="auto">
            <a:xfrm>
              <a:off x="2232000" y="6536440"/>
              <a:ext cx="10795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400" b="1" dirty="0">
                  <a:latin typeface="+mn-lt"/>
                </a:rPr>
                <a:t>Rules</a:t>
              </a:r>
            </a:p>
          </p:txBody>
        </p:sp>
      </p:grpSp>
      <p:sp>
        <p:nvSpPr>
          <p:cNvPr id="34" name="Down Arrow 33"/>
          <p:cNvSpPr>
            <a:spLocks noChangeArrowheads="1"/>
          </p:cNvSpPr>
          <p:nvPr/>
        </p:nvSpPr>
        <p:spPr bwMode="auto">
          <a:xfrm rot="10800000">
            <a:off x="417315" y="3424033"/>
            <a:ext cx="941387" cy="696913"/>
          </a:xfrm>
          <a:prstGeom prst="downArrow">
            <a:avLst>
              <a:gd name="adj1" fmla="val 50000"/>
              <a:gd name="adj2" fmla="val 50000"/>
            </a:avLst>
          </a:prstGeom>
          <a:solidFill>
            <a:srgbClr val="106690"/>
          </a:solidFill>
          <a:ln w="9525" algn="ctr">
            <a:solidFill>
              <a:schemeClr val="tx1"/>
            </a:solidFill>
            <a:round/>
            <a:headEnd/>
            <a:tailEnd/>
          </a:ln>
        </p:spPr>
        <p:txBody>
          <a:bodyPr/>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Unicode MS" panose="020B0604020202020204" pitchFamily="34" charset="-128"/>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Unicode MS" panose="020B0604020202020204" pitchFamily="34" charset="-128"/>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Unicode MS" panose="020B0604020202020204" pitchFamily="34" charset="-128"/>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Unicode MS" panose="020B0604020202020204" pitchFamily="34" charset="-128"/>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Unicode MS" panose="020B0604020202020204" pitchFamily="34" charset="-128"/>
              </a:defRPr>
            </a:lvl5pPr>
            <a:lvl6pPr marL="22860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6pPr>
            <a:lvl7pPr marL="27432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7pPr>
            <a:lvl8pPr marL="32004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8pPr>
            <a:lvl9pPr marL="36576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9pPr>
          </a:lstStyle>
          <a:p>
            <a:pPr defTabSz="414772" eaLnBrk="1">
              <a:lnSpc>
                <a:spcPct val="93000"/>
              </a:lnSpc>
              <a:buClr>
                <a:srgbClr val="000000"/>
              </a:buClr>
              <a:buSzPct val="100000"/>
              <a:defRPr/>
            </a:pPr>
            <a:endParaRPr lang="nl-NL" altLang="nl-NL" sz="1633">
              <a:solidFill>
                <a:srgbClr val="000000"/>
              </a:solidFill>
              <a:latin typeface="+mn-lt"/>
              <a:ea typeface="SimSun" panose="02010600030101010101" pitchFamily="2" charset="-122"/>
              <a:cs typeface="+mn-cs"/>
            </a:endParaRPr>
          </a:p>
        </p:txBody>
      </p:sp>
      <p:pic>
        <p:nvPicPr>
          <p:cNvPr id="35" name="Picture 34"/>
          <p:cNvPicPr>
            <a:picLocks noChangeAspect="1"/>
          </p:cNvPicPr>
          <p:nvPr/>
        </p:nvPicPr>
        <p:blipFill>
          <a:blip r:embed="rId4"/>
          <a:srcRect/>
          <a:stretch>
            <a:fillRect/>
          </a:stretch>
        </p:blipFill>
        <p:spPr bwMode="auto">
          <a:xfrm>
            <a:off x="90658" y="4197722"/>
            <a:ext cx="3482975" cy="13843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p:nvPr/>
        </p:nvGrpSpPr>
        <p:grpSpPr bwMode="auto">
          <a:xfrm flipH="1">
            <a:off x="2762545" y="3208133"/>
            <a:ext cx="2941527" cy="1128712"/>
            <a:chOff x="1980049" y="3140971"/>
            <a:chExt cx="8223263" cy="3158251"/>
          </a:xfrm>
          <a:effectLst>
            <a:outerShdw blurRad="50800" dist="38100" dir="2700000" algn="tl" rotWithShape="0">
              <a:prstClr val="black">
                <a:alpha val="40000"/>
              </a:prstClr>
            </a:outerShdw>
          </a:effectLst>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8262" y="4843230"/>
              <a:ext cx="2598033" cy="145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8262" y="3143851"/>
              <a:ext cx="2593713" cy="145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9519" y="3145291"/>
              <a:ext cx="2603793" cy="144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0049" y="4844669"/>
              <a:ext cx="2603793" cy="14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0049" y="3140971"/>
              <a:ext cx="2595152" cy="145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Down Arrow 35"/>
          <p:cNvSpPr>
            <a:spLocks noChangeArrowheads="1"/>
          </p:cNvSpPr>
          <p:nvPr/>
        </p:nvSpPr>
        <p:spPr bwMode="auto">
          <a:xfrm rot="16200000">
            <a:off x="5690401" y="3191337"/>
            <a:ext cx="941387" cy="696913"/>
          </a:xfrm>
          <a:prstGeom prst="downArrow">
            <a:avLst>
              <a:gd name="adj1" fmla="val 50000"/>
              <a:gd name="adj2" fmla="val 50000"/>
            </a:avLst>
          </a:prstGeom>
          <a:solidFill>
            <a:srgbClr val="106690"/>
          </a:solidFill>
          <a:ln w="9525" algn="ctr">
            <a:solidFill>
              <a:schemeClr val="tx1"/>
            </a:solidFill>
            <a:round/>
            <a:headEnd/>
            <a:tailEnd/>
          </a:ln>
        </p:spPr>
        <p:txBody>
          <a:bodyPr/>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Unicode MS" panose="020B0604020202020204" pitchFamily="34" charset="-128"/>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Unicode MS" panose="020B0604020202020204" pitchFamily="34" charset="-128"/>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Unicode MS" panose="020B0604020202020204" pitchFamily="34" charset="-128"/>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Unicode MS" panose="020B0604020202020204" pitchFamily="34" charset="-128"/>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Unicode MS" panose="020B0604020202020204" pitchFamily="34" charset="-128"/>
              </a:defRPr>
            </a:lvl5pPr>
            <a:lvl6pPr marL="22860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6pPr>
            <a:lvl7pPr marL="27432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7pPr>
            <a:lvl8pPr marL="32004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8pPr>
            <a:lvl9pPr marL="36576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9pPr>
          </a:lstStyle>
          <a:p>
            <a:pPr defTabSz="414772" eaLnBrk="1">
              <a:lnSpc>
                <a:spcPct val="93000"/>
              </a:lnSpc>
              <a:buClr>
                <a:srgbClr val="000000"/>
              </a:buClr>
              <a:buSzPct val="100000"/>
              <a:defRPr/>
            </a:pPr>
            <a:endParaRPr lang="nl-NL" altLang="nl-NL" sz="1633">
              <a:solidFill>
                <a:srgbClr val="000000"/>
              </a:solidFill>
              <a:latin typeface="+mn-lt"/>
              <a:ea typeface="SimSun" panose="02010600030101010101" pitchFamily="2" charset="-122"/>
              <a:cs typeface="+mn-cs"/>
            </a:endParaRPr>
          </a:p>
        </p:txBody>
      </p:sp>
      <p:sp>
        <p:nvSpPr>
          <p:cNvPr id="33" name="Title 7"/>
          <p:cNvSpPr txBox="1">
            <a:spLocks/>
          </p:cNvSpPr>
          <p:nvPr/>
        </p:nvSpPr>
        <p:spPr bwMode="auto">
          <a:xfrm>
            <a:off x="0" y="0"/>
            <a:ext cx="9144000" cy="1080000"/>
          </a:xfrm>
          <a:prstGeom prst="rect">
            <a:avLst/>
          </a:prstGeom>
          <a:blipFill>
            <a:blip r:embed="rId10"/>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sz="3400" cap="none" dirty="0">
                <a:solidFill>
                  <a:prstClr val="white"/>
                </a:solidFill>
                <a:latin typeface="Calibri" panose="020F0502020204030204"/>
                <a:ea typeface="ＭＳ Ｐゴシック" pitchFamily="34" charset="-128"/>
                <a:cs typeface="+mn-cs"/>
              </a:rPr>
              <a:t>Orchestrating Level and Game Design</a:t>
            </a:r>
            <a:endParaRPr lang="en-GB" sz="3400" b="1" cap="none" dirty="0">
              <a:solidFill>
                <a:srgbClr val="FFC000"/>
              </a:solidFill>
              <a:latin typeface="Calibri" panose="020F0502020204030204"/>
              <a:ea typeface="ＭＳ Ｐゴシック" pitchFamily="34" charset="-128"/>
              <a:cs typeface="+mn-cs"/>
            </a:endParaRPr>
          </a:p>
          <a:p>
            <a:pPr lvl="0" eaLnBrk="1" hangingPunct="1"/>
            <a:r>
              <a:rPr lang="en-GB" sz="1400" cap="none" dirty="0" err="1">
                <a:solidFill>
                  <a:prstClr val="white"/>
                </a:solidFill>
                <a:latin typeface="Calibri" panose="020F0502020204030204"/>
                <a:ea typeface="ＭＳ Ｐゴシック" pitchFamily="34" charset="-128"/>
                <a:cs typeface="+mn-cs"/>
              </a:rPr>
              <a:t>Karavolos</a:t>
            </a:r>
            <a:r>
              <a:rPr lang="en-GB" sz="1400" cap="none" dirty="0">
                <a:solidFill>
                  <a:prstClr val="white"/>
                </a:solidFill>
                <a:latin typeface="Calibri" panose="020F0502020204030204"/>
                <a:ea typeface="ＭＳ Ｐゴシック" pitchFamily="34" charset="-128"/>
                <a:cs typeface="+mn-cs"/>
              </a:rPr>
              <a:t>, Liapis, and </a:t>
            </a:r>
            <a:r>
              <a:rPr lang="en-GB" sz="1400" cap="none" dirty="0" err="1">
                <a:solidFill>
                  <a:prstClr val="white"/>
                </a:solidFill>
                <a:latin typeface="Calibri" panose="020F0502020204030204"/>
                <a:ea typeface="ＭＳ Ｐゴシック" pitchFamily="34" charset="-128"/>
                <a:cs typeface="+mn-cs"/>
              </a:rPr>
              <a:t>Yannakakis</a:t>
            </a:r>
            <a:r>
              <a:rPr lang="en-GB" sz="1400" cap="none" dirty="0">
                <a:solidFill>
                  <a:prstClr val="white"/>
                </a:solidFill>
                <a:latin typeface="Calibri" panose="020F0502020204030204"/>
                <a:ea typeface="ＭＳ Ｐゴシック" pitchFamily="34" charset="-128"/>
                <a:cs typeface="+mn-cs"/>
              </a:rPr>
              <a:t>: </a:t>
            </a:r>
            <a:r>
              <a:rPr lang="en-GB" sz="1400" b="1" cap="none" dirty="0">
                <a:solidFill>
                  <a:prstClr val="white"/>
                </a:solidFill>
                <a:latin typeface="Calibri" panose="020F0502020204030204"/>
                <a:ea typeface="ＭＳ Ｐゴシック" pitchFamily="34" charset="-128"/>
                <a:cs typeface="+mn-cs"/>
              </a:rPr>
              <a:t>“Learning Patterns of Balance in a Multi-Player Shooter Game,"</a:t>
            </a:r>
            <a:r>
              <a:rPr lang="en-GB" sz="1400" cap="none" dirty="0">
                <a:solidFill>
                  <a:prstClr val="white"/>
                </a:solidFill>
                <a:latin typeface="Calibri" panose="020F0502020204030204"/>
                <a:ea typeface="ＭＳ Ｐゴシック" pitchFamily="34" charset="-128"/>
                <a:cs typeface="+mn-cs"/>
              </a:rPr>
              <a:t> in </a:t>
            </a:r>
            <a:r>
              <a:rPr lang="en-GB" sz="1400" i="1" cap="none" dirty="0">
                <a:solidFill>
                  <a:prstClr val="white"/>
                </a:solidFill>
                <a:latin typeface="Calibri" panose="020F0502020204030204"/>
                <a:ea typeface="ＭＳ Ｐゴシック" pitchFamily="34" charset="-128"/>
                <a:cs typeface="+mn-cs"/>
              </a:rPr>
              <a:t>Proceedings of the Foundations on Digital Games</a:t>
            </a:r>
            <a:r>
              <a:rPr lang="en-GB" sz="1400" cap="none" dirty="0">
                <a:solidFill>
                  <a:prstClr val="white"/>
                </a:solidFill>
                <a:latin typeface="Calibri" panose="020F0502020204030204"/>
                <a:ea typeface="ＭＳ Ｐゴシック" pitchFamily="34" charset="-128"/>
                <a:cs typeface="+mn-cs"/>
              </a:rPr>
              <a:t>, 2017. </a:t>
            </a:r>
          </a:p>
        </p:txBody>
      </p:sp>
    </p:spTree>
    <p:extLst>
      <p:ext uri="{BB962C8B-B14F-4D97-AF65-F5344CB8AC3E}">
        <p14:creationId xmlns:p14="http://schemas.microsoft.com/office/powerpoint/2010/main" val="24908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17"/>
                                        </p:tgtEl>
                                      </p:cBhvr>
                                    </p:animEffect>
                                    <p:animScale>
                                      <p:cBhvr>
                                        <p:cTn id="7" dur="500" autoRev="1" fill="hold"/>
                                        <p:tgtEl>
                                          <p:spTgt spid="17"/>
                                        </p:tgtEl>
                                      </p:cBhvr>
                                      <p:by x="105000" y="105000"/>
                                    </p:animScale>
                                  </p:childTnLst>
                                </p:cTn>
                              </p:par>
                              <p:par>
                                <p:cTn id="8" presetID="26" presetClass="emph" presetSubtype="0" fill="hold" nodeType="withEffect">
                                  <p:stCondLst>
                                    <p:cond delay="0"/>
                                  </p:stCondLst>
                                  <p:childTnLst>
                                    <p:animEffect transition="out" filter="fade">
                                      <p:cBhvr>
                                        <p:cTn id="9" dur="1000" tmFilter="0, 0; .2, .5; .8, .5; 1, 0"/>
                                        <p:tgtEl>
                                          <p:spTgt spid="23"/>
                                        </p:tgtEl>
                                      </p:cBhvr>
                                    </p:animEffect>
                                    <p:animScale>
                                      <p:cBhvr>
                                        <p:cTn id="10" dur="50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bwMode="auto">
          <a:xfrm>
            <a:off x="-1"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sz="4000" cap="none" dirty="0">
                <a:solidFill>
                  <a:prstClr val="white"/>
                </a:solidFill>
                <a:latin typeface="Calibri" panose="020F0502020204030204"/>
                <a:ea typeface="ＭＳ Ｐゴシック" pitchFamily="34" charset="-128"/>
                <a:cs typeface="+mn-cs"/>
              </a:rPr>
              <a:t>Evaluating Content Generators</a:t>
            </a:r>
          </a:p>
        </p:txBody>
      </p:sp>
    </p:spTree>
    <p:extLst>
      <p:ext uri="{BB962C8B-B14F-4D97-AF65-F5344CB8AC3E}">
        <p14:creationId xmlns:p14="http://schemas.microsoft.com/office/powerpoint/2010/main" val="2130121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p:cNvSpPr>
          <p:nvPr/>
        </p:nvSpPr>
        <p:spPr bwMode="auto">
          <a:xfrm>
            <a:off x="-1"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cap="none" dirty="0">
                <a:solidFill>
                  <a:prstClr val="white"/>
                </a:solidFill>
                <a:latin typeface="Calibri" panose="020F0502020204030204"/>
                <a:ea typeface="ＭＳ Ｐゴシック" pitchFamily="34" charset="-128"/>
                <a:cs typeface="+mn-cs"/>
              </a:rPr>
              <a:t>How Can we Evaluate a Content Generator?</a:t>
            </a:r>
          </a:p>
        </p:txBody>
      </p:sp>
      <p:sp>
        <p:nvSpPr>
          <p:cNvPr id="6" name="TextBox 5"/>
          <p:cNvSpPr txBox="1"/>
          <p:nvPr/>
        </p:nvSpPr>
        <p:spPr>
          <a:xfrm>
            <a:off x="107504" y="1273324"/>
            <a:ext cx="5256584" cy="3016210"/>
          </a:xfrm>
          <a:prstGeom prst="rect">
            <a:avLst/>
          </a:prstGeom>
          <a:noFill/>
        </p:spPr>
        <p:txBody>
          <a:bodyPr wrap="square" rtlCol="0">
            <a:spAutoFit/>
          </a:bodyPr>
          <a:lstStyle/>
          <a:p>
            <a:r>
              <a:rPr lang="en-GB" sz="3000" dirty="0">
                <a:latin typeface="Calibri  "/>
              </a:rPr>
              <a:t>Generally speaking, there are three ways:</a:t>
            </a:r>
          </a:p>
          <a:p>
            <a:pPr marL="342900" indent="-342900">
              <a:buFont typeface="Arial" panose="020B0604020202020204" pitchFamily="34" charset="0"/>
              <a:buChar char="•"/>
            </a:pPr>
            <a:r>
              <a:rPr lang="en-GB" sz="2600" dirty="0">
                <a:latin typeface="Calibri  "/>
              </a:rPr>
              <a:t>Visualization (e.g. expressive range)</a:t>
            </a:r>
          </a:p>
          <a:p>
            <a:pPr marL="342900" indent="-342900">
              <a:buFont typeface="Arial" panose="020B0604020202020204" pitchFamily="34" charset="0"/>
              <a:buChar char="•"/>
            </a:pPr>
            <a:r>
              <a:rPr lang="en-GB" sz="2600" dirty="0">
                <a:latin typeface="Calibri  "/>
              </a:rPr>
              <a:t>AI players (playtesting / personas)</a:t>
            </a:r>
          </a:p>
          <a:p>
            <a:pPr marL="342900" indent="-342900">
              <a:buFont typeface="Arial" panose="020B0604020202020204" pitchFamily="34" charset="0"/>
              <a:buChar char="•"/>
            </a:pPr>
            <a:r>
              <a:rPr lang="en-GB" sz="2600" dirty="0">
                <a:latin typeface="Calibri  "/>
              </a:rPr>
              <a:t>Human players (testing, QA, annotations)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795" r="12699"/>
          <a:stretch/>
        </p:blipFill>
        <p:spPr>
          <a:xfrm>
            <a:off x="5292080" y="1290408"/>
            <a:ext cx="3672408" cy="3583804"/>
          </a:xfrm>
          <a:prstGeom prst="rect">
            <a:avLst/>
          </a:prstGeom>
        </p:spPr>
      </p:pic>
    </p:spTree>
    <p:extLst>
      <p:ext uri="{BB962C8B-B14F-4D97-AF65-F5344CB8AC3E}">
        <p14:creationId xmlns:p14="http://schemas.microsoft.com/office/powerpoint/2010/main" val="91794533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329DF-C137-5BAA-A99C-3A22A1C964A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C6EC64A-5DD3-8BF3-5301-93440AD2BEA4}"/>
              </a:ext>
            </a:extLst>
          </p:cNvPr>
          <p:cNvSpPr txBox="1">
            <a:spLocks/>
          </p:cNvSpPr>
          <p:nvPr/>
        </p:nvSpPr>
        <p:spPr bwMode="auto">
          <a:xfrm>
            <a:off x="395536" y="4585692"/>
            <a:ext cx="5875817" cy="1029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4536" kern="1200">
                <a:solidFill>
                  <a:srgbClr val="000000"/>
                </a:solidFill>
                <a:latin typeface="+mj-lt"/>
                <a:ea typeface="+mj-ea"/>
                <a:cs typeface="+mj-cs"/>
              </a:defRPr>
            </a:lvl1pPr>
            <a:lvl2pPr marL="561670" indent="-216027"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2pPr>
            <a:lvl3pPr marL="86410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3pPr>
            <a:lvl4pPr marL="120975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4pPr>
            <a:lvl5pPr marL="155539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5pPr>
            <a:lvl6pPr marL="190103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6pPr>
            <a:lvl7pPr marL="224668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7pPr>
            <a:lvl8pPr marL="259232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8pPr>
            <a:lvl9pPr marL="2937967"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9pPr>
          </a:lstStyle>
          <a:p>
            <a:pPr algn="l"/>
            <a:r>
              <a:rPr lang="en-GB" dirty="0">
                <a:latin typeface="Calibri" panose="020F0502020204030204" pitchFamily="34" charset="0"/>
              </a:rPr>
              <a:t>Readings: Part III</a:t>
            </a:r>
            <a:endParaRPr lang="pt-PT" sz="2268" dirty="0">
              <a:latin typeface="Calibri" panose="020F0502020204030204" pitchFamily="34" charset="0"/>
            </a:endParaRPr>
          </a:p>
          <a:p>
            <a:pPr algn="l"/>
            <a:r>
              <a:rPr lang="pt-PT" sz="2268" dirty="0">
                <a:latin typeface="Calibri" panose="020F0502020204030204" pitchFamily="34" charset="0"/>
              </a:rPr>
              <a:t>gameaibook.org</a:t>
            </a:r>
          </a:p>
        </p:txBody>
      </p:sp>
      <p:pic>
        <p:nvPicPr>
          <p:cNvPr id="5" name="Picture 4">
            <a:extLst>
              <a:ext uri="{FF2B5EF4-FFF2-40B4-BE49-F238E27FC236}">
                <a16:creationId xmlns:a16="http://schemas.microsoft.com/office/drawing/2014/main" id="{F277692D-AA6C-2C19-9761-564AC7FD63CD}"/>
              </a:ext>
            </a:extLst>
          </p:cNvPr>
          <p:cNvPicPr>
            <a:picLocks noChangeAspect="1"/>
          </p:cNvPicPr>
          <p:nvPr/>
        </p:nvPicPr>
        <p:blipFill>
          <a:blip r:embed="rId3"/>
          <a:stretch>
            <a:fillRect/>
          </a:stretch>
        </p:blipFill>
        <p:spPr>
          <a:xfrm>
            <a:off x="0" y="-5589"/>
            <a:ext cx="9144000" cy="4591281"/>
          </a:xfrm>
          <a:prstGeom prst="rect">
            <a:avLst/>
          </a:prstGeom>
        </p:spPr>
      </p:pic>
      <p:pic>
        <p:nvPicPr>
          <p:cNvPr id="2" name="Picture 2">
            <a:extLst>
              <a:ext uri="{FF2B5EF4-FFF2-40B4-BE49-F238E27FC236}">
                <a16:creationId xmlns:a16="http://schemas.microsoft.com/office/drawing/2014/main" id="{416B0EBE-E0D5-C264-E516-99BB5BE92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341" y="2857500"/>
            <a:ext cx="2642670" cy="270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312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p:nvPr>
        </p:nvSpPr>
        <p:spPr>
          <a:xfrm>
            <a:off x="251520" y="1861789"/>
            <a:ext cx="8712968" cy="3771996"/>
          </a:xfrm>
          <a:ln/>
        </p:spPr>
        <p:txBody>
          <a:bodyPr anchor="t"/>
          <a:lstStyle/>
          <a:p>
            <a:pPr marL="81610">
              <a:lnSpc>
                <a:spcPct val="102000"/>
              </a:lnSpc>
              <a:spcAft>
                <a:spcPts val="1077"/>
              </a:spcAft>
              <a:buSzPct val="45000"/>
              <a:tabLst>
                <a:tab pos="547268" algn="l"/>
                <a:tab pos="1094537" algn="l"/>
                <a:tab pos="1641805" algn="l"/>
                <a:tab pos="2189074" algn="l"/>
                <a:tab pos="2736342" algn="l"/>
                <a:tab pos="3283610" algn="l"/>
                <a:tab pos="3830879" algn="l"/>
                <a:tab pos="4378147" algn="l"/>
                <a:tab pos="4925416" algn="l"/>
                <a:tab pos="5472684" algn="l"/>
                <a:tab pos="6019952" algn="l"/>
                <a:tab pos="6567221" algn="l"/>
              </a:tabLst>
            </a:pPr>
            <a:r>
              <a:rPr lang="en-US" altLang="en-US" dirty="0">
                <a:latin typeface="Calibri" panose="020F0502020204030204" pitchFamily="34" charset="0"/>
              </a:rPr>
              <a:t>“The study of Computational Creativity </a:t>
            </a:r>
            <a:r>
              <a:rPr lang="en-US" altLang="en-US" b="1" dirty="0">
                <a:latin typeface="Calibri" panose="020F0502020204030204" pitchFamily="34" charset="0"/>
              </a:rPr>
              <a:t>within</a:t>
            </a:r>
            <a:r>
              <a:rPr lang="en-US" altLang="en-US" dirty="0">
                <a:latin typeface="Calibri" panose="020F0502020204030204" pitchFamily="34" charset="0"/>
              </a:rPr>
              <a:t> and </a:t>
            </a:r>
            <a:r>
              <a:rPr lang="en-US" altLang="en-US" b="1" dirty="0">
                <a:latin typeface="Calibri" panose="020F0502020204030204" pitchFamily="34" charset="0"/>
              </a:rPr>
              <a:t>for</a:t>
            </a:r>
            <a:r>
              <a:rPr lang="en-US" altLang="en-US" dirty="0">
                <a:latin typeface="Calibri" panose="020F0502020204030204" pitchFamily="34" charset="0"/>
              </a:rPr>
              <a:t> digital games”</a:t>
            </a:r>
          </a:p>
          <a:p>
            <a:pPr marL="81610">
              <a:lnSpc>
                <a:spcPct val="102000"/>
              </a:lnSpc>
              <a:spcAft>
                <a:spcPts val="1077"/>
              </a:spcAft>
              <a:buSzPct val="45000"/>
              <a:tabLst>
                <a:tab pos="547268" algn="l"/>
                <a:tab pos="1094537" algn="l"/>
                <a:tab pos="1641805" algn="l"/>
                <a:tab pos="2189074" algn="l"/>
                <a:tab pos="2736342" algn="l"/>
                <a:tab pos="3283610" algn="l"/>
                <a:tab pos="3830879" algn="l"/>
                <a:tab pos="4378147" algn="l"/>
                <a:tab pos="4925416" algn="l"/>
                <a:tab pos="5472684" algn="l"/>
                <a:tab pos="6019952" algn="l"/>
                <a:tab pos="6567221" algn="l"/>
              </a:tabLst>
            </a:pPr>
            <a:endParaRPr lang="en-US" altLang="en-US" sz="2268" b="1" dirty="0">
              <a:latin typeface="Calibri" panose="020F0502020204030204" pitchFamily="34" charset="0"/>
            </a:endParaRPr>
          </a:p>
          <a:p>
            <a:pPr marL="81610">
              <a:lnSpc>
                <a:spcPct val="102000"/>
              </a:lnSpc>
              <a:spcAft>
                <a:spcPts val="1077"/>
              </a:spcAft>
              <a:buSzPct val="45000"/>
              <a:tabLst>
                <a:tab pos="547268" algn="l"/>
                <a:tab pos="1094537" algn="l"/>
                <a:tab pos="1641805" algn="l"/>
                <a:tab pos="2189074" algn="l"/>
                <a:tab pos="2736342" algn="l"/>
                <a:tab pos="3283610" algn="l"/>
                <a:tab pos="3830879" algn="l"/>
                <a:tab pos="4378147" algn="l"/>
                <a:tab pos="4925416" algn="l"/>
                <a:tab pos="5472684" algn="l"/>
                <a:tab pos="6019952" algn="l"/>
                <a:tab pos="6567221" algn="l"/>
              </a:tabLst>
            </a:pPr>
            <a:r>
              <a:rPr lang="en-US" altLang="en-US" sz="2268" b="1" dirty="0">
                <a:latin typeface="Calibri" panose="020F0502020204030204" pitchFamily="34" charset="0"/>
              </a:rPr>
              <a:t>Within: </a:t>
            </a:r>
            <a:r>
              <a:rPr lang="en-US" altLang="en-US" sz="2268" dirty="0">
                <a:latin typeface="Calibri" panose="020F0502020204030204" pitchFamily="34" charset="0"/>
              </a:rPr>
              <a:t>Games as an ideal canvas for studying CC</a:t>
            </a:r>
          </a:p>
          <a:p>
            <a:pPr marL="81610">
              <a:lnSpc>
                <a:spcPct val="102000"/>
              </a:lnSpc>
              <a:spcAft>
                <a:spcPts val="1077"/>
              </a:spcAft>
              <a:buSzPct val="45000"/>
              <a:tabLst>
                <a:tab pos="547268" algn="l"/>
                <a:tab pos="1094537" algn="l"/>
                <a:tab pos="1641805" algn="l"/>
                <a:tab pos="2189074" algn="l"/>
                <a:tab pos="2736342" algn="l"/>
                <a:tab pos="3283610" algn="l"/>
                <a:tab pos="3830879" algn="l"/>
                <a:tab pos="4378147" algn="l"/>
                <a:tab pos="4925416" algn="l"/>
                <a:tab pos="5472684" algn="l"/>
                <a:tab pos="6019952" algn="l"/>
                <a:tab pos="6567221" algn="l"/>
              </a:tabLst>
            </a:pPr>
            <a:r>
              <a:rPr lang="en-US" altLang="en-US" sz="2268" b="1" dirty="0">
                <a:latin typeface="Calibri" panose="020F0502020204030204" pitchFamily="34" charset="0"/>
              </a:rPr>
              <a:t>For:</a:t>
            </a:r>
            <a:r>
              <a:rPr lang="en-US" altLang="en-US" sz="2268" dirty="0">
                <a:latin typeface="Calibri" panose="020F0502020204030204" pitchFamily="34" charset="0"/>
              </a:rPr>
              <a:t> Games benefit as products from artifacts of CC</a:t>
            </a:r>
          </a:p>
          <a:p>
            <a:pPr marL="762095" lvl="2" indent="0">
              <a:lnSpc>
                <a:spcPct val="102000"/>
              </a:lnSpc>
              <a:spcAft>
                <a:spcPts val="643"/>
              </a:spcAft>
              <a:buSzPct val="75000"/>
              <a:tabLst>
                <a:tab pos="547268" algn="l"/>
                <a:tab pos="1094537" algn="l"/>
                <a:tab pos="1641805" algn="l"/>
                <a:tab pos="2189074" algn="l"/>
                <a:tab pos="2736342" algn="l"/>
                <a:tab pos="3283610" algn="l"/>
                <a:tab pos="3830879" algn="l"/>
                <a:tab pos="4378147" algn="l"/>
                <a:tab pos="4925416" algn="l"/>
                <a:tab pos="5472684" algn="l"/>
                <a:tab pos="6019952" algn="l"/>
                <a:tab pos="6567221" algn="l"/>
              </a:tabLst>
            </a:pPr>
            <a:endParaRPr lang="en-US" altLang="en-US" dirty="0">
              <a:latin typeface="Calibri" panose="020F0502020204030204" pitchFamily="34" charset="0"/>
            </a:endParaRPr>
          </a:p>
          <a:p>
            <a:pPr marL="326441" indent="-244831">
              <a:lnSpc>
                <a:spcPct val="102000"/>
              </a:lnSpc>
              <a:spcAft>
                <a:spcPts val="1077"/>
              </a:spcAft>
              <a:buSzPct val="45000"/>
              <a:tabLst>
                <a:tab pos="547268" algn="l"/>
                <a:tab pos="1094537" algn="l"/>
                <a:tab pos="1641805" algn="l"/>
                <a:tab pos="2189074" algn="l"/>
                <a:tab pos="2736342" algn="l"/>
                <a:tab pos="3283610" algn="l"/>
                <a:tab pos="3830879" algn="l"/>
                <a:tab pos="4378147" algn="l"/>
                <a:tab pos="4925416" algn="l"/>
                <a:tab pos="5472684" algn="l"/>
                <a:tab pos="6019952" algn="l"/>
                <a:tab pos="6567221" algn="l"/>
              </a:tabLst>
            </a:pPr>
            <a:endParaRPr lang="en-US" altLang="en-US" dirty="0">
              <a:latin typeface="Calibri" panose="020F0502020204030204" pitchFamily="34" charset="0"/>
            </a:endParaRPr>
          </a:p>
          <a:p>
            <a:pPr marL="326441" indent="-244831">
              <a:lnSpc>
                <a:spcPct val="102000"/>
              </a:lnSpc>
              <a:spcAft>
                <a:spcPts val="1077"/>
              </a:spcAft>
              <a:buSzPct val="45000"/>
              <a:tabLst>
                <a:tab pos="547268" algn="l"/>
                <a:tab pos="1094537" algn="l"/>
                <a:tab pos="1641805" algn="l"/>
                <a:tab pos="2189074" algn="l"/>
                <a:tab pos="2736342" algn="l"/>
                <a:tab pos="3283610" algn="l"/>
                <a:tab pos="3830879" algn="l"/>
                <a:tab pos="4378147" algn="l"/>
                <a:tab pos="4925416" algn="l"/>
                <a:tab pos="5472684" algn="l"/>
                <a:tab pos="6019952" algn="l"/>
                <a:tab pos="6567221" algn="l"/>
              </a:tabLst>
            </a:pPr>
            <a:endParaRPr lang="en-US" altLang="en-US" dirty="0">
              <a:latin typeface="Calibri" panose="020F0502020204030204" pitchFamily="34" charset="0"/>
            </a:endParaRPr>
          </a:p>
        </p:txBody>
      </p:sp>
      <p:sp>
        <p:nvSpPr>
          <p:cNvPr id="4" name="Rectangle 3"/>
          <p:cNvSpPr/>
          <p:nvPr/>
        </p:nvSpPr>
        <p:spPr>
          <a:xfrm>
            <a:off x="107504" y="5142592"/>
            <a:ext cx="9036496" cy="523220"/>
          </a:xfrm>
          <a:prstGeom prst="rect">
            <a:avLst/>
          </a:prstGeom>
        </p:spPr>
        <p:txBody>
          <a:bodyPr wrap="square">
            <a:spAutoFit/>
          </a:bodyPr>
          <a:lstStyle/>
          <a:p>
            <a:r>
              <a:rPr lang="en-GB" sz="1400" dirty="0">
                <a:latin typeface="Calibri (Headings)"/>
              </a:rPr>
              <a:t>Liapis, </a:t>
            </a:r>
            <a:r>
              <a:rPr lang="en-GB" sz="1400" dirty="0" err="1">
                <a:latin typeface="Calibri (Headings)"/>
              </a:rPr>
              <a:t>Yannakakis</a:t>
            </a:r>
            <a:r>
              <a:rPr lang="en-GB" sz="1400" dirty="0">
                <a:latin typeface="Calibri (Headings)"/>
              </a:rPr>
              <a:t>, </a:t>
            </a:r>
            <a:r>
              <a:rPr lang="en-GB" sz="1400" dirty="0" err="1">
                <a:latin typeface="Calibri (Headings)"/>
              </a:rPr>
              <a:t>Togelius</a:t>
            </a:r>
            <a:r>
              <a:rPr lang="en-GB" sz="1400" dirty="0">
                <a:latin typeface="Calibri (Headings)"/>
              </a:rPr>
              <a:t>: </a:t>
            </a:r>
            <a:r>
              <a:rPr lang="en-GB" sz="1400" b="1" dirty="0">
                <a:latin typeface="Calibri (Headings)"/>
              </a:rPr>
              <a:t>"Computational Game Creativity,"</a:t>
            </a:r>
            <a:r>
              <a:rPr lang="en-GB" sz="1400" dirty="0">
                <a:latin typeface="Calibri (Headings)"/>
              </a:rPr>
              <a:t> in </a:t>
            </a:r>
            <a:r>
              <a:rPr lang="en-GB" sz="1400" i="1" dirty="0">
                <a:latin typeface="Calibri (Headings)"/>
              </a:rPr>
              <a:t>Proceedings of the Fifth International Conference on Computational Creativity</a:t>
            </a:r>
            <a:r>
              <a:rPr lang="en-GB" sz="1400" dirty="0">
                <a:latin typeface="Calibri (Headings)"/>
              </a:rPr>
              <a:t>, 2014. </a:t>
            </a:r>
          </a:p>
        </p:txBody>
      </p:sp>
      <p:sp>
        <p:nvSpPr>
          <p:cNvPr id="5"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900" cap="none" dirty="0">
                <a:latin typeface="+mn-lt"/>
              </a:rPr>
              <a:t>Computational </a:t>
            </a:r>
            <a:r>
              <a:rPr lang="en-GB" sz="3900" b="1" cap="none" dirty="0">
                <a:solidFill>
                  <a:srgbClr val="FFC000"/>
                </a:solidFill>
                <a:latin typeface="+mn-lt"/>
              </a:rPr>
              <a:t>Game</a:t>
            </a:r>
            <a:r>
              <a:rPr lang="en-GB" sz="3900" cap="none" dirty="0">
                <a:latin typeface="+mn-lt"/>
              </a:rPr>
              <a:t> Creativity</a:t>
            </a:r>
            <a:endParaRPr lang="en-GB" sz="3900" b="1" cap="none" dirty="0">
              <a:solidFill>
                <a:srgbClr val="FFC000"/>
              </a:solidFill>
              <a:latin typeface="+mn-lt"/>
            </a:endParaRPr>
          </a:p>
        </p:txBody>
      </p:sp>
    </p:spTree>
    <p:extLst>
      <p:ext uri="{BB962C8B-B14F-4D97-AF65-F5344CB8AC3E}">
        <p14:creationId xmlns:p14="http://schemas.microsoft.com/office/powerpoint/2010/main" val="2617881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2424972" y="4917316"/>
            <a:ext cx="1662112"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algn="ctr">
              <a:lnSpc>
                <a:spcPct val="95000"/>
              </a:lnSpc>
            </a:pPr>
            <a:r>
              <a:rPr lang="en-GB" sz="1800" dirty="0">
                <a:ln w="0"/>
                <a:solidFill>
                  <a:schemeClr val="tx1"/>
                </a:solidFill>
                <a:latin typeface="+mj-lt"/>
              </a:rPr>
              <a:t>Autonomous</a:t>
            </a:r>
          </a:p>
        </p:txBody>
      </p:sp>
      <p:sp>
        <p:nvSpPr>
          <p:cNvPr id="7" name="Text Box 9"/>
          <p:cNvSpPr txBox="1">
            <a:spLocks noChangeArrowheads="1"/>
          </p:cNvSpPr>
          <p:nvPr/>
        </p:nvSpPr>
        <p:spPr bwMode="auto">
          <a:xfrm>
            <a:off x="3858526" y="4917316"/>
            <a:ext cx="2592288" cy="3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algn="ctr">
              <a:lnSpc>
                <a:spcPct val="95000"/>
              </a:lnSpc>
            </a:pPr>
            <a:r>
              <a:rPr lang="en-GB" sz="1800" dirty="0">
                <a:ln w="0"/>
                <a:solidFill>
                  <a:schemeClr val="tx1"/>
                </a:solidFill>
                <a:latin typeface="+mj-lt"/>
              </a:rPr>
              <a:t>Mixed-Initiative</a:t>
            </a:r>
          </a:p>
        </p:txBody>
      </p:sp>
      <p:cxnSp>
        <p:nvCxnSpPr>
          <p:cNvPr id="8" name="Straight Arrow Connector 7"/>
          <p:cNvCxnSpPr/>
          <p:nvPr/>
        </p:nvCxnSpPr>
        <p:spPr>
          <a:xfrm flipV="1">
            <a:off x="2418366" y="4795440"/>
            <a:ext cx="4104456" cy="129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 Box 9"/>
          <p:cNvSpPr txBox="1">
            <a:spLocks noChangeArrowheads="1"/>
          </p:cNvSpPr>
          <p:nvPr/>
        </p:nvSpPr>
        <p:spPr bwMode="auto">
          <a:xfrm>
            <a:off x="5946758" y="4003352"/>
            <a:ext cx="1649578" cy="3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algn="ctr">
              <a:lnSpc>
                <a:spcPct val="95000"/>
              </a:lnSpc>
            </a:pPr>
            <a:r>
              <a:rPr lang="en-GB" b="1" dirty="0">
                <a:ln w="0"/>
                <a:solidFill>
                  <a:schemeClr val="tx1"/>
                </a:solidFill>
                <a:latin typeface="+mj-lt"/>
              </a:rPr>
              <a:t>Designer (Initiative)</a:t>
            </a:r>
          </a:p>
        </p:txBody>
      </p:sp>
      <p:cxnSp>
        <p:nvCxnSpPr>
          <p:cNvPr id="10" name="Straight Arrow Connector 9"/>
          <p:cNvCxnSpPr/>
          <p:nvPr/>
        </p:nvCxnSpPr>
        <p:spPr>
          <a:xfrm flipV="1">
            <a:off x="2411687" y="979016"/>
            <a:ext cx="6679" cy="38164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 Box 9"/>
          <p:cNvSpPr txBox="1">
            <a:spLocks noChangeArrowheads="1"/>
          </p:cNvSpPr>
          <p:nvPr/>
        </p:nvSpPr>
        <p:spPr bwMode="auto">
          <a:xfrm>
            <a:off x="1737657" y="258936"/>
            <a:ext cx="2264885" cy="297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algn="ctr">
              <a:lnSpc>
                <a:spcPct val="95000"/>
              </a:lnSpc>
            </a:pPr>
            <a:r>
              <a:rPr lang="en-GB" b="1" dirty="0">
                <a:solidFill>
                  <a:schemeClr val="tx1"/>
                </a:solidFill>
                <a:latin typeface="+mj-lt"/>
              </a:rPr>
              <a:t>Player (Experience)</a:t>
            </a:r>
            <a:endParaRPr lang="en-GB" b="1" dirty="0">
              <a:ln w="0"/>
              <a:solidFill>
                <a:schemeClr val="tx1"/>
              </a:solidFill>
              <a:latin typeface="+mj-lt"/>
            </a:endParaRPr>
          </a:p>
        </p:txBody>
      </p:sp>
      <p:sp>
        <p:nvSpPr>
          <p:cNvPr id="12" name="Text Box 6"/>
          <p:cNvSpPr txBox="1">
            <a:spLocks noChangeArrowheads="1"/>
          </p:cNvSpPr>
          <p:nvPr/>
        </p:nvSpPr>
        <p:spPr bwMode="auto">
          <a:xfrm rot="16200000">
            <a:off x="1281251" y="1842317"/>
            <a:ext cx="1600200"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algn="ctr">
              <a:lnSpc>
                <a:spcPct val="95000"/>
              </a:lnSpc>
            </a:pPr>
            <a:r>
              <a:rPr lang="en-GB" sz="1800" dirty="0">
                <a:ln w="0"/>
                <a:solidFill>
                  <a:schemeClr val="tx1"/>
                </a:solidFill>
                <a:latin typeface="+mj-lt"/>
              </a:rPr>
              <a:t>Experience Driven</a:t>
            </a:r>
          </a:p>
        </p:txBody>
      </p:sp>
      <p:sp>
        <p:nvSpPr>
          <p:cNvPr id="13" name="Text Box 7"/>
          <p:cNvSpPr txBox="1">
            <a:spLocks noChangeArrowheads="1"/>
          </p:cNvSpPr>
          <p:nvPr/>
        </p:nvSpPr>
        <p:spPr bwMode="auto">
          <a:xfrm rot="16200000">
            <a:off x="1281251" y="3579142"/>
            <a:ext cx="1600200"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algn="ctr">
              <a:lnSpc>
                <a:spcPct val="95000"/>
              </a:lnSpc>
            </a:pPr>
            <a:r>
              <a:rPr lang="en-GB" sz="1800" dirty="0">
                <a:ln w="0"/>
                <a:solidFill>
                  <a:schemeClr val="tx1"/>
                </a:solidFill>
                <a:latin typeface="+mj-lt"/>
              </a:rPr>
              <a:t>Experience Agnostic</a:t>
            </a:r>
          </a:p>
        </p:txBody>
      </p:sp>
      <p:sp>
        <p:nvSpPr>
          <p:cNvPr id="14" name="Rectangle 13"/>
          <p:cNvSpPr/>
          <p:nvPr/>
        </p:nvSpPr>
        <p:spPr>
          <a:xfrm>
            <a:off x="2424972" y="1339056"/>
            <a:ext cx="1793594" cy="17281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i="1" dirty="0"/>
              <a:t>Super Mario Bros </a:t>
            </a:r>
            <a:r>
              <a:rPr lang="en-GB" sz="1200" dirty="0"/>
              <a:t>(Pedersen et al., 2010)</a:t>
            </a:r>
          </a:p>
          <a:p>
            <a:pPr algn="ctr"/>
            <a:endParaRPr lang="en-GB" sz="1200" dirty="0"/>
          </a:p>
          <a:p>
            <a:pPr algn="ctr"/>
            <a:r>
              <a:rPr lang="en-GB" sz="1200" i="1" dirty="0" err="1"/>
              <a:t>Sonancia</a:t>
            </a:r>
            <a:r>
              <a:rPr lang="en-GB" sz="1200" dirty="0"/>
              <a:t> </a:t>
            </a:r>
          </a:p>
          <a:p>
            <a:pPr algn="ctr"/>
            <a:r>
              <a:rPr lang="en-GB" sz="1200" dirty="0"/>
              <a:t>(Lopes et al., 2015)</a:t>
            </a:r>
            <a:endParaRPr lang="el-GR" sz="1200" dirty="0"/>
          </a:p>
        </p:txBody>
      </p:sp>
      <p:sp>
        <p:nvSpPr>
          <p:cNvPr id="15" name="Rectangle 14"/>
          <p:cNvSpPr/>
          <p:nvPr/>
        </p:nvSpPr>
        <p:spPr>
          <a:xfrm>
            <a:off x="4231778" y="1339056"/>
            <a:ext cx="1793594" cy="17281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i="1" dirty="0"/>
              <a:t>Sentient Sketchbook </a:t>
            </a:r>
            <a:r>
              <a:rPr lang="en-GB" sz="1400" dirty="0"/>
              <a:t>(Liapis et al., 2013)</a:t>
            </a:r>
            <a:endParaRPr lang="el-GR" sz="1400" dirty="0"/>
          </a:p>
        </p:txBody>
      </p:sp>
      <p:sp>
        <p:nvSpPr>
          <p:cNvPr id="16" name="Rectangle 15"/>
          <p:cNvSpPr/>
          <p:nvPr/>
        </p:nvSpPr>
        <p:spPr>
          <a:xfrm>
            <a:off x="2424972" y="3058740"/>
            <a:ext cx="1793594" cy="17281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i="1" dirty="0" err="1"/>
              <a:t>SpeedTree</a:t>
            </a:r>
            <a:r>
              <a:rPr lang="en-GB" sz="1400" dirty="0"/>
              <a:t> (IDV, 2002)</a:t>
            </a:r>
          </a:p>
          <a:p>
            <a:pPr algn="ctr"/>
            <a:endParaRPr lang="en-GB" sz="1400" i="1" dirty="0"/>
          </a:p>
          <a:p>
            <a:pPr algn="ctr"/>
            <a:r>
              <a:rPr lang="en-GB" sz="1400" i="1" dirty="0"/>
              <a:t>StarCraft</a:t>
            </a:r>
            <a:r>
              <a:rPr lang="en-GB" sz="1400" dirty="0"/>
              <a:t> Maps (</a:t>
            </a:r>
            <a:r>
              <a:rPr lang="en-GB" sz="1400" dirty="0" err="1"/>
              <a:t>Togelius</a:t>
            </a:r>
            <a:r>
              <a:rPr lang="en-GB" sz="1400" dirty="0"/>
              <a:t> et al., 2013)</a:t>
            </a:r>
            <a:endParaRPr lang="el-GR" sz="1400" dirty="0"/>
          </a:p>
        </p:txBody>
      </p:sp>
      <p:sp>
        <p:nvSpPr>
          <p:cNvPr id="17" name="Rectangle 16"/>
          <p:cNvSpPr/>
          <p:nvPr/>
        </p:nvSpPr>
        <p:spPr>
          <a:xfrm>
            <a:off x="4231778" y="3054328"/>
            <a:ext cx="1793594" cy="17281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i="1" dirty="0"/>
              <a:t>Garden of Eden Creation Kit</a:t>
            </a:r>
            <a:r>
              <a:rPr lang="en-GB" sz="1200" dirty="0"/>
              <a:t> (Bethesda, 2009)</a:t>
            </a:r>
          </a:p>
          <a:p>
            <a:pPr algn="ctr"/>
            <a:endParaRPr lang="en-GB" sz="1200" i="1" dirty="0"/>
          </a:p>
          <a:p>
            <a:pPr algn="ctr"/>
            <a:r>
              <a:rPr lang="en-GB" sz="1200" i="1" dirty="0" err="1"/>
              <a:t>Ropossum</a:t>
            </a:r>
            <a:r>
              <a:rPr lang="en-GB" sz="1200" dirty="0"/>
              <a:t> </a:t>
            </a:r>
          </a:p>
          <a:p>
            <a:pPr algn="ctr"/>
            <a:r>
              <a:rPr lang="en-GB" sz="1200" dirty="0"/>
              <a:t>(Shaker et al., 2013)</a:t>
            </a:r>
          </a:p>
          <a:p>
            <a:pPr algn="ctr"/>
            <a:endParaRPr lang="en-GB" sz="1200" i="1" dirty="0"/>
          </a:p>
          <a:p>
            <a:pPr algn="ctr"/>
            <a:r>
              <a:rPr lang="en-GB" sz="1200" i="1" dirty="0"/>
              <a:t>Tanagra</a:t>
            </a:r>
            <a:r>
              <a:rPr lang="en-GB" sz="1200" dirty="0"/>
              <a:t> </a:t>
            </a:r>
          </a:p>
          <a:p>
            <a:pPr algn="ctr"/>
            <a:r>
              <a:rPr lang="en-GB" sz="1200" dirty="0"/>
              <a:t>(Smith et al., 2010)</a:t>
            </a:r>
            <a:endParaRPr lang="el-GR" sz="1200" dirty="0"/>
          </a:p>
        </p:txBody>
      </p:sp>
    </p:spTree>
    <p:extLst>
      <p:ext uri="{BB962C8B-B14F-4D97-AF65-F5344CB8AC3E}">
        <p14:creationId xmlns:p14="http://schemas.microsoft.com/office/powerpoint/2010/main" val="2840209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t="1773" r="18147"/>
          <a:stretch>
            <a:fillRect/>
          </a:stretch>
        </p:blipFill>
        <p:spPr bwMode="auto">
          <a:xfrm>
            <a:off x="0" y="1"/>
            <a:ext cx="9144000" cy="5715000"/>
          </a:xfrm>
          <a:prstGeom prst="rect">
            <a:avLst/>
          </a:prstGeom>
          <a:noFill/>
          <a:ln>
            <a:noFill/>
          </a:ln>
          <a:effectLst/>
          <a:extLst>
            <a:ext uri="{909E8E84-426E-40DD-AFC4-6F175D3DCCD1}">
              <a14:hiddenFill xmlns:a14="http://schemas.microsoft.com/office/drawing/2010/main">
                <a:blipFill dpi="0" rotWithShape="0">
                  <a:blip/>
                  <a:srcRect t="1773" r="1814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683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descr="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3999"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251520" y="5116750"/>
            <a:ext cx="8712968" cy="477054"/>
          </a:xfrm>
          <a:prstGeom prst="rect">
            <a:avLst/>
          </a:prstGeom>
        </p:spPr>
        <p:txBody>
          <a:bodyPr wrap="square">
            <a:spAutoFit/>
          </a:bodyPr>
          <a:lstStyle/>
          <a:p>
            <a:r>
              <a:rPr lang="en-GB" sz="1250" dirty="0" err="1">
                <a:solidFill>
                  <a:schemeClr val="bg1"/>
                </a:solidFill>
                <a:latin typeface="+mn-lt"/>
              </a:rPr>
              <a:t>Togelius</a:t>
            </a:r>
            <a:r>
              <a:rPr lang="en-GB" sz="1250" dirty="0">
                <a:solidFill>
                  <a:schemeClr val="bg1"/>
                </a:solidFill>
                <a:latin typeface="+mn-lt"/>
              </a:rPr>
              <a:t>, Julian, Mike </a:t>
            </a:r>
            <a:r>
              <a:rPr lang="en-GB" sz="1250" dirty="0" err="1">
                <a:solidFill>
                  <a:schemeClr val="bg1"/>
                </a:solidFill>
                <a:latin typeface="+mn-lt"/>
              </a:rPr>
              <a:t>Preuss</a:t>
            </a:r>
            <a:r>
              <a:rPr lang="en-GB" sz="1250" dirty="0">
                <a:solidFill>
                  <a:schemeClr val="bg1"/>
                </a:solidFill>
                <a:latin typeface="+mn-lt"/>
              </a:rPr>
              <a:t>, Nicola </a:t>
            </a:r>
            <a:r>
              <a:rPr lang="en-GB" sz="1250" dirty="0" err="1">
                <a:solidFill>
                  <a:schemeClr val="bg1"/>
                </a:solidFill>
                <a:latin typeface="+mn-lt"/>
              </a:rPr>
              <a:t>Beume</a:t>
            </a:r>
            <a:r>
              <a:rPr lang="en-GB" sz="1250" dirty="0">
                <a:solidFill>
                  <a:schemeClr val="bg1"/>
                </a:solidFill>
                <a:latin typeface="+mn-lt"/>
              </a:rPr>
              <a:t>, Simon </a:t>
            </a:r>
            <a:r>
              <a:rPr lang="en-GB" sz="1250" dirty="0" err="1">
                <a:solidFill>
                  <a:schemeClr val="bg1"/>
                </a:solidFill>
                <a:latin typeface="+mn-lt"/>
              </a:rPr>
              <a:t>Wessing</a:t>
            </a:r>
            <a:r>
              <a:rPr lang="en-GB" sz="1250" dirty="0">
                <a:solidFill>
                  <a:schemeClr val="bg1"/>
                </a:solidFill>
                <a:latin typeface="+mn-lt"/>
              </a:rPr>
              <a:t>, J. </a:t>
            </a:r>
            <a:r>
              <a:rPr lang="en-GB" sz="1250" dirty="0" err="1">
                <a:solidFill>
                  <a:schemeClr val="bg1"/>
                </a:solidFill>
                <a:latin typeface="+mn-lt"/>
              </a:rPr>
              <a:t>Hagelback</a:t>
            </a:r>
            <a:r>
              <a:rPr lang="en-GB" sz="1250" dirty="0">
                <a:solidFill>
                  <a:schemeClr val="bg1"/>
                </a:solidFill>
                <a:latin typeface="+mn-lt"/>
              </a:rPr>
              <a:t>, and Georgios N. </a:t>
            </a:r>
            <a:r>
              <a:rPr lang="en-GB" sz="1250" dirty="0" err="1">
                <a:solidFill>
                  <a:schemeClr val="bg1"/>
                </a:solidFill>
                <a:latin typeface="+mn-lt"/>
              </a:rPr>
              <a:t>Yannakakis</a:t>
            </a:r>
            <a:r>
              <a:rPr lang="en-GB" sz="1250" dirty="0">
                <a:solidFill>
                  <a:schemeClr val="bg1"/>
                </a:solidFill>
                <a:latin typeface="+mn-lt"/>
              </a:rPr>
              <a:t>. "</a:t>
            </a:r>
            <a:r>
              <a:rPr lang="en-GB" sz="1250" b="1" dirty="0" err="1">
                <a:solidFill>
                  <a:schemeClr val="bg1"/>
                </a:solidFill>
                <a:latin typeface="+mn-lt"/>
              </a:rPr>
              <a:t>Multiobjective</a:t>
            </a:r>
            <a:r>
              <a:rPr lang="en-GB" sz="1250" b="1" dirty="0">
                <a:solidFill>
                  <a:schemeClr val="bg1"/>
                </a:solidFill>
                <a:latin typeface="+mn-lt"/>
              </a:rPr>
              <a:t> exploration of the </a:t>
            </a:r>
            <a:r>
              <a:rPr lang="en-GB" sz="1250" b="1" dirty="0" err="1">
                <a:solidFill>
                  <a:schemeClr val="bg1"/>
                </a:solidFill>
                <a:latin typeface="+mn-lt"/>
              </a:rPr>
              <a:t>Starcraft</a:t>
            </a:r>
            <a:r>
              <a:rPr lang="en-GB" sz="1250" b="1" dirty="0">
                <a:solidFill>
                  <a:schemeClr val="bg1"/>
                </a:solidFill>
                <a:latin typeface="+mn-lt"/>
              </a:rPr>
              <a:t> map space</a:t>
            </a:r>
            <a:r>
              <a:rPr lang="en-GB" sz="1250" dirty="0">
                <a:solidFill>
                  <a:schemeClr val="bg1"/>
                </a:solidFill>
                <a:latin typeface="+mn-lt"/>
              </a:rPr>
              <a:t>." In </a:t>
            </a:r>
            <a:r>
              <a:rPr lang="en-GB" sz="1250" i="1" dirty="0">
                <a:solidFill>
                  <a:schemeClr val="bg1"/>
                </a:solidFill>
                <a:latin typeface="+mn-lt"/>
              </a:rPr>
              <a:t>Computational Intelligence and Games (CIG), IEEE Conference on</a:t>
            </a:r>
            <a:r>
              <a:rPr lang="en-GB" sz="1250" dirty="0">
                <a:solidFill>
                  <a:schemeClr val="bg1"/>
                </a:solidFill>
                <a:latin typeface="+mn-lt"/>
              </a:rPr>
              <a:t>, pp. 265-272, 2010.</a:t>
            </a:r>
          </a:p>
        </p:txBody>
      </p:sp>
    </p:spTree>
    <p:extLst>
      <p:ext uri="{BB962C8B-B14F-4D97-AF65-F5344CB8AC3E}">
        <p14:creationId xmlns:p14="http://schemas.microsoft.com/office/powerpoint/2010/main" val="137015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urved Connector 15"/>
          <p:cNvCxnSpPr>
            <a:stCxn id="17" idx="0"/>
            <a:endCxn id="19" idx="0"/>
          </p:cNvCxnSpPr>
          <p:nvPr/>
        </p:nvCxnSpPr>
        <p:spPr>
          <a:xfrm rot="5400000" flipH="1" flipV="1">
            <a:off x="4360304" y="1696245"/>
            <a:ext cx="12700" cy="1890465"/>
          </a:xfrm>
          <a:prstGeom prst="curvedConnector3">
            <a:avLst>
              <a:gd name="adj1" fmla="val 1800000"/>
            </a:avLst>
          </a:prstGeom>
          <a:ln w="38100">
            <a:tailEnd type="triangle"/>
          </a:ln>
        </p:spPr>
        <p:style>
          <a:lnRef idx="3">
            <a:schemeClr val="dk1"/>
          </a:lnRef>
          <a:fillRef idx="0">
            <a:schemeClr val="dk1"/>
          </a:fillRef>
          <a:effectRef idx="2">
            <a:schemeClr val="dk1"/>
          </a:effectRef>
          <a:fontRef idx="minor">
            <a:schemeClr val="tx1"/>
          </a:fontRef>
        </p:style>
      </p:cxnSp>
      <p:sp>
        <p:nvSpPr>
          <p:cNvPr id="17" name="Rectangle 16"/>
          <p:cNvSpPr/>
          <p:nvPr/>
        </p:nvSpPr>
        <p:spPr>
          <a:xfrm>
            <a:off x="2600032" y="2641477"/>
            <a:ext cx="1630080" cy="708698"/>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10" b="1" dirty="0">
                <a:solidFill>
                  <a:schemeClr val="tx1"/>
                </a:solidFill>
              </a:rPr>
              <a:t>Exploration</a:t>
            </a:r>
          </a:p>
          <a:p>
            <a:pPr algn="ctr"/>
            <a:r>
              <a:rPr lang="en-GB" sz="1210" i="1" dirty="0">
                <a:solidFill>
                  <a:schemeClr val="tx1"/>
                </a:solidFill>
              </a:rPr>
              <a:t>Novelty Search</a:t>
            </a:r>
          </a:p>
          <a:p>
            <a:pPr algn="ctr"/>
            <a:r>
              <a:rPr lang="en-GB" sz="1210" i="1" dirty="0">
                <a:solidFill>
                  <a:schemeClr val="tx1"/>
                </a:solidFill>
              </a:rPr>
              <a:t>(NEAT)</a:t>
            </a:r>
          </a:p>
        </p:txBody>
      </p:sp>
      <p:cxnSp>
        <p:nvCxnSpPr>
          <p:cNvPr id="18" name="Curved Connector 17"/>
          <p:cNvCxnSpPr>
            <a:stCxn id="19" idx="2"/>
            <a:endCxn id="17" idx="2"/>
          </p:cNvCxnSpPr>
          <p:nvPr/>
        </p:nvCxnSpPr>
        <p:spPr>
          <a:xfrm rot="5400000">
            <a:off x="4360305" y="2404942"/>
            <a:ext cx="1" cy="1890465"/>
          </a:xfrm>
          <a:prstGeom prst="curvedConnector3">
            <a:avLst>
              <a:gd name="adj1" fmla="val 22860100000"/>
            </a:avLst>
          </a:prstGeom>
          <a:ln w="38100">
            <a:tailEnd type="triangle"/>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4454897" y="2641477"/>
            <a:ext cx="1701279" cy="708697"/>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GB" sz="1210" b="1" dirty="0">
                <a:solidFill>
                  <a:schemeClr val="tx1"/>
                </a:solidFill>
              </a:rPr>
              <a:t>Transformation</a:t>
            </a:r>
          </a:p>
          <a:p>
            <a:pPr algn="ctr"/>
            <a:r>
              <a:rPr lang="en-GB" sz="1210" i="1" dirty="0">
                <a:solidFill>
                  <a:schemeClr val="tx1"/>
                </a:solidFill>
              </a:rPr>
              <a:t>Deep Learning</a:t>
            </a:r>
          </a:p>
          <a:p>
            <a:pPr algn="ctr"/>
            <a:r>
              <a:rPr lang="en-GB" sz="1210" i="1" dirty="0">
                <a:solidFill>
                  <a:schemeClr val="tx1"/>
                </a:solidFill>
              </a:rPr>
              <a:t>(Stacked </a:t>
            </a:r>
            <a:r>
              <a:rPr lang="en-GB" sz="1210" i="1" dirty="0" err="1">
                <a:solidFill>
                  <a:schemeClr val="tx1"/>
                </a:solidFill>
              </a:rPr>
              <a:t>Autoencoders</a:t>
            </a:r>
            <a:r>
              <a:rPr lang="en-GB" sz="1210" i="1" dirty="0">
                <a:solidFill>
                  <a:schemeClr val="tx1"/>
                </a:solidFill>
              </a:rPr>
              <a:t>)</a:t>
            </a:r>
          </a:p>
        </p:txBody>
      </p:sp>
      <p:sp>
        <p:nvSpPr>
          <p:cNvPr id="20" name="Rectangle 19"/>
          <p:cNvSpPr/>
          <p:nvPr/>
        </p:nvSpPr>
        <p:spPr>
          <a:xfrm>
            <a:off x="5017011" y="2158333"/>
            <a:ext cx="2631107" cy="435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10" dirty="0">
                <a:solidFill>
                  <a:schemeClr val="tx1"/>
                </a:solidFill>
              </a:rPr>
              <a:t>Content Generation (Training Data)</a:t>
            </a:r>
          </a:p>
        </p:txBody>
      </p:sp>
      <p:sp>
        <p:nvSpPr>
          <p:cNvPr id="21" name="Rectangle 20"/>
          <p:cNvSpPr/>
          <p:nvPr/>
        </p:nvSpPr>
        <p:spPr>
          <a:xfrm>
            <a:off x="2033371" y="3397823"/>
            <a:ext cx="1769201" cy="435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10" dirty="0">
                <a:solidFill>
                  <a:schemeClr val="tx1"/>
                </a:solidFill>
              </a:rPr>
              <a:t>Search function</a:t>
            </a:r>
          </a:p>
        </p:txBody>
      </p:sp>
      <p:sp>
        <p:nvSpPr>
          <p:cNvPr id="12" name="Title 7"/>
          <p:cNvSpPr txBox="1">
            <a:spLocks/>
          </p:cNvSpPr>
          <p:nvPr/>
        </p:nvSpPr>
        <p:spPr bwMode="auto">
          <a:xfrm>
            <a:off x="-1"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defRPr/>
            </a:pPr>
            <a:r>
              <a:rPr lang="en-GB" sz="3400" cap="none" dirty="0">
                <a:solidFill>
                  <a:prstClr val="white"/>
                </a:solidFill>
                <a:latin typeface="Calibri" pitchFamily="34" charset="0"/>
                <a:ea typeface="ＭＳ Ｐゴシック" pitchFamily="34" charset="-128"/>
                <a:cs typeface="+mn-cs"/>
              </a:rPr>
              <a:t>Deep Learning Meets Novelty Search</a:t>
            </a:r>
            <a:endParaRPr lang="en-US" sz="3400" cap="none" dirty="0">
              <a:solidFill>
                <a:prstClr val="white"/>
              </a:solidFill>
              <a:latin typeface="Calibri" pitchFamily="34" charset="0"/>
              <a:ea typeface="ＭＳ Ｐゴシック" pitchFamily="34" charset="-128"/>
              <a:cs typeface="+mn-cs"/>
            </a:endParaRPr>
          </a:p>
          <a:p>
            <a:pPr lvl="0" eaLnBrk="1" hangingPunct="1">
              <a:defRPr/>
            </a:pPr>
            <a:r>
              <a:rPr lang="en-GB" sz="1400" cap="none" dirty="0">
                <a:solidFill>
                  <a:prstClr val="white"/>
                </a:solidFill>
                <a:latin typeface="Calibri"/>
                <a:ea typeface="ＭＳ Ｐゴシック" pitchFamily="34" charset="-128"/>
                <a:cs typeface="+mn-cs"/>
              </a:rPr>
              <a:t>Liapis, </a:t>
            </a:r>
            <a:r>
              <a:rPr lang="en-GB" sz="1400" cap="none" dirty="0" err="1">
                <a:solidFill>
                  <a:prstClr val="white"/>
                </a:solidFill>
                <a:latin typeface="Calibri"/>
                <a:ea typeface="ＭＳ Ｐゴシック" pitchFamily="34" charset="-128"/>
                <a:cs typeface="+mn-cs"/>
              </a:rPr>
              <a:t>Martínez</a:t>
            </a:r>
            <a:r>
              <a:rPr lang="en-GB" sz="1400" cap="none" dirty="0">
                <a:solidFill>
                  <a:prstClr val="white"/>
                </a:solidFill>
                <a:latin typeface="Calibri"/>
                <a:ea typeface="ＭＳ Ｐゴシック" pitchFamily="34" charset="-128"/>
                <a:cs typeface="+mn-cs"/>
              </a:rPr>
              <a:t>, </a:t>
            </a:r>
            <a:r>
              <a:rPr lang="en-GB" sz="1400" cap="none" dirty="0" err="1">
                <a:solidFill>
                  <a:prstClr val="white"/>
                </a:solidFill>
                <a:latin typeface="Calibri"/>
                <a:ea typeface="ＭＳ Ｐゴシック" pitchFamily="34" charset="-128"/>
                <a:cs typeface="+mn-cs"/>
              </a:rPr>
              <a:t>Togelius</a:t>
            </a:r>
            <a:r>
              <a:rPr lang="en-GB" sz="1400" cap="none" dirty="0">
                <a:solidFill>
                  <a:prstClr val="white"/>
                </a:solidFill>
                <a:latin typeface="Calibri"/>
                <a:ea typeface="ＭＳ Ｐゴシック" pitchFamily="34" charset="-128"/>
                <a:cs typeface="+mn-cs"/>
              </a:rPr>
              <a:t>, and </a:t>
            </a:r>
            <a:r>
              <a:rPr lang="en-GB" sz="1400" cap="none" dirty="0" err="1">
                <a:solidFill>
                  <a:prstClr val="white"/>
                </a:solidFill>
                <a:latin typeface="Calibri"/>
                <a:ea typeface="ＭＳ Ｐゴシック" pitchFamily="34" charset="-128"/>
                <a:cs typeface="+mn-cs"/>
              </a:rPr>
              <a:t>Yannakakis</a:t>
            </a:r>
            <a:r>
              <a:rPr lang="en-GB" sz="1400" cap="none" dirty="0">
                <a:solidFill>
                  <a:prstClr val="white"/>
                </a:solidFill>
                <a:latin typeface="Calibri"/>
                <a:ea typeface="ＭＳ Ｐゴシック" pitchFamily="34" charset="-128"/>
                <a:cs typeface="+mn-cs"/>
              </a:rPr>
              <a:t>: </a:t>
            </a:r>
            <a:r>
              <a:rPr lang="en-GB" sz="1400" b="1" cap="none" dirty="0">
                <a:solidFill>
                  <a:prstClr val="white"/>
                </a:solidFill>
                <a:latin typeface="Calibri"/>
                <a:ea typeface="ＭＳ Ｐゴシック" pitchFamily="34" charset="-128"/>
                <a:cs typeface="+mn-cs"/>
              </a:rPr>
              <a:t>"Transforming Exploratory Creativity with </a:t>
            </a:r>
            <a:r>
              <a:rPr lang="en-GB" sz="1400" b="1" cap="none" dirty="0" err="1">
                <a:solidFill>
                  <a:prstClr val="white"/>
                </a:solidFill>
                <a:latin typeface="Calibri"/>
                <a:ea typeface="ＭＳ Ｐゴシック" pitchFamily="34" charset="-128"/>
                <a:cs typeface="+mn-cs"/>
              </a:rPr>
              <a:t>DeLeNoX</a:t>
            </a:r>
            <a:r>
              <a:rPr lang="en-GB" sz="1400" b="1" cap="none" dirty="0">
                <a:solidFill>
                  <a:prstClr val="white"/>
                </a:solidFill>
                <a:latin typeface="Calibri"/>
                <a:ea typeface="ＭＳ Ｐゴシック" pitchFamily="34" charset="-128"/>
                <a:cs typeface="+mn-cs"/>
              </a:rPr>
              <a:t>,"</a:t>
            </a:r>
            <a:r>
              <a:rPr lang="en-GB" sz="1400" cap="none" dirty="0">
                <a:solidFill>
                  <a:prstClr val="white"/>
                </a:solidFill>
                <a:latin typeface="Calibri"/>
                <a:ea typeface="ＭＳ Ｐゴシック" pitchFamily="34" charset="-128"/>
                <a:cs typeface="+mn-cs"/>
              </a:rPr>
              <a:t> in </a:t>
            </a:r>
            <a:r>
              <a:rPr lang="en-GB" sz="1400" i="1" cap="none" dirty="0">
                <a:solidFill>
                  <a:prstClr val="white"/>
                </a:solidFill>
                <a:latin typeface="Calibri"/>
                <a:ea typeface="ＭＳ Ｐゴシック" pitchFamily="34" charset="-128"/>
                <a:cs typeface="+mn-cs"/>
              </a:rPr>
              <a:t>Proceedings of the Fourth International Conference on Computational Creativity</a:t>
            </a:r>
            <a:r>
              <a:rPr lang="en-GB" sz="1400" cap="none" dirty="0">
                <a:solidFill>
                  <a:prstClr val="white"/>
                </a:solidFill>
                <a:latin typeface="Calibri"/>
                <a:ea typeface="ＭＳ Ｐゴシック" pitchFamily="34" charset="-128"/>
                <a:cs typeface="+mn-cs"/>
              </a:rPr>
              <a:t>, 2013. </a:t>
            </a:r>
          </a:p>
        </p:txBody>
      </p:sp>
    </p:spTree>
    <p:extLst>
      <p:ext uri="{BB962C8B-B14F-4D97-AF65-F5344CB8AC3E}">
        <p14:creationId xmlns:p14="http://schemas.microsoft.com/office/powerpoint/2010/main" val="2665752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p:cNvSpPr txBox="1">
            <a:spLocks/>
          </p:cNvSpPr>
          <p:nvPr/>
        </p:nvSpPr>
        <p:spPr bwMode="auto">
          <a:xfrm>
            <a:off x="0" y="49188"/>
            <a:ext cx="9144000" cy="1116016"/>
          </a:xfrm>
          <a:prstGeom prst="rect">
            <a:avLst/>
          </a:prstGeom>
          <a:blipFill>
            <a:blip r:embed="rId3"/>
            <a:stretch>
              <a:fillRect/>
            </a:stretch>
          </a:blipFill>
          <a:ln w="9525">
            <a:noFill/>
            <a:miter lim="800000"/>
            <a:headEnd/>
            <a:tailEnd/>
          </a:ln>
        </p:spPr>
        <p:txBody>
          <a:bodyPr vert="horz" wrap="square" lIns="194400" tIns="0" rIns="82296" bIns="648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defTabSz="411480">
              <a:defRPr/>
            </a:pPr>
            <a:r>
              <a:rPr lang="en-GB" sz="3060" cap="none" dirty="0">
                <a:solidFill>
                  <a:prstClr val="white"/>
                </a:solidFill>
                <a:latin typeface="Calibri" pitchFamily="34" charset="0"/>
                <a:ea typeface="ＭＳ Ｐゴシック" pitchFamily="34" charset="-128"/>
                <a:cs typeface="+mn-cs"/>
                <a:sym typeface="Helvetica Neue"/>
              </a:rPr>
              <a:t>Deep Learning Meets Novelty Search</a:t>
            </a:r>
            <a:endParaRPr lang="en-US" sz="3060" cap="none" dirty="0">
              <a:solidFill>
                <a:prstClr val="white"/>
              </a:solidFill>
              <a:latin typeface="Calibri" pitchFamily="34" charset="0"/>
              <a:ea typeface="ＭＳ Ｐゴシック" pitchFamily="34" charset="-128"/>
              <a:cs typeface="+mn-cs"/>
              <a:sym typeface="Helvetica Neue"/>
            </a:endParaRPr>
          </a:p>
          <a:p>
            <a:pPr defTabSz="411480" eaLnBrk="1" hangingPunct="1">
              <a:defRPr/>
            </a:pPr>
            <a:r>
              <a:rPr lang="en-GB" sz="1260" cap="none" dirty="0">
                <a:solidFill>
                  <a:prstClr val="white"/>
                </a:solidFill>
                <a:latin typeface="Calibri"/>
                <a:ea typeface="ＭＳ Ｐゴシック" pitchFamily="34" charset="-128"/>
                <a:cs typeface="+mn-cs"/>
                <a:sym typeface="Helvetica Neue"/>
              </a:rPr>
              <a:t>Liapis, </a:t>
            </a:r>
            <a:r>
              <a:rPr lang="en-GB" sz="1260" cap="none" dirty="0" err="1">
                <a:solidFill>
                  <a:prstClr val="white"/>
                </a:solidFill>
                <a:latin typeface="Calibri"/>
                <a:ea typeface="ＭＳ Ｐゴシック" pitchFamily="34" charset="-128"/>
                <a:cs typeface="+mn-cs"/>
                <a:sym typeface="Helvetica Neue"/>
              </a:rPr>
              <a:t>Martínez</a:t>
            </a:r>
            <a:r>
              <a:rPr lang="en-GB" sz="1260" cap="none" dirty="0">
                <a:solidFill>
                  <a:prstClr val="white"/>
                </a:solidFill>
                <a:latin typeface="Calibri"/>
                <a:ea typeface="ＭＳ Ｐゴシック" pitchFamily="34" charset="-128"/>
                <a:cs typeface="+mn-cs"/>
                <a:sym typeface="Helvetica Neue"/>
              </a:rPr>
              <a:t>, </a:t>
            </a:r>
            <a:r>
              <a:rPr lang="en-GB" sz="1260" cap="none" dirty="0" err="1">
                <a:solidFill>
                  <a:prstClr val="white"/>
                </a:solidFill>
                <a:latin typeface="Calibri"/>
                <a:ea typeface="ＭＳ Ｐゴシック" pitchFamily="34" charset="-128"/>
                <a:cs typeface="+mn-cs"/>
                <a:sym typeface="Helvetica Neue"/>
              </a:rPr>
              <a:t>Togelius</a:t>
            </a:r>
            <a:r>
              <a:rPr lang="en-GB" sz="1260" cap="none" dirty="0">
                <a:solidFill>
                  <a:prstClr val="white"/>
                </a:solidFill>
                <a:latin typeface="Calibri"/>
                <a:ea typeface="ＭＳ Ｐゴシック" pitchFamily="34" charset="-128"/>
                <a:cs typeface="+mn-cs"/>
                <a:sym typeface="Helvetica Neue"/>
              </a:rPr>
              <a:t>, and </a:t>
            </a:r>
            <a:r>
              <a:rPr lang="en-GB" sz="1260" cap="none" dirty="0" err="1">
                <a:solidFill>
                  <a:prstClr val="white"/>
                </a:solidFill>
                <a:latin typeface="Calibri"/>
                <a:ea typeface="ＭＳ Ｐゴシック" pitchFamily="34" charset="-128"/>
                <a:cs typeface="+mn-cs"/>
                <a:sym typeface="Helvetica Neue"/>
              </a:rPr>
              <a:t>Yannakakis</a:t>
            </a:r>
            <a:r>
              <a:rPr lang="en-GB" sz="1260" cap="none" dirty="0">
                <a:solidFill>
                  <a:prstClr val="white"/>
                </a:solidFill>
                <a:latin typeface="Calibri"/>
                <a:ea typeface="ＭＳ Ｐゴシック" pitchFamily="34" charset="-128"/>
                <a:cs typeface="+mn-cs"/>
                <a:sym typeface="Helvetica Neue"/>
              </a:rPr>
              <a:t>: </a:t>
            </a:r>
            <a:r>
              <a:rPr lang="en-GB" sz="1260" b="1" cap="none" dirty="0">
                <a:solidFill>
                  <a:prstClr val="white"/>
                </a:solidFill>
                <a:latin typeface="Calibri"/>
                <a:ea typeface="ＭＳ Ｐゴシック" pitchFamily="34" charset="-128"/>
                <a:cs typeface="+mn-cs"/>
                <a:sym typeface="Helvetica Neue"/>
              </a:rPr>
              <a:t>"Transforming Exploratory Creativity with </a:t>
            </a:r>
            <a:r>
              <a:rPr lang="en-GB" sz="1260" b="1" cap="none" dirty="0" err="1">
                <a:solidFill>
                  <a:prstClr val="white"/>
                </a:solidFill>
                <a:latin typeface="Calibri"/>
                <a:ea typeface="ＭＳ Ｐゴシック" pitchFamily="34" charset="-128"/>
                <a:cs typeface="+mn-cs"/>
                <a:sym typeface="Helvetica Neue"/>
              </a:rPr>
              <a:t>DeLeNoX</a:t>
            </a:r>
            <a:r>
              <a:rPr lang="en-GB" sz="1260" b="1" cap="none" dirty="0">
                <a:solidFill>
                  <a:prstClr val="white"/>
                </a:solidFill>
                <a:latin typeface="Calibri"/>
                <a:ea typeface="ＭＳ Ｐゴシック" pitchFamily="34" charset="-128"/>
                <a:cs typeface="+mn-cs"/>
                <a:sym typeface="Helvetica Neue"/>
              </a:rPr>
              <a:t>,"</a:t>
            </a:r>
            <a:r>
              <a:rPr lang="en-GB" sz="1260" cap="none" dirty="0">
                <a:solidFill>
                  <a:prstClr val="white"/>
                </a:solidFill>
                <a:latin typeface="Calibri"/>
                <a:ea typeface="ＭＳ Ｐゴシック" pitchFamily="34" charset="-128"/>
                <a:cs typeface="+mn-cs"/>
                <a:sym typeface="Helvetica Neue"/>
              </a:rPr>
              <a:t> in </a:t>
            </a:r>
            <a:r>
              <a:rPr lang="en-GB" sz="1260" i="1" cap="none" dirty="0">
                <a:solidFill>
                  <a:prstClr val="white"/>
                </a:solidFill>
                <a:latin typeface="Calibri"/>
                <a:ea typeface="ＭＳ Ｐゴシック" pitchFamily="34" charset="-128"/>
                <a:cs typeface="+mn-cs"/>
                <a:sym typeface="Helvetica Neue"/>
              </a:rPr>
              <a:t>Proceedings of the Fourth International Conference on Computational Creativity</a:t>
            </a:r>
            <a:r>
              <a:rPr lang="en-GB" sz="1260" cap="none" dirty="0">
                <a:solidFill>
                  <a:prstClr val="white"/>
                </a:solidFill>
                <a:latin typeface="Calibri"/>
                <a:ea typeface="ＭＳ Ｐゴシック" pitchFamily="34" charset="-128"/>
                <a:cs typeface="+mn-cs"/>
                <a:sym typeface="Helvetica Neue"/>
              </a:rPr>
              <a:t>, 2013.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144" y="1340840"/>
            <a:ext cx="6060936" cy="3921987"/>
          </a:xfrm>
          <a:prstGeom prst="rect">
            <a:avLst/>
          </a:prstGeom>
        </p:spPr>
      </p:pic>
    </p:spTree>
    <p:extLst>
      <p:ext uri="{BB962C8B-B14F-4D97-AF65-F5344CB8AC3E}">
        <p14:creationId xmlns:p14="http://schemas.microsoft.com/office/powerpoint/2010/main" val="2567063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79512" y="121196"/>
          <a:ext cx="8712968"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15516" y="5224472"/>
            <a:ext cx="8640960" cy="369332"/>
          </a:xfrm>
          <a:prstGeom prst="rect">
            <a:avLst/>
          </a:prstGeom>
        </p:spPr>
        <p:txBody>
          <a:bodyPr wrap="square">
            <a:spAutoFit/>
          </a:bodyPr>
          <a:lstStyle/>
          <a:p>
            <a:pPr algn="ctr"/>
            <a:r>
              <a:rPr lang="en-GB" sz="1800" dirty="0">
                <a:solidFill>
                  <a:prstClr val="black"/>
                </a:solidFill>
                <a:latin typeface="Calibri"/>
                <a:ea typeface="ＭＳ Ｐゴシック" pitchFamily="34" charset="-128"/>
              </a:rPr>
              <a:t>G. N. </a:t>
            </a:r>
            <a:r>
              <a:rPr lang="en-GB" sz="1800" dirty="0" err="1">
                <a:solidFill>
                  <a:prstClr val="black"/>
                </a:solidFill>
                <a:latin typeface="Calibri"/>
                <a:ea typeface="ＭＳ Ｐゴシック" pitchFamily="34" charset="-128"/>
              </a:rPr>
              <a:t>Yannakakis</a:t>
            </a:r>
            <a:r>
              <a:rPr lang="en-GB" sz="1800" dirty="0">
                <a:solidFill>
                  <a:prstClr val="black"/>
                </a:solidFill>
                <a:latin typeface="Calibri"/>
                <a:ea typeface="ＭＳ Ｐゴシック" pitchFamily="34" charset="-128"/>
              </a:rPr>
              <a:t> and J. </a:t>
            </a:r>
            <a:r>
              <a:rPr lang="en-GB" sz="1800" dirty="0" err="1">
                <a:solidFill>
                  <a:prstClr val="black"/>
                </a:solidFill>
                <a:latin typeface="Calibri"/>
                <a:ea typeface="ＭＳ Ｐゴシック" pitchFamily="34" charset="-128"/>
              </a:rPr>
              <a:t>Togelius</a:t>
            </a:r>
            <a:r>
              <a:rPr lang="en-GB" sz="1800" dirty="0">
                <a:solidFill>
                  <a:prstClr val="black"/>
                </a:solidFill>
                <a:latin typeface="Calibri"/>
                <a:ea typeface="ＭＳ Ｐゴシック" pitchFamily="34" charset="-128"/>
              </a:rPr>
              <a:t>, “</a:t>
            </a:r>
            <a:r>
              <a:rPr lang="en-GB" sz="1800" b="1" dirty="0">
                <a:solidFill>
                  <a:prstClr val="black"/>
                </a:solidFill>
                <a:latin typeface="Calibri"/>
                <a:ea typeface="ＭＳ Ｐゴシック" pitchFamily="34" charset="-128"/>
              </a:rPr>
              <a:t>Artificial Intelligence and Games</a:t>
            </a:r>
            <a:r>
              <a:rPr lang="en-GB" sz="1800" dirty="0">
                <a:solidFill>
                  <a:prstClr val="black"/>
                </a:solidFill>
                <a:latin typeface="Calibri"/>
                <a:ea typeface="ＭＳ Ｐゴシック" pitchFamily="34" charset="-128"/>
              </a:rPr>
              <a:t>,” Springer Nature, 2025.</a:t>
            </a:r>
          </a:p>
        </p:txBody>
      </p:sp>
    </p:spTree>
    <p:extLst>
      <p:ext uri="{BB962C8B-B14F-4D97-AF65-F5344CB8AC3E}">
        <p14:creationId xmlns:p14="http://schemas.microsoft.com/office/powerpoint/2010/main" val="1411746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82555" y="43705"/>
            <a:ext cx="8978890" cy="300082"/>
          </a:xfrm>
          <a:prstGeom prst="rect">
            <a:avLst/>
          </a:prstGeom>
        </p:spPr>
        <p:txBody>
          <a:bodyPr wrap="square">
            <a:spAutoFit/>
          </a:bodyPr>
          <a:lstStyle/>
          <a:p>
            <a:pPr defTabSz="685800" fontAlgn="auto">
              <a:spcBef>
                <a:spcPts val="0"/>
              </a:spcBef>
              <a:spcAft>
                <a:spcPts val="0"/>
              </a:spcAft>
            </a:pPr>
            <a:r>
              <a:rPr lang="en-GB" sz="1350" dirty="0" err="1">
                <a:solidFill>
                  <a:schemeClr val="bg1"/>
                </a:solidFill>
                <a:latin typeface="Calibri" panose="020F0502020204030204"/>
                <a:ea typeface="+mn-ea"/>
                <a:sym typeface="Helvetica Neue"/>
              </a:rPr>
              <a:t>Barthet</a:t>
            </a:r>
            <a:r>
              <a:rPr lang="en-GB" sz="1350" dirty="0">
                <a:solidFill>
                  <a:schemeClr val="bg1"/>
                </a:solidFill>
                <a:latin typeface="Calibri" panose="020F0502020204030204"/>
                <a:ea typeface="+mn-ea"/>
                <a:sym typeface="Helvetica Neue"/>
              </a:rPr>
              <a:t>, </a:t>
            </a:r>
            <a:r>
              <a:rPr lang="en-GB" sz="1350" dirty="0" err="1">
                <a:solidFill>
                  <a:schemeClr val="bg1"/>
                </a:solidFill>
                <a:latin typeface="Calibri" panose="020F0502020204030204"/>
                <a:ea typeface="+mn-ea"/>
                <a:sym typeface="Helvetica Neue"/>
              </a:rPr>
              <a:t>Liapis</a:t>
            </a:r>
            <a:r>
              <a:rPr lang="en-GB" sz="1350" dirty="0">
                <a:solidFill>
                  <a:schemeClr val="bg1"/>
                </a:solidFill>
                <a:latin typeface="Calibri" panose="020F0502020204030204"/>
                <a:ea typeface="+mn-ea"/>
                <a:sym typeface="Helvetica Neue"/>
              </a:rPr>
              <a:t>, and Yannakakis. </a:t>
            </a:r>
            <a:r>
              <a:rPr lang="en-GB" sz="1350" b="1" dirty="0">
                <a:solidFill>
                  <a:schemeClr val="bg1"/>
                </a:solidFill>
                <a:latin typeface="Calibri" panose="020F0502020204030204"/>
                <a:ea typeface="+mn-ea"/>
                <a:sym typeface="Helvetica Neue"/>
              </a:rPr>
              <a:t>Open-Ended Evolution for Minecraft Building Generation</a:t>
            </a:r>
            <a:r>
              <a:rPr lang="en-GB" sz="1350" dirty="0">
                <a:solidFill>
                  <a:schemeClr val="bg1"/>
                </a:solidFill>
                <a:latin typeface="Calibri" panose="020F0502020204030204"/>
                <a:ea typeface="+mn-ea"/>
                <a:sym typeface="Helvetica Neue"/>
              </a:rPr>
              <a:t> </a:t>
            </a:r>
            <a:r>
              <a:rPr lang="en-GB" sz="1350" i="1" dirty="0">
                <a:solidFill>
                  <a:schemeClr val="bg1"/>
                </a:solidFill>
                <a:latin typeface="Calibri" panose="020F0502020204030204"/>
                <a:ea typeface="+mn-ea"/>
                <a:sym typeface="Helvetica Neue"/>
              </a:rPr>
              <a:t>IEEE Transactions on Games</a:t>
            </a:r>
            <a:r>
              <a:rPr lang="en-GB" sz="1350" dirty="0">
                <a:solidFill>
                  <a:schemeClr val="bg1"/>
                </a:solidFill>
                <a:latin typeface="Calibri" panose="020F0502020204030204"/>
                <a:ea typeface="+mn-ea"/>
                <a:sym typeface="Helvetica Neue"/>
              </a:rPr>
              <a:t> (2022)</a:t>
            </a:r>
          </a:p>
        </p:txBody>
      </p:sp>
      <p:pic>
        <p:nvPicPr>
          <p:cNvPr id="4" name="Picture 3">
            <a:extLst>
              <a:ext uri="{FF2B5EF4-FFF2-40B4-BE49-F238E27FC236}">
                <a16:creationId xmlns:a16="http://schemas.microsoft.com/office/drawing/2014/main" id="{1B9EF14E-2000-3C31-7311-55CB5F078D5F}"/>
              </a:ext>
            </a:extLst>
          </p:cNvPr>
          <p:cNvPicPr>
            <a:picLocks noChangeAspect="1"/>
          </p:cNvPicPr>
          <p:nvPr/>
        </p:nvPicPr>
        <p:blipFill>
          <a:blip r:embed="rId3"/>
          <a:stretch>
            <a:fillRect/>
          </a:stretch>
        </p:blipFill>
        <p:spPr>
          <a:xfrm>
            <a:off x="0" y="388771"/>
            <a:ext cx="9144000" cy="5326229"/>
          </a:xfrm>
          <a:prstGeom prst="rect">
            <a:avLst/>
          </a:prstGeom>
        </p:spPr>
      </p:pic>
    </p:spTree>
    <p:extLst>
      <p:ext uri="{BB962C8B-B14F-4D97-AF65-F5344CB8AC3E}">
        <p14:creationId xmlns:p14="http://schemas.microsoft.com/office/powerpoint/2010/main" val="547671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2424972" y="4917316"/>
            <a:ext cx="1662112"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1800" b="0" i="0" u="none" strike="noStrike" kern="1200" cap="none" spc="0" normalizeH="0" baseline="0" noProof="0" dirty="0">
                <a:ln w="0"/>
                <a:solidFill>
                  <a:prstClr val="black"/>
                </a:solidFill>
                <a:effectLst/>
                <a:uLnTx/>
                <a:uFillTx/>
                <a:latin typeface="Calibri"/>
              </a:rPr>
              <a:t>Autonomous</a:t>
            </a:r>
          </a:p>
        </p:txBody>
      </p:sp>
      <p:sp>
        <p:nvSpPr>
          <p:cNvPr id="7" name="Text Box 9"/>
          <p:cNvSpPr txBox="1">
            <a:spLocks noChangeArrowheads="1"/>
          </p:cNvSpPr>
          <p:nvPr/>
        </p:nvSpPr>
        <p:spPr bwMode="auto">
          <a:xfrm>
            <a:off x="3858526" y="4917316"/>
            <a:ext cx="2592288" cy="3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1800" b="0" i="0" u="none" strike="noStrike" kern="1200" cap="none" spc="0" normalizeH="0" baseline="0" noProof="0" dirty="0">
                <a:ln w="0"/>
                <a:solidFill>
                  <a:prstClr val="black"/>
                </a:solidFill>
                <a:effectLst/>
                <a:uLnTx/>
                <a:uFillTx/>
                <a:latin typeface="Calibri"/>
              </a:rPr>
              <a:t>Mixed-Initiative</a:t>
            </a:r>
          </a:p>
        </p:txBody>
      </p:sp>
      <p:cxnSp>
        <p:nvCxnSpPr>
          <p:cNvPr id="8" name="Straight Arrow Connector 7"/>
          <p:cNvCxnSpPr/>
          <p:nvPr/>
        </p:nvCxnSpPr>
        <p:spPr>
          <a:xfrm flipV="1">
            <a:off x="2418366" y="4795440"/>
            <a:ext cx="4104456" cy="129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 Box 9"/>
          <p:cNvSpPr txBox="1">
            <a:spLocks noChangeArrowheads="1"/>
          </p:cNvSpPr>
          <p:nvPr/>
        </p:nvSpPr>
        <p:spPr bwMode="auto">
          <a:xfrm>
            <a:off x="5946758" y="4003352"/>
            <a:ext cx="1649578" cy="3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2400" b="1" i="0" u="none" strike="noStrike" kern="1200" cap="none" spc="0" normalizeH="0" baseline="0" noProof="0" dirty="0">
                <a:ln w="0"/>
                <a:solidFill>
                  <a:prstClr val="black"/>
                </a:solidFill>
                <a:effectLst/>
                <a:uLnTx/>
                <a:uFillTx/>
                <a:latin typeface="Calibri"/>
              </a:rPr>
              <a:t>Designer (Initiative)</a:t>
            </a:r>
          </a:p>
        </p:txBody>
      </p:sp>
      <p:cxnSp>
        <p:nvCxnSpPr>
          <p:cNvPr id="10" name="Straight Arrow Connector 9"/>
          <p:cNvCxnSpPr/>
          <p:nvPr/>
        </p:nvCxnSpPr>
        <p:spPr>
          <a:xfrm flipV="1">
            <a:off x="2411687" y="979016"/>
            <a:ext cx="6679" cy="38164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 Box 9"/>
          <p:cNvSpPr txBox="1">
            <a:spLocks noChangeArrowheads="1"/>
          </p:cNvSpPr>
          <p:nvPr/>
        </p:nvSpPr>
        <p:spPr bwMode="auto">
          <a:xfrm>
            <a:off x="1737657" y="258936"/>
            <a:ext cx="2264885" cy="297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2400" b="1" i="0" u="none" strike="noStrike" kern="1200" cap="none" spc="0" normalizeH="0" baseline="0" noProof="0" dirty="0">
                <a:ln>
                  <a:noFill/>
                </a:ln>
                <a:solidFill>
                  <a:prstClr val="black"/>
                </a:solidFill>
                <a:effectLst/>
                <a:uLnTx/>
                <a:uFillTx/>
                <a:latin typeface="Calibri"/>
              </a:rPr>
              <a:t>Player (Experience)</a:t>
            </a:r>
            <a:endParaRPr kumimoji="0" lang="en-GB" sz="2400" b="1" i="0" u="none" strike="noStrike" kern="1200" cap="none" spc="0" normalizeH="0" baseline="0" noProof="0" dirty="0">
              <a:ln w="0"/>
              <a:solidFill>
                <a:prstClr val="black"/>
              </a:solidFill>
              <a:effectLst/>
              <a:uLnTx/>
              <a:uFillTx/>
              <a:latin typeface="Calibri"/>
            </a:endParaRPr>
          </a:p>
        </p:txBody>
      </p:sp>
      <p:sp>
        <p:nvSpPr>
          <p:cNvPr id="12" name="Text Box 6"/>
          <p:cNvSpPr txBox="1">
            <a:spLocks noChangeArrowheads="1"/>
          </p:cNvSpPr>
          <p:nvPr/>
        </p:nvSpPr>
        <p:spPr bwMode="auto">
          <a:xfrm rot="16200000">
            <a:off x="1281251" y="1842317"/>
            <a:ext cx="1600200"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1800" b="0" i="0" u="none" strike="noStrike" kern="1200" cap="none" spc="0" normalizeH="0" baseline="0" noProof="0" dirty="0">
                <a:ln w="0"/>
                <a:solidFill>
                  <a:prstClr val="black"/>
                </a:solidFill>
                <a:effectLst/>
                <a:uLnTx/>
                <a:uFillTx/>
                <a:latin typeface="Calibri"/>
              </a:rPr>
              <a:t>Experience Driven</a:t>
            </a:r>
          </a:p>
        </p:txBody>
      </p:sp>
      <p:sp>
        <p:nvSpPr>
          <p:cNvPr id="13" name="Text Box 7"/>
          <p:cNvSpPr txBox="1">
            <a:spLocks noChangeArrowheads="1"/>
          </p:cNvSpPr>
          <p:nvPr/>
        </p:nvSpPr>
        <p:spPr bwMode="auto">
          <a:xfrm rot="16200000">
            <a:off x="1281251" y="3579142"/>
            <a:ext cx="1600200"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1800" b="0" i="0" u="none" strike="noStrike" kern="1200" cap="none" spc="0" normalizeH="0" baseline="0" noProof="0" dirty="0">
                <a:ln w="0"/>
                <a:solidFill>
                  <a:prstClr val="black"/>
                </a:solidFill>
                <a:effectLst/>
                <a:uLnTx/>
                <a:uFillTx/>
                <a:latin typeface="Calibri"/>
              </a:rPr>
              <a:t>Experience Agnostic</a:t>
            </a:r>
          </a:p>
        </p:txBody>
      </p:sp>
      <p:sp>
        <p:nvSpPr>
          <p:cNvPr id="14" name="Rectangle 13"/>
          <p:cNvSpPr/>
          <p:nvPr/>
        </p:nvSpPr>
        <p:spPr>
          <a:xfrm>
            <a:off x="2424972" y="1339056"/>
            <a:ext cx="1793594" cy="17281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Super Mario Bros </a:t>
            </a:r>
            <a:r>
              <a:rPr kumimoji="0" lang="en-GB" sz="1200" b="0" i="0" u="none" strike="noStrike" kern="1200" cap="none" spc="0" normalizeH="0" baseline="0" noProof="0" dirty="0">
                <a:ln>
                  <a:noFill/>
                </a:ln>
                <a:solidFill>
                  <a:prstClr val="black"/>
                </a:solidFill>
                <a:effectLst/>
                <a:uLnTx/>
                <a:uFillTx/>
                <a:latin typeface="Calibri"/>
                <a:ea typeface="+mn-ea"/>
                <a:cs typeface="+mn-cs"/>
              </a:rPr>
              <a:t>(Pedersen et al., 2010)</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1" u="none" strike="noStrike" kern="1200" cap="none" spc="0" normalizeH="0" baseline="0" noProof="0" dirty="0" err="1">
                <a:ln>
                  <a:noFill/>
                </a:ln>
                <a:solidFill>
                  <a:prstClr val="black"/>
                </a:solidFill>
                <a:effectLst/>
                <a:uLnTx/>
                <a:uFillTx/>
                <a:latin typeface="Calibri"/>
                <a:ea typeface="+mn-ea"/>
                <a:cs typeface="+mn-cs"/>
              </a:rPr>
              <a:t>Sonancia</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(Lopes et al., 2015)</a:t>
            </a:r>
            <a:endParaRPr kumimoji="0" lang="el-G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p:cNvSpPr/>
          <p:nvPr/>
        </p:nvSpPr>
        <p:spPr>
          <a:xfrm>
            <a:off x="4231778" y="1339056"/>
            <a:ext cx="1793594" cy="17281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a:ea typeface="+mn-ea"/>
                <a:cs typeface="+mn-cs"/>
              </a:rPr>
              <a:t>Sentient Sketchbook </a:t>
            </a:r>
            <a:r>
              <a:rPr kumimoji="0" lang="en-GB" sz="1400" b="0" i="0" u="none" strike="noStrike" kern="1200" cap="none" spc="0" normalizeH="0" baseline="0" noProof="0" dirty="0">
                <a:ln>
                  <a:noFill/>
                </a:ln>
                <a:solidFill>
                  <a:prstClr val="black"/>
                </a:solidFill>
                <a:effectLst/>
                <a:uLnTx/>
                <a:uFillTx/>
                <a:latin typeface="Calibri"/>
                <a:ea typeface="+mn-ea"/>
                <a:cs typeface="+mn-cs"/>
              </a:rPr>
              <a:t>(Liapis et al., 2013)</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p:cNvSpPr/>
          <p:nvPr/>
        </p:nvSpPr>
        <p:spPr>
          <a:xfrm>
            <a:off x="2424972" y="3058740"/>
            <a:ext cx="1793594" cy="17281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err="1">
                <a:ln>
                  <a:noFill/>
                </a:ln>
                <a:solidFill>
                  <a:sysClr val="windowText" lastClr="000000"/>
                </a:solidFill>
                <a:effectLst/>
                <a:uLnTx/>
                <a:uFillTx/>
                <a:latin typeface="Calibri"/>
                <a:ea typeface="+mn-ea"/>
                <a:cs typeface="+mn-cs"/>
              </a:rPr>
              <a:t>SpeedTree</a:t>
            </a: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 (IDV, 2002)</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4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ysClr val="windowText" lastClr="000000"/>
                </a:solidFill>
                <a:effectLst/>
                <a:uLnTx/>
                <a:uFillTx/>
                <a:latin typeface="Calibri"/>
                <a:ea typeface="+mn-ea"/>
                <a:cs typeface="+mn-cs"/>
              </a:rPr>
              <a:t>StarCraft</a:t>
            </a: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 Maps (</a:t>
            </a:r>
            <a:r>
              <a:rPr kumimoji="0" lang="en-GB" sz="1400" b="0" i="0" u="none" strike="noStrike" kern="1200" cap="none" spc="0" normalizeH="0" baseline="0" noProof="0" dirty="0" err="1">
                <a:ln>
                  <a:noFill/>
                </a:ln>
                <a:solidFill>
                  <a:sysClr val="windowText" lastClr="000000"/>
                </a:solidFill>
                <a:effectLst/>
                <a:uLnTx/>
                <a:uFillTx/>
                <a:latin typeface="Calibri"/>
                <a:ea typeface="+mn-ea"/>
                <a:cs typeface="+mn-cs"/>
              </a:rPr>
              <a:t>Togelius</a:t>
            </a: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 et al., 2013)</a:t>
            </a:r>
            <a:endParaRPr kumimoji="0" lang="el-GR" sz="14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7" name="Rectangle 16"/>
          <p:cNvSpPr/>
          <p:nvPr/>
        </p:nvSpPr>
        <p:spPr>
          <a:xfrm>
            <a:off x="4231778" y="3054328"/>
            <a:ext cx="1793594" cy="17281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chemeClr val="bg1"/>
                </a:solidFill>
                <a:effectLst/>
                <a:uLnTx/>
                <a:uFillTx/>
                <a:latin typeface="Calibri"/>
                <a:ea typeface="+mn-ea"/>
                <a:cs typeface="+mn-cs"/>
              </a:rPr>
              <a:t>Garden of Eden Creation Kit</a:t>
            </a:r>
            <a:r>
              <a:rPr kumimoji="0" lang="en-GB" sz="1200" b="0" i="0" u="none" strike="noStrike" kern="1200" cap="none" spc="0" normalizeH="0" baseline="0" noProof="0" dirty="0">
                <a:ln>
                  <a:noFill/>
                </a:ln>
                <a:solidFill>
                  <a:schemeClr val="bg1"/>
                </a:solidFill>
                <a:effectLst/>
                <a:uLnTx/>
                <a:uFillTx/>
                <a:latin typeface="Calibri"/>
                <a:ea typeface="+mn-ea"/>
                <a:cs typeface="+mn-cs"/>
              </a:rPr>
              <a:t> (Bethesda, 2009)</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200" b="0" i="1"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1" u="none" strike="noStrike" kern="1200" cap="none" spc="0" normalizeH="0" baseline="0" noProof="0" dirty="0" err="1">
                <a:ln>
                  <a:noFill/>
                </a:ln>
                <a:solidFill>
                  <a:schemeClr val="bg1"/>
                </a:solidFill>
                <a:effectLst/>
                <a:uLnTx/>
                <a:uFillTx/>
                <a:latin typeface="Calibri"/>
                <a:ea typeface="+mn-ea"/>
                <a:cs typeface="+mn-cs"/>
              </a:rPr>
              <a:t>Ropossum</a:t>
            </a:r>
            <a:r>
              <a:rPr kumimoji="0" lang="en-GB" sz="1200" b="0" i="0" u="none" strike="noStrike" kern="1200" cap="none" spc="0" normalizeH="0" baseline="0" noProof="0" dirty="0">
                <a:ln>
                  <a:noFill/>
                </a:ln>
                <a:solidFill>
                  <a:schemeClr val="bg1"/>
                </a:solidFill>
                <a:effectLst/>
                <a:uLnTx/>
                <a:uFillTx/>
                <a:latin typeface="Calibri"/>
                <a:ea typeface="+mn-ea"/>
                <a:cs typeface="+mn-cs"/>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a:ea typeface="+mn-ea"/>
                <a:cs typeface="+mn-cs"/>
              </a:rPr>
              <a:t>(Shaker et al., 2013)</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200" b="0" i="1"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chemeClr val="bg1"/>
                </a:solidFill>
                <a:effectLst/>
                <a:uLnTx/>
                <a:uFillTx/>
                <a:latin typeface="Calibri"/>
                <a:ea typeface="+mn-ea"/>
                <a:cs typeface="+mn-cs"/>
              </a:rPr>
              <a:t>Tanagra</a:t>
            </a:r>
            <a:r>
              <a:rPr kumimoji="0" lang="en-GB" sz="1200" b="0" i="0" u="none" strike="noStrike" kern="1200" cap="none" spc="0" normalizeH="0" baseline="0" noProof="0" dirty="0">
                <a:ln>
                  <a:noFill/>
                </a:ln>
                <a:solidFill>
                  <a:schemeClr val="bg1"/>
                </a:solidFill>
                <a:effectLst/>
                <a:uLnTx/>
                <a:uFillTx/>
                <a:latin typeface="Calibri"/>
                <a:ea typeface="+mn-ea"/>
                <a:cs typeface="+mn-cs"/>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a:ea typeface="+mn-ea"/>
                <a:cs typeface="+mn-cs"/>
              </a:rPr>
              <a:t>(Smith et al., 2010)</a:t>
            </a:r>
            <a:endParaRPr kumimoji="0" lang="el-GR" sz="12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520584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62A03C7D-F417-0DA1-44F3-0BD193B76B78}"/>
              </a:ext>
            </a:extLst>
          </p:cNvPr>
          <p:cNvPicPr>
            <a:picLocks noChangeAspect="1"/>
          </p:cNvPicPr>
          <p:nvPr/>
        </p:nvPicPr>
        <p:blipFill>
          <a:blip r:embed="rId3"/>
          <a:stretch>
            <a:fillRect/>
          </a:stretch>
        </p:blipFill>
        <p:spPr>
          <a:xfrm>
            <a:off x="0" y="700953"/>
            <a:ext cx="9144000" cy="4313093"/>
          </a:xfrm>
          <a:prstGeom prst="rect">
            <a:avLst/>
          </a:prstGeom>
        </p:spPr>
      </p:pic>
    </p:spTree>
    <p:extLst>
      <p:ext uri="{BB962C8B-B14F-4D97-AF65-F5344CB8AC3E}">
        <p14:creationId xmlns:p14="http://schemas.microsoft.com/office/powerpoint/2010/main" val="1115886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p:cNvSpPr>
          <p:nvPr/>
        </p:nvSpPr>
        <p:spPr bwMode="auto">
          <a:xfrm>
            <a:off x="-1"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sz="3402" cap="none" dirty="0">
                <a:solidFill>
                  <a:srgbClr val="FFFFFF"/>
                </a:solidFill>
                <a:latin typeface="Calibri" panose="020F0502020204030204" pitchFamily="34" charset="0"/>
                <a:ea typeface="ＭＳ Ｐゴシック" pitchFamily="34" charset="-128"/>
                <a:cs typeface="+mn-cs"/>
              </a:rPr>
              <a:t>Tanagra: Constraint Solver for MI-PCG</a:t>
            </a:r>
            <a:endParaRPr lang="en-US" altLang="en-US" sz="3402" cap="none" dirty="0">
              <a:solidFill>
                <a:srgbClr val="FFFFFF"/>
              </a:solidFill>
              <a:latin typeface="Calibri" panose="020F0502020204030204" pitchFamily="34" charset="0"/>
              <a:ea typeface="ＭＳ Ｐゴシック" pitchFamily="34" charset="-128"/>
              <a:cs typeface="+mn-cs"/>
            </a:endParaRPr>
          </a:p>
        </p:txBody>
      </p:sp>
      <p:pic>
        <p:nvPicPr>
          <p:cNvPr id="3" name="Picture 2">
            <a:extLst>
              <a:ext uri="{FF2B5EF4-FFF2-40B4-BE49-F238E27FC236}">
                <a16:creationId xmlns:a16="http://schemas.microsoft.com/office/drawing/2014/main" id="{72C1F160-227A-4380-8196-34C9408430EF}"/>
              </a:ext>
            </a:extLst>
          </p:cNvPr>
          <p:cNvPicPr>
            <a:picLocks noChangeAspect="1"/>
          </p:cNvPicPr>
          <p:nvPr/>
        </p:nvPicPr>
        <p:blipFill>
          <a:blip r:embed="rId4"/>
          <a:stretch>
            <a:fillRect/>
          </a:stretch>
        </p:blipFill>
        <p:spPr>
          <a:xfrm>
            <a:off x="1099652" y="1201316"/>
            <a:ext cx="6944694" cy="4324954"/>
          </a:xfrm>
          <a:prstGeom prst="rect">
            <a:avLst/>
          </a:prstGeom>
        </p:spPr>
      </p:pic>
    </p:spTree>
    <p:extLst>
      <p:ext uri="{BB962C8B-B14F-4D97-AF65-F5344CB8AC3E}">
        <p14:creationId xmlns:p14="http://schemas.microsoft.com/office/powerpoint/2010/main" val="336233053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Physics-based puzzle “cut the rope”…"/>
          <p:cNvSpPr txBox="1">
            <a:spLocks noGrp="1"/>
          </p:cNvSpPr>
          <p:nvPr>
            <p:ph type="body" idx="1"/>
          </p:nvPr>
        </p:nvSpPr>
        <p:spPr>
          <a:xfrm>
            <a:off x="323529" y="1345332"/>
            <a:ext cx="8496944" cy="3338513"/>
          </a:xfrm>
          <a:prstGeom prst="rect">
            <a:avLst/>
          </a:prstGeom>
        </p:spPr>
        <p:txBody>
          <a:bodyPr/>
          <a:lstStyle/>
          <a:p>
            <a:pPr marL="200905" indent="0">
              <a:lnSpc>
                <a:spcPct val="102000"/>
              </a:lnSpc>
              <a:spcBef>
                <a:spcPts val="1055"/>
              </a:spcBef>
              <a:buClr>
                <a:srgbClr val="000000"/>
              </a:buClr>
              <a:buSzPct val="45000"/>
              <a:tabLst>
                <a:tab pos="550629" algn="l"/>
                <a:tab pos="1093817" algn="l"/>
                <a:tab pos="1644446" algn="l"/>
                <a:tab pos="2187633" algn="l"/>
                <a:tab pos="2738262" algn="l"/>
                <a:tab pos="3281450" algn="l"/>
                <a:tab pos="3832079" algn="l"/>
                <a:tab pos="4375267" algn="l"/>
                <a:tab pos="4925896" algn="l"/>
                <a:tab pos="5469084" algn="l"/>
                <a:tab pos="6019712" algn="l"/>
                <a:tab pos="6570341" algn="l"/>
              </a:tabLst>
              <a:defRPr sz="4000">
                <a:uFill>
                  <a:solidFill>
                    <a:srgbClr val="000000"/>
                  </a:solidFill>
                </a:uFill>
                <a:latin typeface="Calibri"/>
                <a:ea typeface="Calibri"/>
                <a:cs typeface="Calibri"/>
                <a:sym typeface="Calibri"/>
              </a:defRPr>
            </a:pPr>
            <a:r>
              <a:rPr dirty="0"/>
              <a:t>Physics-based puzzle “cut the rope”</a:t>
            </a:r>
          </a:p>
          <a:p>
            <a:pPr marL="486655" indent="-285750">
              <a:lnSpc>
                <a:spcPct val="102000"/>
              </a:lnSpc>
              <a:spcBef>
                <a:spcPts val="820"/>
              </a:spcBef>
              <a:buClr>
                <a:srgbClr val="000000"/>
              </a:buClr>
              <a:buSzPct val="45000"/>
              <a:buFont typeface="Arial" panose="020B0604020202020204" pitchFamily="34" charset="0"/>
              <a:buChar char="•"/>
              <a:tabLst>
                <a:tab pos="550629" algn="l"/>
                <a:tab pos="1093817" algn="l"/>
                <a:tab pos="1644446" algn="l"/>
                <a:tab pos="2187633" algn="l"/>
                <a:tab pos="2738262" algn="l"/>
                <a:tab pos="3281450" algn="l"/>
                <a:tab pos="3832079" algn="l"/>
                <a:tab pos="4375267" algn="l"/>
                <a:tab pos="4925896" algn="l"/>
                <a:tab pos="5469084" algn="l"/>
                <a:tab pos="6019712" algn="l"/>
                <a:tab pos="6570341" algn="l"/>
              </a:tabLst>
              <a:defRPr>
                <a:uFill>
                  <a:solidFill>
                    <a:srgbClr val="000000"/>
                  </a:solidFill>
                </a:uFill>
                <a:latin typeface="Calibri"/>
                <a:ea typeface="Calibri"/>
                <a:cs typeface="Calibri"/>
                <a:sym typeface="Calibri"/>
              </a:defRPr>
            </a:pPr>
            <a:r>
              <a:rPr sz="2600" dirty="0"/>
              <a:t>evolutionary grammars for creating new puzzles</a:t>
            </a:r>
          </a:p>
          <a:p>
            <a:pPr marL="486655" indent="-285750">
              <a:lnSpc>
                <a:spcPct val="102000"/>
              </a:lnSpc>
              <a:spcBef>
                <a:spcPts val="820"/>
              </a:spcBef>
              <a:buClr>
                <a:srgbClr val="000000"/>
              </a:buClr>
              <a:buSzPct val="45000"/>
              <a:buFont typeface="Arial" panose="020B0604020202020204" pitchFamily="34" charset="0"/>
              <a:buChar char="•"/>
              <a:tabLst>
                <a:tab pos="550629" algn="l"/>
                <a:tab pos="1093817" algn="l"/>
                <a:tab pos="1644446" algn="l"/>
                <a:tab pos="2187633" algn="l"/>
                <a:tab pos="2738262" algn="l"/>
                <a:tab pos="3281450" algn="l"/>
                <a:tab pos="3832079" algn="l"/>
                <a:tab pos="4375267" algn="l"/>
                <a:tab pos="4925896" algn="l"/>
                <a:tab pos="5469084" algn="l"/>
                <a:tab pos="6019712" algn="l"/>
                <a:tab pos="6570341" algn="l"/>
              </a:tabLst>
              <a:defRPr>
                <a:uFill>
                  <a:solidFill>
                    <a:srgbClr val="000000"/>
                  </a:solidFill>
                </a:uFill>
                <a:latin typeface="Calibri"/>
                <a:ea typeface="Calibri"/>
                <a:cs typeface="Calibri"/>
                <a:sym typeface="Calibri"/>
              </a:defRPr>
            </a:pPr>
            <a:r>
              <a:rPr sz="2600" dirty="0"/>
              <a:t>playability module for testing how (if?) to solve a puzzle</a:t>
            </a:r>
          </a:p>
          <a:p>
            <a:pPr marL="486655" indent="-285750">
              <a:lnSpc>
                <a:spcPct val="102000"/>
              </a:lnSpc>
              <a:spcBef>
                <a:spcPts val="820"/>
              </a:spcBef>
              <a:buClr>
                <a:srgbClr val="000000"/>
              </a:buClr>
              <a:buSzPct val="45000"/>
              <a:buFont typeface="Arial" panose="020B0604020202020204" pitchFamily="34" charset="0"/>
              <a:buChar char="•"/>
              <a:tabLst>
                <a:tab pos="550629" algn="l"/>
                <a:tab pos="1093817" algn="l"/>
                <a:tab pos="1644446" algn="l"/>
                <a:tab pos="2187633" algn="l"/>
                <a:tab pos="2738262" algn="l"/>
                <a:tab pos="3281450" algn="l"/>
                <a:tab pos="3832079" algn="l"/>
                <a:tab pos="4375267" algn="l"/>
                <a:tab pos="4925896" algn="l"/>
                <a:tab pos="5469084" algn="l"/>
                <a:tab pos="6019712" algn="l"/>
                <a:tab pos="6570341" algn="l"/>
              </a:tabLst>
              <a:defRPr>
                <a:uFill>
                  <a:solidFill>
                    <a:srgbClr val="000000"/>
                  </a:solidFill>
                </a:uFill>
                <a:latin typeface="Calibri"/>
                <a:ea typeface="Calibri"/>
                <a:cs typeface="Calibri"/>
                <a:sym typeface="Calibri"/>
              </a:defRPr>
            </a:pPr>
            <a:r>
              <a:rPr sz="2600" dirty="0"/>
              <a:t>using the designer’s input in complete or partial designs</a:t>
            </a:r>
          </a:p>
        </p:txBody>
      </p:sp>
      <p:sp>
        <p:nvSpPr>
          <p:cNvPr id="2" name="Rectangle 1"/>
          <p:cNvSpPr/>
          <p:nvPr/>
        </p:nvSpPr>
        <p:spPr>
          <a:xfrm>
            <a:off x="467544" y="5161756"/>
            <a:ext cx="8280920" cy="461665"/>
          </a:xfrm>
          <a:prstGeom prst="rect">
            <a:avLst/>
          </a:prstGeom>
        </p:spPr>
        <p:txBody>
          <a:bodyPr wrap="square">
            <a:spAutoFit/>
          </a:bodyPr>
          <a:lstStyle/>
          <a:p>
            <a:r>
              <a:rPr lang="en-GB" sz="1200" dirty="0">
                <a:latin typeface="Calibri  "/>
              </a:rPr>
              <a:t>M. Shaker, M. H. </a:t>
            </a:r>
            <a:r>
              <a:rPr lang="en-GB" sz="1200" dirty="0" err="1">
                <a:latin typeface="Calibri  "/>
              </a:rPr>
              <a:t>Sarhan</a:t>
            </a:r>
            <a:r>
              <a:rPr lang="en-GB" sz="1200" dirty="0">
                <a:latin typeface="Calibri  "/>
              </a:rPr>
              <a:t>, O. A. </a:t>
            </a:r>
            <a:r>
              <a:rPr lang="en-GB" sz="1200" dirty="0" err="1">
                <a:latin typeface="Calibri  "/>
              </a:rPr>
              <a:t>Naameh</a:t>
            </a:r>
            <a:r>
              <a:rPr lang="en-GB" sz="1200" dirty="0">
                <a:latin typeface="Calibri  "/>
              </a:rPr>
              <a:t>, N. Shaker, and J. </a:t>
            </a:r>
            <a:r>
              <a:rPr lang="en-GB" sz="1200" dirty="0" err="1">
                <a:latin typeface="Calibri  "/>
              </a:rPr>
              <a:t>Togelius</a:t>
            </a:r>
            <a:r>
              <a:rPr lang="en-GB" sz="1200" dirty="0">
                <a:latin typeface="Calibri  "/>
              </a:rPr>
              <a:t>. Automatic generation and analysis of physics-based puzzle games. In Computational Intelligence in Games (CIG), 2013 IEEE Conference on.</a:t>
            </a:r>
          </a:p>
        </p:txBody>
      </p:sp>
      <p:sp>
        <p:nvSpPr>
          <p:cNvPr id="6" name="Title 7"/>
          <p:cNvSpPr txBox="1">
            <a:spLocks/>
          </p:cNvSpPr>
          <p:nvPr/>
        </p:nvSpPr>
        <p:spPr bwMode="auto">
          <a:xfrm>
            <a:off x="-1"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sz="4000" cap="none" dirty="0" err="1">
                <a:solidFill>
                  <a:srgbClr val="FFFFFF"/>
                </a:solidFill>
                <a:latin typeface="Calibri" panose="020F0502020204030204" pitchFamily="34" charset="0"/>
                <a:ea typeface="ＭＳ Ｐゴシック" pitchFamily="34" charset="-128"/>
                <a:cs typeface="+mn-cs"/>
              </a:rPr>
              <a:t>Ropossum</a:t>
            </a:r>
            <a:endParaRPr lang="en-US" altLang="en-US" sz="4000" cap="none" dirty="0">
              <a:solidFill>
                <a:srgbClr val="FFFFFF"/>
              </a:solidFill>
              <a:latin typeface="Calibri" panose="020F0502020204030204" pitchFamily="34" charset="0"/>
              <a:ea typeface="ＭＳ Ｐゴシック" pitchFamily="34" charset="-128"/>
              <a:cs typeface="+mn-cs"/>
            </a:endParaRPr>
          </a:p>
        </p:txBody>
      </p:sp>
    </p:spTree>
    <p:extLst>
      <p:ext uri="{BB962C8B-B14F-4D97-AF65-F5344CB8AC3E}">
        <p14:creationId xmlns:p14="http://schemas.microsoft.com/office/powerpoint/2010/main" val="230690157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bwMode="auto">
          <a:xfrm>
            <a:off x="-1"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sz="4000" cap="none" dirty="0" err="1">
                <a:solidFill>
                  <a:srgbClr val="FFFFFF"/>
                </a:solidFill>
                <a:latin typeface="Calibri" panose="020F0502020204030204" pitchFamily="34" charset="0"/>
                <a:ea typeface="ＭＳ Ｐゴシック" pitchFamily="34" charset="-128"/>
                <a:cs typeface="+mn-cs"/>
              </a:rPr>
              <a:t>Ropossum</a:t>
            </a:r>
            <a:endParaRPr lang="en-US" altLang="en-US" sz="4000" cap="none" dirty="0">
              <a:solidFill>
                <a:srgbClr val="FFFFFF"/>
              </a:solidFill>
              <a:latin typeface="Calibri" panose="020F0502020204030204" pitchFamily="34" charset="0"/>
              <a:ea typeface="ＭＳ Ｐゴシック" pitchFamily="34" charset="-128"/>
              <a:cs typeface="+mn-cs"/>
            </a:endParaRPr>
          </a:p>
        </p:txBody>
      </p:sp>
      <p:pic>
        <p:nvPicPr>
          <p:cNvPr id="3" name="Picture 2">
            <a:extLst>
              <a:ext uri="{FF2B5EF4-FFF2-40B4-BE49-F238E27FC236}">
                <a16:creationId xmlns:a16="http://schemas.microsoft.com/office/drawing/2014/main" id="{4C67FBA9-C5CE-C899-0026-93E70A0051DE}"/>
              </a:ext>
            </a:extLst>
          </p:cNvPr>
          <p:cNvPicPr>
            <a:picLocks noChangeAspect="1"/>
          </p:cNvPicPr>
          <p:nvPr/>
        </p:nvPicPr>
        <p:blipFill>
          <a:blip r:embed="rId4"/>
          <a:stretch>
            <a:fillRect/>
          </a:stretch>
        </p:blipFill>
        <p:spPr>
          <a:xfrm>
            <a:off x="801231" y="1274690"/>
            <a:ext cx="7541535" cy="4169263"/>
          </a:xfrm>
          <a:prstGeom prst="rect">
            <a:avLst/>
          </a:prstGeom>
        </p:spPr>
      </p:pic>
    </p:spTree>
    <p:extLst>
      <p:ext uri="{BB962C8B-B14F-4D97-AF65-F5344CB8AC3E}">
        <p14:creationId xmlns:p14="http://schemas.microsoft.com/office/powerpoint/2010/main" val="132024662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Screen Shot 2021-07-06 at 3.04.17 PM.png" descr="Screen Shot 2021-07-06 at 3.04.17 PM.png"/>
          <p:cNvPicPr>
            <a:picLocks noChangeAspect="1"/>
          </p:cNvPicPr>
          <p:nvPr/>
        </p:nvPicPr>
        <p:blipFill>
          <a:blip r:embed="rId2"/>
          <a:stretch>
            <a:fillRect/>
          </a:stretch>
        </p:blipFill>
        <p:spPr>
          <a:xfrm>
            <a:off x="1266638" y="365640"/>
            <a:ext cx="6610725" cy="51928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60C0D"/>
        </a:solidFill>
        <a:effectLst/>
      </p:bgPr>
    </p:bg>
    <p:spTree>
      <p:nvGrpSpPr>
        <p:cNvPr id="1" name=""/>
        <p:cNvGrpSpPr/>
        <p:nvPr/>
      </p:nvGrpSpPr>
      <p:grpSpPr>
        <a:xfrm>
          <a:off x="0" y="0"/>
          <a:ext cx="0" cy="0"/>
          <a:chOff x="0" y="0"/>
          <a:chExt cx="0" cy="0"/>
        </a:xfrm>
      </p:grpSpPr>
      <p:sp>
        <p:nvSpPr>
          <p:cNvPr id="261" name="Double-click to edit"/>
          <p:cNvSpPr txBox="1">
            <a:spLocks noGrp="1"/>
          </p:cNvSpPr>
          <p:nvPr>
            <p:ph type="body" idx="1"/>
          </p:nvPr>
        </p:nvSpPr>
        <p:spPr>
          <a:prstGeom prst="rect">
            <a:avLst/>
          </a:prstGeom>
        </p:spPr>
        <p:txBody>
          <a:bodyPr/>
          <a:lstStyle/>
          <a:p>
            <a:endParaRPr/>
          </a:p>
        </p:txBody>
      </p:sp>
      <p:pic>
        <p:nvPicPr>
          <p:cNvPr id="262" name="D1fY__nUYAAVQ_3.0.jpeg" descr="D1fY__nUYAAVQ_3.0.jpeg"/>
          <p:cNvPicPr>
            <a:picLocks noChangeAspect="1"/>
          </p:cNvPicPr>
          <p:nvPr/>
        </p:nvPicPr>
        <p:blipFill rotWithShape="1">
          <a:blip r:embed="rId2"/>
          <a:srcRect l="7619" t="10256" r="7817" b="10256"/>
          <a:stretch/>
        </p:blipFill>
        <p:spPr>
          <a:xfrm>
            <a:off x="0" y="285750"/>
            <a:ext cx="9144000" cy="51435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1D1D1C"/>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88BD012-32C5-6E02-DA38-1C829729A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3" t="13460" r="26273" b="22281"/>
          <a:stretch/>
        </p:blipFill>
        <p:spPr bwMode="auto">
          <a:xfrm>
            <a:off x="35496" y="2028420"/>
            <a:ext cx="6351106" cy="33051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E53CFC4-8626-D875-3150-62A0806E57AD}"/>
              </a:ext>
            </a:extLst>
          </p:cNvPr>
          <p:cNvSpPr txBox="1"/>
          <p:nvPr/>
        </p:nvSpPr>
        <p:spPr>
          <a:xfrm>
            <a:off x="100303" y="1531674"/>
            <a:ext cx="4795733" cy="480131"/>
          </a:xfrm>
          <a:prstGeom prst="rect">
            <a:avLst/>
          </a:prstGeom>
          <a:noFill/>
        </p:spPr>
        <p:txBody>
          <a:bodyPr wrap="square">
            <a:spAutoFit/>
          </a:bodyPr>
          <a:lstStyle/>
          <a:p>
            <a:pPr defTabSz="411480">
              <a:spcBef>
                <a:spcPts val="0"/>
              </a:spcBef>
              <a:spcAft>
                <a:spcPts val="0"/>
              </a:spcAft>
            </a:pPr>
            <a:r>
              <a:rPr lang="en-GB" sz="126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Gallotta</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a:t>
            </a:r>
            <a:r>
              <a:rPr lang="en-GB" sz="126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Liapis</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Yannakakis, </a:t>
            </a:r>
            <a:r>
              <a:rPr lang="en-GB" sz="1260" b="1"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LLMaker</a:t>
            </a:r>
            <a:r>
              <a:rPr lang="en-GB" sz="1260" b="1"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A Game Level Design Interface Using (Only) Natural Language</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in Proc. of IEEE </a:t>
            </a:r>
            <a:r>
              <a:rPr lang="en-GB" sz="126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CoG</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2024</a:t>
            </a:r>
          </a:p>
        </p:txBody>
      </p:sp>
      <p:sp>
        <p:nvSpPr>
          <p:cNvPr id="2" name="Title 7">
            <a:extLst>
              <a:ext uri="{FF2B5EF4-FFF2-40B4-BE49-F238E27FC236}">
                <a16:creationId xmlns:a16="http://schemas.microsoft.com/office/drawing/2014/main" id="{2C949AEF-C652-6763-6F0B-D9AA9F1C7681}"/>
              </a:ext>
            </a:extLst>
          </p:cNvPr>
          <p:cNvSpPr txBox="1">
            <a:spLocks/>
          </p:cNvSpPr>
          <p:nvPr/>
        </p:nvSpPr>
        <p:spPr>
          <a:xfrm>
            <a:off x="1" y="21338"/>
            <a:ext cx="9143999" cy="972000"/>
          </a:xfrm>
          <a:prstGeom prst="rect">
            <a:avLst/>
          </a:prstGeom>
          <a:blipFill>
            <a:blip r:embed="rId4"/>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chorCtr="0">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defTabSz="309563" fontAlgn="auto"/>
            <a:r>
              <a:rPr lang="en-GB" sz="45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GB" sz="45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LLMaker</a:t>
            </a:r>
            <a:endParaRPr lang="en-GB" sz="4500" b="1"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2">
            <a:extLst>
              <a:ext uri="{FF2B5EF4-FFF2-40B4-BE49-F238E27FC236}">
                <a16:creationId xmlns:a16="http://schemas.microsoft.com/office/drawing/2014/main" id="{FE10DAA8-9B23-DD14-8881-FE29BB0552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93" t="10437" r="1013" b="65268"/>
          <a:stretch/>
        </p:blipFill>
        <p:spPr bwMode="auto">
          <a:xfrm>
            <a:off x="4831229" y="381413"/>
            <a:ext cx="4212468" cy="2512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725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1D1D1B"/>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D2FD1B6-0C4B-FB40-5585-ED089A8AD1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6" t="10080" r="26089" b="22127"/>
          <a:stretch/>
        </p:blipFill>
        <p:spPr bwMode="auto">
          <a:xfrm>
            <a:off x="100303" y="1864425"/>
            <a:ext cx="6286299" cy="345508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7">
            <a:extLst>
              <a:ext uri="{FF2B5EF4-FFF2-40B4-BE49-F238E27FC236}">
                <a16:creationId xmlns:a16="http://schemas.microsoft.com/office/drawing/2014/main" id="{19179835-8637-80DC-41B9-2B8BAB8A6EFA}"/>
              </a:ext>
            </a:extLst>
          </p:cNvPr>
          <p:cNvSpPr txBox="1">
            <a:spLocks/>
          </p:cNvSpPr>
          <p:nvPr/>
        </p:nvSpPr>
        <p:spPr>
          <a:xfrm>
            <a:off x="0" y="3699"/>
            <a:ext cx="9143999" cy="972000"/>
          </a:xfrm>
          <a:prstGeom prst="rect">
            <a:avLst/>
          </a:prstGeom>
          <a:blipFill>
            <a:blip r:embed="rId4"/>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chorCtr="0">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defTabSz="309563" fontAlgn="auto"/>
            <a:r>
              <a:rPr lang="en-GB" sz="45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GB" sz="45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LLMaker</a:t>
            </a:r>
            <a:endParaRPr lang="en-GB" sz="4500" b="1"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4">
            <a:extLst>
              <a:ext uri="{FF2B5EF4-FFF2-40B4-BE49-F238E27FC236}">
                <a16:creationId xmlns:a16="http://schemas.microsoft.com/office/drawing/2014/main" id="{F3677A0F-13D2-C765-E9CD-9C2319508D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191" t="10533" r="1142" b="73540"/>
          <a:stretch/>
        </p:blipFill>
        <p:spPr bwMode="auto">
          <a:xfrm>
            <a:off x="4407407" y="355367"/>
            <a:ext cx="4636291" cy="18302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FA0D58-9E8D-0947-00D2-888096756F34}"/>
              </a:ext>
            </a:extLst>
          </p:cNvPr>
          <p:cNvSpPr txBox="1"/>
          <p:nvPr/>
        </p:nvSpPr>
        <p:spPr>
          <a:xfrm>
            <a:off x="6323760" y="2371116"/>
            <a:ext cx="2719937" cy="867930"/>
          </a:xfrm>
          <a:prstGeom prst="rect">
            <a:avLst/>
          </a:prstGeom>
          <a:noFill/>
        </p:spPr>
        <p:txBody>
          <a:bodyPr wrap="square">
            <a:spAutoFit/>
          </a:bodyPr>
          <a:lstStyle/>
          <a:p>
            <a:pPr defTabSz="411480">
              <a:spcBef>
                <a:spcPts val="0"/>
              </a:spcBef>
              <a:spcAft>
                <a:spcPts val="0"/>
              </a:spcAft>
            </a:pPr>
            <a:r>
              <a:rPr lang="en-GB" sz="126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Gallotta</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a:t>
            </a:r>
            <a:r>
              <a:rPr lang="en-GB" sz="126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Liapis</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Yannakakis, </a:t>
            </a:r>
            <a:r>
              <a:rPr lang="en-GB" sz="1260" b="1"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LLMaker</a:t>
            </a:r>
            <a:r>
              <a:rPr lang="en-GB" sz="1260" b="1"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A Game Level Design Interface Using (Only) Natural Language</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in Proc. of IEEE </a:t>
            </a:r>
            <a:r>
              <a:rPr lang="en-GB" sz="126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CoG</a:t>
            </a:r>
            <a:r>
              <a:rPr lang="en-GB" sz="126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2024</a:t>
            </a:r>
          </a:p>
        </p:txBody>
      </p:sp>
    </p:spTree>
    <p:extLst>
      <p:ext uri="{BB962C8B-B14F-4D97-AF65-F5344CB8AC3E}">
        <p14:creationId xmlns:p14="http://schemas.microsoft.com/office/powerpoint/2010/main" val="920647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777505020"/>
              </p:ext>
            </p:extLst>
          </p:nvPr>
        </p:nvGraphicFramePr>
        <p:xfrm>
          <a:off x="179512" y="121196"/>
          <a:ext cx="8712968"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15516" y="5224472"/>
            <a:ext cx="8640960" cy="369332"/>
          </a:xfrm>
          <a:prstGeom prst="rect">
            <a:avLst/>
          </a:prstGeom>
        </p:spPr>
        <p:txBody>
          <a:bodyPr wrap="square">
            <a:spAutoFit/>
          </a:bodyPr>
          <a:lstStyle/>
          <a:p>
            <a:pPr algn="ctr"/>
            <a:r>
              <a:rPr lang="en-GB" sz="1800" dirty="0">
                <a:solidFill>
                  <a:prstClr val="black"/>
                </a:solidFill>
                <a:latin typeface="Calibri"/>
                <a:ea typeface="ＭＳ Ｐゴシック" pitchFamily="34" charset="-128"/>
              </a:rPr>
              <a:t>G. N. </a:t>
            </a:r>
            <a:r>
              <a:rPr lang="en-GB" sz="1800" dirty="0" err="1">
                <a:solidFill>
                  <a:prstClr val="black"/>
                </a:solidFill>
                <a:latin typeface="Calibri"/>
                <a:ea typeface="ＭＳ Ｐゴシック" pitchFamily="34" charset="-128"/>
              </a:rPr>
              <a:t>Yannakakis</a:t>
            </a:r>
            <a:r>
              <a:rPr lang="en-GB" sz="1800" dirty="0">
                <a:solidFill>
                  <a:prstClr val="black"/>
                </a:solidFill>
                <a:latin typeface="Calibri"/>
                <a:ea typeface="ＭＳ Ｐゴシック" pitchFamily="34" charset="-128"/>
              </a:rPr>
              <a:t> and J. </a:t>
            </a:r>
            <a:r>
              <a:rPr lang="en-GB" sz="1800" dirty="0" err="1">
                <a:solidFill>
                  <a:prstClr val="black"/>
                </a:solidFill>
                <a:latin typeface="Calibri"/>
                <a:ea typeface="ＭＳ Ｐゴシック" pitchFamily="34" charset="-128"/>
              </a:rPr>
              <a:t>Togelius</a:t>
            </a:r>
            <a:r>
              <a:rPr lang="en-GB" sz="1800" dirty="0">
                <a:solidFill>
                  <a:prstClr val="black"/>
                </a:solidFill>
                <a:latin typeface="Calibri"/>
                <a:ea typeface="ＭＳ Ｐゴシック" pitchFamily="34" charset="-128"/>
              </a:rPr>
              <a:t>, “</a:t>
            </a:r>
            <a:r>
              <a:rPr lang="en-GB" sz="1800" b="1" dirty="0">
                <a:solidFill>
                  <a:prstClr val="black"/>
                </a:solidFill>
                <a:latin typeface="Calibri"/>
                <a:ea typeface="ＭＳ Ｐゴシック" pitchFamily="34" charset="-128"/>
              </a:rPr>
              <a:t>Artificial Intelligence and Games</a:t>
            </a:r>
            <a:r>
              <a:rPr lang="en-GB" sz="1800" dirty="0">
                <a:solidFill>
                  <a:prstClr val="black"/>
                </a:solidFill>
                <a:latin typeface="Calibri"/>
                <a:ea typeface="ＭＳ Ｐゴシック" pitchFamily="34" charset="-128"/>
              </a:rPr>
              <a:t>,” Springer Nature, 2025.</a:t>
            </a:r>
          </a:p>
        </p:txBody>
      </p:sp>
    </p:spTree>
    <p:extLst>
      <p:ext uri="{BB962C8B-B14F-4D97-AF65-F5344CB8AC3E}">
        <p14:creationId xmlns:p14="http://schemas.microsoft.com/office/powerpoint/2010/main" val="2140619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2424972" y="4917316"/>
            <a:ext cx="1662112"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1800" b="0" i="0" u="none" strike="noStrike" kern="1200" cap="none" spc="0" normalizeH="0" baseline="0" noProof="0" dirty="0">
                <a:ln w="0"/>
                <a:solidFill>
                  <a:prstClr val="black"/>
                </a:solidFill>
                <a:effectLst/>
                <a:uLnTx/>
                <a:uFillTx/>
                <a:latin typeface="Calibri"/>
              </a:rPr>
              <a:t>Autonomous</a:t>
            </a:r>
          </a:p>
        </p:txBody>
      </p:sp>
      <p:sp>
        <p:nvSpPr>
          <p:cNvPr id="7" name="Text Box 9"/>
          <p:cNvSpPr txBox="1">
            <a:spLocks noChangeArrowheads="1"/>
          </p:cNvSpPr>
          <p:nvPr/>
        </p:nvSpPr>
        <p:spPr bwMode="auto">
          <a:xfrm>
            <a:off x="3858526" y="4917316"/>
            <a:ext cx="2592288" cy="3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1800" b="0" i="0" u="none" strike="noStrike" kern="1200" cap="none" spc="0" normalizeH="0" baseline="0" noProof="0" dirty="0">
                <a:ln w="0"/>
                <a:solidFill>
                  <a:prstClr val="black"/>
                </a:solidFill>
                <a:effectLst/>
                <a:uLnTx/>
                <a:uFillTx/>
                <a:latin typeface="Calibri"/>
              </a:rPr>
              <a:t>Mixed-Initiative</a:t>
            </a:r>
          </a:p>
        </p:txBody>
      </p:sp>
      <p:cxnSp>
        <p:nvCxnSpPr>
          <p:cNvPr id="8" name="Straight Arrow Connector 7"/>
          <p:cNvCxnSpPr/>
          <p:nvPr/>
        </p:nvCxnSpPr>
        <p:spPr>
          <a:xfrm flipV="1">
            <a:off x="2418366" y="4795440"/>
            <a:ext cx="4104456" cy="129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 Box 9"/>
          <p:cNvSpPr txBox="1">
            <a:spLocks noChangeArrowheads="1"/>
          </p:cNvSpPr>
          <p:nvPr/>
        </p:nvSpPr>
        <p:spPr bwMode="auto">
          <a:xfrm>
            <a:off x="5946758" y="4003352"/>
            <a:ext cx="1649578" cy="3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2400" b="1" i="0" u="none" strike="noStrike" kern="1200" cap="none" spc="0" normalizeH="0" baseline="0" noProof="0" dirty="0">
                <a:ln w="0"/>
                <a:solidFill>
                  <a:prstClr val="black"/>
                </a:solidFill>
                <a:effectLst/>
                <a:uLnTx/>
                <a:uFillTx/>
                <a:latin typeface="Calibri"/>
              </a:rPr>
              <a:t>Designer (Initiative)</a:t>
            </a:r>
          </a:p>
        </p:txBody>
      </p:sp>
      <p:cxnSp>
        <p:nvCxnSpPr>
          <p:cNvPr id="10" name="Straight Arrow Connector 9"/>
          <p:cNvCxnSpPr/>
          <p:nvPr/>
        </p:nvCxnSpPr>
        <p:spPr>
          <a:xfrm flipV="1">
            <a:off x="2411687" y="979016"/>
            <a:ext cx="6679" cy="38164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 Box 9"/>
          <p:cNvSpPr txBox="1">
            <a:spLocks noChangeArrowheads="1"/>
          </p:cNvSpPr>
          <p:nvPr/>
        </p:nvSpPr>
        <p:spPr bwMode="auto">
          <a:xfrm>
            <a:off x="1737657" y="258936"/>
            <a:ext cx="2264885" cy="297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2400" b="1" i="0" u="none" strike="noStrike" kern="1200" cap="none" spc="0" normalizeH="0" baseline="0" noProof="0" dirty="0">
                <a:ln>
                  <a:noFill/>
                </a:ln>
                <a:solidFill>
                  <a:prstClr val="black"/>
                </a:solidFill>
                <a:effectLst/>
                <a:uLnTx/>
                <a:uFillTx/>
                <a:latin typeface="Calibri"/>
              </a:rPr>
              <a:t>Player (Experience)</a:t>
            </a:r>
            <a:endParaRPr kumimoji="0" lang="en-GB" sz="2400" b="1" i="0" u="none" strike="noStrike" kern="1200" cap="none" spc="0" normalizeH="0" baseline="0" noProof="0" dirty="0">
              <a:ln w="0"/>
              <a:solidFill>
                <a:prstClr val="black"/>
              </a:solidFill>
              <a:effectLst/>
              <a:uLnTx/>
              <a:uFillTx/>
              <a:latin typeface="Calibri"/>
            </a:endParaRPr>
          </a:p>
        </p:txBody>
      </p:sp>
      <p:sp>
        <p:nvSpPr>
          <p:cNvPr id="12" name="Text Box 6"/>
          <p:cNvSpPr txBox="1">
            <a:spLocks noChangeArrowheads="1"/>
          </p:cNvSpPr>
          <p:nvPr/>
        </p:nvSpPr>
        <p:spPr bwMode="auto">
          <a:xfrm rot="16200000">
            <a:off x="1281251" y="1842317"/>
            <a:ext cx="1600200"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1800" b="0" i="0" u="none" strike="noStrike" kern="1200" cap="none" spc="0" normalizeH="0" baseline="0" noProof="0" dirty="0">
                <a:ln w="0"/>
                <a:solidFill>
                  <a:prstClr val="black"/>
                </a:solidFill>
                <a:effectLst/>
                <a:uLnTx/>
                <a:uFillTx/>
                <a:latin typeface="Calibri"/>
              </a:rPr>
              <a:t>Experience Driven</a:t>
            </a:r>
          </a:p>
        </p:txBody>
      </p:sp>
      <p:sp>
        <p:nvSpPr>
          <p:cNvPr id="13" name="Text Box 7"/>
          <p:cNvSpPr txBox="1">
            <a:spLocks noChangeArrowheads="1"/>
          </p:cNvSpPr>
          <p:nvPr/>
        </p:nvSpPr>
        <p:spPr bwMode="auto">
          <a:xfrm rot="16200000">
            <a:off x="1281251" y="3579142"/>
            <a:ext cx="1600200"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457200" rtl="0" eaLnBrk="1" fontAlgn="base" latinLnBrk="0" hangingPunct="1">
              <a:lnSpc>
                <a:spcPct val="95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sz="1800" b="0" i="0" u="none" strike="noStrike" kern="1200" cap="none" spc="0" normalizeH="0" baseline="0" noProof="0" dirty="0">
                <a:ln w="0"/>
                <a:solidFill>
                  <a:prstClr val="black"/>
                </a:solidFill>
                <a:effectLst/>
                <a:uLnTx/>
                <a:uFillTx/>
                <a:latin typeface="Calibri"/>
              </a:rPr>
              <a:t>Experience Agnostic</a:t>
            </a:r>
          </a:p>
        </p:txBody>
      </p:sp>
      <p:sp>
        <p:nvSpPr>
          <p:cNvPr id="14" name="Rectangle 13"/>
          <p:cNvSpPr/>
          <p:nvPr/>
        </p:nvSpPr>
        <p:spPr>
          <a:xfrm>
            <a:off x="2424972" y="1339056"/>
            <a:ext cx="1793594" cy="17281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chemeClr val="bg1"/>
                </a:solidFill>
                <a:effectLst/>
                <a:uLnTx/>
                <a:uFillTx/>
                <a:latin typeface="Calibri"/>
                <a:ea typeface="+mn-ea"/>
                <a:cs typeface="+mn-cs"/>
              </a:rPr>
              <a:t>Super Mario Bros </a:t>
            </a:r>
            <a:r>
              <a:rPr kumimoji="0" lang="en-GB" sz="1200" b="0" i="0" u="none" strike="noStrike" kern="1200" cap="none" spc="0" normalizeH="0" baseline="0" noProof="0" dirty="0">
                <a:ln>
                  <a:noFill/>
                </a:ln>
                <a:solidFill>
                  <a:schemeClr val="bg1"/>
                </a:solidFill>
                <a:effectLst/>
                <a:uLnTx/>
                <a:uFillTx/>
                <a:latin typeface="Calibri"/>
                <a:ea typeface="+mn-ea"/>
                <a:cs typeface="+mn-cs"/>
              </a:rPr>
              <a:t>(Pedersen et al., 2010)</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1" u="none" strike="noStrike" kern="1200" cap="none" spc="0" normalizeH="0" baseline="0" noProof="0" dirty="0" err="1">
                <a:ln>
                  <a:noFill/>
                </a:ln>
                <a:solidFill>
                  <a:schemeClr val="bg1"/>
                </a:solidFill>
                <a:effectLst/>
                <a:uLnTx/>
                <a:uFillTx/>
                <a:latin typeface="Calibri"/>
                <a:ea typeface="+mn-ea"/>
                <a:cs typeface="+mn-cs"/>
              </a:rPr>
              <a:t>Sonancia</a:t>
            </a:r>
            <a:r>
              <a:rPr kumimoji="0" lang="en-GB" sz="1200" b="0" i="0" u="none" strike="noStrike" kern="1200" cap="none" spc="0" normalizeH="0" baseline="0" noProof="0" dirty="0">
                <a:ln>
                  <a:noFill/>
                </a:ln>
                <a:solidFill>
                  <a:schemeClr val="bg1"/>
                </a:solidFill>
                <a:effectLst/>
                <a:uLnTx/>
                <a:uFillTx/>
                <a:latin typeface="Calibri"/>
                <a:ea typeface="+mn-ea"/>
                <a:cs typeface="+mn-cs"/>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a:ea typeface="+mn-ea"/>
                <a:cs typeface="+mn-cs"/>
              </a:rPr>
              <a:t>(Lopes et al., 2015)</a:t>
            </a:r>
            <a:endParaRPr kumimoji="0" lang="el-GR" sz="1200" b="0" i="0" u="none" strike="noStrike" kern="1200" cap="none" spc="0" normalizeH="0" baseline="0" noProof="0" dirty="0">
              <a:ln>
                <a:noFill/>
              </a:ln>
              <a:solidFill>
                <a:schemeClr val="bg1"/>
              </a:solidFill>
              <a:effectLst/>
              <a:uLnTx/>
              <a:uFillTx/>
              <a:latin typeface="Calibri"/>
              <a:ea typeface="+mn-ea"/>
              <a:cs typeface="+mn-cs"/>
            </a:endParaRPr>
          </a:p>
        </p:txBody>
      </p:sp>
      <p:sp>
        <p:nvSpPr>
          <p:cNvPr id="15" name="Rectangle 14"/>
          <p:cNvSpPr/>
          <p:nvPr/>
        </p:nvSpPr>
        <p:spPr>
          <a:xfrm>
            <a:off x="4231778" y="1339056"/>
            <a:ext cx="1793594" cy="17281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chemeClr val="bg1"/>
                </a:solidFill>
                <a:effectLst/>
                <a:uLnTx/>
                <a:uFillTx/>
                <a:latin typeface="Calibri"/>
                <a:ea typeface="+mn-ea"/>
                <a:cs typeface="+mn-cs"/>
              </a:rPr>
              <a:t>Sentient Sketchbook </a:t>
            </a:r>
            <a:r>
              <a:rPr kumimoji="0" lang="en-GB" sz="1400" b="0" i="0" u="none" strike="noStrike" kern="1200" cap="none" spc="0" normalizeH="0" baseline="0" noProof="0" dirty="0">
                <a:ln>
                  <a:noFill/>
                </a:ln>
                <a:solidFill>
                  <a:schemeClr val="bg1"/>
                </a:solidFill>
                <a:effectLst/>
                <a:uLnTx/>
                <a:uFillTx/>
                <a:latin typeface="Calibri"/>
                <a:ea typeface="+mn-ea"/>
                <a:cs typeface="+mn-cs"/>
              </a:rPr>
              <a:t>(Liapis et al., 2013)</a:t>
            </a:r>
            <a:endParaRPr kumimoji="0" lang="el-GR" sz="1400" b="0" i="0" u="none" strike="noStrike" kern="1200" cap="none" spc="0" normalizeH="0" baseline="0" noProof="0" dirty="0">
              <a:ln>
                <a:noFill/>
              </a:ln>
              <a:solidFill>
                <a:schemeClr val="bg1"/>
              </a:solidFill>
              <a:effectLst/>
              <a:uLnTx/>
              <a:uFillTx/>
              <a:latin typeface="Calibri"/>
              <a:ea typeface="+mn-ea"/>
              <a:cs typeface="+mn-cs"/>
            </a:endParaRPr>
          </a:p>
        </p:txBody>
      </p:sp>
      <p:sp>
        <p:nvSpPr>
          <p:cNvPr id="16" name="Rectangle 15"/>
          <p:cNvSpPr/>
          <p:nvPr/>
        </p:nvSpPr>
        <p:spPr>
          <a:xfrm>
            <a:off x="2424972" y="3058740"/>
            <a:ext cx="1793594" cy="17281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err="1">
                <a:ln>
                  <a:noFill/>
                </a:ln>
                <a:solidFill>
                  <a:sysClr val="windowText" lastClr="000000"/>
                </a:solidFill>
                <a:effectLst/>
                <a:uLnTx/>
                <a:uFillTx/>
                <a:latin typeface="Calibri"/>
                <a:ea typeface="+mn-ea"/>
                <a:cs typeface="+mn-cs"/>
              </a:rPr>
              <a:t>SpeedTree</a:t>
            </a: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 (IDV, 2002)</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4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ysClr val="windowText" lastClr="000000"/>
                </a:solidFill>
                <a:effectLst/>
                <a:uLnTx/>
                <a:uFillTx/>
                <a:latin typeface="Calibri"/>
                <a:ea typeface="+mn-ea"/>
                <a:cs typeface="+mn-cs"/>
              </a:rPr>
              <a:t>StarCraft</a:t>
            </a: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 Maps (</a:t>
            </a:r>
            <a:r>
              <a:rPr kumimoji="0" lang="en-GB" sz="1400" b="0" i="0" u="none" strike="noStrike" kern="1200" cap="none" spc="0" normalizeH="0" baseline="0" noProof="0" dirty="0" err="1">
                <a:ln>
                  <a:noFill/>
                </a:ln>
                <a:solidFill>
                  <a:sysClr val="windowText" lastClr="000000"/>
                </a:solidFill>
                <a:effectLst/>
                <a:uLnTx/>
                <a:uFillTx/>
                <a:latin typeface="Calibri"/>
                <a:ea typeface="+mn-ea"/>
                <a:cs typeface="+mn-cs"/>
              </a:rPr>
              <a:t>Togelius</a:t>
            </a: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 et al., 2013)</a:t>
            </a:r>
            <a:endParaRPr kumimoji="0" lang="el-GR" sz="14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7" name="Rectangle 16"/>
          <p:cNvSpPr/>
          <p:nvPr/>
        </p:nvSpPr>
        <p:spPr>
          <a:xfrm>
            <a:off x="4231778" y="3054328"/>
            <a:ext cx="1793594" cy="17281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chemeClr val="tx1"/>
                </a:solidFill>
                <a:effectLst/>
                <a:uLnTx/>
                <a:uFillTx/>
                <a:latin typeface="Calibri"/>
                <a:ea typeface="+mn-ea"/>
                <a:cs typeface="+mn-cs"/>
              </a:rPr>
              <a:t>Garden of Eden Creation Kit</a:t>
            </a:r>
            <a:r>
              <a:rPr kumimoji="0" lang="en-GB" sz="1200" b="0" i="0" u="none" strike="noStrike" kern="1200" cap="none" spc="0" normalizeH="0" baseline="0" noProof="0" dirty="0">
                <a:ln>
                  <a:noFill/>
                </a:ln>
                <a:solidFill>
                  <a:schemeClr val="tx1"/>
                </a:solidFill>
                <a:effectLst/>
                <a:uLnTx/>
                <a:uFillTx/>
                <a:latin typeface="Calibri"/>
                <a:ea typeface="+mn-ea"/>
                <a:cs typeface="+mn-cs"/>
              </a:rPr>
              <a:t> (Bethesda, 2009)</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200" b="0" i="1" u="none" strike="noStrike" kern="1200" cap="none" spc="0" normalizeH="0" baseline="0" noProof="0" dirty="0">
              <a:ln>
                <a:noFill/>
              </a:ln>
              <a:solidFill>
                <a:schemeClr val="tx1"/>
              </a:solidFill>
              <a:effectLst/>
              <a:uLnTx/>
              <a:uFillTx/>
              <a:latin typeface="Calibri"/>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1" u="none" strike="noStrike" kern="1200" cap="none" spc="0" normalizeH="0" baseline="0" noProof="0" dirty="0" err="1">
                <a:ln>
                  <a:noFill/>
                </a:ln>
                <a:solidFill>
                  <a:schemeClr val="tx1"/>
                </a:solidFill>
                <a:effectLst/>
                <a:uLnTx/>
                <a:uFillTx/>
                <a:latin typeface="Calibri"/>
                <a:ea typeface="+mn-ea"/>
                <a:cs typeface="+mn-cs"/>
              </a:rPr>
              <a:t>Ropossum</a:t>
            </a:r>
            <a:r>
              <a:rPr kumimoji="0" lang="en-GB" sz="1200" b="0" i="0" u="none" strike="noStrike" kern="1200" cap="none" spc="0" normalizeH="0" baseline="0" noProof="0" dirty="0">
                <a:ln>
                  <a:noFill/>
                </a:ln>
                <a:solidFill>
                  <a:schemeClr val="tx1"/>
                </a:solidFill>
                <a:effectLst/>
                <a:uLnTx/>
                <a:uFillTx/>
                <a:latin typeface="Calibri"/>
                <a:ea typeface="+mn-ea"/>
                <a:cs typeface="+mn-cs"/>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rPr>
              <a:t>(Shaker et al., 2013)</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200" b="0" i="1" u="none" strike="noStrike" kern="1200" cap="none" spc="0" normalizeH="0" baseline="0" noProof="0" dirty="0">
              <a:ln>
                <a:noFill/>
              </a:ln>
              <a:solidFill>
                <a:schemeClr val="tx1"/>
              </a:solidFill>
              <a:effectLst/>
              <a:uLnTx/>
              <a:uFillTx/>
              <a:latin typeface="Calibri"/>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chemeClr val="tx1"/>
                </a:solidFill>
                <a:effectLst/>
                <a:uLnTx/>
                <a:uFillTx/>
                <a:latin typeface="Calibri"/>
                <a:ea typeface="+mn-ea"/>
                <a:cs typeface="+mn-cs"/>
              </a:rPr>
              <a:t>Tanagra</a:t>
            </a:r>
            <a:r>
              <a:rPr kumimoji="0" lang="en-GB" sz="1200" b="0" i="0" u="none" strike="noStrike" kern="1200" cap="none" spc="0" normalizeH="0" baseline="0" noProof="0" dirty="0">
                <a:ln>
                  <a:noFill/>
                </a:ln>
                <a:solidFill>
                  <a:schemeClr val="tx1"/>
                </a:solidFill>
                <a:effectLst/>
                <a:uLnTx/>
                <a:uFillTx/>
                <a:latin typeface="Calibri"/>
                <a:ea typeface="+mn-ea"/>
                <a:cs typeface="+mn-cs"/>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rPr>
              <a:t>(Smith et al., 2010)</a:t>
            </a:r>
            <a:endParaRPr kumimoji="0" lang="el-GR" sz="1200" b="0" i="0" u="none" strike="noStrike" kern="1200" cap="none" spc="0" normalizeH="0" baseline="0" noProof="0" dirty="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3987825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652949665"/>
              </p:ext>
            </p:extLst>
          </p:nvPr>
        </p:nvGraphicFramePr>
        <p:xfrm>
          <a:off x="179512" y="-22820"/>
          <a:ext cx="8712968"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79512" y="5017740"/>
            <a:ext cx="8964488" cy="584775"/>
          </a:xfrm>
          <a:prstGeom prst="rect">
            <a:avLst/>
          </a:prstGeom>
        </p:spPr>
        <p:txBody>
          <a:bodyPr wrap="square">
            <a:spAutoFit/>
          </a:bodyPr>
          <a:lstStyle/>
          <a:p>
            <a:pPr algn="ctr"/>
            <a:r>
              <a:rPr lang="en-US" sz="1600" dirty="0" err="1">
                <a:latin typeface="+mn-lt"/>
              </a:rPr>
              <a:t>Yannakakis</a:t>
            </a:r>
            <a:r>
              <a:rPr lang="en-US" sz="1600" dirty="0">
                <a:latin typeface="+mn-lt"/>
              </a:rPr>
              <a:t> and </a:t>
            </a:r>
            <a:r>
              <a:rPr lang="en-US" sz="1600" dirty="0" err="1">
                <a:latin typeface="+mn-lt"/>
              </a:rPr>
              <a:t>Togelius</a:t>
            </a:r>
            <a:r>
              <a:rPr lang="en-US" sz="1600" dirty="0">
                <a:latin typeface="+mn-lt"/>
              </a:rPr>
              <a:t>, </a:t>
            </a:r>
            <a:r>
              <a:rPr lang="en-US" sz="1600" b="1" dirty="0">
                <a:latin typeface="+mn-lt"/>
              </a:rPr>
              <a:t>Experience-driven Procedural Content Generation</a:t>
            </a:r>
            <a:r>
              <a:rPr lang="en-US" sz="1600" dirty="0">
                <a:latin typeface="+mn-lt"/>
              </a:rPr>
              <a:t>, </a:t>
            </a:r>
            <a:r>
              <a:rPr lang="en-US" sz="1600" i="1" dirty="0">
                <a:latin typeface="+mn-lt"/>
              </a:rPr>
              <a:t>IEEE Transactions on Affective Computing</a:t>
            </a:r>
            <a:r>
              <a:rPr lang="en-US" sz="1600" dirty="0">
                <a:latin typeface="+mn-lt"/>
              </a:rPr>
              <a:t>, 2011. </a:t>
            </a:r>
            <a:endParaRPr lang="en-GB" sz="1600" dirty="0">
              <a:solidFill>
                <a:srgbClr val="FF0000"/>
              </a:solidFill>
              <a:latin typeface="+mn-lt"/>
            </a:endParaRPr>
          </a:p>
        </p:txBody>
      </p:sp>
    </p:spTree>
    <p:extLst>
      <p:ext uri="{BB962C8B-B14F-4D97-AF65-F5344CB8AC3E}">
        <p14:creationId xmlns:p14="http://schemas.microsoft.com/office/powerpoint/2010/main" val="4055030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3"/>
          <p:cNvSpPr txBox="1">
            <a:spLocks/>
          </p:cNvSpPr>
          <p:nvPr/>
        </p:nvSpPr>
        <p:spPr bwMode="auto">
          <a:xfrm>
            <a:off x="251521" y="1262856"/>
            <a:ext cx="5472607"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nSpc>
                <a:spcPct val="90000"/>
              </a:lnSpc>
              <a:buFontTx/>
              <a:buChar char="•"/>
            </a:pPr>
            <a:r>
              <a:rPr lang="en-US" dirty="0">
                <a:solidFill>
                  <a:prstClr val="black"/>
                </a:solidFill>
                <a:latin typeface="Calibri" pitchFamily="34" charset="0"/>
              </a:rPr>
              <a:t>Content is the </a:t>
            </a:r>
            <a:r>
              <a:rPr lang="en-US" b="1" dirty="0">
                <a:solidFill>
                  <a:prstClr val="black"/>
                </a:solidFill>
                <a:latin typeface="Calibri" pitchFamily="34" charset="0"/>
              </a:rPr>
              <a:t>building block </a:t>
            </a:r>
            <a:r>
              <a:rPr lang="en-US" dirty="0">
                <a:solidFill>
                  <a:prstClr val="black"/>
                </a:solidFill>
                <a:latin typeface="Calibri" pitchFamily="34" charset="0"/>
              </a:rPr>
              <a:t>of player experience</a:t>
            </a:r>
          </a:p>
          <a:p>
            <a:pPr>
              <a:lnSpc>
                <a:spcPct val="90000"/>
              </a:lnSpc>
              <a:buFontTx/>
              <a:buChar char="•"/>
            </a:pPr>
            <a:r>
              <a:rPr lang="en-US" b="1" dirty="0">
                <a:solidFill>
                  <a:srgbClr val="000000"/>
                </a:solidFill>
                <a:latin typeface="Calibri" charset="0"/>
                <a:ea typeface="MS PGothic" charset="-128"/>
              </a:rPr>
              <a:t>Search-based</a:t>
            </a:r>
            <a:r>
              <a:rPr lang="en-US" dirty="0">
                <a:solidFill>
                  <a:srgbClr val="000000"/>
                </a:solidFill>
                <a:latin typeface="Calibri" charset="0"/>
                <a:ea typeface="MS PGothic" charset="-128"/>
              </a:rPr>
              <a:t> </a:t>
            </a:r>
            <a:r>
              <a:rPr lang="en-US" b="1" dirty="0">
                <a:solidFill>
                  <a:srgbClr val="000000"/>
                </a:solidFill>
                <a:latin typeface="Calibri" charset="0"/>
                <a:ea typeface="MS PGothic" charset="-128"/>
              </a:rPr>
              <a:t>PCG</a:t>
            </a:r>
            <a:r>
              <a:rPr lang="en-US" dirty="0">
                <a:solidFill>
                  <a:srgbClr val="000000"/>
                </a:solidFill>
                <a:latin typeface="Calibri" charset="0"/>
                <a:ea typeface="MS PGothic" charset="-128"/>
              </a:rPr>
              <a:t>: use optimization algorithms (such as evolutionary algorithms) to search the space of content</a:t>
            </a:r>
          </a:p>
          <a:p>
            <a:pPr>
              <a:lnSpc>
                <a:spcPct val="90000"/>
              </a:lnSpc>
              <a:buFontTx/>
              <a:buChar char="•"/>
            </a:pPr>
            <a:r>
              <a:rPr lang="en-US" b="1" dirty="0">
                <a:solidFill>
                  <a:srgbClr val="000000"/>
                </a:solidFill>
                <a:latin typeface="Calibri" charset="0"/>
                <a:ea typeface="MS PGothic" charset="-128"/>
              </a:rPr>
              <a:t>Experience-driven</a:t>
            </a:r>
            <a:r>
              <a:rPr lang="en-US" dirty="0">
                <a:solidFill>
                  <a:srgbClr val="000000"/>
                </a:solidFill>
                <a:latin typeface="Calibri" charset="0"/>
                <a:ea typeface="MS PGothic" charset="-128"/>
              </a:rPr>
              <a:t> </a:t>
            </a:r>
            <a:r>
              <a:rPr lang="en-US" b="1" dirty="0">
                <a:solidFill>
                  <a:srgbClr val="000000"/>
                </a:solidFill>
                <a:latin typeface="Calibri" charset="0"/>
                <a:ea typeface="MS PGothic" charset="-128"/>
              </a:rPr>
              <a:t>PCG</a:t>
            </a:r>
            <a:r>
              <a:rPr lang="en-US" dirty="0">
                <a:solidFill>
                  <a:srgbClr val="000000"/>
                </a:solidFill>
                <a:latin typeface="Calibri" charset="0"/>
                <a:ea typeface="MS PGothic" charset="-128"/>
              </a:rPr>
              <a:t>: base evaluation function on player e</a:t>
            </a:r>
            <a:r>
              <a:rPr lang="en-US" dirty="0">
                <a:solidFill>
                  <a:prstClr val="black"/>
                </a:solidFill>
                <a:latin typeface="Calibri" pitchFamily="34" charset="0"/>
              </a:rPr>
              <a:t>xperience models</a:t>
            </a:r>
          </a:p>
        </p:txBody>
      </p:sp>
      <p:pic>
        <p:nvPicPr>
          <p:cNvPr id="27" name="Picture 26"/>
          <p:cNvPicPr>
            <a:picLocks noChangeAspect="1"/>
          </p:cNvPicPr>
          <p:nvPr/>
        </p:nvPicPr>
        <p:blipFill>
          <a:blip r:embed="rId3"/>
          <a:stretch>
            <a:fillRect/>
          </a:stretch>
        </p:blipFill>
        <p:spPr>
          <a:xfrm>
            <a:off x="5784195" y="1201316"/>
            <a:ext cx="3180292" cy="2676525"/>
          </a:xfrm>
          <a:prstGeom prst="rect">
            <a:avLst/>
          </a:prstGeom>
          <a:ln>
            <a:noFill/>
          </a:ln>
          <a:effectLst>
            <a:outerShdw blurRad="292100" dist="139700" dir="2700000" algn="tl" rotWithShape="0">
              <a:srgbClr val="333333">
                <a:alpha val="65000"/>
              </a:srgbClr>
            </a:outerShdw>
          </a:effectLst>
        </p:spPr>
      </p:pic>
      <p:sp>
        <p:nvSpPr>
          <p:cNvPr id="6" name="Title 7"/>
          <p:cNvSpPr txBox="1">
            <a:spLocks/>
          </p:cNvSpPr>
          <p:nvPr/>
        </p:nvSpPr>
        <p:spPr bwMode="auto">
          <a:xfrm>
            <a:off x="-1"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sz="4500" cap="none" dirty="0">
                <a:solidFill>
                  <a:srgbClr val="FFFFFF"/>
                </a:solidFill>
                <a:latin typeface="Calibri" panose="020F0502020204030204" pitchFamily="34" charset="0"/>
                <a:ea typeface="ＭＳ Ｐゴシック" pitchFamily="34" charset="-128"/>
                <a:cs typeface="+mn-cs"/>
              </a:rPr>
              <a:t>A General PCG Framework</a:t>
            </a:r>
            <a:endParaRPr lang="en-US" altLang="en-US" sz="4500" cap="none" dirty="0">
              <a:solidFill>
                <a:srgbClr val="FFFFFF"/>
              </a:solidFill>
              <a:latin typeface="Calibri" panose="020F0502020204030204" pitchFamily="34" charset="0"/>
              <a:ea typeface="ＭＳ Ｐゴシック" pitchFamily="34" charset="-128"/>
              <a:cs typeface="+mn-cs"/>
            </a:endParaRPr>
          </a:p>
        </p:txBody>
      </p:sp>
    </p:spTree>
    <p:extLst>
      <p:ext uri="{BB962C8B-B14F-4D97-AF65-F5344CB8AC3E}">
        <p14:creationId xmlns:p14="http://schemas.microsoft.com/office/powerpoint/2010/main" val="1772303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p:cNvSpPr>
          <p:nvPr/>
        </p:nvSpPr>
        <p:spPr bwMode="auto">
          <a:xfrm>
            <a:off x="323528" y="1406872"/>
            <a:ext cx="5004098" cy="58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pPr>
            <a:r>
              <a:rPr lang="en-US" sz="3000" dirty="0">
                <a:solidFill>
                  <a:prstClr val="black"/>
                </a:solidFill>
              </a:rPr>
              <a:t>“</a:t>
            </a:r>
            <a:r>
              <a:rPr lang="en-GB" sz="3200" b="1" dirty="0">
                <a:solidFill>
                  <a:prstClr val="black"/>
                </a:solidFill>
              </a:rPr>
              <a:t>A framework</a:t>
            </a:r>
            <a:r>
              <a:rPr lang="en-GB" sz="3200" dirty="0">
                <a:solidFill>
                  <a:prstClr val="black"/>
                </a:solidFill>
              </a:rPr>
              <a:t> for </a:t>
            </a:r>
            <a:r>
              <a:rPr lang="en-GB" sz="3200" b="1" dirty="0">
                <a:solidFill>
                  <a:prstClr val="black"/>
                </a:solidFill>
              </a:rPr>
              <a:t>personalised generation of content </a:t>
            </a:r>
            <a:r>
              <a:rPr lang="en-GB" sz="3200" dirty="0">
                <a:solidFill>
                  <a:prstClr val="black"/>
                </a:solidFill>
              </a:rPr>
              <a:t>in human computer interaction (in particular in games). It views </a:t>
            </a:r>
            <a:r>
              <a:rPr lang="en-GB" sz="3200" b="1" dirty="0">
                <a:solidFill>
                  <a:prstClr val="black"/>
                </a:solidFill>
              </a:rPr>
              <a:t>(game) content as the </a:t>
            </a:r>
            <a:r>
              <a:rPr lang="en-GB" sz="3200" b="1" i="1" dirty="0">
                <a:solidFill>
                  <a:prstClr val="black"/>
                </a:solidFill>
              </a:rPr>
              <a:t>building block</a:t>
            </a:r>
            <a:r>
              <a:rPr lang="en-GB" sz="3200" b="1" dirty="0">
                <a:solidFill>
                  <a:prstClr val="black"/>
                </a:solidFill>
              </a:rPr>
              <a:t> of user (player) experience</a:t>
            </a:r>
            <a:r>
              <a:rPr lang="en-US" sz="3000" dirty="0">
                <a:solidFill>
                  <a:prstClr val="black"/>
                </a:solidFill>
              </a:rPr>
              <a:t>”</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345332"/>
            <a:ext cx="3116838" cy="3439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251520" y="5142592"/>
            <a:ext cx="8856984" cy="523220"/>
          </a:xfrm>
          <a:prstGeom prst="rect">
            <a:avLst/>
          </a:prstGeom>
        </p:spPr>
        <p:txBody>
          <a:bodyPr wrap="square">
            <a:spAutoFit/>
          </a:bodyPr>
          <a:lstStyle/>
          <a:p>
            <a:pPr algn="ctr"/>
            <a:r>
              <a:rPr lang="en-GB" sz="1400" dirty="0" err="1">
                <a:solidFill>
                  <a:prstClr val="black"/>
                </a:solidFill>
                <a:latin typeface="Calibri"/>
                <a:ea typeface="MS PGothic" pitchFamily="34" charset="-128"/>
              </a:rPr>
              <a:t>Yannakakis</a:t>
            </a:r>
            <a:r>
              <a:rPr lang="en-GB" sz="1400" dirty="0">
                <a:solidFill>
                  <a:prstClr val="black"/>
                </a:solidFill>
                <a:latin typeface="Calibri"/>
                <a:ea typeface="MS PGothic" pitchFamily="34" charset="-128"/>
              </a:rPr>
              <a:t>, G. N., &amp; </a:t>
            </a:r>
            <a:r>
              <a:rPr lang="en-GB" sz="1400" dirty="0" err="1">
                <a:solidFill>
                  <a:prstClr val="black"/>
                </a:solidFill>
                <a:latin typeface="Calibri"/>
                <a:ea typeface="MS PGothic" pitchFamily="34" charset="-128"/>
              </a:rPr>
              <a:t>Togelius</a:t>
            </a:r>
            <a:r>
              <a:rPr lang="en-GB" sz="1400" dirty="0">
                <a:solidFill>
                  <a:prstClr val="black"/>
                </a:solidFill>
                <a:latin typeface="Calibri"/>
                <a:ea typeface="MS PGothic" pitchFamily="34" charset="-128"/>
              </a:rPr>
              <a:t>, J. (2011). </a:t>
            </a:r>
            <a:r>
              <a:rPr lang="en-GB" sz="1400" b="1" dirty="0">
                <a:solidFill>
                  <a:prstClr val="black"/>
                </a:solidFill>
                <a:latin typeface="Calibri"/>
                <a:ea typeface="MS PGothic" pitchFamily="34" charset="-128"/>
              </a:rPr>
              <a:t>Experience-driven procedural content generation</a:t>
            </a:r>
            <a:r>
              <a:rPr lang="en-GB" sz="1400" dirty="0">
                <a:solidFill>
                  <a:prstClr val="black"/>
                </a:solidFill>
                <a:latin typeface="Calibri"/>
                <a:ea typeface="MS PGothic" pitchFamily="34" charset="-128"/>
              </a:rPr>
              <a:t>. </a:t>
            </a:r>
            <a:r>
              <a:rPr lang="en-GB" sz="1400" i="1" dirty="0">
                <a:solidFill>
                  <a:prstClr val="black"/>
                </a:solidFill>
                <a:latin typeface="Calibri"/>
                <a:ea typeface="MS PGothic" pitchFamily="34" charset="-128"/>
              </a:rPr>
              <a:t>IEEE Transactions on Affective Computing,</a:t>
            </a:r>
            <a:r>
              <a:rPr lang="en-GB" sz="1400" dirty="0">
                <a:solidFill>
                  <a:prstClr val="black"/>
                </a:solidFill>
                <a:latin typeface="Calibri"/>
                <a:ea typeface="MS PGothic" pitchFamily="34" charset="-128"/>
              </a:rPr>
              <a:t> </a:t>
            </a:r>
            <a:r>
              <a:rPr lang="en-GB" sz="1400" i="1" dirty="0">
                <a:solidFill>
                  <a:prstClr val="black"/>
                </a:solidFill>
                <a:latin typeface="Calibri"/>
                <a:ea typeface="MS PGothic" pitchFamily="34" charset="-128"/>
              </a:rPr>
              <a:t>2</a:t>
            </a:r>
            <a:r>
              <a:rPr lang="en-GB" sz="1400" dirty="0">
                <a:solidFill>
                  <a:prstClr val="black"/>
                </a:solidFill>
                <a:latin typeface="Calibri"/>
                <a:ea typeface="MS PGothic" pitchFamily="34" charset="-128"/>
              </a:rPr>
              <a:t>(3), 147-161.</a:t>
            </a:r>
          </a:p>
        </p:txBody>
      </p:sp>
      <p:sp>
        <p:nvSpPr>
          <p:cNvPr id="9" name="Title 7"/>
          <p:cNvSpPr txBox="1">
            <a:spLocks/>
          </p:cNvSpPr>
          <p:nvPr/>
        </p:nvSpPr>
        <p:spPr bwMode="auto">
          <a:xfrm>
            <a:off x="-1"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sz="4500" cap="none" dirty="0">
                <a:solidFill>
                  <a:srgbClr val="FFFFFF"/>
                </a:solidFill>
                <a:latin typeface="Calibri" panose="020F0502020204030204" pitchFamily="34" charset="0"/>
                <a:ea typeface="ＭＳ Ｐゴシック" pitchFamily="34" charset="-128"/>
                <a:cs typeface="+mn-cs"/>
              </a:rPr>
              <a:t>EDPCG: What is it?</a:t>
            </a:r>
            <a:endParaRPr lang="en-US" altLang="en-US" sz="4500" cap="none" dirty="0">
              <a:solidFill>
                <a:srgbClr val="FFFFFF"/>
              </a:solidFill>
              <a:latin typeface="Calibri" panose="020F0502020204030204" pitchFamily="34" charset="0"/>
              <a:ea typeface="ＭＳ Ｐゴシック" pitchFamily="34" charset="-128"/>
              <a:cs typeface="+mn-cs"/>
            </a:endParaRPr>
          </a:p>
        </p:txBody>
      </p:sp>
    </p:spTree>
    <p:extLst>
      <p:ext uri="{BB962C8B-B14F-4D97-AF65-F5344CB8AC3E}">
        <p14:creationId xmlns:p14="http://schemas.microsoft.com/office/powerpoint/2010/main" val="3858241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1474161" y="2112173"/>
            <a:ext cx="2696519" cy="9613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600" dirty="0">
                <a:solidFill>
                  <a:prstClr val="white"/>
                </a:solidFill>
              </a:rPr>
              <a:t>Experience</a:t>
            </a:r>
          </a:p>
          <a:p>
            <a:pPr algn="ctr"/>
            <a:r>
              <a:rPr lang="en-GB" sz="2600" dirty="0">
                <a:solidFill>
                  <a:prstClr val="white"/>
                </a:solidFill>
              </a:rPr>
              <a:t>Elicitation</a:t>
            </a:r>
          </a:p>
        </p:txBody>
      </p:sp>
      <p:sp>
        <p:nvSpPr>
          <p:cNvPr id="8" name="Rounded Rectangle 7"/>
          <p:cNvSpPr/>
          <p:nvPr/>
        </p:nvSpPr>
        <p:spPr>
          <a:xfrm>
            <a:off x="4675778" y="2112173"/>
            <a:ext cx="3496622" cy="9613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GB" sz="2600" dirty="0">
                <a:solidFill>
                  <a:prstClr val="white"/>
                </a:solidFill>
              </a:rPr>
              <a:t>Experience</a:t>
            </a:r>
          </a:p>
          <a:p>
            <a:pPr algn="ctr"/>
            <a:r>
              <a:rPr lang="en-GB" sz="2600" dirty="0">
                <a:solidFill>
                  <a:prstClr val="white"/>
                </a:solidFill>
              </a:rPr>
              <a:t>Detection/Modelling</a:t>
            </a:r>
          </a:p>
        </p:txBody>
      </p:sp>
      <p:sp>
        <p:nvSpPr>
          <p:cNvPr id="9" name="Rounded Rectangle 8"/>
          <p:cNvSpPr/>
          <p:nvPr/>
        </p:nvSpPr>
        <p:spPr>
          <a:xfrm>
            <a:off x="1792197" y="3556280"/>
            <a:ext cx="5235715" cy="1821499"/>
          </a:xfrm>
          <a:prstGeom prst="roundRect">
            <a:avLst/>
          </a:prstGeom>
        </p:spPr>
        <p:style>
          <a:lnRef idx="0">
            <a:schemeClr val="accent5"/>
          </a:lnRef>
          <a:fillRef idx="3">
            <a:schemeClr val="accent5"/>
          </a:fillRef>
          <a:effectRef idx="3">
            <a:schemeClr val="accent5"/>
          </a:effectRef>
          <a:fontRef idx="minor">
            <a:schemeClr val="lt1"/>
          </a:fontRef>
        </p:style>
        <p:txBody>
          <a:bodyPr rtlCol="0" anchor="t"/>
          <a:lstStyle/>
          <a:p>
            <a:pPr algn="ctr"/>
            <a:r>
              <a:rPr lang="en-GB" sz="2600" dirty="0">
                <a:solidFill>
                  <a:prstClr val="white"/>
                </a:solidFill>
              </a:rPr>
              <a:t>Adaptation and Emotion Expression</a:t>
            </a:r>
          </a:p>
        </p:txBody>
      </p:sp>
      <p:sp>
        <p:nvSpPr>
          <p:cNvPr id="11" name="Rounded Rectangle 10"/>
          <p:cNvSpPr/>
          <p:nvPr/>
        </p:nvSpPr>
        <p:spPr>
          <a:xfrm>
            <a:off x="1990389" y="4153643"/>
            <a:ext cx="2941652" cy="957897"/>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GB" sz="2600" dirty="0">
                <a:solidFill>
                  <a:prstClr val="white"/>
                </a:solidFill>
              </a:rPr>
              <a:t>Game Content</a:t>
            </a:r>
          </a:p>
        </p:txBody>
      </p:sp>
      <p:cxnSp>
        <p:nvCxnSpPr>
          <p:cNvPr id="13" name="Curved Connector 12"/>
          <p:cNvCxnSpPr>
            <a:stCxn id="8" idx="3"/>
            <a:endCxn id="9" idx="3"/>
          </p:cNvCxnSpPr>
          <p:nvPr/>
        </p:nvCxnSpPr>
        <p:spPr>
          <a:xfrm flipH="1">
            <a:off x="7027912" y="2592849"/>
            <a:ext cx="1144488" cy="1874181"/>
          </a:xfrm>
          <a:prstGeom prst="curvedConnector3">
            <a:avLst>
              <a:gd name="adj1" fmla="val -19974"/>
            </a:avLst>
          </a:prstGeom>
          <a:ln>
            <a:tailEnd type="stealth" w="lg" len="lg"/>
          </a:ln>
        </p:spPr>
        <p:style>
          <a:lnRef idx="3">
            <a:schemeClr val="dk1"/>
          </a:lnRef>
          <a:fillRef idx="0">
            <a:schemeClr val="dk1"/>
          </a:fillRef>
          <a:effectRef idx="2">
            <a:schemeClr val="dk1"/>
          </a:effectRef>
          <a:fontRef idx="minor">
            <a:schemeClr val="tx1"/>
          </a:fontRef>
        </p:style>
      </p:cxnSp>
      <p:cxnSp>
        <p:nvCxnSpPr>
          <p:cNvPr id="14" name="Curved Connector 13"/>
          <p:cNvCxnSpPr>
            <a:stCxn id="9" idx="1"/>
            <a:endCxn id="7" idx="1"/>
          </p:cNvCxnSpPr>
          <p:nvPr/>
        </p:nvCxnSpPr>
        <p:spPr>
          <a:xfrm rot="10800000">
            <a:off x="1474161" y="2592850"/>
            <a:ext cx="318036" cy="1874181"/>
          </a:xfrm>
          <a:prstGeom prst="curvedConnector3">
            <a:avLst>
              <a:gd name="adj1" fmla="val 321237"/>
            </a:avLst>
          </a:prstGeom>
          <a:ln>
            <a:tailEnd type="stealth" w="lg" len="lg"/>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3731577" y="1631070"/>
            <a:ext cx="1888402" cy="430887"/>
          </a:xfrm>
          <a:prstGeom prst="rect">
            <a:avLst/>
          </a:prstGeom>
          <a:noFill/>
        </p:spPr>
        <p:txBody>
          <a:bodyPr wrap="none" rtlCol="0">
            <a:spAutoFit/>
          </a:bodyPr>
          <a:lstStyle/>
          <a:p>
            <a:r>
              <a:rPr lang="en-GB" sz="2200" dirty="0">
                <a:solidFill>
                  <a:prstClr val="black"/>
                </a:solidFill>
                <a:latin typeface="Calibri"/>
                <a:ea typeface="MS PGothic" pitchFamily="34" charset="-128"/>
              </a:rPr>
              <a:t>Manifestations</a:t>
            </a:r>
          </a:p>
        </p:txBody>
      </p:sp>
      <p:sp>
        <p:nvSpPr>
          <p:cNvPr id="16" name="TextBox 15"/>
          <p:cNvSpPr txBox="1"/>
          <p:nvPr/>
        </p:nvSpPr>
        <p:spPr>
          <a:xfrm>
            <a:off x="5470146" y="3156170"/>
            <a:ext cx="3062294" cy="430887"/>
          </a:xfrm>
          <a:prstGeom prst="rect">
            <a:avLst/>
          </a:prstGeom>
          <a:noFill/>
        </p:spPr>
        <p:txBody>
          <a:bodyPr wrap="square" rtlCol="0">
            <a:spAutoFit/>
          </a:bodyPr>
          <a:lstStyle/>
          <a:p>
            <a:r>
              <a:rPr lang="en-GB" sz="2200" dirty="0">
                <a:solidFill>
                  <a:prstClr val="black"/>
                </a:solidFill>
                <a:latin typeface="Calibri"/>
                <a:ea typeface="MS PGothic" pitchFamily="34" charset="-128"/>
              </a:rPr>
              <a:t>Game parameter space</a:t>
            </a:r>
          </a:p>
        </p:txBody>
      </p:sp>
      <p:sp>
        <p:nvSpPr>
          <p:cNvPr id="17" name="TextBox 16"/>
          <p:cNvSpPr txBox="1"/>
          <p:nvPr/>
        </p:nvSpPr>
        <p:spPr>
          <a:xfrm>
            <a:off x="971600" y="3136481"/>
            <a:ext cx="1984902" cy="430887"/>
          </a:xfrm>
          <a:prstGeom prst="rect">
            <a:avLst/>
          </a:prstGeom>
          <a:noFill/>
        </p:spPr>
        <p:txBody>
          <a:bodyPr wrap="none" rtlCol="0">
            <a:spAutoFit/>
          </a:bodyPr>
          <a:lstStyle/>
          <a:p>
            <a:r>
              <a:rPr lang="en-GB" sz="2200" dirty="0">
                <a:solidFill>
                  <a:prstClr val="black"/>
                </a:solidFill>
                <a:latin typeface="Calibri"/>
                <a:ea typeface="MS PGothic" pitchFamily="34" charset="-128"/>
              </a:rPr>
              <a:t>Emotion stimuli</a:t>
            </a:r>
          </a:p>
        </p:txBody>
      </p:sp>
      <p:sp>
        <p:nvSpPr>
          <p:cNvPr id="10" name="Rounded Rectangle 9"/>
          <p:cNvSpPr/>
          <p:nvPr/>
        </p:nvSpPr>
        <p:spPr>
          <a:xfrm>
            <a:off x="4613763" y="4657700"/>
            <a:ext cx="2262493" cy="50405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GB" sz="2600" dirty="0">
                <a:solidFill>
                  <a:prstClr val="white"/>
                </a:solidFill>
              </a:rPr>
              <a:t>Game Agents</a:t>
            </a:r>
          </a:p>
        </p:txBody>
      </p:sp>
      <p:cxnSp>
        <p:nvCxnSpPr>
          <p:cNvPr id="98" name="Curved Connector 97"/>
          <p:cNvCxnSpPr>
            <a:stCxn id="7" idx="0"/>
            <a:endCxn id="8" idx="0"/>
          </p:cNvCxnSpPr>
          <p:nvPr/>
        </p:nvCxnSpPr>
        <p:spPr>
          <a:xfrm rot="5400000" flipH="1" flipV="1">
            <a:off x="4623255" y="311339"/>
            <a:ext cx="12700" cy="3601668"/>
          </a:xfrm>
          <a:prstGeom prst="curvedConnector3">
            <a:avLst>
              <a:gd name="adj1" fmla="val 4733339"/>
            </a:avLst>
          </a:prstGeom>
          <a:ln>
            <a:tailEnd type="stealth" w="lg" len="lg"/>
          </a:ln>
        </p:spPr>
        <p:style>
          <a:lnRef idx="3">
            <a:schemeClr val="dk1"/>
          </a:lnRef>
          <a:fillRef idx="0">
            <a:schemeClr val="dk1"/>
          </a:fillRef>
          <a:effectRef idx="2">
            <a:schemeClr val="dk1"/>
          </a:effectRef>
          <a:fontRef idx="minor">
            <a:schemeClr val="tx1"/>
          </a:fontRef>
        </p:style>
      </p:cxnSp>
      <p:sp>
        <p:nvSpPr>
          <p:cNvPr id="18" name="Title 7"/>
          <p:cNvSpPr txBox="1">
            <a:spLocks/>
          </p:cNvSpPr>
          <p:nvPr/>
        </p:nvSpPr>
        <p:spPr bwMode="auto">
          <a:xfrm>
            <a:off x="-1"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sz="3500" cap="none" dirty="0">
                <a:solidFill>
                  <a:srgbClr val="FFFFFF"/>
                </a:solidFill>
                <a:latin typeface="Calibri" panose="020F0502020204030204" pitchFamily="34" charset="0"/>
                <a:ea typeface="ＭＳ Ｐゴシック" pitchFamily="34" charset="-128"/>
                <a:cs typeface="+mn-cs"/>
              </a:rPr>
              <a:t>EDPCG Best Realizes the Affective Loop</a:t>
            </a:r>
          </a:p>
          <a:p>
            <a:pPr lvl="0" eaLnBrk="1" hangingPunct="1">
              <a:lnSpc>
                <a:spcPct val="102000"/>
              </a:lnSpc>
            </a:pPr>
            <a:r>
              <a:rPr lang="en-US" sz="1600" cap="none" dirty="0" err="1">
                <a:solidFill>
                  <a:prstClr val="white"/>
                </a:solidFill>
              </a:rPr>
              <a:t>Yannakakis</a:t>
            </a:r>
            <a:r>
              <a:rPr lang="en-US" sz="1600" cap="none" dirty="0">
                <a:solidFill>
                  <a:prstClr val="white"/>
                </a:solidFill>
              </a:rPr>
              <a:t> and </a:t>
            </a:r>
            <a:r>
              <a:rPr lang="en-US" sz="1600" cap="none" dirty="0" err="1">
                <a:solidFill>
                  <a:prstClr val="white"/>
                </a:solidFill>
              </a:rPr>
              <a:t>Paiva</a:t>
            </a:r>
            <a:r>
              <a:rPr lang="en-US" sz="1600" cap="none" dirty="0">
                <a:solidFill>
                  <a:prstClr val="white"/>
                </a:solidFill>
              </a:rPr>
              <a:t>, </a:t>
            </a:r>
            <a:r>
              <a:rPr lang="en-US" sz="1600" b="1" cap="none" dirty="0">
                <a:solidFill>
                  <a:prstClr val="white"/>
                </a:solidFill>
              </a:rPr>
              <a:t>Emotion in Games</a:t>
            </a:r>
            <a:r>
              <a:rPr lang="en-US" sz="1600" cap="none" dirty="0">
                <a:solidFill>
                  <a:prstClr val="white"/>
                </a:solidFill>
              </a:rPr>
              <a:t>, in </a:t>
            </a:r>
            <a:r>
              <a:rPr lang="en-US" sz="1600" i="1" cap="none" dirty="0">
                <a:solidFill>
                  <a:prstClr val="white"/>
                </a:solidFill>
              </a:rPr>
              <a:t>Handbook of Affective Computing</a:t>
            </a:r>
            <a:r>
              <a:rPr lang="en-US" sz="1600" cap="none" dirty="0">
                <a:solidFill>
                  <a:prstClr val="white"/>
                </a:solidFill>
              </a:rPr>
              <a:t>, 2013</a:t>
            </a:r>
            <a:endParaRPr lang="en-GB" altLang="en-US" sz="3500" cap="none" dirty="0">
              <a:solidFill>
                <a:srgbClr val="FFFFFF"/>
              </a:solidFill>
              <a:latin typeface="Calibri" panose="020F0502020204030204" pitchFamily="34" charset="0"/>
              <a:ea typeface="ＭＳ Ｐゴシック" pitchFamily="34" charset="-128"/>
              <a:cs typeface="+mn-cs"/>
            </a:endParaRPr>
          </a:p>
        </p:txBody>
      </p:sp>
    </p:spTree>
    <p:extLst>
      <p:ext uri="{BB962C8B-B14F-4D97-AF65-F5344CB8AC3E}">
        <p14:creationId xmlns:p14="http://schemas.microsoft.com/office/powerpoint/2010/main" val="1698542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txBox="1">
            <a:spLocks/>
          </p:cNvSpPr>
          <p:nvPr/>
        </p:nvSpPr>
        <p:spPr bwMode="auto">
          <a:xfrm>
            <a:off x="683568" y="2065412"/>
            <a:ext cx="5976664" cy="58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000" dirty="0">
                <a:solidFill>
                  <a:prstClr val="black"/>
                </a:solidFill>
              </a:rPr>
              <a:t>“</a:t>
            </a:r>
            <a:r>
              <a:rPr lang="en-GB" sz="3200" dirty="0">
                <a:solidFill>
                  <a:prstClr val="black"/>
                </a:solidFill>
              </a:rPr>
              <a:t>… collection of </a:t>
            </a:r>
            <a:r>
              <a:rPr lang="en-GB" sz="3200" b="1" dirty="0">
                <a:solidFill>
                  <a:prstClr val="black"/>
                </a:solidFill>
              </a:rPr>
              <a:t>affective patterns </a:t>
            </a:r>
            <a:r>
              <a:rPr lang="en-GB" sz="3200" dirty="0">
                <a:solidFill>
                  <a:prstClr val="black"/>
                </a:solidFill>
              </a:rPr>
              <a:t>elicited, </a:t>
            </a:r>
            <a:r>
              <a:rPr lang="en-GB" sz="3200" b="1" dirty="0">
                <a:solidFill>
                  <a:prstClr val="black"/>
                </a:solidFill>
              </a:rPr>
              <a:t>cognitive processes </a:t>
            </a:r>
            <a:r>
              <a:rPr lang="en-GB" sz="3200" dirty="0">
                <a:solidFill>
                  <a:prstClr val="black"/>
                </a:solidFill>
              </a:rPr>
              <a:t>emerged and </a:t>
            </a:r>
            <a:r>
              <a:rPr lang="en-GB" sz="3200" b="1" dirty="0" err="1">
                <a:solidFill>
                  <a:prstClr val="black"/>
                </a:solidFill>
              </a:rPr>
              <a:t>behavioral</a:t>
            </a:r>
            <a:r>
              <a:rPr lang="en-GB" sz="3200" b="1" dirty="0">
                <a:solidFill>
                  <a:prstClr val="black"/>
                </a:solidFill>
              </a:rPr>
              <a:t> traits </a:t>
            </a:r>
            <a:r>
              <a:rPr lang="en-GB" sz="3200" dirty="0">
                <a:solidFill>
                  <a:prstClr val="black"/>
                </a:solidFill>
              </a:rPr>
              <a:t>observed during interaction (gameplay)</a:t>
            </a:r>
            <a:r>
              <a:rPr lang="en-US" sz="3000" dirty="0">
                <a:solidFill>
                  <a:prstClr val="black"/>
                </a:solidFill>
              </a:rPr>
              <a:t>”</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219" y="1993404"/>
            <a:ext cx="2202519" cy="33163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6" name="Title 7"/>
          <p:cNvSpPr txBox="1">
            <a:spLocks/>
          </p:cNvSpPr>
          <p:nvPr/>
        </p:nvSpPr>
        <p:spPr bwMode="auto">
          <a:xfrm>
            <a:off x="-1"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cap="none" dirty="0">
                <a:solidFill>
                  <a:srgbClr val="FF0000"/>
                </a:solidFill>
                <a:latin typeface="Calibri" panose="020F0502020204030204" pitchFamily="34" charset="0"/>
                <a:ea typeface="ＭＳ Ｐゴシック" pitchFamily="34" charset="-128"/>
                <a:cs typeface="+mn-cs"/>
              </a:rPr>
              <a:t>Experience</a:t>
            </a:r>
            <a:r>
              <a:rPr lang="en-GB" altLang="en-US" cap="none" dirty="0">
                <a:solidFill>
                  <a:srgbClr val="FFFFFF"/>
                </a:solidFill>
                <a:latin typeface="Calibri" panose="020F0502020204030204" pitchFamily="34" charset="0"/>
                <a:ea typeface="ＭＳ Ｐゴシック" pitchFamily="34" charset="-128"/>
                <a:cs typeface="+mn-cs"/>
              </a:rPr>
              <a:t>-Driven </a:t>
            </a:r>
          </a:p>
          <a:p>
            <a:pPr lvl="0" eaLnBrk="1" hangingPunct="1">
              <a:lnSpc>
                <a:spcPct val="102000"/>
              </a:lnSpc>
            </a:pPr>
            <a:r>
              <a:rPr lang="en-GB" altLang="en-US" cap="none" dirty="0">
                <a:solidFill>
                  <a:srgbClr val="FFFFFF"/>
                </a:solidFill>
                <a:latin typeface="Calibri" panose="020F0502020204030204" pitchFamily="34" charset="0"/>
                <a:ea typeface="ＭＳ Ｐゴシック" pitchFamily="34" charset="-128"/>
                <a:cs typeface="+mn-cs"/>
              </a:rPr>
              <a:t>Procedural Content Generation</a:t>
            </a:r>
            <a:endParaRPr lang="en-US" altLang="en-US" cap="none" dirty="0">
              <a:solidFill>
                <a:srgbClr val="FFFFFF"/>
              </a:solidFill>
              <a:latin typeface="Calibri" panose="020F0502020204030204" pitchFamily="34" charset="0"/>
              <a:ea typeface="ＭＳ Ｐゴシック" pitchFamily="34" charset="-128"/>
              <a:cs typeface="+mn-cs"/>
            </a:endParaRPr>
          </a:p>
        </p:txBody>
      </p:sp>
    </p:spTree>
    <p:extLst>
      <p:ext uri="{BB962C8B-B14F-4D97-AF65-F5344CB8AC3E}">
        <p14:creationId xmlns:p14="http://schemas.microsoft.com/office/powerpoint/2010/main" val="21749233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7"/>
          <p:cNvSpPr txBox="1">
            <a:spLocks/>
          </p:cNvSpPr>
          <p:nvPr/>
        </p:nvSpPr>
        <p:spPr bwMode="auto">
          <a:xfrm>
            <a:off x="-1"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sz="4500" cap="none" dirty="0">
                <a:solidFill>
                  <a:srgbClr val="FFFFFF"/>
                </a:solidFill>
                <a:latin typeface="Calibri" panose="020F0502020204030204" pitchFamily="34" charset="0"/>
                <a:ea typeface="ＭＳ Ｐゴシック" pitchFamily="34" charset="-128"/>
                <a:cs typeface="+mn-cs"/>
              </a:rPr>
              <a:t>Key Components</a:t>
            </a:r>
            <a:endParaRPr lang="en-US" altLang="en-US" sz="4500" cap="none" dirty="0">
              <a:solidFill>
                <a:srgbClr val="FFFFFF"/>
              </a:solidFill>
              <a:latin typeface="Calibri" panose="020F0502020204030204" pitchFamily="34" charset="0"/>
              <a:ea typeface="ＭＳ Ｐゴシック" pitchFamily="34" charset="-128"/>
              <a:cs typeface="+mn-cs"/>
            </a:endParaRPr>
          </a:p>
        </p:txBody>
      </p:sp>
    </p:spTree>
    <p:extLst>
      <p:ext uri="{BB962C8B-B14F-4D97-AF65-F5344CB8AC3E}">
        <p14:creationId xmlns:p14="http://schemas.microsoft.com/office/powerpoint/2010/main" val="571500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AutoShape 3"/>
          <p:cNvSpPr>
            <a:spLocks noChangeAspect="1" noChangeArrowheads="1" noTextEdit="1"/>
          </p:cNvSpPr>
          <p:nvPr/>
        </p:nvSpPr>
        <p:spPr bwMode="auto">
          <a:xfrm>
            <a:off x="787400" y="193675"/>
            <a:ext cx="75692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10" name="Rectangle 5"/>
          <p:cNvSpPr>
            <a:spLocks noChangeArrowheads="1"/>
          </p:cNvSpPr>
          <p:nvPr/>
        </p:nvSpPr>
        <p:spPr bwMode="auto">
          <a:xfrm>
            <a:off x="4943475" y="3354388"/>
            <a:ext cx="2700338" cy="1865313"/>
          </a:xfrm>
          <a:prstGeom prst="rect">
            <a:avLst/>
          </a:prstGeom>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12" name="Rectangle 7"/>
          <p:cNvSpPr>
            <a:spLocks noChangeArrowheads="1"/>
          </p:cNvSpPr>
          <p:nvPr/>
        </p:nvSpPr>
        <p:spPr bwMode="auto">
          <a:xfrm>
            <a:off x="5729288" y="3479800"/>
            <a:ext cx="14208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dirty="0">
                <a:solidFill>
                  <a:srgbClr val="000000"/>
                </a:solidFill>
                <a:ea typeface="MS PGothic" pitchFamily="34" charset="-128"/>
              </a:rPr>
              <a:t>Player </a:t>
            </a:r>
            <a:endParaRPr lang="en-US" altLang="en-US" sz="1800" dirty="0">
              <a:solidFill>
                <a:prstClr val="black"/>
              </a:solidFill>
              <a:ea typeface="MS PGothic" pitchFamily="34" charset="-128"/>
            </a:endParaRPr>
          </a:p>
        </p:txBody>
      </p:sp>
      <p:sp>
        <p:nvSpPr>
          <p:cNvPr id="13" name="Rectangle 8"/>
          <p:cNvSpPr>
            <a:spLocks noChangeArrowheads="1"/>
          </p:cNvSpPr>
          <p:nvPr/>
        </p:nvSpPr>
        <p:spPr bwMode="auto">
          <a:xfrm>
            <a:off x="5291138" y="3965575"/>
            <a:ext cx="2286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Experience </a:t>
            </a:r>
            <a:endParaRPr lang="en-US" altLang="en-US" sz="1800">
              <a:solidFill>
                <a:prstClr val="black"/>
              </a:solidFill>
              <a:ea typeface="MS PGothic" pitchFamily="34" charset="-128"/>
            </a:endParaRPr>
          </a:p>
        </p:txBody>
      </p:sp>
      <p:sp>
        <p:nvSpPr>
          <p:cNvPr id="14" name="Rectangle 9"/>
          <p:cNvSpPr>
            <a:spLocks noChangeArrowheads="1"/>
          </p:cNvSpPr>
          <p:nvPr/>
        </p:nvSpPr>
        <p:spPr bwMode="auto">
          <a:xfrm>
            <a:off x="5751513" y="4451350"/>
            <a:ext cx="12652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Model</a:t>
            </a:r>
            <a:endParaRPr lang="en-US" altLang="en-US" sz="1800">
              <a:solidFill>
                <a:prstClr val="black"/>
              </a:solidFill>
              <a:ea typeface="MS PGothic" pitchFamily="34" charset="-128"/>
            </a:endParaRPr>
          </a:p>
        </p:txBody>
      </p:sp>
      <p:sp>
        <p:nvSpPr>
          <p:cNvPr id="15" name="Rectangle 10"/>
          <p:cNvSpPr>
            <a:spLocks noChangeArrowheads="1"/>
          </p:cNvSpPr>
          <p:nvPr/>
        </p:nvSpPr>
        <p:spPr bwMode="auto">
          <a:xfrm>
            <a:off x="1506538" y="504825"/>
            <a:ext cx="3273425" cy="2460625"/>
          </a:xfrm>
          <a:prstGeom prst="rect">
            <a:avLst/>
          </a:prstGeom>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17" name="Rectangle 12"/>
          <p:cNvSpPr>
            <a:spLocks noChangeArrowheads="1"/>
          </p:cNvSpPr>
          <p:nvPr/>
        </p:nvSpPr>
        <p:spPr bwMode="auto">
          <a:xfrm>
            <a:off x="2444750" y="1258888"/>
            <a:ext cx="1679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8" name="Rectangle 13"/>
          <p:cNvSpPr>
            <a:spLocks noChangeArrowheads="1"/>
          </p:cNvSpPr>
          <p:nvPr/>
        </p:nvSpPr>
        <p:spPr bwMode="auto">
          <a:xfrm>
            <a:off x="1781175" y="1744663"/>
            <a:ext cx="28749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Representation</a:t>
            </a:r>
            <a:endParaRPr lang="en-US" altLang="en-US" sz="1800">
              <a:solidFill>
                <a:prstClr val="black"/>
              </a:solidFill>
              <a:ea typeface="MS PGothic" pitchFamily="34" charset="-128"/>
            </a:endParaRPr>
          </a:p>
        </p:txBody>
      </p:sp>
      <p:sp>
        <p:nvSpPr>
          <p:cNvPr id="19" name="Oval 14"/>
          <p:cNvSpPr>
            <a:spLocks noChangeArrowheads="1"/>
          </p:cNvSpPr>
          <p:nvPr/>
        </p:nvSpPr>
        <p:spPr bwMode="auto">
          <a:xfrm>
            <a:off x="5189538" y="504825"/>
            <a:ext cx="2454275" cy="2460625"/>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21" name="Rectangle 16"/>
          <p:cNvSpPr>
            <a:spLocks noChangeArrowheads="1"/>
          </p:cNvSpPr>
          <p:nvPr/>
        </p:nvSpPr>
        <p:spPr bwMode="auto">
          <a:xfrm>
            <a:off x="5716588" y="1258888"/>
            <a:ext cx="16811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22" name="Rectangle 17"/>
          <p:cNvSpPr>
            <a:spLocks noChangeArrowheads="1"/>
          </p:cNvSpPr>
          <p:nvPr/>
        </p:nvSpPr>
        <p:spPr bwMode="auto">
          <a:xfrm>
            <a:off x="5514975" y="1744663"/>
            <a:ext cx="1974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Generator</a:t>
            </a:r>
            <a:endParaRPr lang="en-US" altLang="en-US" sz="1800">
              <a:solidFill>
                <a:prstClr val="black"/>
              </a:solidFill>
              <a:ea typeface="MS PGothic" pitchFamily="34" charset="-128"/>
            </a:endParaRPr>
          </a:p>
        </p:txBody>
      </p:sp>
      <p:sp>
        <p:nvSpPr>
          <p:cNvPr id="23" name="Freeform 18"/>
          <p:cNvSpPr>
            <a:spLocks/>
          </p:cNvSpPr>
          <p:nvPr/>
        </p:nvSpPr>
        <p:spPr bwMode="auto">
          <a:xfrm>
            <a:off x="7643813" y="1735138"/>
            <a:ext cx="400050" cy="2552700"/>
          </a:xfrm>
          <a:custGeom>
            <a:avLst/>
            <a:gdLst>
              <a:gd name="T0" fmla="*/ 0 w 252"/>
              <a:gd name="T1" fmla="*/ 0 h 1608"/>
              <a:gd name="T2" fmla="*/ 252 w 252"/>
              <a:gd name="T3" fmla="*/ 0 h 1608"/>
              <a:gd name="T4" fmla="*/ 252 w 252"/>
              <a:gd name="T5" fmla="*/ 1608 h 1608"/>
              <a:gd name="T6" fmla="*/ 162 w 252"/>
              <a:gd name="T7" fmla="*/ 1608 h 1608"/>
            </a:gdLst>
            <a:ahLst/>
            <a:cxnLst>
              <a:cxn ang="0">
                <a:pos x="T0" y="T1"/>
              </a:cxn>
              <a:cxn ang="0">
                <a:pos x="T2" y="T3"/>
              </a:cxn>
              <a:cxn ang="0">
                <a:pos x="T4" y="T5"/>
              </a:cxn>
              <a:cxn ang="0">
                <a:pos x="T6" y="T7"/>
              </a:cxn>
            </a:cxnLst>
            <a:rect l="0" t="0" r="r" b="b"/>
            <a:pathLst>
              <a:path w="252" h="1608">
                <a:moveTo>
                  <a:pt x="0" y="0"/>
                </a:moveTo>
                <a:lnTo>
                  <a:pt x="252" y="0"/>
                </a:lnTo>
                <a:lnTo>
                  <a:pt x="252" y="1608"/>
                </a:lnTo>
                <a:lnTo>
                  <a:pt x="162"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4" name="Freeform 19"/>
          <p:cNvSpPr>
            <a:spLocks/>
          </p:cNvSpPr>
          <p:nvPr/>
        </p:nvSpPr>
        <p:spPr bwMode="auto">
          <a:xfrm>
            <a:off x="7643813"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5" name="Line 20"/>
          <p:cNvSpPr>
            <a:spLocks noChangeShapeType="1"/>
          </p:cNvSpPr>
          <p:nvPr/>
        </p:nvSpPr>
        <p:spPr bwMode="auto">
          <a:xfrm flipH="1">
            <a:off x="4779963" y="1735138"/>
            <a:ext cx="152400"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6" name="Freeform 21"/>
          <p:cNvSpPr>
            <a:spLocks/>
          </p:cNvSpPr>
          <p:nvPr/>
        </p:nvSpPr>
        <p:spPr bwMode="auto">
          <a:xfrm>
            <a:off x="4908550" y="1639888"/>
            <a:ext cx="280988" cy="188913"/>
          </a:xfrm>
          <a:custGeom>
            <a:avLst/>
            <a:gdLst>
              <a:gd name="T0" fmla="*/ 0 w 177"/>
              <a:gd name="T1" fmla="*/ 0 h 119"/>
              <a:gd name="T2" fmla="*/ 177 w 177"/>
              <a:gd name="T3" fmla="*/ 60 h 119"/>
              <a:gd name="T4" fmla="*/ 0 w 177"/>
              <a:gd name="T5" fmla="*/ 119 h 119"/>
              <a:gd name="T6" fmla="*/ 0 w 177"/>
              <a:gd name="T7" fmla="*/ 0 h 119"/>
            </a:gdLst>
            <a:ahLst/>
            <a:cxnLst>
              <a:cxn ang="0">
                <a:pos x="T0" y="T1"/>
              </a:cxn>
              <a:cxn ang="0">
                <a:pos x="T2" y="T3"/>
              </a:cxn>
              <a:cxn ang="0">
                <a:pos x="T4" y="T5"/>
              </a:cxn>
              <a:cxn ang="0">
                <a:pos x="T6" y="T7"/>
              </a:cxn>
            </a:cxnLst>
            <a:rect l="0" t="0" r="r" b="b"/>
            <a:pathLst>
              <a:path w="177" h="119">
                <a:moveTo>
                  <a:pt x="0" y="0"/>
                </a:moveTo>
                <a:lnTo>
                  <a:pt x="177"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7" name="Freeform 22"/>
          <p:cNvSpPr>
            <a:spLocks/>
          </p:cNvSpPr>
          <p:nvPr/>
        </p:nvSpPr>
        <p:spPr bwMode="auto">
          <a:xfrm>
            <a:off x="1098550" y="1735138"/>
            <a:ext cx="407988" cy="2552700"/>
          </a:xfrm>
          <a:custGeom>
            <a:avLst/>
            <a:gdLst>
              <a:gd name="T0" fmla="*/ 95 w 257"/>
              <a:gd name="T1" fmla="*/ 0 h 1608"/>
              <a:gd name="T2" fmla="*/ 0 w 257"/>
              <a:gd name="T3" fmla="*/ 0 h 1608"/>
              <a:gd name="T4" fmla="*/ 0 w 257"/>
              <a:gd name="T5" fmla="*/ 1608 h 1608"/>
              <a:gd name="T6" fmla="*/ 257 w 257"/>
              <a:gd name="T7" fmla="*/ 1608 h 1608"/>
            </a:gdLst>
            <a:ahLst/>
            <a:cxnLst>
              <a:cxn ang="0">
                <a:pos x="T0" y="T1"/>
              </a:cxn>
              <a:cxn ang="0">
                <a:pos x="T2" y="T3"/>
              </a:cxn>
              <a:cxn ang="0">
                <a:pos x="T4" y="T5"/>
              </a:cxn>
              <a:cxn ang="0">
                <a:pos x="T6" y="T7"/>
              </a:cxn>
            </a:cxnLst>
            <a:rect l="0" t="0" r="r" b="b"/>
            <a:pathLst>
              <a:path w="257" h="1608">
                <a:moveTo>
                  <a:pt x="95" y="0"/>
                </a:moveTo>
                <a:lnTo>
                  <a:pt x="0" y="0"/>
                </a:lnTo>
                <a:lnTo>
                  <a:pt x="0" y="1608"/>
                </a:lnTo>
                <a:lnTo>
                  <a:pt x="257"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8" name="Freeform 23"/>
          <p:cNvSpPr>
            <a:spLocks/>
          </p:cNvSpPr>
          <p:nvPr/>
        </p:nvSpPr>
        <p:spPr bwMode="auto">
          <a:xfrm>
            <a:off x="1227138" y="1639888"/>
            <a:ext cx="279400" cy="188913"/>
          </a:xfrm>
          <a:custGeom>
            <a:avLst/>
            <a:gdLst>
              <a:gd name="T0" fmla="*/ 0 w 176"/>
              <a:gd name="T1" fmla="*/ 0 h 119"/>
              <a:gd name="T2" fmla="*/ 176 w 176"/>
              <a:gd name="T3" fmla="*/ 60 h 119"/>
              <a:gd name="T4" fmla="*/ 0 w 176"/>
              <a:gd name="T5" fmla="*/ 119 h 119"/>
              <a:gd name="T6" fmla="*/ 0 w 176"/>
              <a:gd name="T7" fmla="*/ 0 h 119"/>
            </a:gdLst>
            <a:ahLst/>
            <a:cxnLst>
              <a:cxn ang="0">
                <a:pos x="T0" y="T1"/>
              </a:cxn>
              <a:cxn ang="0">
                <a:pos x="T2" y="T3"/>
              </a:cxn>
              <a:cxn ang="0">
                <a:pos x="T4" y="T5"/>
              </a:cxn>
              <a:cxn ang="0">
                <a:pos x="T6" y="T7"/>
              </a:cxn>
            </a:cxnLst>
            <a:rect l="0" t="0" r="r" b="b"/>
            <a:pathLst>
              <a:path w="176" h="119">
                <a:moveTo>
                  <a:pt x="0" y="0"/>
                </a:moveTo>
                <a:lnTo>
                  <a:pt x="176"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3" name="Freeform 28"/>
          <p:cNvSpPr>
            <a:spLocks/>
          </p:cNvSpPr>
          <p:nvPr/>
        </p:nvSpPr>
        <p:spPr bwMode="auto">
          <a:xfrm>
            <a:off x="1506538" y="3354388"/>
            <a:ext cx="2482850" cy="1865313"/>
          </a:xfrm>
          <a:custGeom>
            <a:avLst/>
            <a:gdLst>
              <a:gd name="T0" fmla="*/ 1915 w 2293"/>
              <a:gd name="T1" fmla="*/ 1719 h 1719"/>
              <a:gd name="T2" fmla="*/ 2293 w 2293"/>
              <a:gd name="T3" fmla="*/ 1342 h 1719"/>
              <a:gd name="T4" fmla="*/ 2293 w 2293"/>
              <a:gd name="T5" fmla="*/ 378 h 1719"/>
              <a:gd name="T6" fmla="*/ 1915 w 2293"/>
              <a:gd name="T7" fmla="*/ 0 h 1719"/>
              <a:gd name="T8" fmla="*/ 378 w 2293"/>
              <a:gd name="T9" fmla="*/ 0 h 1719"/>
              <a:gd name="T10" fmla="*/ 0 w 2293"/>
              <a:gd name="T11" fmla="*/ 378 h 1719"/>
              <a:gd name="T12" fmla="*/ 0 w 2293"/>
              <a:gd name="T13" fmla="*/ 1342 h 1719"/>
              <a:gd name="T14" fmla="*/ 378 w 2293"/>
              <a:gd name="T15" fmla="*/ 1719 h 1719"/>
              <a:gd name="T16" fmla="*/ 1915 w 2293"/>
              <a:gd name="T17" fmla="*/ 1719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3" h="1719">
                <a:moveTo>
                  <a:pt x="1915" y="1719"/>
                </a:moveTo>
                <a:cubicBezTo>
                  <a:pt x="2124" y="1719"/>
                  <a:pt x="2293" y="1550"/>
                  <a:pt x="2293" y="1342"/>
                </a:cubicBezTo>
                <a:lnTo>
                  <a:pt x="2293" y="378"/>
                </a:lnTo>
                <a:cubicBezTo>
                  <a:pt x="2293" y="169"/>
                  <a:pt x="2124" y="0"/>
                  <a:pt x="1915" y="0"/>
                </a:cubicBezTo>
                <a:lnTo>
                  <a:pt x="378" y="0"/>
                </a:lnTo>
                <a:cubicBezTo>
                  <a:pt x="169" y="0"/>
                  <a:pt x="0" y="169"/>
                  <a:pt x="0" y="378"/>
                </a:cubicBezTo>
                <a:lnTo>
                  <a:pt x="0" y="1342"/>
                </a:lnTo>
                <a:cubicBezTo>
                  <a:pt x="0" y="1550"/>
                  <a:pt x="169" y="1719"/>
                  <a:pt x="378" y="1719"/>
                </a:cubicBezTo>
                <a:lnTo>
                  <a:pt x="1915" y="1719"/>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35" name="Rectangle 30"/>
          <p:cNvSpPr>
            <a:spLocks noChangeArrowheads="1"/>
          </p:cNvSpPr>
          <p:nvPr/>
        </p:nvSpPr>
        <p:spPr bwMode="auto">
          <a:xfrm>
            <a:off x="2049463" y="3808413"/>
            <a:ext cx="15748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a:t>
            </a:r>
            <a:endParaRPr lang="en-US" altLang="en-US" sz="1800">
              <a:solidFill>
                <a:prstClr val="black"/>
              </a:solidFill>
              <a:ea typeface="MS PGothic" pitchFamily="34" charset="-128"/>
            </a:endParaRPr>
          </a:p>
        </p:txBody>
      </p:sp>
      <p:sp>
        <p:nvSpPr>
          <p:cNvPr id="36" name="Rectangle 31"/>
          <p:cNvSpPr>
            <a:spLocks noChangeArrowheads="1"/>
          </p:cNvSpPr>
          <p:nvPr/>
        </p:nvSpPr>
        <p:spPr bwMode="auto">
          <a:xfrm>
            <a:off x="2127250" y="4294188"/>
            <a:ext cx="142081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200">
                <a:solidFill>
                  <a:srgbClr val="000000"/>
                </a:solidFill>
                <a:ea typeface="MS PGothic" pitchFamily="34" charset="-128"/>
              </a:rPr>
              <a:t>Quality</a:t>
            </a:r>
            <a:endParaRPr lang="en-US" altLang="en-US" sz="1800">
              <a:solidFill>
                <a:prstClr val="black"/>
              </a:solidFill>
              <a:ea typeface="MS PGothic" pitchFamily="34" charset="-128"/>
            </a:endParaRPr>
          </a:p>
        </p:txBody>
      </p:sp>
      <p:sp>
        <p:nvSpPr>
          <p:cNvPr id="37" name="Line 32"/>
          <p:cNvSpPr>
            <a:spLocks noChangeShapeType="1"/>
          </p:cNvSpPr>
          <p:nvPr/>
        </p:nvSpPr>
        <p:spPr bwMode="auto">
          <a:xfrm flipH="1">
            <a:off x="4246563" y="4287838"/>
            <a:ext cx="696913"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8" name="Freeform 33"/>
          <p:cNvSpPr>
            <a:spLocks/>
          </p:cNvSpPr>
          <p:nvPr/>
        </p:nvSpPr>
        <p:spPr bwMode="auto">
          <a:xfrm>
            <a:off x="3989388"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Tree>
    <p:extLst>
      <p:ext uri="{BB962C8B-B14F-4D97-AF65-F5344CB8AC3E}">
        <p14:creationId xmlns:p14="http://schemas.microsoft.com/office/powerpoint/2010/main" val="3718736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3"/>
          <p:cNvSpPr>
            <a:spLocks noChangeAspect="1" noChangeArrowheads="1" noTextEdit="1"/>
          </p:cNvSpPr>
          <p:nvPr/>
        </p:nvSpPr>
        <p:spPr bwMode="auto">
          <a:xfrm>
            <a:off x="787400" y="193675"/>
            <a:ext cx="75692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9" name="Rectangle 5"/>
          <p:cNvSpPr>
            <a:spLocks noChangeArrowheads="1"/>
          </p:cNvSpPr>
          <p:nvPr/>
        </p:nvSpPr>
        <p:spPr bwMode="auto">
          <a:xfrm>
            <a:off x="4943475" y="3368451"/>
            <a:ext cx="2700338" cy="1865313"/>
          </a:xfrm>
          <a:prstGeom prst="rect">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GB" b="1" dirty="0">
              <a:solidFill>
                <a:prstClr val="white"/>
              </a:solidFill>
            </a:endParaRPr>
          </a:p>
        </p:txBody>
      </p:sp>
      <p:sp>
        <p:nvSpPr>
          <p:cNvPr id="11" name="Rectangle 7"/>
          <p:cNvSpPr>
            <a:spLocks noChangeArrowheads="1"/>
          </p:cNvSpPr>
          <p:nvPr/>
        </p:nvSpPr>
        <p:spPr bwMode="auto">
          <a:xfrm>
            <a:off x="5729288" y="3479800"/>
            <a:ext cx="14208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dirty="0">
                <a:solidFill>
                  <a:srgbClr val="000000"/>
                </a:solidFill>
                <a:ea typeface="MS PGothic" pitchFamily="34" charset="-128"/>
              </a:rPr>
              <a:t>Player </a:t>
            </a:r>
            <a:endParaRPr lang="en-US" altLang="en-US" sz="1800" dirty="0">
              <a:solidFill>
                <a:prstClr val="black"/>
              </a:solidFill>
              <a:ea typeface="MS PGothic" pitchFamily="34" charset="-128"/>
            </a:endParaRPr>
          </a:p>
        </p:txBody>
      </p:sp>
      <p:sp>
        <p:nvSpPr>
          <p:cNvPr id="12" name="Rectangle 8"/>
          <p:cNvSpPr>
            <a:spLocks noChangeArrowheads="1"/>
          </p:cNvSpPr>
          <p:nvPr/>
        </p:nvSpPr>
        <p:spPr bwMode="auto">
          <a:xfrm>
            <a:off x="5291138" y="3965575"/>
            <a:ext cx="2286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Experience </a:t>
            </a:r>
            <a:endParaRPr lang="en-US" altLang="en-US" sz="1800">
              <a:solidFill>
                <a:prstClr val="black"/>
              </a:solidFill>
              <a:ea typeface="MS PGothic" pitchFamily="34" charset="-128"/>
            </a:endParaRPr>
          </a:p>
        </p:txBody>
      </p:sp>
      <p:sp>
        <p:nvSpPr>
          <p:cNvPr id="13" name="Rectangle 9"/>
          <p:cNvSpPr>
            <a:spLocks noChangeArrowheads="1"/>
          </p:cNvSpPr>
          <p:nvPr/>
        </p:nvSpPr>
        <p:spPr bwMode="auto">
          <a:xfrm>
            <a:off x="5751513" y="4451350"/>
            <a:ext cx="12652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Model</a:t>
            </a:r>
            <a:endParaRPr lang="en-US" altLang="en-US" sz="1800">
              <a:solidFill>
                <a:prstClr val="black"/>
              </a:solidFill>
              <a:ea typeface="MS PGothic" pitchFamily="34" charset="-128"/>
            </a:endParaRPr>
          </a:p>
        </p:txBody>
      </p:sp>
      <p:sp>
        <p:nvSpPr>
          <p:cNvPr id="14" name="Rectangle 10"/>
          <p:cNvSpPr>
            <a:spLocks noChangeArrowheads="1"/>
          </p:cNvSpPr>
          <p:nvPr/>
        </p:nvSpPr>
        <p:spPr bwMode="auto">
          <a:xfrm>
            <a:off x="1506538" y="504825"/>
            <a:ext cx="3273425" cy="2460625"/>
          </a:xfrm>
          <a:prstGeom prst="rect">
            <a:avLst/>
          </a:prstGeom>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16" name="Rectangle 12"/>
          <p:cNvSpPr>
            <a:spLocks noChangeArrowheads="1"/>
          </p:cNvSpPr>
          <p:nvPr/>
        </p:nvSpPr>
        <p:spPr bwMode="auto">
          <a:xfrm>
            <a:off x="2444750" y="1258888"/>
            <a:ext cx="1679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7" name="Rectangle 13"/>
          <p:cNvSpPr>
            <a:spLocks noChangeArrowheads="1"/>
          </p:cNvSpPr>
          <p:nvPr/>
        </p:nvSpPr>
        <p:spPr bwMode="auto">
          <a:xfrm>
            <a:off x="1781175" y="1744663"/>
            <a:ext cx="28749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Representation</a:t>
            </a:r>
            <a:endParaRPr lang="en-US" altLang="en-US" sz="1800">
              <a:solidFill>
                <a:prstClr val="black"/>
              </a:solidFill>
              <a:ea typeface="MS PGothic" pitchFamily="34" charset="-128"/>
            </a:endParaRPr>
          </a:p>
        </p:txBody>
      </p:sp>
      <p:sp>
        <p:nvSpPr>
          <p:cNvPr id="18" name="Oval 14"/>
          <p:cNvSpPr>
            <a:spLocks noChangeArrowheads="1"/>
          </p:cNvSpPr>
          <p:nvPr/>
        </p:nvSpPr>
        <p:spPr bwMode="auto">
          <a:xfrm>
            <a:off x="5189538" y="504825"/>
            <a:ext cx="2454275" cy="2460625"/>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20" name="Rectangle 16"/>
          <p:cNvSpPr>
            <a:spLocks noChangeArrowheads="1"/>
          </p:cNvSpPr>
          <p:nvPr/>
        </p:nvSpPr>
        <p:spPr bwMode="auto">
          <a:xfrm>
            <a:off x="5716588" y="1258888"/>
            <a:ext cx="16811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21" name="Rectangle 17"/>
          <p:cNvSpPr>
            <a:spLocks noChangeArrowheads="1"/>
          </p:cNvSpPr>
          <p:nvPr/>
        </p:nvSpPr>
        <p:spPr bwMode="auto">
          <a:xfrm>
            <a:off x="5514975" y="1744663"/>
            <a:ext cx="1974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dirty="0">
                <a:solidFill>
                  <a:srgbClr val="000000"/>
                </a:solidFill>
                <a:ea typeface="MS PGothic" pitchFamily="34" charset="-128"/>
              </a:rPr>
              <a:t>Generator</a:t>
            </a:r>
            <a:endParaRPr lang="en-US" altLang="en-US" sz="1800" dirty="0">
              <a:solidFill>
                <a:prstClr val="black"/>
              </a:solidFill>
              <a:ea typeface="MS PGothic" pitchFamily="34" charset="-128"/>
            </a:endParaRPr>
          </a:p>
        </p:txBody>
      </p:sp>
      <p:sp>
        <p:nvSpPr>
          <p:cNvPr id="22" name="Freeform 18"/>
          <p:cNvSpPr>
            <a:spLocks/>
          </p:cNvSpPr>
          <p:nvPr/>
        </p:nvSpPr>
        <p:spPr bwMode="auto">
          <a:xfrm>
            <a:off x="7643813" y="1735138"/>
            <a:ext cx="400050" cy="2552700"/>
          </a:xfrm>
          <a:custGeom>
            <a:avLst/>
            <a:gdLst>
              <a:gd name="T0" fmla="*/ 0 w 252"/>
              <a:gd name="T1" fmla="*/ 0 h 1608"/>
              <a:gd name="T2" fmla="*/ 252 w 252"/>
              <a:gd name="T3" fmla="*/ 0 h 1608"/>
              <a:gd name="T4" fmla="*/ 252 w 252"/>
              <a:gd name="T5" fmla="*/ 1608 h 1608"/>
              <a:gd name="T6" fmla="*/ 162 w 252"/>
              <a:gd name="T7" fmla="*/ 1608 h 1608"/>
            </a:gdLst>
            <a:ahLst/>
            <a:cxnLst>
              <a:cxn ang="0">
                <a:pos x="T0" y="T1"/>
              </a:cxn>
              <a:cxn ang="0">
                <a:pos x="T2" y="T3"/>
              </a:cxn>
              <a:cxn ang="0">
                <a:pos x="T4" y="T5"/>
              </a:cxn>
              <a:cxn ang="0">
                <a:pos x="T6" y="T7"/>
              </a:cxn>
            </a:cxnLst>
            <a:rect l="0" t="0" r="r" b="b"/>
            <a:pathLst>
              <a:path w="252" h="1608">
                <a:moveTo>
                  <a:pt x="0" y="0"/>
                </a:moveTo>
                <a:lnTo>
                  <a:pt x="252" y="0"/>
                </a:lnTo>
                <a:lnTo>
                  <a:pt x="252" y="1608"/>
                </a:lnTo>
                <a:lnTo>
                  <a:pt x="162"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3" name="Freeform 19"/>
          <p:cNvSpPr>
            <a:spLocks/>
          </p:cNvSpPr>
          <p:nvPr/>
        </p:nvSpPr>
        <p:spPr bwMode="auto">
          <a:xfrm>
            <a:off x="7643813"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4" name="Line 20"/>
          <p:cNvSpPr>
            <a:spLocks noChangeShapeType="1"/>
          </p:cNvSpPr>
          <p:nvPr/>
        </p:nvSpPr>
        <p:spPr bwMode="auto">
          <a:xfrm flipH="1">
            <a:off x="4779963" y="1735138"/>
            <a:ext cx="152400"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5" name="Freeform 21"/>
          <p:cNvSpPr>
            <a:spLocks/>
          </p:cNvSpPr>
          <p:nvPr/>
        </p:nvSpPr>
        <p:spPr bwMode="auto">
          <a:xfrm>
            <a:off x="4908550" y="1639888"/>
            <a:ext cx="280988" cy="188913"/>
          </a:xfrm>
          <a:custGeom>
            <a:avLst/>
            <a:gdLst>
              <a:gd name="T0" fmla="*/ 0 w 177"/>
              <a:gd name="T1" fmla="*/ 0 h 119"/>
              <a:gd name="T2" fmla="*/ 177 w 177"/>
              <a:gd name="T3" fmla="*/ 60 h 119"/>
              <a:gd name="T4" fmla="*/ 0 w 177"/>
              <a:gd name="T5" fmla="*/ 119 h 119"/>
              <a:gd name="T6" fmla="*/ 0 w 177"/>
              <a:gd name="T7" fmla="*/ 0 h 119"/>
            </a:gdLst>
            <a:ahLst/>
            <a:cxnLst>
              <a:cxn ang="0">
                <a:pos x="T0" y="T1"/>
              </a:cxn>
              <a:cxn ang="0">
                <a:pos x="T2" y="T3"/>
              </a:cxn>
              <a:cxn ang="0">
                <a:pos x="T4" y="T5"/>
              </a:cxn>
              <a:cxn ang="0">
                <a:pos x="T6" y="T7"/>
              </a:cxn>
            </a:cxnLst>
            <a:rect l="0" t="0" r="r" b="b"/>
            <a:pathLst>
              <a:path w="177" h="119">
                <a:moveTo>
                  <a:pt x="0" y="0"/>
                </a:moveTo>
                <a:lnTo>
                  <a:pt x="177"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6" name="Freeform 22"/>
          <p:cNvSpPr>
            <a:spLocks/>
          </p:cNvSpPr>
          <p:nvPr/>
        </p:nvSpPr>
        <p:spPr bwMode="auto">
          <a:xfrm>
            <a:off x="1098550" y="1735138"/>
            <a:ext cx="407988" cy="2552700"/>
          </a:xfrm>
          <a:custGeom>
            <a:avLst/>
            <a:gdLst>
              <a:gd name="T0" fmla="*/ 95 w 257"/>
              <a:gd name="T1" fmla="*/ 0 h 1608"/>
              <a:gd name="T2" fmla="*/ 0 w 257"/>
              <a:gd name="T3" fmla="*/ 0 h 1608"/>
              <a:gd name="T4" fmla="*/ 0 w 257"/>
              <a:gd name="T5" fmla="*/ 1608 h 1608"/>
              <a:gd name="T6" fmla="*/ 257 w 257"/>
              <a:gd name="T7" fmla="*/ 1608 h 1608"/>
            </a:gdLst>
            <a:ahLst/>
            <a:cxnLst>
              <a:cxn ang="0">
                <a:pos x="T0" y="T1"/>
              </a:cxn>
              <a:cxn ang="0">
                <a:pos x="T2" y="T3"/>
              </a:cxn>
              <a:cxn ang="0">
                <a:pos x="T4" y="T5"/>
              </a:cxn>
              <a:cxn ang="0">
                <a:pos x="T6" y="T7"/>
              </a:cxn>
            </a:cxnLst>
            <a:rect l="0" t="0" r="r" b="b"/>
            <a:pathLst>
              <a:path w="257" h="1608">
                <a:moveTo>
                  <a:pt x="95" y="0"/>
                </a:moveTo>
                <a:lnTo>
                  <a:pt x="0" y="0"/>
                </a:lnTo>
                <a:lnTo>
                  <a:pt x="0" y="1608"/>
                </a:lnTo>
                <a:lnTo>
                  <a:pt x="257"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7" name="Freeform 23"/>
          <p:cNvSpPr>
            <a:spLocks/>
          </p:cNvSpPr>
          <p:nvPr/>
        </p:nvSpPr>
        <p:spPr bwMode="auto">
          <a:xfrm>
            <a:off x="1227138" y="1639888"/>
            <a:ext cx="279400" cy="188913"/>
          </a:xfrm>
          <a:custGeom>
            <a:avLst/>
            <a:gdLst>
              <a:gd name="T0" fmla="*/ 0 w 176"/>
              <a:gd name="T1" fmla="*/ 0 h 119"/>
              <a:gd name="T2" fmla="*/ 176 w 176"/>
              <a:gd name="T3" fmla="*/ 60 h 119"/>
              <a:gd name="T4" fmla="*/ 0 w 176"/>
              <a:gd name="T5" fmla="*/ 119 h 119"/>
              <a:gd name="T6" fmla="*/ 0 w 176"/>
              <a:gd name="T7" fmla="*/ 0 h 119"/>
            </a:gdLst>
            <a:ahLst/>
            <a:cxnLst>
              <a:cxn ang="0">
                <a:pos x="T0" y="T1"/>
              </a:cxn>
              <a:cxn ang="0">
                <a:pos x="T2" y="T3"/>
              </a:cxn>
              <a:cxn ang="0">
                <a:pos x="T4" y="T5"/>
              </a:cxn>
              <a:cxn ang="0">
                <a:pos x="T6" y="T7"/>
              </a:cxn>
            </a:cxnLst>
            <a:rect l="0" t="0" r="r" b="b"/>
            <a:pathLst>
              <a:path w="176" h="119">
                <a:moveTo>
                  <a:pt x="0" y="0"/>
                </a:moveTo>
                <a:lnTo>
                  <a:pt x="176"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2" name="Freeform 28"/>
          <p:cNvSpPr>
            <a:spLocks/>
          </p:cNvSpPr>
          <p:nvPr/>
        </p:nvSpPr>
        <p:spPr bwMode="auto">
          <a:xfrm>
            <a:off x="1506538" y="3354388"/>
            <a:ext cx="2482850" cy="1865313"/>
          </a:xfrm>
          <a:custGeom>
            <a:avLst/>
            <a:gdLst>
              <a:gd name="T0" fmla="*/ 1915 w 2293"/>
              <a:gd name="T1" fmla="*/ 1719 h 1719"/>
              <a:gd name="T2" fmla="*/ 2293 w 2293"/>
              <a:gd name="T3" fmla="*/ 1342 h 1719"/>
              <a:gd name="T4" fmla="*/ 2293 w 2293"/>
              <a:gd name="T5" fmla="*/ 378 h 1719"/>
              <a:gd name="T6" fmla="*/ 1915 w 2293"/>
              <a:gd name="T7" fmla="*/ 0 h 1719"/>
              <a:gd name="T8" fmla="*/ 378 w 2293"/>
              <a:gd name="T9" fmla="*/ 0 h 1719"/>
              <a:gd name="T10" fmla="*/ 0 w 2293"/>
              <a:gd name="T11" fmla="*/ 378 h 1719"/>
              <a:gd name="T12" fmla="*/ 0 w 2293"/>
              <a:gd name="T13" fmla="*/ 1342 h 1719"/>
              <a:gd name="T14" fmla="*/ 378 w 2293"/>
              <a:gd name="T15" fmla="*/ 1719 h 1719"/>
              <a:gd name="T16" fmla="*/ 1915 w 2293"/>
              <a:gd name="T17" fmla="*/ 1719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3" h="1719">
                <a:moveTo>
                  <a:pt x="1915" y="1719"/>
                </a:moveTo>
                <a:cubicBezTo>
                  <a:pt x="2124" y="1719"/>
                  <a:pt x="2293" y="1550"/>
                  <a:pt x="2293" y="1342"/>
                </a:cubicBezTo>
                <a:lnTo>
                  <a:pt x="2293" y="378"/>
                </a:lnTo>
                <a:cubicBezTo>
                  <a:pt x="2293" y="169"/>
                  <a:pt x="2124" y="0"/>
                  <a:pt x="1915" y="0"/>
                </a:cubicBezTo>
                <a:lnTo>
                  <a:pt x="378" y="0"/>
                </a:lnTo>
                <a:cubicBezTo>
                  <a:pt x="169" y="0"/>
                  <a:pt x="0" y="169"/>
                  <a:pt x="0" y="378"/>
                </a:cubicBezTo>
                <a:lnTo>
                  <a:pt x="0" y="1342"/>
                </a:lnTo>
                <a:cubicBezTo>
                  <a:pt x="0" y="1550"/>
                  <a:pt x="169" y="1719"/>
                  <a:pt x="378" y="1719"/>
                </a:cubicBezTo>
                <a:lnTo>
                  <a:pt x="1915" y="1719"/>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34" name="Rectangle 30"/>
          <p:cNvSpPr>
            <a:spLocks noChangeArrowheads="1"/>
          </p:cNvSpPr>
          <p:nvPr/>
        </p:nvSpPr>
        <p:spPr bwMode="auto">
          <a:xfrm>
            <a:off x="2049463" y="3808413"/>
            <a:ext cx="15748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a:t>
            </a:r>
            <a:endParaRPr lang="en-US" altLang="en-US" sz="1800">
              <a:solidFill>
                <a:prstClr val="black"/>
              </a:solidFill>
              <a:ea typeface="MS PGothic" pitchFamily="34" charset="-128"/>
            </a:endParaRPr>
          </a:p>
        </p:txBody>
      </p:sp>
      <p:sp>
        <p:nvSpPr>
          <p:cNvPr id="35" name="Rectangle 31"/>
          <p:cNvSpPr>
            <a:spLocks noChangeArrowheads="1"/>
          </p:cNvSpPr>
          <p:nvPr/>
        </p:nvSpPr>
        <p:spPr bwMode="auto">
          <a:xfrm>
            <a:off x="2127250" y="4294188"/>
            <a:ext cx="142081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200">
                <a:solidFill>
                  <a:srgbClr val="000000"/>
                </a:solidFill>
                <a:ea typeface="MS PGothic" pitchFamily="34" charset="-128"/>
              </a:rPr>
              <a:t>Quality</a:t>
            </a:r>
            <a:endParaRPr lang="en-US" altLang="en-US" sz="1800">
              <a:solidFill>
                <a:prstClr val="black"/>
              </a:solidFill>
              <a:ea typeface="MS PGothic" pitchFamily="34" charset="-128"/>
            </a:endParaRPr>
          </a:p>
        </p:txBody>
      </p:sp>
      <p:sp>
        <p:nvSpPr>
          <p:cNvPr id="36" name="Line 32"/>
          <p:cNvSpPr>
            <a:spLocks noChangeShapeType="1"/>
          </p:cNvSpPr>
          <p:nvPr/>
        </p:nvSpPr>
        <p:spPr bwMode="auto">
          <a:xfrm flipH="1">
            <a:off x="4246563" y="4287838"/>
            <a:ext cx="696913"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7" name="Freeform 33"/>
          <p:cNvSpPr>
            <a:spLocks/>
          </p:cNvSpPr>
          <p:nvPr/>
        </p:nvSpPr>
        <p:spPr bwMode="auto">
          <a:xfrm>
            <a:off x="3989388"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Tree>
    <p:extLst>
      <p:ext uri="{BB962C8B-B14F-4D97-AF65-F5344CB8AC3E}">
        <p14:creationId xmlns:p14="http://schemas.microsoft.com/office/powerpoint/2010/main" val="1338038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3" name="Rectangle 3"/>
          <p:cNvSpPr>
            <a:spLocks noGrp="1"/>
          </p:cNvSpPr>
          <p:nvPr>
            <p:ph idx="1"/>
          </p:nvPr>
        </p:nvSpPr>
        <p:spPr>
          <a:xfrm>
            <a:off x="286544" y="1633364"/>
            <a:ext cx="5941640" cy="3898900"/>
          </a:xfrm>
        </p:spPr>
        <p:txBody>
          <a:bodyPr/>
          <a:lstStyle/>
          <a:p>
            <a:pPr>
              <a:lnSpc>
                <a:spcPct val="90000"/>
              </a:lnSpc>
              <a:buFontTx/>
              <a:buChar char="•"/>
            </a:pPr>
            <a:r>
              <a:rPr lang="da-DK" sz="2600" dirty="0">
                <a:ea typeface="MS PGothic" charset="-128"/>
              </a:rPr>
              <a:t>Content evaluation functions could (should?) be based on player experience models</a:t>
            </a:r>
          </a:p>
          <a:p>
            <a:pPr>
              <a:lnSpc>
                <a:spcPct val="90000"/>
              </a:lnSpc>
              <a:buFontTx/>
              <a:buChar char="•"/>
            </a:pPr>
            <a:r>
              <a:rPr lang="da-DK" sz="2600" dirty="0">
                <a:ea typeface="MS PGothic" charset="-128"/>
              </a:rPr>
              <a:t>Predict player experience from behavior/cognition/affect and/or game content</a:t>
            </a:r>
          </a:p>
          <a:p>
            <a:pPr>
              <a:lnSpc>
                <a:spcPct val="90000"/>
              </a:lnSpc>
              <a:buFontTx/>
              <a:buChar char="•"/>
            </a:pPr>
            <a:r>
              <a:rPr lang="da-DK" sz="2600" dirty="0">
                <a:ea typeface="MS PGothic" charset="-128"/>
              </a:rPr>
              <a:t>Derived from empirical measurements of player experience</a:t>
            </a:r>
          </a:p>
          <a:p>
            <a:pPr>
              <a:lnSpc>
                <a:spcPct val="90000"/>
              </a:lnSpc>
              <a:buFontTx/>
              <a:buChar char="•"/>
            </a:pPr>
            <a:endParaRPr lang="en-US" sz="2600" dirty="0"/>
          </a:p>
          <a:p>
            <a:pPr marL="0" indent="0">
              <a:lnSpc>
                <a:spcPct val="90000"/>
              </a:lnSpc>
            </a:pPr>
            <a:endParaRPr lang="en-GB" sz="2600" dirty="0"/>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106" y="1224302"/>
            <a:ext cx="2637896" cy="39719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86544" y="5204147"/>
            <a:ext cx="8533928" cy="461665"/>
          </a:xfrm>
          <a:prstGeom prst="rect">
            <a:avLst/>
          </a:prstGeom>
        </p:spPr>
        <p:txBody>
          <a:bodyPr wrap="square">
            <a:spAutoFit/>
          </a:bodyPr>
          <a:lstStyle/>
          <a:p>
            <a:r>
              <a:rPr lang="en-GB" sz="1200" dirty="0" err="1">
                <a:solidFill>
                  <a:prstClr val="black"/>
                </a:solidFill>
                <a:latin typeface="Calibri"/>
                <a:ea typeface="MS PGothic" pitchFamily="34" charset="-128"/>
              </a:rPr>
              <a:t>Yannakakis</a:t>
            </a:r>
            <a:r>
              <a:rPr lang="en-GB" sz="1200" dirty="0">
                <a:solidFill>
                  <a:prstClr val="black"/>
                </a:solidFill>
                <a:latin typeface="Calibri"/>
                <a:ea typeface="MS PGothic" pitchFamily="34" charset="-128"/>
              </a:rPr>
              <a:t>, G. N., &amp; </a:t>
            </a:r>
            <a:r>
              <a:rPr lang="en-GB" sz="1200" dirty="0" err="1">
                <a:solidFill>
                  <a:prstClr val="black"/>
                </a:solidFill>
                <a:latin typeface="Calibri"/>
                <a:ea typeface="MS PGothic" pitchFamily="34" charset="-128"/>
              </a:rPr>
              <a:t>Togelius</a:t>
            </a:r>
            <a:r>
              <a:rPr lang="en-GB" sz="1200" dirty="0">
                <a:solidFill>
                  <a:prstClr val="black"/>
                </a:solidFill>
                <a:latin typeface="Calibri"/>
                <a:ea typeface="MS PGothic" pitchFamily="34" charset="-128"/>
              </a:rPr>
              <a:t>, J. (2011). </a:t>
            </a:r>
            <a:r>
              <a:rPr lang="en-GB" sz="1200" b="1" dirty="0">
                <a:solidFill>
                  <a:prstClr val="black"/>
                </a:solidFill>
                <a:latin typeface="Calibri"/>
                <a:ea typeface="MS PGothic" pitchFamily="34" charset="-128"/>
              </a:rPr>
              <a:t>Experience-driven procedural content generation</a:t>
            </a:r>
            <a:r>
              <a:rPr lang="en-GB" sz="1200" dirty="0">
                <a:solidFill>
                  <a:prstClr val="black"/>
                </a:solidFill>
                <a:latin typeface="Calibri"/>
                <a:ea typeface="MS PGothic" pitchFamily="34" charset="-128"/>
              </a:rPr>
              <a:t>. </a:t>
            </a:r>
            <a:r>
              <a:rPr lang="en-GB" sz="1200" i="1" dirty="0">
                <a:solidFill>
                  <a:prstClr val="black"/>
                </a:solidFill>
                <a:latin typeface="Calibri"/>
                <a:ea typeface="MS PGothic" pitchFamily="34" charset="-128"/>
              </a:rPr>
              <a:t>Affective Computing, IEEE Transactions on</a:t>
            </a:r>
            <a:r>
              <a:rPr lang="en-GB" sz="1200" dirty="0">
                <a:solidFill>
                  <a:prstClr val="black"/>
                </a:solidFill>
                <a:latin typeface="Calibri"/>
                <a:ea typeface="MS PGothic" pitchFamily="34" charset="-128"/>
              </a:rPr>
              <a:t>, </a:t>
            </a:r>
            <a:r>
              <a:rPr lang="en-GB" sz="1200" i="1" dirty="0">
                <a:solidFill>
                  <a:prstClr val="black"/>
                </a:solidFill>
                <a:latin typeface="Calibri"/>
                <a:ea typeface="MS PGothic" pitchFamily="34" charset="-128"/>
              </a:rPr>
              <a:t>2</a:t>
            </a:r>
            <a:r>
              <a:rPr lang="en-GB" sz="1200" dirty="0">
                <a:solidFill>
                  <a:prstClr val="black"/>
                </a:solidFill>
                <a:latin typeface="Calibri"/>
                <a:ea typeface="MS PGothic" pitchFamily="34" charset="-128"/>
              </a:rPr>
              <a:t>(3), 147-161.</a:t>
            </a:r>
          </a:p>
        </p:txBody>
      </p:sp>
      <p:sp>
        <p:nvSpPr>
          <p:cNvPr id="7" name="Title 7"/>
          <p:cNvSpPr txBox="1">
            <a:spLocks/>
          </p:cNvSpPr>
          <p:nvPr/>
        </p:nvSpPr>
        <p:spPr bwMode="auto">
          <a:xfrm>
            <a:off x="-1"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sz="4000" cap="none" dirty="0">
                <a:latin typeface="Calibri" panose="020F0502020204030204" pitchFamily="34" charset="0"/>
                <a:ea typeface="ＭＳ Ｐゴシック" pitchFamily="34" charset="-128"/>
                <a:cs typeface="+mn-cs"/>
              </a:rPr>
              <a:t>Player Experience </a:t>
            </a:r>
            <a:r>
              <a:rPr lang="en-GB" altLang="en-US" sz="4000" cap="none" dirty="0" err="1">
                <a:latin typeface="Calibri" panose="020F0502020204030204" pitchFamily="34" charset="0"/>
                <a:ea typeface="ＭＳ Ｐゴシック" pitchFamily="34" charset="-128"/>
                <a:cs typeface="+mn-cs"/>
              </a:rPr>
              <a:t>Modeling</a:t>
            </a:r>
            <a:endParaRPr lang="en-US" altLang="en-US" sz="4000" cap="none" dirty="0">
              <a:latin typeface="Calibri" panose="020F0502020204030204" pitchFamily="34" charset="0"/>
              <a:ea typeface="ＭＳ Ｐゴシック" pitchFamily="34" charset="-128"/>
              <a:cs typeface="+mn-cs"/>
            </a:endParaRPr>
          </a:p>
        </p:txBody>
      </p:sp>
    </p:spTree>
    <p:extLst>
      <p:ext uri="{BB962C8B-B14F-4D97-AF65-F5344CB8AC3E}">
        <p14:creationId xmlns:p14="http://schemas.microsoft.com/office/powerpoint/2010/main" val="2233690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p:cNvSpPr txBox="1">
            <a:spLocks/>
          </p:cNvSpPr>
          <p:nvPr/>
        </p:nvSpPr>
        <p:spPr bwMode="auto">
          <a:xfrm>
            <a:off x="395536" y="1201316"/>
            <a:ext cx="8496944"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dirty="0">
                <a:solidFill>
                  <a:prstClr val="black"/>
                </a:solidFill>
                <a:cs typeface="Arial" charset="0"/>
              </a:rPr>
              <a:t>Procedural Content Generation (PCG)</a:t>
            </a:r>
          </a:p>
          <a:p>
            <a:pPr lvl="1">
              <a:buFontTx/>
              <a:buChar char="•"/>
            </a:pPr>
            <a:r>
              <a:rPr lang="en-US" sz="2000" dirty="0">
                <a:solidFill>
                  <a:prstClr val="black"/>
                </a:solidFill>
                <a:cs typeface="Arial" charset="0"/>
              </a:rPr>
              <a:t>What is it?</a:t>
            </a:r>
          </a:p>
          <a:p>
            <a:pPr lvl="1">
              <a:buFontTx/>
              <a:buChar char="•"/>
            </a:pPr>
            <a:r>
              <a:rPr lang="en-US" sz="2000" dirty="0">
                <a:solidFill>
                  <a:prstClr val="black"/>
                </a:solidFill>
                <a:cs typeface="Arial" charset="0"/>
              </a:rPr>
              <a:t>Why we need it?</a:t>
            </a:r>
          </a:p>
          <a:p>
            <a:pPr>
              <a:buFontTx/>
              <a:buChar char="•"/>
            </a:pPr>
            <a:r>
              <a:rPr lang="en-US" dirty="0">
                <a:solidFill>
                  <a:prstClr val="black"/>
                </a:solidFill>
                <a:cs typeface="Arial" charset="0"/>
              </a:rPr>
              <a:t>Constructive Approaches</a:t>
            </a:r>
          </a:p>
          <a:p>
            <a:pPr>
              <a:buFontTx/>
              <a:buChar char="•"/>
            </a:pPr>
            <a:r>
              <a:rPr lang="en-US" dirty="0">
                <a:solidFill>
                  <a:prstClr val="black"/>
                </a:solidFill>
                <a:cs typeface="Arial" charset="0"/>
              </a:rPr>
              <a:t>Search-Based PCG</a:t>
            </a:r>
          </a:p>
          <a:p>
            <a:pPr>
              <a:buFontTx/>
              <a:buChar char="•"/>
            </a:pPr>
            <a:r>
              <a:rPr lang="en-US" dirty="0">
                <a:solidFill>
                  <a:prstClr val="black"/>
                </a:solidFill>
                <a:cs typeface="Arial" charset="0"/>
              </a:rPr>
              <a:t>Machine Learning PCG</a:t>
            </a:r>
          </a:p>
          <a:p>
            <a:pPr>
              <a:buFontTx/>
              <a:buChar char="•"/>
            </a:pPr>
            <a:r>
              <a:rPr lang="en-GB" dirty="0">
                <a:latin typeface="Calibri" panose="020F0502020204030204" pitchFamily="34" charset="0"/>
                <a:ea typeface="Calibri" panose="020F0502020204030204" pitchFamily="34" charset="0"/>
                <a:cs typeface="Calibri" panose="020F0502020204030204" pitchFamily="34" charset="0"/>
              </a:rPr>
              <a:t>PCG though QD</a:t>
            </a:r>
          </a:p>
          <a:p>
            <a:pPr>
              <a:buFontTx/>
              <a:buChar char="•"/>
            </a:pPr>
            <a:r>
              <a:rPr lang="en-GB" dirty="0">
                <a:latin typeface="Calibri" panose="020F0502020204030204" pitchFamily="34" charset="0"/>
                <a:ea typeface="Calibri" panose="020F0502020204030204" pitchFamily="34" charset="0"/>
                <a:cs typeface="Calibri" panose="020F0502020204030204" pitchFamily="34" charset="0"/>
              </a:rPr>
              <a:t>PCG via RL</a:t>
            </a:r>
          </a:p>
          <a:p>
            <a:pPr>
              <a:buFontTx/>
              <a:buChar char="•"/>
            </a:pPr>
            <a:r>
              <a:rPr lang="en-GB" dirty="0">
                <a:latin typeface="Calibri" panose="020F0502020204030204" pitchFamily="34" charset="0"/>
                <a:ea typeface="Calibri" panose="020F0502020204030204" pitchFamily="34" charset="0"/>
                <a:cs typeface="Calibri" panose="020F0502020204030204" pitchFamily="34" charset="0"/>
              </a:rPr>
              <a:t>PCG via LLM</a:t>
            </a:r>
          </a:p>
          <a:p>
            <a:pPr>
              <a:buFontTx/>
              <a:buChar char="•"/>
            </a:pPr>
            <a:r>
              <a:rPr lang="en-GB" dirty="0">
                <a:latin typeface="Calibri" panose="020F0502020204030204" pitchFamily="34" charset="0"/>
                <a:ea typeface="Calibri" panose="020F0502020204030204" pitchFamily="34" charset="0"/>
                <a:cs typeface="Calibri" panose="020F0502020204030204" pitchFamily="34" charset="0"/>
              </a:rPr>
              <a:t>Mixed-Initiative PCG</a:t>
            </a:r>
          </a:p>
          <a:p>
            <a:pPr>
              <a:buFontTx/>
              <a:buChar char="•"/>
            </a:pPr>
            <a:r>
              <a:rPr lang="en-GB" dirty="0">
                <a:latin typeface="Calibri" panose="020F0502020204030204" pitchFamily="34" charset="0"/>
                <a:ea typeface="Calibri" panose="020F0502020204030204" pitchFamily="34" charset="0"/>
                <a:cs typeface="Calibri" panose="020F0502020204030204" pitchFamily="34" charset="0"/>
              </a:rPr>
              <a:t>Experience-Driven PCG</a:t>
            </a:r>
          </a:p>
          <a:p>
            <a:pPr lvl="1">
              <a:buFontTx/>
              <a:buChar char="•"/>
            </a:pPr>
            <a:r>
              <a:rPr lang="en-GB" sz="1800" dirty="0">
                <a:latin typeface="Calibri" panose="020F0502020204030204" pitchFamily="34" charset="0"/>
                <a:ea typeface="Calibri" panose="020F0502020204030204" pitchFamily="34" charset="0"/>
                <a:cs typeface="Calibri" panose="020F0502020204030204" pitchFamily="34" charset="0"/>
              </a:rPr>
              <a:t>Experience-Driven PCG via RL</a:t>
            </a:r>
          </a:p>
          <a:p>
            <a:pPr>
              <a:buFontTx/>
              <a:buChar char="•"/>
            </a:pPr>
            <a:endParaRPr lang="en-US" dirty="0">
              <a:solidFill>
                <a:prstClr val="black"/>
              </a:solidFill>
              <a:cs typeface="Arial" charset="0"/>
            </a:endParaRPr>
          </a:p>
          <a:p>
            <a:pPr>
              <a:buFontTx/>
              <a:buChar char="•"/>
            </a:pPr>
            <a:endParaRPr lang="en-US" dirty="0">
              <a:solidFill>
                <a:prstClr val="black"/>
              </a:solidFill>
              <a:cs typeface="Arial" charset="0"/>
            </a:endParaRPr>
          </a:p>
        </p:txBody>
      </p:sp>
      <p:sp>
        <p:nvSpPr>
          <p:cNvPr id="7" name="Title 7"/>
          <p:cNvSpPr>
            <a:spLocks noGrp="1"/>
          </p:cNvSpPr>
          <p:nvPr>
            <p:ph type="title"/>
          </p:nvPr>
        </p:nvSpPr>
        <p:spPr>
          <a:xfrm>
            <a:off x="0" y="-22820"/>
            <a:ext cx="9144001" cy="1080000"/>
          </a:xfrm>
          <a:blipFill>
            <a:blip r:embed="rId3"/>
            <a:stretch>
              <a:fillRect/>
            </a:stretch>
          </a:blipFill>
        </p:spPr>
        <p:txBody>
          <a:bodyPr anchor="ctr" anchorCtr="0"/>
          <a:lstStyle/>
          <a:p>
            <a:r>
              <a:rPr lang="en-GB" sz="4500" cap="none" dirty="0">
                <a:latin typeface="+mn-lt"/>
              </a:rPr>
              <a:t>Overview</a:t>
            </a:r>
            <a:endParaRPr lang="en-GB" sz="4500" b="1" cap="none" dirty="0">
              <a:solidFill>
                <a:srgbClr val="FFC000"/>
              </a:solidFill>
              <a:latin typeface="+mn-lt"/>
            </a:endParaRPr>
          </a:p>
        </p:txBody>
      </p:sp>
    </p:spTree>
    <p:extLst>
      <p:ext uri="{BB962C8B-B14F-4D97-AF65-F5344CB8AC3E}">
        <p14:creationId xmlns:p14="http://schemas.microsoft.com/office/powerpoint/2010/main" val="3049739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12"/>
          <p:cNvPicPr>
            <a:picLocks noChangeAspect="1"/>
          </p:cNvPicPr>
          <p:nvPr/>
        </p:nvPicPr>
        <p:blipFill rotWithShape="1">
          <a:blip r:embed="rId3"/>
          <a:srcRect l="2362" t="4698" r="2362" b="4539"/>
          <a:stretch/>
        </p:blipFill>
        <p:spPr bwMode="auto">
          <a:xfrm>
            <a:off x="179512" y="481236"/>
            <a:ext cx="8712968" cy="43204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520" y="3073524"/>
            <a:ext cx="2806455" cy="1107996"/>
          </a:xfrm>
          <a:prstGeom prst="rect">
            <a:avLst/>
          </a:prstGeom>
          <a:solidFill>
            <a:schemeClr val="bg1"/>
          </a:solidFill>
        </p:spPr>
        <p:txBody>
          <a:bodyPr wrap="square" rtlCol="0">
            <a:spAutoFit/>
          </a:bodyPr>
          <a:lstStyle/>
          <a:p>
            <a:pPr algn="ctr"/>
            <a:r>
              <a:rPr lang="en-GB" sz="2200" dirty="0">
                <a:solidFill>
                  <a:prstClr val="black"/>
                </a:solidFill>
                <a:ea typeface="MS PGothic" pitchFamily="34" charset="-128"/>
              </a:rPr>
              <a:t>Rating</a:t>
            </a:r>
          </a:p>
          <a:p>
            <a:pPr algn="ctr"/>
            <a:r>
              <a:rPr lang="en-GB" sz="2200" dirty="0">
                <a:solidFill>
                  <a:prstClr val="black"/>
                </a:solidFill>
                <a:ea typeface="MS PGothic" pitchFamily="34" charset="-128"/>
              </a:rPr>
              <a:t>vs.</a:t>
            </a:r>
          </a:p>
          <a:p>
            <a:pPr algn="ctr"/>
            <a:r>
              <a:rPr lang="en-GB" sz="2200" dirty="0">
                <a:solidFill>
                  <a:prstClr val="black"/>
                </a:solidFill>
                <a:ea typeface="MS PGothic" pitchFamily="34" charset="-128"/>
              </a:rPr>
              <a:t>Preference</a:t>
            </a:r>
          </a:p>
        </p:txBody>
      </p:sp>
    </p:spTree>
    <p:extLst>
      <p:ext uri="{BB962C8B-B14F-4D97-AF65-F5344CB8AC3E}">
        <p14:creationId xmlns:p14="http://schemas.microsoft.com/office/powerpoint/2010/main" val="3204718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tangle 5"/>
          <p:cNvSpPr>
            <a:spLocks noChangeArrowheads="1"/>
          </p:cNvSpPr>
          <p:nvPr/>
        </p:nvSpPr>
        <p:spPr bwMode="auto">
          <a:xfrm>
            <a:off x="4943475" y="3354388"/>
            <a:ext cx="2700338" cy="1865313"/>
          </a:xfrm>
          <a:prstGeom prst="rect">
            <a:avLst/>
          </a:prstGeom>
          <a:ln>
            <a:noFill/>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5" name="AutoShape 3"/>
          <p:cNvSpPr>
            <a:spLocks noChangeAspect="1" noChangeArrowheads="1" noTextEdit="1"/>
          </p:cNvSpPr>
          <p:nvPr/>
        </p:nvSpPr>
        <p:spPr bwMode="auto">
          <a:xfrm>
            <a:off x="787400" y="193675"/>
            <a:ext cx="75692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8" name="Rectangle 7"/>
          <p:cNvSpPr>
            <a:spLocks noChangeArrowheads="1"/>
          </p:cNvSpPr>
          <p:nvPr/>
        </p:nvSpPr>
        <p:spPr bwMode="auto">
          <a:xfrm>
            <a:off x="5729288" y="3479800"/>
            <a:ext cx="14208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dirty="0">
                <a:solidFill>
                  <a:srgbClr val="000000"/>
                </a:solidFill>
                <a:ea typeface="MS PGothic" pitchFamily="34" charset="-128"/>
              </a:rPr>
              <a:t>Player </a:t>
            </a:r>
            <a:endParaRPr lang="en-US" altLang="en-US" sz="1800" dirty="0">
              <a:solidFill>
                <a:prstClr val="black"/>
              </a:solidFill>
              <a:ea typeface="MS PGothic" pitchFamily="34" charset="-128"/>
            </a:endParaRPr>
          </a:p>
        </p:txBody>
      </p:sp>
      <p:sp>
        <p:nvSpPr>
          <p:cNvPr id="9" name="Rectangle 8"/>
          <p:cNvSpPr>
            <a:spLocks noChangeArrowheads="1"/>
          </p:cNvSpPr>
          <p:nvPr/>
        </p:nvSpPr>
        <p:spPr bwMode="auto">
          <a:xfrm>
            <a:off x="5291138" y="3965575"/>
            <a:ext cx="2286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Experience </a:t>
            </a:r>
            <a:endParaRPr lang="en-US" altLang="en-US" sz="1800">
              <a:solidFill>
                <a:prstClr val="black"/>
              </a:solidFill>
              <a:ea typeface="MS PGothic" pitchFamily="34" charset="-128"/>
            </a:endParaRPr>
          </a:p>
        </p:txBody>
      </p:sp>
      <p:sp>
        <p:nvSpPr>
          <p:cNvPr id="10" name="Rectangle 9"/>
          <p:cNvSpPr>
            <a:spLocks noChangeArrowheads="1"/>
          </p:cNvSpPr>
          <p:nvPr/>
        </p:nvSpPr>
        <p:spPr bwMode="auto">
          <a:xfrm>
            <a:off x="5751513" y="4451350"/>
            <a:ext cx="12652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Model</a:t>
            </a:r>
            <a:endParaRPr lang="en-US" altLang="en-US" sz="1800">
              <a:solidFill>
                <a:prstClr val="black"/>
              </a:solidFill>
              <a:ea typeface="MS PGothic" pitchFamily="34" charset="-128"/>
            </a:endParaRPr>
          </a:p>
        </p:txBody>
      </p:sp>
      <p:sp>
        <p:nvSpPr>
          <p:cNvPr id="11" name="Rectangle 10"/>
          <p:cNvSpPr>
            <a:spLocks noChangeArrowheads="1"/>
          </p:cNvSpPr>
          <p:nvPr/>
        </p:nvSpPr>
        <p:spPr bwMode="auto">
          <a:xfrm>
            <a:off x="1506538" y="504825"/>
            <a:ext cx="3273425" cy="2460625"/>
          </a:xfrm>
          <a:prstGeom prst="rect">
            <a:avLst/>
          </a:prstGeom>
          <a:ln>
            <a:noFill/>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13" name="Rectangle 12"/>
          <p:cNvSpPr>
            <a:spLocks noChangeArrowheads="1"/>
          </p:cNvSpPr>
          <p:nvPr/>
        </p:nvSpPr>
        <p:spPr bwMode="auto">
          <a:xfrm>
            <a:off x="2444750" y="1258888"/>
            <a:ext cx="1679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4" name="Rectangle 13"/>
          <p:cNvSpPr>
            <a:spLocks noChangeArrowheads="1"/>
          </p:cNvSpPr>
          <p:nvPr/>
        </p:nvSpPr>
        <p:spPr bwMode="auto">
          <a:xfrm>
            <a:off x="1781175" y="1744663"/>
            <a:ext cx="28749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Representation</a:t>
            </a:r>
            <a:endParaRPr lang="en-US" altLang="en-US" sz="1800">
              <a:solidFill>
                <a:prstClr val="black"/>
              </a:solidFill>
              <a:ea typeface="MS PGothic" pitchFamily="34" charset="-128"/>
            </a:endParaRPr>
          </a:p>
        </p:txBody>
      </p:sp>
      <p:sp>
        <p:nvSpPr>
          <p:cNvPr id="15" name="Oval 14"/>
          <p:cNvSpPr>
            <a:spLocks noChangeArrowheads="1"/>
          </p:cNvSpPr>
          <p:nvPr/>
        </p:nvSpPr>
        <p:spPr bwMode="auto">
          <a:xfrm>
            <a:off x="5189538" y="504825"/>
            <a:ext cx="2454275" cy="2460625"/>
          </a:xfrm>
          <a:prstGeom prst="ellipse">
            <a:avLst/>
          </a:prstGeom>
          <a:ln>
            <a:noFill/>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17" name="Rectangle 16"/>
          <p:cNvSpPr>
            <a:spLocks noChangeArrowheads="1"/>
          </p:cNvSpPr>
          <p:nvPr/>
        </p:nvSpPr>
        <p:spPr bwMode="auto">
          <a:xfrm>
            <a:off x="5716588" y="1258888"/>
            <a:ext cx="16811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8" name="Rectangle 17"/>
          <p:cNvSpPr>
            <a:spLocks noChangeArrowheads="1"/>
          </p:cNvSpPr>
          <p:nvPr/>
        </p:nvSpPr>
        <p:spPr bwMode="auto">
          <a:xfrm>
            <a:off x="5514975" y="1744663"/>
            <a:ext cx="1974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Generator</a:t>
            </a:r>
            <a:endParaRPr lang="en-US" altLang="en-US" sz="1800">
              <a:solidFill>
                <a:prstClr val="black"/>
              </a:solidFill>
              <a:ea typeface="MS PGothic" pitchFamily="34" charset="-128"/>
            </a:endParaRPr>
          </a:p>
        </p:txBody>
      </p:sp>
      <p:sp>
        <p:nvSpPr>
          <p:cNvPr id="19" name="Freeform 18"/>
          <p:cNvSpPr>
            <a:spLocks/>
          </p:cNvSpPr>
          <p:nvPr/>
        </p:nvSpPr>
        <p:spPr bwMode="auto">
          <a:xfrm>
            <a:off x="7643813" y="1735138"/>
            <a:ext cx="400050" cy="2552700"/>
          </a:xfrm>
          <a:custGeom>
            <a:avLst/>
            <a:gdLst>
              <a:gd name="T0" fmla="*/ 0 w 252"/>
              <a:gd name="T1" fmla="*/ 0 h 1608"/>
              <a:gd name="T2" fmla="*/ 252 w 252"/>
              <a:gd name="T3" fmla="*/ 0 h 1608"/>
              <a:gd name="T4" fmla="*/ 252 w 252"/>
              <a:gd name="T5" fmla="*/ 1608 h 1608"/>
              <a:gd name="T6" fmla="*/ 162 w 252"/>
              <a:gd name="T7" fmla="*/ 1608 h 1608"/>
            </a:gdLst>
            <a:ahLst/>
            <a:cxnLst>
              <a:cxn ang="0">
                <a:pos x="T0" y="T1"/>
              </a:cxn>
              <a:cxn ang="0">
                <a:pos x="T2" y="T3"/>
              </a:cxn>
              <a:cxn ang="0">
                <a:pos x="T4" y="T5"/>
              </a:cxn>
              <a:cxn ang="0">
                <a:pos x="T6" y="T7"/>
              </a:cxn>
            </a:cxnLst>
            <a:rect l="0" t="0" r="r" b="b"/>
            <a:pathLst>
              <a:path w="252" h="1608">
                <a:moveTo>
                  <a:pt x="0" y="0"/>
                </a:moveTo>
                <a:lnTo>
                  <a:pt x="252" y="0"/>
                </a:lnTo>
                <a:lnTo>
                  <a:pt x="252" y="1608"/>
                </a:lnTo>
                <a:lnTo>
                  <a:pt x="162"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0" name="Freeform 19"/>
          <p:cNvSpPr>
            <a:spLocks/>
          </p:cNvSpPr>
          <p:nvPr/>
        </p:nvSpPr>
        <p:spPr bwMode="auto">
          <a:xfrm>
            <a:off x="7643813"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1" name="Line 20"/>
          <p:cNvSpPr>
            <a:spLocks noChangeShapeType="1"/>
          </p:cNvSpPr>
          <p:nvPr/>
        </p:nvSpPr>
        <p:spPr bwMode="auto">
          <a:xfrm flipH="1">
            <a:off x="4779963" y="1735138"/>
            <a:ext cx="152400"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2" name="Freeform 21"/>
          <p:cNvSpPr>
            <a:spLocks/>
          </p:cNvSpPr>
          <p:nvPr/>
        </p:nvSpPr>
        <p:spPr bwMode="auto">
          <a:xfrm>
            <a:off x="4908550" y="1639888"/>
            <a:ext cx="280988" cy="188913"/>
          </a:xfrm>
          <a:custGeom>
            <a:avLst/>
            <a:gdLst>
              <a:gd name="T0" fmla="*/ 0 w 177"/>
              <a:gd name="T1" fmla="*/ 0 h 119"/>
              <a:gd name="T2" fmla="*/ 177 w 177"/>
              <a:gd name="T3" fmla="*/ 60 h 119"/>
              <a:gd name="T4" fmla="*/ 0 w 177"/>
              <a:gd name="T5" fmla="*/ 119 h 119"/>
              <a:gd name="T6" fmla="*/ 0 w 177"/>
              <a:gd name="T7" fmla="*/ 0 h 119"/>
            </a:gdLst>
            <a:ahLst/>
            <a:cxnLst>
              <a:cxn ang="0">
                <a:pos x="T0" y="T1"/>
              </a:cxn>
              <a:cxn ang="0">
                <a:pos x="T2" y="T3"/>
              </a:cxn>
              <a:cxn ang="0">
                <a:pos x="T4" y="T5"/>
              </a:cxn>
              <a:cxn ang="0">
                <a:pos x="T6" y="T7"/>
              </a:cxn>
            </a:cxnLst>
            <a:rect l="0" t="0" r="r" b="b"/>
            <a:pathLst>
              <a:path w="177" h="119">
                <a:moveTo>
                  <a:pt x="0" y="0"/>
                </a:moveTo>
                <a:lnTo>
                  <a:pt x="177"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3" name="Freeform 22"/>
          <p:cNvSpPr>
            <a:spLocks/>
          </p:cNvSpPr>
          <p:nvPr/>
        </p:nvSpPr>
        <p:spPr bwMode="auto">
          <a:xfrm>
            <a:off x="1098550" y="1735138"/>
            <a:ext cx="407988" cy="2552700"/>
          </a:xfrm>
          <a:custGeom>
            <a:avLst/>
            <a:gdLst>
              <a:gd name="T0" fmla="*/ 95 w 257"/>
              <a:gd name="T1" fmla="*/ 0 h 1608"/>
              <a:gd name="T2" fmla="*/ 0 w 257"/>
              <a:gd name="T3" fmla="*/ 0 h 1608"/>
              <a:gd name="T4" fmla="*/ 0 w 257"/>
              <a:gd name="T5" fmla="*/ 1608 h 1608"/>
              <a:gd name="T6" fmla="*/ 257 w 257"/>
              <a:gd name="T7" fmla="*/ 1608 h 1608"/>
            </a:gdLst>
            <a:ahLst/>
            <a:cxnLst>
              <a:cxn ang="0">
                <a:pos x="T0" y="T1"/>
              </a:cxn>
              <a:cxn ang="0">
                <a:pos x="T2" y="T3"/>
              </a:cxn>
              <a:cxn ang="0">
                <a:pos x="T4" y="T5"/>
              </a:cxn>
              <a:cxn ang="0">
                <a:pos x="T6" y="T7"/>
              </a:cxn>
            </a:cxnLst>
            <a:rect l="0" t="0" r="r" b="b"/>
            <a:pathLst>
              <a:path w="257" h="1608">
                <a:moveTo>
                  <a:pt x="95" y="0"/>
                </a:moveTo>
                <a:lnTo>
                  <a:pt x="0" y="0"/>
                </a:lnTo>
                <a:lnTo>
                  <a:pt x="0" y="1608"/>
                </a:lnTo>
                <a:lnTo>
                  <a:pt x="257"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4" name="Freeform 23"/>
          <p:cNvSpPr>
            <a:spLocks/>
          </p:cNvSpPr>
          <p:nvPr/>
        </p:nvSpPr>
        <p:spPr bwMode="auto">
          <a:xfrm>
            <a:off x="1227138" y="1639888"/>
            <a:ext cx="279400" cy="188913"/>
          </a:xfrm>
          <a:custGeom>
            <a:avLst/>
            <a:gdLst>
              <a:gd name="T0" fmla="*/ 0 w 176"/>
              <a:gd name="T1" fmla="*/ 0 h 119"/>
              <a:gd name="T2" fmla="*/ 176 w 176"/>
              <a:gd name="T3" fmla="*/ 60 h 119"/>
              <a:gd name="T4" fmla="*/ 0 w 176"/>
              <a:gd name="T5" fmla="*/ 119 h 119"/>
              <a:gd name="T6" fmla="*/ 0 w 176"/>
              <a:gd name="T7" fmla="*/ 0 h 119"/>
            </a:gdLst>
            <a:ahLst/>
            <a:cxnLst>
              <a:cxn ang="0">
                <a:pos x="T0" y="T1"/>
              </a:cxn>
              <a:cxn ang="0">
                <a:pos x="T2" y="T3"/>
              </a:cxn>
              <a:cxn ang="0">
                <a:pos x="T4" y="T5"/>
              </a:cxn>
              <a:cxn ang="0">
                <a:pos x="T6" y="T7"/>
              </a:cxn>
            </a:cxnLst>
            <a:rect l="0" t="0" r="r" b="b"/>
            <a:pathLst>
              <a:path w="176" h="119">
                <a:moveTo>
                  <a:pt x="0" y="0"/>
                </a:moveTo>
                <a:lnTo>
                  <a:pt x="176"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9" name="Freeform 28"/>
          <p:cNvSpPr>
            <a:spLocks/>
          </p:cNvSpPr>
          <p:nvPr/>
        </p:nvSpPr>
        <p:spPr bwMode="auto">
          <a:xfrm>
            <a:off x="1506538" y="3354388"/>
            <a:ext cx="2482850" cy="1865313"/>
          </a:xfrm>
          <a:custGeom>
            <a:avLst/>
            <a:gdLst>
              <a:gd name="T0" fmla="*/ 1915 w 2293"/>
              <a:gd name="T1" fmla="*/ 1719 h 1719"/>
              <a:gd name="T2" fmla="*/ 2293 w 2293"/>
              <a:gd name="T3" fmla="*/ 1342 h 1719"/>
              <a:gd name="T4" fmla="*/ 2293 w 2293"/>
              <a:gd name="T5" fmla="*/ 378 h 1719"/>
              <a:gd name="T6" fmla="*/ 1915 w 2293"/>
              <a:gd name="T7" fmla="*/ 0 h 1719"/>
              <a:gd name="T8" fmla="*/ 378 w 2293"/>
              <a:gd name="T9" fmla="*/ 0 h 1719"/>
              <a:gd name="T10" fmla="*/ 0 w 2293"/>
              <a:gd name="T11" fmla="*/ 378 h 1719"/>
              <a:gd name="T12" fmla="*/ 0 w 2293"/>
              <a:gd name="T13" fmla="*/ 1342 h 1719"/>
              <a:gd name="T14" fmla="*/ 378 w 2293"/>
              <a:gd name="T15" fmla="*/ 1719 h 1719"/>
              <a:gd name="T16" fmla="*/ 1915 w 2293"/>
              <a:gd name="T17" fmla="*/ 1719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3" h="1719">
                <a:moveTo>
                  <a:pt x="1915" y="1719"/>
                </a:moveTo>
                <a:cubicBezTo>
                  <a:pt x="2124" y="1719"/>
                  <a:pt x="2293" y="1550"/>
                  <a:pt x="2293" y="1342"/>
                </a:cubicBezTo>
                <a:lnTo>
                  <a:pt x="2293" y="378"/>
                </a:lnTo>
                <a:cubicBezTo>
                  <a:pt x="2293" y="169"/>
                  <a:pt x="2124" y="0"/>
                  <a:pt x="1915" y="0"/>
                </a:cubicBezTo>
                <a:lnTo>
                  <a:pt x="378" y="0"/>
                </a:lnTo>
                <a:cubicBezTo>
                  <a:pt x="169" y="0"/>
                  <a:pt x="0" y="169"/>
                  <a:pt x="0" y="378"/>
                </a:cubicBezTo>
                <a:lnTo>
                  <a:pt x="0" y="1342"/>
                </a:lnTo>
                <a:cubicBezTo>
                  <a:pt x="0" y="1550"/>
                  <a:pt x="169" y="1719"/>
                  <a:pt x="378" y="1719"/>
                </a:cubicBezTo>
                <a:lnTo>
                  <a:pt x="1915" y="1719"/>
                </a:lnTo>
                <a:close/>
              </a:path>
            </a:pathLst>
          </a:custGeom>
          <a:solidFill>
            <a:schemeClr val="accent2"/>
          </a:solidFill>
          <a:ln>
            <a:headEnd/>
            <a:tailEn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31" name="Rectangle 30"/>
          <p:cNvSpPr>
            <a:spLocks noChangeArrowheads="1"/>
          </p:cNvSpPr>
          <p:nvPr/>
        </p:nvSpPr>
        <p:spPr bwMode="auto">
          <a:xfrm>
            <a:off x="2049463" y="3808413"/>
            <a:ext cx="15748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a:t>
            </a:r>
            <a:endParaRPr lang="en-US" altLang="en-US" sz="1800">
              <a:solidFill>
                <a:prstClr val="black"/>
              </a:solidFill>
              <a:ea typeface="MS PGothic" pitchFamily="34" charset="-128"/>
            </a:endParaRPr>
          </a:p>
        </p:txBody>
      </p:sp>
      <p:sp>
        <p:nvSpPr>
          <p:cNvPr id="32" name="Rectangle 31"/>
          <p:cNvSpPr>
            <a:spLocks noChangeArrowheads="1"/>
          </p:cNvSpPr>
          <p:nvPr/>
        </p:nvSpPr>
        <p:spPr bwMode="auto">
          <a:xfrm>
            <a:off x="2127250" y="4294188"/>
            <a:ext cx="142081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200">
                <a:solidFill>
                  <a:srgbClr val="000000"/>
                </a:solidFill>
                <a:ea typeface="MS PGothic" pitchFamily="34" charset="-128"/>
              </a:rPr>
              <a:t>Quality</a:t>
            </a:r>
            <a:endParaRPr lang="en-US" altLang="en-US" sz="1800">
              <a:solidFill>
                <a:prstClr val="black"/>
              </a:solidFill>
              <a:ea typeface="MS PGothic" pitchFamily="34" charset="-128"/>
            </a:endParaRPr>
          </a:p>
        </p:txBody>
      </p:sp>
      <p:sp>
        <p:nvSpPr>
          <p:cNvPr id="33" name="Line 32"/>
          <p:cNvSpPr>
            <a:spLocks noChangeShapeType="1"/>
          </p:cNvSpPr>
          <p:nvPr/>
        </p:nvSpPr>
        <p:spPr bwMode="auto">
          <a:xfrm flipH="1">
            <a:off x="4246563" y="4287838"/>
            <a:ext cx="696913"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4" name="Freeform 33"/>
          <p:cNvSpPr>
            <a:spLocks/>
          </p:cNvSpPr>
          <p:nvPr/>
        </p:nvSpPr>
        <p:spPr bwMode="auto">
          <a:xfrm>
            <a:off x="3989388"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Tree>
    <p:extLst>
      <p:ext uri="{BB962C8B-B14F-4D97-AF65-F5344CB8AC3E}">
        <p14:creationId xmlns:p14="http://schemas.microsoft.com/office/powerpoint/2010/main" val="136001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3" name="Picture 7"/>
          <p:cNvPicPr>
            <a:picLocks noChangeAspect="1"/>
          </p:cNvPicPr>
          <p:nvPr/>
        </p:nvPicPr>
        <p:blipFill>
          <a:blip r:embed="rId3"/>
          <a:srcRect/>
          <a:stretch>
            <a:fillRect/>
          </a:stretch>
        </p:blipFill>
        <p:spPr bwMode="auto">
          <a:xfrm>
            <a:off x="-108520" y="1473114"/>
            <a:ext cx="9361040" cy="30758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005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tangle 5"/>
          <p:cNvSpPr>
            <a:spLocks noChangeArrowheads="1"/>
          </p:cNvSpPr>
          <p:nvPr/>
        </p:nvSpPr>
        <p:spPr bwMode="auto">
          <a:xfrm>
            <a:off x="4943475" y="3354388"/>
            <a:ext cx="2700338" cy="1865313"/>
          </a:xfrm>
          <a:prstGeom prst="rect">
            <a:avLst/>
          </a:prstGeom>
          <a:ln>
            <a:noFill/>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5" name="AutoShape 3"/>
          <p:cNvSpPr>
            <a:spLocks noChangeAspect="1" noChangeArrowheads="1" noTextEdit="1"/>
          </p:cNvSpPr>
          <p:nvPr/>
        </p:nvSpPr>
        <p:spPr bwMode="auto">
          <a:xfrm>
            <a:off x="787400" y="115297"/>
            <a:ext cx="75692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8" name="Rectangle 7"/>
          <p:cNvSpPr>
            <a:spLocks noChangeArrowheads="1"/>
          </p:cNvSpPr>
          <p:nvPr/>
        </p:nvSpPr>
        <p:spPr bwMode="auto">
          <a:xfrm>
            <a:off x="5729288" y="3479800"/>
            <a:ext cx="14208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dirty="0">
                <a:solidFill>
                  <a:srgbClr val="000000"/>
                </a:solidFill>
                <a:ea typeface="MS PGothic" pitchFamily="34" charset="-128"/>
              </a:rPr>
              <a:t>Player </a:t>
            </a:r>
            <a:endParaRPr lang="en-US" altLang="en-US" sz="1800" dirty="0">
              <a:solidFill>
                <a:prstClr val="black"/>
              </a:solidFill>
              <a:ea typeface="MS PGothic" pitchFamily="34" charset="-128"/>
            </a:endParaRPr>
          </a:p>
        </p:txBody>
      </p:sp>
      <p:sp>
        <p:nvSpPr>
          <p:cNvPr id="9" name="Rectangle 8"/>
          <p:cNvSpPr>
            <a:spLocks noChangeArrowheads="1"/>
          </p:cNvSpPr>
          <p:nvPr/>
        </p:nvSpPr>
        <p:spPr bwMode="auto">
          <a:xfrm>
            <a:off x="5291138" y="3965575"/>
            <a:ext cx="2286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Experience </a:t>
            </a:r>
            <a:endParaRPr lang="en-US" altLang="en-US" sz="1800">
              <a:solidFill>
                <a:prstClr val="black"/>
              </a:solidFill>
              <a:ea typeface="MS PGothic" pitchFamily="34" charset="-128"/>
            </a:endParaRPr>
          </a:p>
        </p:txBody>
      </p:sp>
      <p:sp>
        <p:nvSpPr>
          <p:cNvPr id="10" name="Rectangle 9"/>
          <p:cNvSpPr>
            <a:spLocks noChangeArrowheads="1"/>
          </p:cNvSpPr>
          <p:nvPr/>
        </p:nvSpPr>
        <p:spPr bwMode="auto">
          <a:xfrm>
            <a:off x="5751513" y="4451350"/>
            <a:ext cx="12652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Model</a:t>
            </a:r>
            <a:endParaRPr lang="en-US" altLang="en-US" sz="1800">
              <a:solidFill>
                <a:prstClr val="black"/>
              </a:solidFill>
              <a:ea typeface="MS PGothic" pitchFamily="34" charset="-128"/>
            </a:endParaRPr>
          </a:p>
        </p:txBody>
      </p:sp>
      <p:sp>
        <p:nvSpPr>
          <p:cNvPr id="11" name="Rectangle 10"/>
          <p:cNvSpPr>
            <a:spLocks noChangeArrowheads="1"/>
          </p:cNvSpPr>
          <p:nvPr/>
        </p:nvSpPr>
        <p:spPr bwMode="auto">
          <a:xfrm>
            <a:off x="1506538" y="504825"/>
            <a:ext cx="3273425" cy="2460625"/>
          </a:xfrm>
          <a:prstGeom prst="rect">
            <a:avLst/>
          </a:prstGeom>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13" name="Rectangle 12"/>
          <p:cNvSpPr>
            <a:spLocks noChangeArrowheads="1"/>
          </p:cNvSpPr>
          <p:nvPr/>
        </p:nvSpPr>
        <p:spPr bwMode="auto">
          <a:xfrm>
            <a:off x="2444750" y="1258888"/>
            <a:ext cx="1679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4" name="Rectangle 13"/>
          <p:cNvSpPr>
            <a:spLocks noChangeArrowheads="1"/>
          </p:cNvSpPr>
          <p:nvPr/>
        </p:nvSpPr>
        <p:spPr bwMode="auto">
          <a:xfrm>
            <a:off x="1781175" y="1744663"/>
            <a:ext cx="28749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Representation</a:t>
            </a:r>
            <a:endParaRPr lang="en-US" altLang="en-US" sz="1800">
              <a:solidFill>
                <a:prstClr val="black"/>
              </a:solidFill>
              <a:ea typeface="MS PGothic" pitchFamily="34" charset="-128"/>
            </a:endParaRPr>
          </a:p>
        </p:txBody>
      </p:sp>
      <p:sp>
        <p:nvSpPr>
          <p:cNvPr id="15" name="Oval 14"/>
          <p:cNvSpPr>
            <a:spLocks noChangeArrowheads="1"/>
          </p:cNvSpPr>
          <p:nvPr/>
        </p:nvSpPr>
        <p:spPr bwMode="auto">
          <a:xfrm>
            <a:off x="5189538" y="504825"/>
            <a:ext cx="2454275" cy="2460625"/>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17" name="Rectangle 16"/>
          <p:cNvSpPr>
            <a:spLocks noChangeArrowheads="1"/>
          </p:cNvSpPr>
          <p:nvPr/>
        </p:nvSpPr>
        <p:spPr bwMode="auto">
          <a:xfrm>
            <a:off x="5716588" y="1258888"/>
            <a:ext cx="16811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8" name="Rectangle 17"/>
          <p:cNvSpPr>
            <a:spLocks noChangeArrowheads="1"/>
          </p:cNvSpPr>
          <p:nvPr/>
        </p:nvSpPr>
        <p:spPr bwMode="auto">
          <a:xfrm>
            <a:off x="5514975" y="1744663"/>
            <a:ext cx="1974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Generator</a:t>
            </a:r>
            <a:endParaRPr lang="en-US" altLang="en-US" sz="1800">
              <a:solidFill>
                <a:prstClr val="black"/>
              </a:solidFill>
              <a:ea typeface="MS PGothic" pitchFamily="34" charset="-128"/>
            </a:endParaRPr>
          </a:p>
        </p:txBody>
      </p:sp>
      <p:sp>
        <p:nvSpPr>
          <p:cNvPr id="19" name="Freeform 18"/>
          <p:cNvSpPr>
            <a:spLocks/>
          </p:cNvSpPr>
          <p:nvPr/>
        </p:nvSpPr>
        <p:spPr bwMode="auto">
          <a:xfrm>
            <a:off x="7643813" y="1735138"/>
            <a:ext cx="400050" cy="2552700"/>
          </a:xfrm>
          <a:custGeom>
            <a:avLst/>
            <a:gdLst>
              <a:gd name="T0" fmla="*/ 0 w 252"/>
              <a:gd name="T1" fmla="*/ 0 h 1608"/>
              <a:gd name="T2" fmla="*/ 252 w 252"/>
              <a:gd name="T3" fmla="*/ 0 h 1608"/>
              <a:gd name="T4" fmla="*/ 252 w 252"/>
              <a:gd name="T5" fmla="*/ 1608 h 1608"/>
              <a:gd name="T6" fmla="*/ 162 w 252"/>
              <a:gd name="T7" fmla="*/ 1608 h 1608"/>
            </a:gdLst>
            <a:ahLst/>
            <a:cxnLst>
              <a:cxn ang="0">
                <a:pos x="T0" y="T1"/>
              </a:cxn>
              <a:cxn ang="0">
                <a:pos x="T2" y="T3"/>
              </a:cxn>
              <a:cxn ang="0">
                <a:pos x="T4" y="T5"/>
              </a:cxn>
              <a:cxn ang="0">
                <a:pos x="T6" y="T7"/>
              </a:cxn>
            </a:cxnLst>
            <a:rect l="0" t="0" r="r" b="b"/>
            <a:pathLst>
              <a:path w="252" h="1608">
                <a:moveTo>
                  <a:pt x="0" y="0"/>
                </a:moveTo>
                <a:lnTo>
                  <a:pt x="252" y="0"/>
                </a:lnTo>
                <a:lnTo>
                  <a:pt x="252" y="1608"/>
                </a:lnTo>
                <a:lnTo>
                  <a:pt x="162"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0" name="Freeform 19"/>
          <p:cNvSpPr>
            <a:spLocks/>
          </p:cNvSpPr>
          <p:nvPr/>
        </p:nvSpPr>
        <p:spPr bwMode="auto">
          <a:xfrm>
            <a:off x="7643813"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1" name="Line 20"/>
          <p:cNvSpPr>
            <a:spLocks noChangeShapeType="1"/>
          </p:cNvSpPr>
          <p:nvPr/>
        </p:nvSpPr>
        <p:spPr bwMode="auto">
          <a:xfrm flipH="1">
            <a:off x="4779963" y="1735138"/>
            <a:ext cx="152400"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2" name="Freeform 21"/>
          <p:cNvSpPr>
            <a:spLocks/>
          </p:cNvSpPr>
          <p:nvPr/>
        </p:nvSpPr>
        <p:spPr bwMode="auto">
          <a:xfrm>
            <a:off x="4908550" y="1639888"/>
            <a:ext cx="280988" cy="188913"/>
          </a:xfrm>
          <a:custGeom>
            <a:avLst/>
            <a:gdLst>
              <a:gd name="T0" fmla="*/ 0 w 177"/>
              <a:gd name="T1" fmla="*/ 0 h 119"/>
              <a:gd name="T2" fmla="*/ 177 w 177"/>
              <a:gd name="T3" fmla="*/ 60 h 119"/>
              <a:gd name="T4" fmla="*/ 0 w 177"/>
              <a:gd name="T5" fmla="*/ 119 h 119"/>
              <a:gd name="T6" fmla="*/ 0 w 177"/>
              <a:gd name="T7" fmla="*/ 0 h 119"/>
            </a:gdLst>
            <a:ahLst/>
            <a:cxnLst>
              <a:cxn ang="0">
                <a:pos x="T0" y="T1"/>
              </a:cxn>
              <a:cxn ang="0">
                <a:pos x="T2" y="T3"/>
              </a:cxn>
              <a:cxn ang="0">
                <a:pos x="T4" y="T5"/>
              </a:cxn>
              <a:cxn ang="0">
                <a:pos x="T6" y="T7"/>
              </a:cxn>
            </a:cxnLst>
            <a:rect l="0" t="0" r="r" b="b"/>
            <a:pathLst>
              <a:path w="177" h="119">
                <a:moveTo>
                  <a:pt x="0" y="0"/>
                </a:moveTo>
                <a:lnTo>
                  <a:pt x="177"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3" name="Freeform 22"/>
          <p:cNvSpPr>
            <a:spLocks/>
          </p:cNvSpPr>
          <p:nvPr/>
        </p:nvSpPr>
        <p:spPr bwMode="auto">
          <a:xfrm>
            <a:off x="1098550" y="1735138"/>
            <a:ext cx="407988" cy="2552700"/>
          </a:xfrm>
          <a:custGeom>
            <a:avLst/>
            <a:gdLst>
              <a:gd name="T0" fmla="*/ 95 w 257"/>
              <a:gd name="T1" fmla="*/ 0 h 1608"/>
              <a:gd name="T2" fmla="*/ 0 w 257"/>
              <a:gd name="T3" fmla="*/ 0 h 1608"/>
              <a:gd name="T4" fmla="*/ 0 w 257"/>
              <a:gd name="T5" fmla="*/ 1608 h 1608"/>
              <a:gd name="T6" fmla="*/ 257 w 257"/>
              <a:gd name="T7" fmla="*/ 1608 h 1608"/>
            </a:gdLst>
            <a:ahLst/>
            <a:cxnLst>
              <a:cxn ang="0">
                <a:pos x="T0" y="T1"/>
              </a:cxn>
              <a:cxn ang="0">
                <a:pos x="T2" y="T3"/>
              </a:cxn>
              <a:cxn ang="0">
                <a:pos x="T4" y="T5"/>
              </a:cxn>
              <a:cxn ang="0">
                <a:pos x="T6" y="T7"/>
              </a:cxn>
            </a:cxnLst>
            <a:rect l="0" t="0" r="r" b="b"/>
            <a:pathLst>
              <a:path w="257" h="1608">
                <a:moveTo>
                  <a:pt x="95" y="0"/>
                </a:moveTo>
                <a:lnTo>
                  <a:pt x="0" y="0"/>
                </a:lnTo>
                <a:lnTo>
                  <a:pt x="0" y="1608"/>
                </a:lnTo>
                <a:lnTo>
                  <a:pt x="257"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4" name="Freeform 23"/>
          <p:cNvSpPr>
            <a:spLocks/>
          </p:cNvSpPr>
          <p:nvPr/>
        </p:nvSpPr>
        <p:spPr bwMode="auto">
          <a:xfrm>
            <a:off x="1227138" y="1639888"/>
            <a:ext cx="279400" cy="188913"/>
          </a:xfrm>
          <a:custGeom>
            <a:avLst/>
            <a:gdLst>
              <a:gd name="T0" fmla="*/ 0 w 176"/>
              <a:gd name="T1" fmla="*/ 0 h 119"/>
              <a:gd name="T2" fmla="*/ 176 w 176"/>
              <a:gd name="T3" fmla="*/ 60 h 119"/>
              <a:gd name="T4" fmla="*/ 0 w 176"/>
              <a:gd name="T5" fmla="*/ 119 h 119"/>
              <a:gd name="T6" fmla="*/ 0 w 176"/>
              <a:gd name="T7" fmla="*/ 0 h 119"/>
            </a:gdLst>
            <a:ahLst/>
            <a:cxnLst>
              <a:cxn ang="0">
                <a:pos x="T0" y="T1"/>
              </a:cxn>
              <a:cxn ang="0">
                <a:pos x="T2" y="T3"/>
              </a:cxn>
              <a:cxn ang="0">
                <a:pos x="T4" y="T5"/>
              </a:cxn>
              <a:cxn ang="0">
                <a:pos x="T6" y="T7"/>
              </a:cxn>
            </a:cxnLst>
            <a:rect l="0" t="0" r="r" b="b"/>
            <a:pathLst>
              <a:path w="176" h="119">
                <a:moveTo>
                  <a:pt x="0" y="0"/>
                </a:moveTo>
                <a:lnTo>
                  <a:pt x="176"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9" name="Freeform 28"/>
          <p:cNvSpPr>
            <a:spLocks/>
          </p:cNvSpPr>
          <p:nvPr/>
        </p:nvSpPr>
        <p:spPr bwMode="auto">
          <a:xfrm>
            <a:off x="1506538" y="3354388"/>
            <a:ext cx="2482850" cy="1865313"/>
          </a:xfrm>
          <a:custGeom>
            <a:avLst/>
            <a:gdLst>
              <a:gd name="T0" fmla="*/ 1915 w 2293"/>
              <a:gd name="T1" fmla="*/ 1719 h 1719"/>
              <a:gd name="T2" fmla="*/ 2293 w 2293"/>
              <a:gd name="T3" fmla="*/ 1342 h 1719"/>
              <a:gd name="T4" fmla="*/ 2293 w 2293"/>
              <a:gd name="T5" fmla="*/ 378 h 1719"/>
              <a:gd name="T6" fmla="*/ 1915 w 2293"/>
              <a:gd name="T7" fmla="*/ 0 h 1719"/>
              <a:gd name="T8" fmla="*/ 378 w 2293"/>
              <a:gd name="T9" fmla="*/ 0 h 1719"/>
              <a:gd name="T10" fmla="*/ 0 w 2293"/>
              <a:gd name="T11" fmla="*/ 378 h 1719"/>
              <a:gd name="T12" fmla="*/ 0 w 2293"/>
              <a:gd name="T13" fmla="*/ 1342 h 1719"/>
              <a:gd name="T14" fmla="*/ 378 w 2293"/>
              <a:gd name="T15" fmla="*/ 1719 h 1719"/>
              <a:gd name="T16" fmla="*/ 1915 w 2293"/>
              <a:gd name="T17" fmla="*/ 1719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3" h="1719">
                <a:moveTo>
                  <a:pt x="1915" y="1719"/>
                </a:moveTo>
                <a:cubicBezTo>
                  <a:pt x="2124" y="1719"/>
                  <a:pt x="2293" y="1550"/>
                  <a:pt x="2293" y="1342"/>
                </a:cubicBezTo>
                <a:lnTo>
                  <a:pt x="2293" y="378"/>
                </a:lnTo>
                <a:cubicBezTo>
                  <a:pt x="2293" y="169"/>
                  <a:pt x="2124" y="0"/>
                  <a:pt x="1915" y="0"/>
                </a:cubicBezTo>
                <a:lnTo>
                  <a:pt x="378" y="0"/>
                </a:lnTo>
                <a:cubicBezTo>
                  <a:pt x="169" y="0"/>
                  <a:pt x="0" y="169"/>
                  <a:pt x="0" y="378"/>
                </a:cubicBezTo>
                <a:lnTo>
                  <a:pt x="0" y="1342"/>
                </a:lnTo>
                <a:cubicBezTo>
                  <a:pt x="0" y="1550"/>
                  <a:pt x="169" y="1719"/>
                  <a:pt x="378" y="1719"/>
                </a:cubicBezTo>
                <a:lnTo>
                  <a:pt x="1915" y="1719"/>
                </a:lnTo>
                <a:close/>
              </a:path>
            </a:pathLst>
          </a:custGeom>
          <a:solidFill>
            <a:schemeClr val="accent2"/>
          </a:solidFill>
          <a:ln>
            <a:noFill/>
            <a:headEnd/>
            <a:tailEn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31" name="Rectangle 30"/>
          <p:cNvSpPr>
            <a:spLocks noChangeArrowheads="1"/>
          </p:cNvSpPr>
          <p:nvPr/>
        </p:nvSpPr>
        <p:spPr bwMode="auto">
          <a:xfrm>
            <a:off x="2049463" y="3808413"/>
            <a:ext cx="15748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a:t>
            </a:r>
            <a:endParaRPr lang="en-US" altLang="en-US" sz="1800">
              <a:solidFill>
                <a:prstClr val="black"/>
              </a:solidFill>
              <a:ea typeface="MS PGothic" pitchFamily="34" charset="-128"/>
            </a:endParaRPr>
          </a:p>
        </p:txBody>
      </p:sp>
      <p:sp>
        <p:nvSpPr>
          <p:cNvPr id="32" name="Rectangle 31"/>
          <p:cNvSpPr>
            <a:spLocks noChangeArrowheads="1"/>
          </p:cNvSpPr>
          <p:nvPr/>
        </p:nvSpPr>
        <p:spPr bwMode="auto">
          <a:xfrm>
            <a:off x="2127250" y="4294188"/>
            <a:ext cx="142081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200">
                <a:solidFill>
                  <a:srgbClr val="000000"/>
                </a:solidFill>
                <a:ea typeface="MS PGothic" pitchFamily="34" charset="-128"/>
              </a:rPr>
              <a:t>Quality</a:t>
            </a:r>
            <a:endParaRPr lang="en-US" altLang="en-US" sz="1800">
              <a:solidFill>
                <a:prstClr val="black"/>
              </a:solidFill>
              <a:ea typeface="MS PGothic" pitchFamily="34" charset="-128"/>
            </a:endParaRPr>
          </a:p>
        </p:txBody>
      </p:sp>
      <p:sp>
        <p:nvSpPr>
          <p:cNvPr id="33" name="Line 32"/>
          <p:cNvSpPr>
            <a:spLocks noChangeShapeType="1"/>
          </p:cNvSpPr>
          <p:nvPr/>
        </p:nvSpPr>
        <p:spPr bwMode="auto">
          <a:xfrm flipH="1">
            <a:off x="4246563" y="4287838"/>
            <a:ext cx="696913"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4" name="Freeform 33"/>
          <p:cNvSpPr>
            <a:spLocks/>
          </p:cNvSpPr>
          <p:nvPr/>
        </p:nvSpPr>
        <p:spPr bwMode="auto">
          <a:xfrm>
            <a:off x="3989388"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Tree>
    <p:extLst>
      <p:ext uri="{BB962C8B-B14F-4D97-AF65-F5344CB8AC3E}">
        <p14:creationId xmlns:p14="http://schemas.microsoft.com/office/powerpoint/2010/main" val="88081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Oval 29"/>
          <p:cNvSpPr>
            <a:spLocks noChangeArrowheads="1"/>
          </p:cNvSpPr>
          <p:nvPr/>
        </p:nvSpPr>
        <p:spPr bwMode="auto">
          <a:xfrm>
            <a:off x="5189538" y="504825"/>
            <a:ext cx="2454275" cy="2460625"/>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36" name="Freeform 28"/>
          <p:cNvSpPr>
            <a:spLocks/>
          </p:cNvSpPr>
          <p:nvPr/>
        </p:nvSpPr>
        <p:spPr bwMode="auto">
          <a:xfrm>
            <a:off x="1506538" y="3354388"/>
            <a:ext cx="2482850" cy="1865313"/>
          </a:xfrm>
          <a:custGeom>
            <a:avLst/>
            <a:gdLst>
              <a:gd name="T0" fmla="*/ 1915 w 2293"/>
              <a:gd name="T1" fmla="*/ 1719 h 1719"/>
              <a:gd name="T2" fmla="*/ 2293 w 2293"/>
              <a:gd name="T3" fmla="*/ 1342 h 1719"/>
              <a:gd name="T4" fmla="*/ 2293 w 2293"/>
              <a:gd name="T5" fmla="*/ 378 h 1719"/>
              <a:gd name="T6" fmla="*/ 1915 w 2293"/>
              <a:gd name="T7" fmla="*/ 0 h 1719"/>
              <a:gd name="T8" fmla="*/ 378 w 2293"/>
              <a:gd name="T9" fmla="*/ 0 h 1719"/>
              <a:gd name="T10" fmla="*/ 0 w 2293"/>
              <a:gd name="T11" fmla="*/ 378 h 1719"/>
              <a:gd name="T12" fmla="*/ 0 w 2293"/>
              <a:gd name="T13" fmla="*/ 1342 h 1719"/>
              <a:gd name="T14" fmla="*/ 378 w 2293"/>
              <a:gd name="T15" fmla="*/ 1719 h 1719"/>
              <a:gd name="T16" fmla="*/ 1915 w 2293"/>
              <a:gd name="T17" fmla="*/ 1719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3" h="1719">
                <a:moveTo>
                  <a:pt x="1915" y="1719"/>
                </a:moveTo>
                <a:cubicBezTo>
                  <a:pt x="2124" y="1719"/>
                  <a:pt x="2293" y="1550"/>
                  <a:pt x="2293" y="1342"/>
                </a:cubicBezTo>
                <a:lnTo>
                  <a:pt x="2293" y="378"/>
                </a:lnTo>
                <a:cubicBezTo>
                  <a:pt x="2293" y="169"/>
                  <a:pt x="2124" y="0"/>
                  <a:pt x="1915" y="0"/>
                </a:cubicBezTo>
                <a:lnTo>
                  <a:pt x="378" y="0"/>
                </a:lnTo>
                <a:cubicBezTo>
                  <a:pt x="169" y="0"/>
                  <a:pt x="0" y="169"/>
                  <a:pt x="0" y="378"/>
                </a:cubicBezTo>
                <a:lnTo>
                  <a:pt x="0" y="1342"/>
                </a:lnTo>
                <a:cubicBezTo>
                  <a:pt x="0" y="1550"/>
                  <a:pt x="169" y="1719"/>
                  <a:pt x="378" y="1719"/>
                </a:cubicBezTo>
                <a:lnTo>
                  <a:pt x="1915" y="1719"/>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35" name="Rectangle 5"/>
          <p:cNvSpPr>
            <a:spLocks noChangeArrowheads="1"/>
          </p:cNvSpPr>
          <p:nvPr/>
        </p:nvSpPr>
        <p:spPr bwMode="auto">
          <a:xfrm>
            <a:off x="4943475" y="3354388"/>
            <a:ext cx="2700338" cy="186531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5" name="AutoShape 3"/>
          <p:cNvSpPr>
            <a:spLocks noChangeAspect="1" noChangeArrowheads="1" noTextEdit="1"/>
          </p:cNvSpPr>
          <p:nvPr/>
        </p:nvSpPr>
        <p:spPr bwMode="auto">
          <a:xfrm>
            <a:off x="787400" y="193675"/>
            <a:ext cx="75692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8" name="Rectangle 7"/>
          <p:cNvSpPr>
            <a:spLocks noChangeArrowheads="1"/>
          </p:cNvSpPr>
          <p:nvPr/>
        </p:nvSpPr>
        <p:spPr bwMode="auto">
          <a:xfrm>
            <a:off x="5729288" y="3479800"/>
            <a:ext cx="14208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dirty="0">
                <a:solidFill>
                  <a:srgbClr val="000000"/>
                </a:solidFill>
                <a:ea typeface="MS PGothic" pitchFamily="34" charset="-128"/>
              </a:rPr>
              <a:t>Player </a:t>
            </a:r>
            <a:endParaRPr lang="en-US" altLang="en-US" sz="1800" dirty="0">
              <a:solidFill>
                <a:prstClr val="black"/>
              </a:solidFill>
              <a:ea typeface="MS PGothic" pitchFamily="34" charset="-128"/>
            </a:endParaRPr>
          </a:p>
        </p:txBody>
      </p:sp>
      <p:sp>
        <p:nvSpPr>
          <p:cNvPr id="9" name="Rectangle 8"/>
          <p:cNvSpPr>
            <a:spLocks noChangeArrowheads="1"/>
          </p:cNvSpPr>
          <p:nvPr/>
        </p:nvSpPr>
        <p:spPr bwMode="auto">
          <a:xfrm>
            <a:off x="5291138" y="3965575"/>
            <a:ext cx="2286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Experience </a:t>
            </a:r>
            <a:endParaRPr lang="en-US" altLang="en-US" sz="1800">
              <a:solidFill>
                <a:prstClr val="black"/>
              </a:solidFill>
              <a:ea typeface="MS PGothic" pitchFamily="34" charset="-128"/>
            </a:endParaRPr>
          </a:p>
        </p:txBody>
      </p:sp>
      <p:sp>
        <p:nvSpPr>
          <p:cNvPr id="10" name="Rectangle 9"/>
          <p:cNvSpPr>
            <a:spLocks noChangeArrowheads="1"/>
          </p:cNvSpPr>
          <p:nvPr/>
        </p:nvSpPr>
        <p:spPr bwMode="auto">
          <a:xfrm>
            <a:off x="5751513" y="4451350"/>
            <a:ext cx="12652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Model</a:t>
            </a:r>
            <a:endParaRPr lang="en-US" altLang="en-US" sz="1800">
              <a:solidFill>
                <a:prstClr val="black"/>
              </a:solidFill>
              <a:ea typeface="MS PGothic" pitchFamily="34" charset="-128"/>
            </a:endParaRPr>
          </a:p>
        </p:txBody>
      </p:sp>
      <p:sp>
        <p:nvSpPr>
          <p:cNvPr id="11" name="Rectangle 10"/>
          <p:cNvSpPr>
            <a:spLocks noChangeArrowheads="1"/>
          </p:cNvSpPr>
          <p:nvPr/>
        </p:nvSpPr>
        <p:spPr bwMode="auto">
          <a:xfrm>
            <a:off x="1506538" y="504825"/>
            <a:ext cx="3273425" cy="2460625"/>
          </a:xfrm>
          <a:prstGeom prst="rect">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13" name="Rectangle 12"/>
          <p:cNvSpPr>
            <a:spLocks noChangeArrowheads="1"/>
          </p:cNvSpPr>
          <p:nvPr/>
        </p:nvSpPr>
        <p:spPr bwMode="auto">
          <a:xfrm>
            <a:off x="2444750" y="1258888"/>
            <a:ext cx="1679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4" name="Rectangle 13"/>
          <p:cNvSpPr>
            <a:spLocks noChangeArrowheads="1"/>
          </p:cNvSpPr>
          <p:nvPr/>
        </p:nvSpPr>
        <p:spPr bwMode="auto">
          <a:xfrm>
            <a:off x="1781175" y="1744663"/>
            <a:ext cx="28749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Representation</a:t>
            </a:r>
            <a:endParaRPr lang="en-US" altLang="en-US" sz="1800">
              <a:solidFill>
                <a:prstClr val="black"/>
              </a:solidFill>
              <a:ea typeface="MS PGothic" pitchFamily="34" charset="-128"/>
            </a:endParaRPr>
          </a:p>
        </p:txBody>
      </p:sp>
      <p:sp>
        <p:nvSpPr>
          <p:cNvPr id="17" name="Rectangle 16"/>
          <p:cNvSpPr>
            <a:spLocks noChangeArrowheads="1"/>
          </p:cNvSpPr>
          <p:nvPr/>
        </p:nvSpPr>
        <p:spPr bwMode="auto">
          <a:xfrm>
            <a:off x="5716588" y="1258888"/>
            <a:ext cx="16811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8" name="Rectangle 17"/>
          <p:cNvSpPr>
            <a:spLocks noChangeArrowheads="1"/>
          </p:cNvSpPr>
          <p:nvPr/>
        </p:nvSpPr>
        <p:spPr bwMode="auto">
          <a:xfrm>
            <a:off x="5514975" y="1744663"/>
            <a:ext cx="1974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Generator</a:t>
            </a:r>
            <a:endParaRPr lang="en-US" altLang="en-US" sz="1800">
              <a:solidFill>
                <a:prstClr val="black"/>
              </a:solidFill>
              <a:ea typeface="MS PGothic" pitchFamily="34" charset="-128"/>
            </a:endParaRPr>
          </a:p>
        </p:txBody>
      </p:sp>
      <p:sp>
        <p:nvSpPr>
          <p:cNvPr id="19" name="Freeform 18"/>
          <p:cNvSpPr>
            <a:spLocks/>
          </p:cNvSpPr>
          <p:nvPr/>
        </p:nvSpPr>
        <p:spPr bwMode="auto">
          <a:xfrm>
            <a:off x="7643813" y="1735138"/>
            <a:ext cx="400050" cy="2552700"/>
          </a:xfrm>
          <a:custGeom>
            <a:avLst/>
            <a:gdLst>
              <a:gd name="T0" fmla="*/ 0 w 252"/>
              <a:gd name="T1" fmla="*/ 0 h 1608"/>
              <a:gd name="T2" fmla="*/ 252 w 252"/>
              <a:gd name="T3" fmla="*/ 0 h 1608"/>
              <a:gd name="T4" fmla="*/ 252 w 252"/>
              <a:gd name="T5" fmla="*/ 1608 h 1608"/>
              <a:gd name="T6" fmla="*/ 162 w 252"/>
              <a:gd name="T7" fmla="*/ 1608 h 1608"/>
            </a:gdLst>
            <a:ahLst/>
            <a:cxnLst>
              <a:cxn ang="0">
                <a:pos x="T0" y="T1"/>
              </a:cxn>
              <a:cxn ang="0">
                <a:pos x="T2" y="T3"/>
              </a:cxn>
              <a:cxn ang="0">
                <a:pos x="T4" y="T5"/>
              </a:cxn>
              <a:cxn ang="0">
                <a:pos x="T6" y="T7"/>
              </a:cxn>
            </a:cxnLst>
            <a:rect l="0" t="0" r="r" b="b"/>
            <a:pathLst>
              <a:path w="252" h="1608">
                <a:moveTo>
                  <a:pt x="0" y="0"/>
                </a:moveTo>
                <a:lnTo>
                  <a:pt x="252" y="0"/>
                </a:lnTo>
                <a:lnTo>
                  <a:pt x="252" y="1608"/>
                </a:lnTo>
                <a:lnTo>
                  <a:pt x="162"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0" name="Freeform 19"/>
          <p:cNvSpPr>
            <a:spLocks/>
          </p:cNvSpPr>
          <p:nvPr/>
        </p:nvSpPr>
        <p:spPr bwMode="auto">
          <a:xfrm>
            <a:off x="7643813"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1" name="Line 20"/>
          <p:cNvSpPr>
            <a:spLocks noChangeShapeType="1"/>
          </p:cNvSpPr>
          <p:nvPr/>
        </p:nvSpPr>
        <p:spPr bwMode="auto">
          <a:xfrm flipH="1">
            <a:off x="4779963" y="1735138"/>
            <a:ext cx="152400"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2" name="Freeform 21"/>
          <p:cNvSpPr>
            <a:spLocks/>
          </p:cNvSpPr>
          <p:nvPr/>
        </p:nvSpPr>
        <p:spPr bwMode="auto">
          <a:xfrm>
            <a:off x="4908550" y="1639888"/>
            <a:ext cx="280988" cy="188913"/>
          </a:xfrm>
          <a:custGeom>
            <a:avLst/>
            <a:gdLst>
              <a:gd name="T0" fmla="*/ 0 w 177"/>
              <a:gd name="T1" fmla="*/ 0 h 119"/>
              <a:gd name="T2" fmla="*/ 177 w 177"/>
              <a:gd name="T3" fmla="*/ 60 h 119"/>
              <a:gd name="T4" fmla="*/ 0 w 177"/>
              <a:gd name="T5" fmla="*/ 119 h 119"/>
              <a:gd name="T6" fmla="*/ 0 w 177"/>
              <a:gd name="T7" fmla="*/ 0 h 119"/>
            </a:gdLst>
            <a:ahLst/>
            <a:cxnLst>
              <a:cxn ang="0">
                <a:pos x="T0" y="T1"/>
              </a:cxn>
              <a:cxn ang="0">
                <a:pos x="T2" y="T3"/>
              </a:cxn>
              <a:cxn ang="0">
                <a:pos x="T4" y="T5"/>
              </a:cxn>
              <a:cxn ang="0">
                <a:pos x="T6" y="T7"/>
              </a:cxn>
            </a:cxnLst>
            <a:rect l="0" t="0" r="r" b="b"/>
            <a:pathLst>
              <a:path w="177" h="119">
                <a:moveTo>
                  <a:pt x="0" y="0"/>
                </a:moveTo>
                <a:lnTo>
                  <a:pt x="177"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3" name="Freeform 22"/>
          <p:cNvSpPr>
            <a:spLocks/>
          </p:cNvSpPr>
          <p:nvPr/>
        </p:nvSpPr>
        <p:spPr bwMode="auto">
          <a:xfrm>
            <a:off x="1098550" y="1735138"/>
            <a:ext cx="407988" cy="2552700"/>
          </a:xfrm>
          <a:custGeom>
            <a:avLst/>
            <a:gdLst>
              <a:gd name="T0" fmla="*/ 95 w 257"/>
              <a:gd name="T1" fmla="*/ 0 h 1608"/>
              <a:gd name="T2" fmla="*/ 0 w 257"/>
              <a:gd name="T3" fmla="*/ 0 h 1608"/>
              <a:gd name="T4" fmla="*/ 0 w 257"/>
              <a:gd name="T5" fmla="*/ 1608 h 1608"/>
              <a:gd name="T6" fmla="*/ 257 w 257"/>
              <a:gd name="T7" fmla="*/ 1608 h 1608"/>
            </a:gdLst>
            <a:ahLst/>
            <a:cxnLst>
              <a:cxn ang="0">
                <a:pos x="T0" y="T1"/>
              </a:cxn>
              <a:cxn ang="0">
                <a:pos x="T2" y="T3"/>
              </a:cxn>
              <a:cxn ang="0">
                <a:pos x="T4" y="T5"/>
              </a:cxn>
              <a:cxn ang="0">
                <a:pos x="T6" y="T7"/>
              </a:cxn>
            </a:cxnLst>
            <a:rect l="0" t="0" r="r" b="b"/>
            <a:pathLst>
              <a:path w="257" h="1608">
                <a:moveTo>
                  <a:pt x="95" y="0"/>
                </a:moveTo>
                <a:lnTo>
                  <a:pt x="0" y="0"/>
                </a:lnTo>
                <a:lnTo>
                  <a:pt x="0" y="1608"/>
                </a:lnTo>
                <a:lnTo>
                  <a:pt x="257"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4" name="Freeform 23"/>
          <p:cNvSpPr>
            <a:spLocks/>
          </p:cNvSpPr>
          <p:nvPr/>
        </p:nvSpPr>
        <p:spPr bwMode="auto">
          <a:xfrm>
            <a:off x="1227138" y="1639888"/>
            <a:ext cx="279400" cy="188913"/>
          </a:xfrm>
          <a:custGeom>
            <a:avLst/>
            <a:gdLst>
              <a:gd name="T0" fmla="*/ 0 w 176"/>
              <a:gd name="T1" fmla="*/ 0 h 119"/>
              <a:gd name="T2" fmla="*/ 176 w 176"/>
              <a:gd name="T3" fmla="*/ 60 h 119"/>
              <a:gd name="T4" fmla="*/ 0 w 176"/>
              <a:gd name="T5" fmla="*/ 119 h 119"/>
              <a:gd name="T6" fmla="*/ 0 w 176"/>
              <a:gd name="T7" fmla="*/ 0 h 119"/>
            </a:gdLst>
            <a:ahLst/>
            <a:cxnLst>
              <a:cxn ang="0">
                <a:pos x="T0" y="T1"/>
              </a:cxn>
              <a:cxn ang="0">
                <a:pos x="T2" y="T3"/>
              </a:cxn>
              <a:cxn ang="0">
                <a:pos x="T4" y="T5"/>
              </a:cxn>
              <a:cxn ang="0">
                <a:pos x="T6" y="T7"/>
              </a:cxn>
            </a:cxnLst>
            <a:rect l="0" t="0" r="r" b="b"/>
            <a:pathLst>
              <a:path w="176" h="119">
                <a:moveTo>
                  <a:pt x="0" y="0"/>
                </a:moveTo>
                <a:lnTo>
                  <a:pt x="176"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1" name="Rectangle 30"/>
          <p:cNvSpPr>
            <a:spLocks noChangeArrowheads="1"/>
          </p:cNvSpPr>
          <p:nvPr/>
        </p:nvSpPr>
        <p:spPr bwMode="auto">
          <a:xfrm>
            <a:off x="2049463" y="3808413"/>
            <a:ext cx="15748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a:t>
            </a:r>
            <a:endParaRPr lang="en-US" altLang="en-US" sz="1800">
              <a:solidFill>
                <a:prstClr val="black"/>
              </a:solidFill>
              <a:ea typeface="MS PGothic" pitchFamily="34" charset="-128"/>
            </a:endParaRPr>
          </a:p>
        </p:txBody>
      </p:sp>
      <p:sp>
        <p:nvSpPr>
          <p:cNvPr id="32" name="Rectangle 31"/>
          <p:cNvSpPr>
            <a:spLocks noChangeArrowheads="1"/>
          </p:cNvSpPr>
          <p:nvPr/>
        </p:nvSpPr>
        <p:spPr bwMode="auto">
          <a:xfrm>
            <a:off x="2127250" y="4294188"/>
            <a:ext cx="142081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200">
                <a:solidFill>
                  <a:srgbClr val="000000"/>
                </a:solidFill>
                <a:ea typeface="MS PGothic" pitchFamily="34" charset="-128"/>
              </a:rPr>
              <a:t>Quality</a:t>
            </a:r>
            <a:endParaRPr lang="en-US" altLang="en-US" sz="1800">
              <a:solidFill>
                <a:prstClr val="black"/>
              </a:solidFill>
              <a:ea typeface="MS PGothic" pitchFamily="34" charset="-128"/>
            </a:endParaRPr>
          </a:p>
        </p:txBody>
      </p:sp>
      <p:sp>
        <p:nvSpPr>
          <p:cNvPr id="33" name="Line 32"/>
          <p:cNvSpPr>
            <a:spLocks noChangeShapeType="1"/>
          </p:cNvSpPr>
          <p:nvPr/>
        </p:nvSpPr>
        <p:spPr bwMode="auto">
          <a:xfrm flipH="1">
            <a:off x="4246563" y="4287838"/>
            <a:ext cx="696913"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4" name="Freeform 33"/>
          <p:cNvSpPr>
            <a:spLocks/>
          </p:cNvSpPr>
          <p:nvPr/>
        </p:nvSpPr>
        <p:spPr bwMode="auto">
          <a:xfrm>
            <a:off x="3989388"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Tree>
    <p:extLst>
      <p:ext uri="{BB962C8B-B14F-4D97-AF65-F5344CB8AC3E}">
        <p14:creationId xmlns:p14="http://schemas.microsoft.com/office/powerpoint/2010/main" val="2279436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http://podlaszewski.pl/wp-content/uploads/2013/12/3D-Floor-Plan_Upper_floor-799x5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520039"/>
            <a:ext cx="3384376" cy="2537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rcRect/>
          <a:stretch>
            <a:fillRect/>
          </a:stretch>
        </p:blipFill>
        <p:spPr bwMode="auto">
          <a:xfrm>
            <a:off x="466228" y="1633364"/>
            <a:ext cx="3313112" cy="369635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Rectangle 3"/>
          <p:cNvSpPr txBox="1">
            <a:spLocks/>
          </p:cNvSpPr>
          <p:nvPr/>
        </p:nvSpPr>
        <p:spPr bwMode="auto">
          <a:xfrm>
            <a:off x="3455491" y="3132063"/>
            <a:ext cx="4860925" cy="224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Wingdings" pitchFamily="2" charset="2"/>
              <a:buChar char="à"/>
            </a:pPr>
            <a:r>
              <a:rPr lang="en-US" dirty="0">
                <a:solidFill>
                  <a:prstClr val="black"/>
                </a:solidFill>
                <a:latin typeface="Arial" charset="0"/>
                <a:cs typeface="Arial" charset="0"/>
              </a:rPr>
              <a:t>Grid</a:t>
            </a:r>
          </a:p>
          <a:p>
            <a:pPr marL="457200" indent="-457200">
              <a:buFont typeface="Wingdings" pitchFamily="2" charset="2"/>
              <a:buChar char="à"/>
            </a:pPr>
            <a:r>
              <a:rPr lang="en-US" dirty="0">
                <a:solidFill>
                  <a:prstClr val="black"/>
                </a:solidFill>
                <a:latin typeface="Arial" charset="0"/>
                <a:cs typeface="Arial" charset="0"/>
              </a:rPr>
              <a:t>Position and orientation of walls</a:t>
            </a:r>
          </a:p>
          <a:p>
            <a:pPr marL="457200" indent="-457200">
              <a:buFont typeface="Wingdings" pitchFamily="2" charset="2"/>
              <a:buChar char="à"/>
            </a:pPr>
            <a:r>
              <a:rPr lang="en-US" dirty="0">
                <a:solidFill>
                  <a:prstClr val="black"/>
                </a:solidFill>
                <a:latin typeface="Arial" charset="0"/>
                <a:cs typeface="Arial" charset="0"/>
              </a:rPr>
              <a:t>Patterns of walls and floor</a:t>
            </a:r>
          </a:p>
          <a:p>
            <a:pPr marL="457200" indent="-457200">
              <a:buFont typeface="Wingdings" pitchFamily="2" charset="2"/>
              <a:buChar char="à"/>
            </a:pPr>
            <a:r>
              <a:rPr lang="en-US" dirty="0">
                <a:solidFill>
                  <a:prstClr val="black"/>
                </a:solidFill>
                <a:latin typeface="Arial" charset="0"/>
                <a:cs typeface="Arial" charset="0"/>
              </a:rPr>
              <a:t>Number of rooms and doors</a:t>
            </a:r>
          </a:p>
          <a:p>
            <a:pPr marL="457200" indent="-457200">
              <a:buFont typeface="Wingdings" pitchFamily="2" charset="2"/>
              <a:buChar char="à"/>
            </a:pPr>
            <a:r>
              <a:rPr lang="en-US" dirty="0">
                <a:solidFill>
                  <a:prstClr val="black"/>
                </a:solidFill>
                <a:latin typeface="Arial" charset="0"/>
                <a:cs typeface="Arial" charset="0"/>
              </a:rPr>
              <a:t>Random seed</a:t>
            </a:r>
            <a:endParaRPr lang="en-GB" dirty="0">
              <a:solidFill>
                <a:prstClr val="black"/>
              </a:solidFill>
              <a:latin typeface="Arial" charset="0"/>
              <a:cs typeface="Arial" charset="0"/>
            </a:endParaRPr>
          </a:p>
        </p:txBody>
      </p:sp>
      <p:sp>
        <p:nvSpPr>
          <p:cNvPr id="11" name="Down Arrow 10"/>
          <p:cNvSpPr/>
          <p:nvPr/>
        </p:nvSpPr>
        <p:spPr>
          <a:xfrm rot="10800000">
            <a:off x="898896" y="3073524"/>
            <a:ext cx="720080" cy="1871255"/>
          </a:xfrm>
          <a:prstGeom prst="downArrow">
            <a:avLst/>
          </a:prstGeom>
          <a:gradFill>
            <a:gsLst>
              <a:gs pos="0">
                <a:srgbClr val="7D8496"/>
              </a:gs>
              <a:gs pos="100000">
                <a:srgbClr val="E6E6E6"/>
              </a:gs>
            </a:gsLst>
            <a:lin ang="162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GB" dirty="0">
                <a:solidFill>
                  <a:prstClr val="black"/>
                </a:solidFill>
              </a:rPr>
              <a:t>Cost</a:t>
            </a:r>
          </a:p>
        </p:txBody>
      </p:sp>
      <p:sp>
        <p:nvSpPr>
          <p:cNvPr id="12" name="Down Arrow 11"/>
          <p:cNvSpPr/>
          <p:nvPr/>
        </p:nvSpPr>
        <p:spPr>
          <a:xfrm rot="10800000">
            <a:off x="2555080" y="3073524"/>
            <a:ext cx="720080" cy="1871255"/>
          </a:xfrm>
          <a:prstGeom prst="downArrow">
            <a:avLst/>
          </a:prstGeom>
          <a:gradFill>
            <a:gsLst>
              <a:gs pos="0">
                <a:srgbClr val="7D8496"/>
              </a:gs>
              <a:gs pos="100000">
                <a:srgbClr val="E6E6E6"/>
              </a:gs>
            </a:gsLst>
            <a:lin ang="162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GB" dirty="0">
                <a:solidFill>
                  <a:prstClr val="black"/>
                </a:solidFill>
              </a:rPr>
              <a:t>Control</a:t>
            </a:r>
          </a:p>
        </p:txBody>
      </p:sp>
    </p:spTree>
    <p:extLst>
      <p:ext uri="{BB962C8B-B14F-4D97-AF65-F5344CB8AC3E}">
        <p14:creationId xmlns:p14="http://schemas.microsoft.com/office/powerpoint/2010/main" val="912914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Oval 29"/>
          <p:cNvSpPr>
            <a:spLocks noChangeArrowheads="1"/>
          </p:cNvSpPr>
          <p:nvPr/>
        </p:nvSpPr>
        <p:spPr bwMode="auto">
          <a:xfrm>
            <a:off x="5189538" y="504825"/>
            <a:ext cx="2454275" cy="2460625"/>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36" name="Freeform 28"/>
          <p:cNvSpPr>
            <a:spLocks/>
          </p:cNvSpPr>
          <p:nvPr/>
        </p:nvSpPr>
        <p:spPr bwMode="auto">
          <a:xfrm>
            <a:off x="1506538" y="3354388"/>
            <a:ext cx="2482850" cy="1865313"/>
          </a:xfrm>
          <a:custGeom>
            <a:avLst/>
            <a:gdLst>
              <a:gd name="T0" fmla="*/ 1915 w 2293"/>
              <a:gd name="T1" fmla="*/ 1719 h 1719"/>
              <a:gd name="T2" fmla="*/ 2293 w 2293"/>
              <a:gd name="T3" fmla="*/ 1342 h 1719"/>
              <a:gd name="T4" fmla="*/ 2293 w 2293"/>
              <a:gd name="T5" fmla="*/ 378 h 1719"/>
              <a:gd name="T6" fmla="*/ 1915 w 2293"/>
              <a:gd name="T7" fmla="*/ 0 h 1719"/>
              <a:gd name="T8" fmla="*/ 378 w 2293"/>
              <a:gd name="T9" fmla="*/ 0 h 1719"/>
              <a:gd name="T10" fmla="*/ 0 w 2293"/>
              <a:gd name="T11" fmla="*/ 378 h 1719"/>
              <a:gd name="T12" fmla="*/ 0 w 2293"/>
              <a:gd name="T13" fmla="*/ 1342 h 1719"/>
              <a:gd name="T14" fmla="*/ 378 w 2293"/>
              <a:gd name="T15" fmla="*/ 1719 h 1719"/>
              <a:gd name="T16" fmla="*/ 1915 w 2293"/>
              <a:gd name="T17" fmla="*/ 1719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3" h="1719">
                <a:moveTo>
                  <a:pt x="1915" y="1719"/>
                </a:moveTo>
                <a:cubicBezTo>
                  <a:pt x="2124" y="1719"/>
                  <a:pt x="2293" y="1550"/>
                  <a:pt x="2293" y="1342"/>
                </a:cubicBezTo>
                <a:lnTo>
                  <a:pt x="2293" y="378"/>
                </a:lnTo>
                <a:cubicBezTo>
                  <a:pt x="2293" y="169"/>
                  <a:pt x="2124" y="0"/>
                  <a:pt x="1915" y="0"/>
                </a:cubicBezTo>
                <a:lnTo>
                  <a:pt x="378" y="0"/>
                </a:lnTo>
                <a:cubicBezTo>
                  <a:pt x="169" y="0"/>
                  <a:pt x="0" y="169"/>
                  <a:pt x="0" y="378"/>
                </a:cubicBezTo>
                <a:lnTo>
                  <a:pt x="0" y="1342"/>
                </a:lnTo>
                <a:cubicBezTo>
                  <a:pt x="0" y="1550"/>
                  <a:pt x="169" y="1719"/>
                  <a:pt x="378" y="1719"/>
                </a:cubicBezTo>
                <a:lnTo>
                  <a:pt x="1915" y="1719"/>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35" name="Rectangle 5"/>
          <p:cNvSpPr>
            <a:spLocks noChangeArrowheads="1"/>
          </p:cNvSpPr>
          <p:nvPr/>
        </p:nvSpPr>
        <p:spPr bwMode="auto">
          <a:xfrm>
            <a:off x="4943475" y="3354388"/>
            <a:ext cx="2700338" cy="186531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5" name="AutoShape 3"/>
          <p:cNvSpPr>
            <a:spLocks noChangeAspect="1" noChangeArrowheads="1" noTextEdit="1"/>
          </p:cNvSpPr>
          <p:nvPr/>
        </p:nvSpPr>
        <p:spPr bwMode="auto">
          <a:xfrm>
            <a:off x="787400" y="193675"/>
            <a:ext cx="75692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8" name="Rectangle 7"/>
          <p:cNvSpPr>
            <a:spLocks noChangeArrowheads="1"/>
          </p:cNvSpPr>
          <p:nvPr/>
        </p:nvSpPr>
        <p:spPr bwMode="auto">
          <a:xfrm>
            <a:off x="5729288" y="3479800"/>
            <a:ext cx="14208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dirty="0">
                <a:solidFill>
                  <a:srgbClr val="000000"/>
                </a:solidFill>
                <a:ea typeface="MS PGothic" pitchFamily="34" charset="-128"/>
              </a:rPr>
              <a:t>Player </a:t>
            </a:r>
            <a:endParaRPr lang="en-US" altLang="en-US" sz="1800" dirty="0">
              <a:solidFill>
                <a:prstClr val="black"/>
              </a:solidFill>
              <a:ea typeface="MS PGothic" pitchFamily="34" charset="-128"/>
            </a:endParaRPr>
          </a:p>
        </p:txBody>
      </p:sp>
      <p:sp>
        <p:nvSpPr>
          <p:cNvPr id="9" name="Rectangle 8"/>
          <p:cNvSpPr>
            <a:spLocks noChangeArrowheads="1"/>
          </p:cNvSpPr>
          <p:nvPr/>
        </p:nvSpPr>
        <p:spPr bwMode="auto">
          <a:xfrm>
            <a:off x="5291138" y="3965575"/>
            <a:ext cx="2286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Experience </a:t>
            </a:r>
            <a:endParaRPr lang="en-US" altLang="en-US" sz="1800">
              <a:solidFill>
                <a:prstClr val="black"/>
              </a:solidFill>
              <a:ea typeface="MS PGothic" pitchFamily="34" charset="-128"/>
            </a:endParaRPr>
          </a:p>
        </p:txBody>
      </p:sp>
      <p:sp>
        <p:nvSpPr>
          <p:cNvPr id="10" name="Rectangle 9"/>
          <p:cNvSpPr>
            <a:spLocks noChangeArrowheads="1"/>
          </p:cNvSpPr>
          <p:nvPr/>
        </p:nvSpPr>
        <p:spPr bwMode="auto">
          <a:xfrm>
            <a:off x="5751513" y="4451350"/>
            <a:ext cx="12652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Model</a:t>
            </a:r>
            <a:endParaRPr lang="en-US" altLang="en-US" sz="1800">
              <a:solidFill>
                <a:prstClr val="black"/>
              </a:solidFill>
              <a:ea typeface="MS PGothic" pitchFamily="34" charset="-128"/>
            </a:endParaRPr>
          </a:p>
        </p:txBody>
      </p:sp>
      <p:sp>
        <p:nvSpPr>
          <p:cNvPr id="11" name="Rectangle 10"/>
          <p:cNvSpPr>
            <a:spLocks noChangeArrowheads="1"/>
          </p:cNvSpPr>
          <p:nvPr/>
        </p:nvSpPr>
        <p:spPr bwMode="auto">
          <a:xfrm>
            <a:off x="1506538" y="504825"/>
            <a:ext cx="3273425" cy="2460625"/>
          </a:xfrm>
          <a:prstGeom prst="rect">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13" name="Rectangle 12"/>
          <p:cNvSpPr>
            <a:spLocks noChangeArrowheads="1"/>
          </p:cNvSpPr>
          <p:nvPr/>
        </p:nvSpPr>
        <p:spPr bwMode="auto">
          <a:xfrm>
            <a:off x="2444750" y="1258888"/>
            <a:ext cx="1679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4" name="Rectangle 13"/>
          <p:cNvSpPr>
            <a:spLocks noChangeArrowheads="1"/>
          </p:cNvSpPr>
          <p:nvPr/>
        </p:nvSpPr>
        <p:spPr bwMode="auto">
          <a:xfrm>
            <a:off x="1781175" y="1744663"/>
            <a:ext cx="28749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Representation</a:t>
            </a:r>
            <a:endParaRPr lang="en-US" altLang="en-US" sz="1800">
              <a:solidFill>
                <a:prstClr val="black"/>
              </a:solidFill>
              <a:ea typeface="MS PGothic" pitchFamily="34" charset="-128"/>
            </a:endParaRPr>
          </a:p>
        </p:txBody>
      </p:sp>
      <p:sp>
        <p:nvSpPr>
          <p:cNvPr id="17" name="Rectangle 16"/>
          <p:cNvSpPr>
            <a:spLocks noChangeArrowheads="1"/>
          </p:cNvSpPr>
          <p:nvPr/>
        </p:nvSpPr>
        <p:spPr bwMode="auto">
          <a:xfrm>
            <a:off x="5716588" y="1258888"/>
            <a:ext cx="16811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8" name="Rectangle 17"/>
          <p:cNvSpPr>
            <a:spLocks noChangeArrowheads="1"/>
          </p:cNvSpPr>
          <p:nvPr/>
        </p:nvSpPr>
        <p:spPr bwMode="auto">
          <a:xfrm>
            <a:off x="5514975" y="1744663"/>
            <a:ext cx="1974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Generator</a:t>
            </a:r>
            <a:endParaRPr lang="en-US" altLang="en-US" sz="1800">
              <a:solidFill>
                <a:prstClr val="black"/>
              </a:solidFill>
              <a:ea typeface="MS PGothic" pitchFamily="34" charset="-128"/>
            </a:endParaRPr>
          </a:p>
        </p:txBody>
      </p:sp>
      <p:sp>
        <p:nvSpPr>
          <p:cNvPr id="19" name="Freeform 18"/>
          <p:cNvSpPr>
            <a:spLocks/>
          </p:cNvSpPr>
          <p:nvPr/>
        </p:nvSpPr>
        <p:spPr bwMode="auto">
          <a:xfrm>
            <a:off x="7643813" y="1735138"/>
            <a:ext cx="400050" cy="2552700"/>
          </a:xfrm>
          <a:custGeom>
            <a:avLst/>
            <a:gdLst>
              <a:gd name="T0" fmla="*/ 0 w 252"/>
              <a:gd name="T1" fmla="*/ 0 h 1608"/>
              <a:gd name="T2" fmla="*/ 252 w 252"/>
              <a:gd name="T3" fmla="*/ 0 h 1608"/>
              <a:gd name="T4" fmla="*/ 252 w 252"/>
              <a:gd name="T5" fmla="*/ 1608 h 1608"/>
              <a:gd name="T6" fmla="*/ 162 w 252"/>
              <a:gd name="T7" fmla="*/ 1608 h 1608"/>
            </a:gdLst>
            <a:ahLst/>
            <a:cxnLst>
              <a:cxn ang="0">
                <a:pos x="T0" y="T1"/>
              </a:cxn>
              <a:cxn ang="0">
                <a:pos x="T2" y="T3"/>
              </a:cxn>
              <a:cxn ang="0">
                <a:pos x="T4" y="T5"/>
              </a:cxn>
              <a:cxn ang="0">
                <a:pos x="T6" y="T7"/>
              </a:cxn>
            </a:cxnLst>
            <a:rect l="0" t="0" r="r" b="b"/>
            <a:pathLst>
              <a:path w="252" h="1608">
                <a:moveTo>
                  <a:pt x="0" y="0"/>
                </a:moveTo>
                <a:lnTo>
                  <a:pt x="252" y="0"/>
                </a:lnTo>
                <a:lnTo>
                  <a:pt x="252" y="1608"/>
                </a:lnTo>
                <a:lnTo>
                  <a:pt x="162"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0" name="Freeform 19"/>
          <p:cNvSpPr>
            <a:spLocks/>
          </p:cNvSpPr>
          <p:nvPr/>
        </p:nvSpPr>
        <p:spPr bwMode="auto">
          <a:xfrm>
            <a:off x="7643813"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1" name="Line 20"/>
          <p:cNvSpPr>
            <a:spLocks noChangeShapeType="1"/>
          </p:cNvSpPr>
          <p:nvPr/>
        </p:nvSpPr>
        <p:spPr bwMode="auto">
          <a:xfrm flipH="1">
            <a:off x="4779963" y="1735138"/>
            <a:ext cx="152400"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2" name="Freeform 21"/>
          <p:cNvSpPr>
            <a:spLocks/>
          </p:cNvSpPr>
          <p:nvPr/>
        </p:nvSpPr>
        <p:spPr bwMode="auto">
          <a:xfrm>
            <a:off x="4908550" y="1639888"/>
            <a:ext cx="280988" cy="188913"/>
          </a:xfrm>
          <a:custGeom>
            <a:avLst/>
            <a:gdLst>
              <a:gd name="T0" fmla="*/ 0 w 177"/>
              <a:gd name="T1" fmla="*/ 0 h 119"/>
              <a:gd name="T2" fmla="*/ 177 w 177"/>
              <a:gd name="T3" fmla="*/ 60 h 119"/>
              <a:gd name="T4" fmla="*/ 0 w 177"/>
              <a:gd name="T5" fmla="*/ 119 h 119"/>
              <a:gd name="T6" fmla="*/ 0 w 177"/>
              <a:gd name="T7" fmla="*/ 0 h 119"/>
            </a:gdLst>
            <a:ahLst/>
            <a:cxnLst>
              <a:cxn ang="0">
                <a:pos x="T0" y="T1"/>
              </a:cxn>
              <a:cxn ang="0">
                <a:pos x="T2" y="T3"/>
              </a:cxn>
              <a:cxn ang="0">
                <a:pos x="T4" y="T5"/>
              </a:cxn>
              <a:cxn ang="0">
                <a:pos x="T6" y="T7"/>
              </a:cxn>
            </a:cxnLst>
            <a:rect l="0" t="0" r="r" b="b"/>
            <a:pathLst>
              <a:path w="177" h="119">
                <a:moveTo>
                  <a:pt x="0" y="0"/>
                </a:moveTo>
                <a:lnTo>
                  <a:pt x="177"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3" name="Freeform 22"/>
          <p:cNvSpPr>
            <a:spLocks/>
          </p:cNvSpPr>
          <p:nvPr/>
        </p:nvSpPr>
        <p:spPr bwMode="auto">
          <a:xfrm>
            <a:off x="1098550" y="1735138"/>
            <a:ext cx="407988" cy="2552700"/>
          </a:xfrm>
          <a:custGeom>
            <a:avLst/>
            <a:gdLst>
              <a:gd name="T0" fmla="*/ 95 w 257"/>
              <a:gd name="T1" fmla="*/ 0 h 1608"/>
              <a:gd name="T2" fmla="*/ 0 w 257"/>
              <a:gd name="T3" fmla="*/ 0 h 1608"/>
              <a:gd name="T4" fmla="*/ 0 w 257"/>
              <a:gd name="T5" fmla="*/ 1608 h 1608"/>
              <a:gd name="T6" fmla="*/ 257 w 257"/>
              <a:gd name="T7" fmla="*/ 1608 h 1608"/>
            </a:gdLst>
            <a:ahLst/>
            <a:cxnLst>
              <a:cxn ang="0">
                <a:pos x="T0" y="T1"/>
              </a:cxn>
              <a:cxn ang="0">
                <a:pos x="T2" y="T3"/>
              </a:cxn>
              <a:cxn ang="0">
                <a:pos x="T4" y="T5"/>
              </a:cxn>
              <a:cxn ang="0">
                <a:pos x="T6" y="T7"/>
              </a:cxn>
            </a:cxnLst>
            <a:rect l="0" t="0" r="r" b="b"/>
            <a:pathLst>
              <a:path w="257" h="1608">
                <a:moveTo>
                  <a:pt x="95" y="0"/>
                </a:moveTo>
                <a:lnTo>
                  <a:pt x="0" y="0"/>
                </a:lnTo>
                <a:lnTo>
                  <a:pt x="0" y="1608"/>
                </a:lnTo>
                <a:lnTo>
                  <a:pt x="257"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4" name="Freeform 23"/>
          <p:cNvSpPr>
            <a:spLocks/>
          </p:cNvSpPr>
          <p:nvPr/>
        </p:nvSpPr>
        <p:spPr bwMode="auto">
          <a:xfrm>
            <a:off x="1227138" y="1639888"/>
            <a:ext cx="279400" cy="188913"/>
          </a:xfrm>
          <a:custGeom>
            <a:avLst/>
            <a:gdLst>
              <a:gd name="T0" fmla="*/ 0 w 176"/>
              <a:gd name="T1" fmla="*/ 0 h 119"/>
              <a:gd name="T2" fmla="*/ 176 w 176"/>
              <a:gd name="T3" fmla="*/ 60 h 119"/>
              <a:gd name="T4" fmla="*/ 0 w 176"/>
              <a:gd name="T5" fmla="*/ 119 h 119"/>
              <a:gd name="T6" fmla="*/ 0 w 176"/>
              <a:gd name="T7" fmla="*/ 0 h 119"/>
            </a:gdLst>
            <a:ahLst/>
            <a:cxnLst>
              <a:cxn ang="0">
                <a:pos x="T0" y="T1"/>
              </a:cxn>
              <a:cxn ang="0">
                <a:pos x="T2" y="T3"/>
              </a:cxn>
              <a:cxn ang="0">
                <a:pos x="T4" y="T5"/>
              </a:cxn>
              <a:cxn ang="0">
                <a:pos x="T6" y="T7"/>
              </a:cxn>
            </a:cxnLst>
            <a:rect l="0" t="0" r="r" b="b"/>
            <a:pathLst>
              <a:path w="176" h="119">
                <a:moveTo>
                  <a:pt x="0" y="0"/>
                </a:moveTo>
                <a:lnTo>
                  <a:pt x="176"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1" name="Rectangle 30"/>
          <p:cNvSpPr>
            <a:spLocks noChangeArrowheads="1"/>
          </p:cNvSpPr>
          <p:nvPr/>
        </p:nvSpPr>
        <p:spPr bwMode="auto">
          <a:xfrm>
            <a:off x="2049463" y="3808413"/>
            <a:ext cx="15748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a:t>
            </a:r>
            <a:endParaRPr lang="en-US" altLang="en-US" sz="1800">
              <a:solidFill>
                <a:prstClr val="black"/>
              </a:solidFill>
              <a:ea typeface="MS PGothic" pitchFamily="34" charset="-128"/>
            </a:endParaRPr>
          </a:p>
        </p:txBody>
      </p:sp>
      <p:sp>
        <p:nvSpPr>
          <p:cNvPr id="32" name="Rectangle 31"/>
          <p:cNvSpPr>
            <a:spLocks noChangeArrowheads="1"/>
          </p:cNvSpPr>
          <p:nvPr/>
        </p:nvSpPr>
        <p:spPr bwMode="auto">
          <a:xfrm>
            <a:off x="2127250" y="4294188"/>
            <a:ext cx="142081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200">
                <a:solidFill>
                  <a:srgbClr val="000000"/>
                </a:solidFill>
                <a:ea typeface="MS PGothic" pitchFamily="34" charset="-128"/>
              </a:rPr>
              <a:t>Quality</a:t>
            </a:r>
            <a:endParaRPr lang="en-US" altLang="en-US" sz="1800">
              <a:solidFill>
                <a:prstClr val="black"/>
              </a:solidFill>
              <a:ea typeface="MS PGothic" pitchFamily="34" charset="-128"/>
            </a:endParaRPr>
          </a:p>
        </p:txBody>
      </p:sp>
      <p:sp>
        <p:nvSpPr>
          <p:cNvPr id="33" name="Line 32"/>
          <p:cNvSpPr>
            <a:spLocks noChangeShapeType="1"/>
          </p:cNvSpPr>
          <p:nvPr/>
        </p:nvSpPr>
        <p:spPr bwMode="auto">
          <a:xfrm flipH="1">
            <a:off x="4246563" y="4287838"/>
            <a:ext cx="696913"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4" name="Freeform 33"/>
          <p:cNvSpPr>
            <a:spLocks/>
          </p:cNvSpPr>
          <p:nvPr/>
        </p:nvSpPr>
        <p:spPr bwMode="auto">
          <a:xfrm>
            <a:off x="3989388"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Tree>
    <p:extLst>
      <p:ext uri="{BB962C8B-B14F-4D97-AF65-F5344CB8AC3E}">
        <p14:creationId xmlns:p14="http://schemas.microsoft.com/office/powerpoint/2010/main" val="2634758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Oval 29"/>
          <p:cNvSpPr>
            <a:spLocks noChangeArrowheads="1"/>
          </p:cNvSpPr>
          <p:nvPr/>
        </p:nvSpPr>
        <p:spPr bwMode="auto">
          <a:xfrm>
            <a:off x="5189538" y="504825"/>
            <a:ext cx="2454275" cy="2460625"/>
          </a:xfrm>
          <a:prstGeom prst="ellipse">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36" name="Freeform 28"/>
          <p:cNvSpPr>
            <a:spLocks/>
          </p:cNvSpPr>
          <p:nvPr/>
        </p:nvSpPr>
        <p:spPr bwMode="auto">
          <a:xfrm>
            <a:off x="1506538" y="3354388"/>
            <a:ext cx="2482850" cy="1865313"/>
          </a:xfrm>
          <a:custGeom>
            <a:avLst/>
            <a:gdLst>
              <a:gd name="T0" fmla="*/ 1915 w 2293"/>
              <a:gd name="T1" fmla="*/ 1719 h 1719"/>
              <a:gd name="T2" fmla="*/ 2293 w 2293"/>
              <a:gd name="T3" fmla="*/ 1342 h 1719"/>
              <a:gd name="T4" fmla="*/ 2293 w 2293"/>
              <a:gd name="T5" fmla="*/ 378 h 1719"/>
              <a:gd name="T6" fmla="*/ 1915 w 2293"/>
              <a:gd name="T7" fmla="*/ 0 h 1719"/>
              <a:gd name="T8" fmla="*/ 378 w 2293"/>
              <a:gd name="T9" fmla="*/ 0 h 1719"/>
              <a:gd name="T10" fmla="*/ 0 w 2293"/>
              <a:gd name="T11" fmla="*/ 378 h 1719"/>
              <a:gd name="T12" fmla="*/ 0 w 2293"/>
              <a:gd name="T13" fmla="*/ 1342 h 1719"/>
              <a:gd name="T14" fmla="*/ 378 w 2293"/>
              <a:gd name="T15" fmla="*/ 1719 h 1719"/>
              <a:gd name="T16" fmla="*/ 1915 w 2293"/>
              <a:gd name="T17" fmla="*/ 1719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3" h="1719">
                <a:moveTo>
                  <a:pt x="1915" y="1719"/>
                </a:moveTo>
                <a:cubicBezTo>
                  <a:pt x="2124" y="1719"/>
                  <a:pt x="2293" y="1550"/>
                  <a:pt x="2293" y="1342"/>
                </a:cubicBezTo>
                <a:lnTo>
                  <a:pt x="2293" y="378"/>
                </a:lnTo>
                <a:cubicBezTo>
                  <a:pt x="2293" y="169"/>
                  <a:pt x="2124" y="0"/>
                  <a:pt x="1915" y="0"/>
                </a:cubicBezTo>
                <a:lnTo>
                  <a:pt x="378" y="0"/>
                </a:lnTo>
                <a:cubicBezTo>
                  <a:pt x="169" y="0"/>
                  <a:pt x="0" y="169"/>
                  <a:pt x="0" y="378"/>
                </a:cubicBezTo>
                <a:lnTo>
                  <a:pt x="0" y="1342"/>
                </a:lnTo>
                <a:cubicBezTo>
                  <a:pt x="0" y="1550"/>
                  <a:pt x="169" y="1719"/>
                  <a:pt x="378" y="1719"/>
                </a:cubicBezTo>
                <a:lnTo>
                  <a:pt x="1915" y="1719"/>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35" name="Rectangle 5"/>
          <p:cNvSpPr>
            <a:spLocks noChangeArrowheads="1"/>
          </p:cNvSpPr>
          <p:nvPr/>
        </p:nvSpPr>
        <p:spPr bwMode="auto">
          <a:xfrm>
            <a:off x="4943475" y="3354388"/>
            <a:ext cx="2700338" cy="186531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5" name="AutoShape 3"/>
          <p:cNvSpPr>
            <a:spLocks noChangeAspect="1" noChangeArrowheads="1" noTextEdit="1"/>
          </p:cNvSpPr>
          <p:nvPr/>
        </p:nvSpPr>
        <p:spPr bwMode="auto">
          <a:xfrm>
            <a:off x="787400" y="193675"/>
            <a:ext cx="75692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8" name="Rectangle 7"/>
          <p:cNvSpPr>
            <a:spLocks noChangeArrowheads="1"/>
          </p:cNvSpPr>
          <p:nvPr/>
        </p:nvSpPr>
        <p:spPr bwMode="auto">
          <a:xfrm>
            <a:off x="5729288" y="3479800"/>
            <a:ext cx="14208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dirty="0">
                <a:solidFill>
                  <a:srgbClr val="000000"/>
                </a:solidFill>
                <a:ea typeface="MS PGothic" pitchFamily="34" charset="-128"/>
              </a:rPr>
              <a:t>Player </a:t>
            </a:r>
            <a:endParaRPr lang="en-US" altLang="en-US" sz="1800" dirty="0">
              <a:solidFill>
                <a:prstClr val="black"/>
              </a:solidFill>
              <a:ea typeface="MS PGothic" pitchFamily="34" charset="-128"/>
            </a:endParaRPr>
          </a:p>
        </p:txBody>
      </p:sp>
      <p:sp>
        <p:nvSpPr>
          <p:cNvPr id="9" name="Rectangle 8"/>
          <p:cNvSpPr>
            <a:spLocks noChangeArrowheads="1"/>
          </p:cNvSpPr>
          <p:nvPr/>
        </p:nvSpPr>
        <p:spPr bwMode="auto">
          <a:xfrm>
            <a:off x="5291138" y="3965575"/>
            <a:ext cx="2286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Experience </a:t>
            </a:r>
            <a:endParaRPr lang="en-US" altLang="en-US" sz="1800">
              <a:solidFill>
                <a:prstClr val="black"/>
              </a:solidFill>
              <a:ea typeface="MS PGothic" pitchFamily="34" charset="-128"/>
            </a:endParaRPr>
          </a:p>
        </p:txBody>
      </p:sp>
      <p:sp>
        <p:nvSpPr>
          <p:cNvPr id="10" name="Rectangle 9"/>
          <p:cNvSpPr>
            <a:spLocks noChangeArrowheads="1"/>
          </p:cNvSpPr>
          <p:nvPr/>
        </p:nvSpPr>
        <p:spPr bwMode="auto">
          <a:xfrm>
            <a:off x="5751513" y="4451350"/>
            <a:ext cx="12652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Model</a:t>
            </a:r>
            <a:endParaRPr lang="en-US" altLang="en-US" sz="1800">
              <a:solidFill>
                <a:prstClr val="black"/>
              </a:solidFill>
              <a:ea typeface="MS PGothic" pitchFamily="34" charset="-128"/>
            </a:endParaRPr>
          </a:p>
        </p:txBody>
      </p:sp>
      <p:sp>
        <p:nvSpPr>
          <p:cNvPr id="11" name="Rectangle 10"/>
          <p:cNvSpPr>
            <a:spLocks noChangeArrowheads="1"/>
          </p:cNvSpPr>
          <p:nvPr/>
        </p:nvSpPr>
        <p:spPr bwMode="auto">
          <a:xfrm>
            <a:off x="1506538" y="504825"/>
            <a:ext cx="3273425" cy="2460625"/>
          </a:xfrm>
          <a:prstGeom prst="rect">
            <a:avLst/>
          </a:prstGeom>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GB">
              <a:solidFill>
                <a:prstClr val="white"/>
              </a:solidFill>
            </a:endParaRPr>
          </a:p>
        </p:txBody>
      </p:sp>
      <p:sp>
        <p:nvSpPr>
          <p:cNvPr id="13" name="Rectangle 12"/>
          <p:cNvSpPr>
            <a:spLocks noChangeArrowheads="1"/>
          </p:cNvSpPr>
          <p:nvPr/>
        </p:nvSpPr>
        <p:spPr bwMode="auto">
          <a:xfrm>
            <a:off x="2444750" y="1258888"/>
            <a:ext cx="16795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4" name="Rectangle 13"/>
          <p:cNvSpPr>
            <a:spLocks noChangeArrowheads="1"/>
          </p:cNvSpPr>
          <p:nvPr/>
        </p:nvSpPr>
        <p:spPr bwMode="auto">
          <a:xfrm>
            <a:off x="1781175" y="1744663"/>
            <a:ext cx="28749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Representation</a:t>
            </a:r>
            <a:endParaRPr lang="en-US" altLang="en-US" sz="1800">
              <a:solidFill>
                <a:prstClr val="black"/>
              </a:solidFill>
              <a:ea typeface="MS PGothic" pitchFamily="34" charset="-128"/>
            </a:endParaRPr>
          </a:p>
        </p:txBody>
      </p:sp>
      <p:sp>
        <p:nvSpPr>
          <p:cNvPr id="17" name="Rectangle 16"/>
          <p:cNvSpPr>
            <a:spLocks noChangeArrowheads="1"/>
          </p:cNvSpPr>
          <p:nvPr/>
        </p:nvSpPr>
        <p:spPr bwMode="auto">
          <a:xfrm>
            <a:off x="5716588" y="1258888"/>
            <a:ext cx="16811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 </a:t>
            </a:r>
            <a:endParaRPr lang="en-US" altLang="en-US" sz="1800">
              <a:solidFill>
                <a:prstClr val="black"/>
              </a:solidFill>
              <a:ea typeface="MS PGothic" pitchFamily="34" charset="-128"/>
            </a:endParaRPr>
          </a:p>
        </p:txBody>
      </p:sp>
      <p:sp>
        <p:nvSpPr>
          <p:cNvPr id="18" name="Rectangle 17"/>
          <p:cNvSpPr>
            <a:spLocks noChangeArrowheads="1"/>
          </p:cNvSpPr>
          <p:nvPr/>
        </p:nvSpPr>
        <p:spPr bwMode="auto">
          <a:xfrm>
            <a:off x="5514975" y="1744663"/>
            <a:ext cx="1974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Generator</a:t>
            </a:r>
            <a:endParaRPr lang="en-US" altLang="en-US" sz="1800">
              <a:solidFill>
                <a:prstClr val="black"/>
              </a:solidFill>
              <a:ea typeface="MS PGothic" pitchFamily="34" charset="-128"/>
            </a:endParaRPr>
          </a:p>
        </p:txBody>
      </p:sp>
      <p:sp>
        <p:nvSpPr>
          <p:cNvPr id="19" name="Freeform 18"/>
          <p:cNvSpPr>
            <a:spLocks/>
          </p:cNvSpPr>
          <p:nvPr/>
        </p:nvSpPr>
        <p:spPr bwMode="auto">
          <a:xfrm>
            <a:off x="7643813" y="1735138"/>
            <a:ext cx="400050" cy="2552700"/>
          </a:xfrm>
          <a:custGeom>
            <a:avLst/>
            <a:gdLst>
              <a:gd name="T0" fmla="*/ 0 w 252"/>
              <a:gd name="T1" fmla="*/ 0 h 1608"/>
              <a:gd name="T2" fmla="*/ 252 w 252"/>
              <a:gd name="T3" fmla="*/ 0 h 1608"/>
              <a:gd name="T4" fmla="*/ 252 w 252"/>
              <a:gd name="T5" fmla="*/ 1608 h 1608"/>
              <a:gd name="T6" fmla="*/ 162 w 252"/>
              <a:gd name="T7" fmla="*/ 1608 h 1608"/>
            </a:gdLst>
            <a:ahLst/>
            <a:cxnLst>
              <a:cxn ang="0">
                <a:pos x="T0" y="T1"/>
              </a:cxn>
              <a:cxn ang="0">
                <a:pos x="T2" y="T3"/>
              </a:cxn>
              <a:cxn ang="0">
                <a:pos x="T4" y="T5"/>
              </a:cxn>
              <a:cxn ang="0">
                <a:pos x="T6" y="T7"/>
              </a:cxn>
            </a:cxnLst>
            <a:rect l="0" t="0" r="r" b="b"/>
            <a:pathLst>
              <a:path w="252" h="1608">
                <a:moveTo>
                  <a:pt x="0" y="0"/>
                </a:moveTo>
                <a:lnTo>
                  <a:pt x="252" y="0"/>
                </a:lnTo>
                <a:lnTo>
                  <a:pt x="252" y="1608"/>
                </a:lnTo>
                <a:lnTo>
                  <a:pt x="162"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0" name="Freeform 19"/>
          <p:cNvSpPr>
            <a:spLocks/>
          </p:cNvSpPr>
          <p:nvPr/>
        </p:nvSpPr>
        <p:spPr bwMode="auto">
          <a:xfrm>
            <a:off x="7643813"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1" name="Line 20"/>
          <p:cNvSpPr>
            <a:spLocks noChangeShapeType="1"/>
          </p:cNvSpPr>
          <p:nvPr/>
        </p:nvSpPr>
        <p:spPr bwMode="auto">
          <a:xfrm flipH="1">
            <a:off x="4779963" y="1735138"/>
            <a:ext cx="152400"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2" name="Freeform 21"/>
          <p:cNvSpPr>
            <a:spLocks/>
          </p:cNvSpPr>
          <p:nvPr/>
        </p:nvSpPr>
        <p:spPr bwMode="auto">
          <a:xfrm>
            <a:off x="4908550" y="1639888"/>
            <a:ext cx="280988" cy="188913"/>
          </a:xfrm>
          <a:custGeom>
            <a:avLst/>
            <a:gdLst>
              <a:gd name="T0" fmla="*/ 0 w 177"/>
              <a:gd name="T1" fmla="*/ 0 h 119"/>
              <a:gd name="T2" fmla="*/ 177 w 177"/>
              <a:gd name="T3" fmla="*/ 60 h 119"/>
              <a:gd name="T4" fmla="*/ 0 w 177"/>
              <a:gd name="T5" fmla="*/ 119 h 119"/>
              <a:gd name="T6" fmla="*/ 0 w 177"/>
              <a:gd name="T7" fmla="*/ 0 h 119"/>
            </a:gdLst>
            <a:ahLst/>
            <a:cxnLst>
              <a:cxn ang="0">
                <a:pos x="T0" y="T1"/>
              </a:cxn>
              <a:cxn ang="0">
                <a:pos x="T2" y="T3"/>
              </a:cxn>
              <a:cxn ang="0">
                <a:pos x="T4" y="T5"/>
              </a:cxn>
              <a:cxn ang="0">
                <a:pos x="T6" y="T7"/>
              </a:cxn>
            </a:cxnLst>
            <a:rect l="0" t="0" r="r" b="b"/>
            <a:pathLst>
              <a:path w="177" h="119">
                <a:moveTo>
                  <a:pt x="0" y="0"/>
                </a:moveTo>
                <a:lnTo>
                  <a:pt x="177"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3" name="Freeform 22"/>
          <p:cNvSpPr>
            <a:spLocks/>
          </p:cNvSpPr>
          <p:nvPr/>
        </p:nvSpPr>
        <p:spPr bwMode="auto">
          <a:xfrm>
            <a:off x="1098550" y="1735138"/>
            <a:ext cx="407988" cy="2552700"/>
          </a:xfrm>
          <a:custGeom>
            <a:avLst/>
            <a:gdLst>
              <a:gd name="T0" fmla="*/ 95 w 257"/>
              <a:gd name="T1" fmla="*/ 0 h 1608"/>
              <a:gd name="T2" fmla="*/ 0 w 257"/>
              <a:gd name="T3" fmla="*/ 0 h 1608"/>
              <a:gd name="T4" fmla="*/ 0 w 257"/>
              <a:gd name="T5" fmla="*/ 1608 h 1608"/>
              <a:gd name="T6" fmla="*/ 257 w 257"/>
              <a:gd name="T7" fmla="*/ 1608 h 1608"/>
            </a:gdLst>
            <a:ahLst/>
            <a:cxnLst>
              <a:cxn ang="0">
                <a:pos x="T0" y="T1"/>
              </a:cxn>
              <a:cxn ang="0">
                <a:pos x="T2" y="T3"/>
              </a:cxn>
              <a:cxn ang="0">
                <a:pos x="T4" y="T5"/>
              </a:cxn>
              <a:cxn ang="0">
                <a:pos x="T6" y="T7"/>
              </a:cxn>
            </a:cxnLst>
            <a:rect l="0" t="0" r="r" b="b"/>
            <a:pathLst>
              <a:path w="257" h="1608">
                <a:moveTo>
                  <a:pt x="95" y="0"/>
                </a:moveTo>
                <a:lnTo>
                  <a:pt x="0" y="0"/>
                </a:lnTo>
                <a:lnTo>
                  <a:pt x="0" y="1608"/>
                </a:lnTo>
                <a:lnTo>
                  <a:pt x="257" y="1608"/>
                </a:lnTo>
              </a:path>
            </a:pathLst>
          </a:custGeom>
          <a:noFill/>
          <a:ln w="20638"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24" name="Freeform 23"/>
          <p:cNvSpPr>
            <a:spLocks/>
          </p:cNvSpPr>
          <p:nvPr/>
        </p:nvSpPr>
        <p:spPr bwMode="auto">
          <a:xfrm>
            <a:off x="1227138" y="1639888"/>
            <a:ext cx="279400" cy="188913"/>
          </a:xfrm>
          <a:custGeom>
            <a:avLst/>
            <a:gdLst>
              <a:gd name="T0" fmla="*/ 0 w 176"/>
              <a:gd name="T1" fmla="*/ 0 h 119"/>
              <a:gd name="T2" fmla="*/ 176 w 176"/>
              <a:gd name="T3" fmla="*/ 60 h 119"/>
              <a:gd name="T4" fmla="*/ 0 w 176"/>
              <a:gd name="T5" fmla="*/ 119 h 119"/>
              <a:gd name="T6" fmla="*/ 0 w 176"/>
              <a:gd name="T7" fmla="*/ 0 h 119"/>
            </a:gdLst>
            <a:ahLst/>
            <a:cxnLst>
              <a:cxn ang="0">
                <a:pos x="T0" y="T1"/>
              </a:cxn>
              <a:cxn ang="0">
                <a:pos x="T2" y="T3"/>
              </a:cxn>
              <a:cxn ang="0">
                <a:pos x="T4" y="T5"/>
              </a:cxn>
              <a:cxn ang="0">
                <a:pos x="T6" y="T7"/>
              </a:cxn>
            </a:cxnLst>
            <a:rect l="0" t="0" r="r" b="b"/>
            <a:pathLst>
              <a:path w="176" h="119">
                <a:moveTo>
                  <a:pt x="0" y="0"/>
                </a:moveTo>
                <a:lnTo>
                  <a:pt x="176" y="60"/>
                </a:lnTo>
                <a:lnTo>
                  <a:pt x="0" y="119"/>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1" name="Rectangle 30"/>
          <p:cNvSpPr>
            <a:spLocks noChangeArrowheads="1"/>
          </p:cNvSpPr>
          <p:nvPr/>
        </p:nvSpPr>
        <p:spPr bwMode="auto">
          <a:xfrm>
            <a:off x="2049463" y="3808413"/>
            <a:ext cx="15748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100">
                <a:solidFill>
                  <a:srgbClr val="000000"/>
                </a:solidFill>
                <a:ea typeface="MS PGothic" pitchFamily="34" charset="-128"/>
              </a:rPr>
              <a:t>Content</a:t>
            </a:r>
            <a:endParaRPr lang="en-US" altLang="en-US" sz="1800">
              <a:solidFill>
                <a:prstClr val="black"/>
              </a:solidFill>
              <a:ea typeface="MS PGothic" pitchFamily="34" charset="-128"/>
            </a:endParaRPr>
          </a:p>
        </p:txBody>
      </p:sp>
      <p:sp>
        <p:nvSpPr>
          <p:cNvPr id="32" name="Rectangle 31"/>
          <p:cNvSpPr>
            <a:spLocks noChangeArrowheads="1"/>
          </p:cNvSpPr>
          <p:nvPr/>
        </p:nvSpPr>
        <p:spPr bwMode="auto">
          <a:xfrm>
            <a:off x="2127250" y="4294188"/>
            <a:ext cx="142081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200">
                <a:solidFill>
                  <a:srgbClr val="000000"/>
                </a:solidFill>
                <a:ea typeface="MS PGothic" pitchFamily="34" charset="-128"/>
              </a:rPr>
              <a:t>Quality</a:t>
            </a:r>
            <a:endParaRPr lang="en-US" altLang="en-US" sz="1800">
              <a:solidFill>
                <a:prstClr val="black"/>
              </a:solidFill>
              <a:ea typeface="MS PGothic" pitchFamily="34" charset="-128"/>
            </a:endParaRPr>
          </a:p>
        </p:txBody>
      </p:sp>
      <p:sp>
        <p:nvSpPr>
          <p:cNvPr id="33" name="Line 32"/>
          <p:cNvSpPr>
            <a:spLocks noChangeShapeType="1"/>
          </p:cNvSpPr>
          <p:nvPr/>
        </p:nvSpPr>
        <p:spPr bwMode="auto">
          <a:xfrm flipH="1">
            <a:off x="4246563" y="4287838"/>
            <a:ext cx="696913" cy="0"/>
          </a:xfrm>
          <a:prstGeom prst="line">
            <a:avLst/>
          </a:prstGeom>
          <a:noFill/>
          <a:ln w="20638" cap="rnd">
            <a:solidFill>
              <a:srgbClr val="4677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
        <p:nvSpPr>
          <p:cNvPr id="34" name="Freeform 33"/>
          <p:cNvSpPr>
            <a:spLocks/>
          </p:cNvSpPr>
          <p:nvPr/>
        </p:nvSpPr>
        <p:spPr bwMode="auto">
          <a:xfrm>
            <a:off x="3989388" y="4192588"/>
            <a:ext cx="280988" cy="187325"/>
          </a:xfrm>
          <a:custGeom>
            <a:avLst/>
            <a:gdLst>
              <a:gd name="T0" fmla="*/ 177 w 177"/>
              <a:gd name="T1" fmla="*/ 118 h 118"/>
              <a:gd name="T2" fmla="*/ 0 w 177"/>
              <a:gd name="T3" fmla="*/ 60 h 118"/>
              <a:gd name="T4" fmla="*/ 177 w 177"/>
              <a:gd name="T5" fmla="*/ 0 h 118"/>
              <a:gd name="T6" fmla="*/ 177 w 177"/>
              <a:gd name="T7" fmla="*/ 118 h 118"/>
            </a:gdLst>
            <a:ahLst/>
            <a:cxnLst>
              <a:cxn ang="0">
                <a:pos x="T0" y="T1"/>
              </a:cxn>
              <a:cxn ang="0">
                <a:pos x="T2" y="T3"/>
              </a:cxn>
              <a:cxn ang="0">
                <a:pos x="T4" y="T5"/>
              </a:cxn>
              <a:cxn ang="0">
                <a:pos x="T6" y="T7"/>
              </a:cxn>
            </a:cxnLst>
            <a:rect l="0" t="0" r="r" b="b"/>
            <a:pathLst>
              <a:path w="177" h="118">
                <a:moveTo>
                  <a:pt x="177" y="118"/>
                </a:moveTo>
                <a:lnTo>
                  <a:pt x="0" y="60"/>
                </a:lnTo>
                <a:lnTo>
                  <a:pt x="177" y="0"/>
                </a:lnTo>
                <a:lnTo>
                  <a:pt x="177" y="118"/>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a typeface="MS PGothic" pitchFamily="34" charset="-128"/>
            </a:endParaRPr>
          </a:p>
        </p:txBody>
      </p:sp>
    </p:spTree>
    <p:extLst>
      <p:ext uri="{BB962C8B-B14F-4D97-AF65-F5344CB8AC3E}">
        <p14:creationId xmlns:p14="http://schemas.microsoft.com/office/powerpoint/2010/main" val="2462865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Line 6"/>
          <p:cNvSpPr>
            <a:spLocks noChangeShapeType="1"/>
          </p:cNvSpPr>
          <p:nvPr/>
        </p:nvSpPr>
        <p:spPr bwMode="auto">
          <a:xfrm>
            <a:off x="4363245" y="3386549"/>
            <a:ext cx="25923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1" name="Line 7"/>
          <p:cNvSpPr>
            <a:spLocks noChangeShapeType="1"/>
          </p:cNvSpPr>
          <p:nvPr/>
        </p:nvSpPr>
        <p:spPr bwMode="auto">
          <a:xfrm flipV="1">
            <a:off x="4579145" y="1140555"/>
            <a:ext cx="0" cy="25050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2" name="Text Box 8"/>
          <p:cNvSpPr txBox="1">
            <a:spLocks noChangeArrowheads="1"/>
          </p:cNvSpPr>
          <p:nvPr/>
        </p:nvSpPr>
        <p:spPr bwMode="auto">
          <a:xfrm>
            <a:off x="6092034" y="3466559"/>
            <a:ext cx="10583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eaLnBrk="1" hangingPunct="1"/>
            <a:r>
              <a:rPr lang="en-US">
                <a:solidFill>
                  <a:prstClr val="black"/>
                </a:solidFill>
              </a:rPr>
              <a:t>Player</a:t>
            </a:r>
            <a:endParaRPr lang="en-GB">
              <a:solidFill>
                <a:prstClr val="black"/>
              </a:solidFill>
            </a:endParaRPr>
          </a:p>
        </p:txBody>
      </p:sp>
      <p:sp>
        <p:nvSpPr>
          <p:cNvPr id="33" name="Text Box 9"/>
          <p:cNvSpPr txBox="1">
            <a:spLocks noChangeArrowheads="1"/>
          </p:cNvSpPr>
          <p:nvPr/>
        </p:nvSpPr>
        <p:spPr bwMode="auto">
          <a:xfrm>
            <a:off x="4507709" y="506189"/>
            <a:ext cx="16562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r>
              <a:rPr lang="en-US">
                <a:solidFill>
                  <a:prstClr val="black"/>
                </a:solidFill>
              </a:rPr>
              <a:t>Frustration</a:t>
            </a:r>
            <a:endParaRPr lang="en-GB">
              <a:solidFill>
                <a:prstClr val="black"/>
              </a:solidFill>
            </a:endParaRPr>
          </a:p>
        </p:txBody>
      </p:sp>
      <p:sp>
        <p:nvSpPr>
          <p:cNvPr id="34" name="Text Box 10"/>
          <p:cNvSpPr txBox="1">
            <a:spLocks noChangeArrowheads="1"/>
          </p:cNvSpPr>
          <p:nvPr/>
        </p:nvSpPr>
        <p:spPr bwMode="auto">
          <a:xfrm>
            <a:off x="3355184" y="4683855"/>
            <a:ext cx="12634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r>
              <a:rPr lang="en-US">
                <a:solidFill>
                  <a:prstClr val="black"/>
                </a:solidFill>
              </a:rPr>
              <a:t>Content</a:t>
            </a:r>
            <a:endParaRPr lang="en-GB">
              <a:solidFill>
                <a:prstClr val="black"/>
              </a:solidFill>
            </a:endParaRPr>
          </a:p>
        </p:txBody>
      </p:sp>
      <p:sp>
        <p:nvSpPr>
          <p:cNvPr id="35" name="Line 11"/>
          <p:cNvSpPr>
            <a:spLocks noChangeShapeType="1"/>
          </p:cNvSpPr>
          <p:nvPr/>
        </p:nvSpPr>
        <p:spPr bwMode="auto">
          <a:xfrm flipH="1">
            <a:off x="3210720" y="3215099"/>
            <a:ext cx="1512888" cy="1743076"/>
          </a:xfrm>
          <a:prstGeom prst="line">
            <a:avLst/>
          </a:prstGeom>
          <a:ln w="63500">
            <a:headEnd/>
            <a:tailEnd type="triangle" w="med" len="med"/>
          </a:ln>
        </p:spPr>
        <p:style>
          <a:lnRef idx="3">
            <a:schemeClr val="accent5"/>
          </a:lnRef>
          <a:fillRef idx="0">
            <a:schemeClr val="accent5"/>
          </a:fillRef>
          <a:effectRef idx="2">
            <a:schemeClr val="accent5"/>
          </a:effectRef>
          <a:fontRef idx="minor">
            <a:schemeClr val="tx1"/>
          </a:fontRef>
        </p:style>
        <p:txBody>
          <a:bodyPr/>
          <a:lstStyle/>
          <a:p>
            <a:endParaRPr lang="en-GB">
              <a:solidFill>
                <a:prstClr val="black"/>
              </a:solidFill>
            </a:endParaRPr>
          </a:p>
        </p:txBody>
      </p:sp>
      <p:grpSp>
        <p:nvGrpSpPr>
          <p:cNvPr id="36" name="Group 29"/>
          <p:cNvGrpSpPr>
            <a:grpSpLocks/>
          </p:cNvGrpSpPr>
          <p:nvPr/>
        </p:nvGrpSpPr>
        <p:grpSpPr bwMode="auto">
          <a:xfrm>
            <a:off x="5656409" y="3222720"/>
            <a:ext cx="1939927" cy="1632585"/>
            <a:chOff x="4558" y="2394"/>
            <a:chExt cx="1222" cy="857"/>
          </a:xfrm>
        </p:grpSpPr>
        <p:sp>
          <p:nvSpPr>
            <p:cNvPr id="37" name="AutoShape 12"/>
            <p:cNvSpPr>
              <a:spLocks noChangeArrowheads="1"/>
            </p:cNvSpPr>
            <p:nvPr/>
          </p:nvSpPr>
          <p:spPr bwMode="auto">
            <a:xfrm>
              <a:off x="4558" y="2394"/>
              <a:ext cx="136" cy="132"/>
            </a:xfrm>
            <a:prstGeom prst="star5">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solidFill>
                  <a:prstClr val="black"/>
                </a:solidFill>
              </a:endParaRPr>
            </a:p>
          </p:txBody>
        </p:sp>
        <p:sp>
          <p:nvSpPr>
            <p:cNvPr id="38" name="Line 13"/>
            <p:cNvSpPr>
              <a:spLocks noChangeShapeType="1"/>
            </p:cNvSpPr>
            <p:nvPr/>
          </p:nvSpPr>
          <p:spPr bwMode="auto">
            <a:xfrm>
              <a:off x="4649" y="2572"/>
              <a:ext cx="354" cy="45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9" name="Text Box 14"/>
            <p:cNvSpPr txBox="1">
              <a:spLocks noChangeArrowheads="1"/>
            </p:cNvSpPr>
            <p:nvPr/>
          </p:nvSpPr>
          <p:spPr bwMode="auto">
            <a:xfrm>
              <a:off x="4876" y="3009"/>
              <a:ext cx="904"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eaLnBrk="1" hangingPunct="1"/>
              <a:r>
                <a:rPr lang="en-US" dirty="0">
                  <a:solidFill>
                    <a:prstClr val="black"/>
                  </a:solidFill>
                </a:rPr>
                <a:t>Georgios</a:t>
              </a:r>
              <a:endParaRPr lang="en-GB" dirty="0">
                <a:solidFill>
                  <a:prstClr val="black"/>
                </a:solidFill>
              </a:endParaRPr>
            </a:p>
          </p:txBody>
        </p:sp>
      </p:grpSp>
      <p:grpSp>
        <p:nvGrpSpPr>
          <p:cNvPr id="40" name="Group 28"/>
          <p:cNvGrpSpPr>
            <a:grpSpLocks/>
          </p:cNvGrpSpPr>
          <p:nvPr/>
        </p:nvGrpSpPr>
        <p:grpSpPr bwMode="auto">
          <a:xfrm>
            <a:off x="3063083" y="2435955"/>
            <a:ext cx="1155700" cy="1579244"/>
            <a:chOff x="3059" y="1981"/>
            <a:chExt cx="728" cy="829"/>
          </a:xfrm>
        </p:grpSpPr>
        <p:sp>
          <p:nvSpPr>
            <p:cNvPr id="41" name="AutoShape 25"/>
            <p:cNvSpPr>
              <a:spLocks noChangeArrowheads="1"/>
            </p:cNvSpPr>
            <p:nvPr/>
          </p:nvSpPr>
          <p:spPr bwMode="auto">
            <a:xfrm>
              <a:off x="3651" y="2678"/>
              <a:ext cx="136" cy="132"/>
            </a:xfrm>
            <a:prstGeom prst="star5">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solidFill>
                  <a:prstClr val="black"/>
                </a:solidFill>
              </a:endParaRPr>
            </a:p>
          </p:txBody>
        </p:sp>
        <p:sp>
          <p:nvSpPr>
            <p:cNvPr id="42" name="Line 26"/>
            <p:cNvSpPr>
              <a:spLocks noChangeShapeType="1"/>
            </p:cNvSpPr>
            <p:nvPr/>
          </p:nvSpPr>
          <p:spPr bwMode="auto">
            <a:xfrm flipH="1" flipV="1">
              <a:off x="3288" y="2269"/>
              <a:ext cx="363" cy="4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3" name="Text Box 27"/>
            <p:cNvSpPr txBox="1">
              <a:spLocks noChangeArrowheads="1"/>
            </p:cNvSpPr>
            <p:nvPr/>
          </p:nvSpPr>
          <p:spPr bwMode="auto">
            <a:xfrm>
              <a:off x="3059" y="1981"/>
              <a:ext cx="494"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r>
                <a:rPr lang="en-US">
                  <a:solidFill>
                    <a:prstClr val="black"/>
                  </a:solidFill>
                </a:rPr>
                <a:t>Map</a:t>
              </a:r>
              <a:endParaRPr lang="en-GB">
                <a:solidFill>
                  <a:prstClr val="black"/>
                </a:solidFill>
              </a:endParaRPr>
            </a:p>
          </p:txBody>
        </p:sp>
      </p:grpSp>
      <p:grpSp>
        <p:nvGrpSpPr>
          <p:cNvPr id="44" name="Group 36"/>
          <p:cNvGrpSpPr>
            <a:grpSpLocks/>
          </p:cNvGrpSpPr>
          <p:nvPr/>
        </p:nvGrpSpPr>
        <p:grpSpPr bwMode="auto">
          <a:xfrm>
            <a:off x="4709320" y="1313909"/>
            <a:ext cx="2173288" cy="1468756"/>
            <a:chOff x="4096" y="1392"/>
            <a:chExt cx="1369" cy="771"/>
          </a:xfrm>
        </p:grpSpPr>
        <p:cxnSp>
          <p:nvCxnSpPr>
            <p:cNvPr id="45" name="AutoShape 16"/>
            <p:cNvCxnSpPr>
              <a:cxnSpLocks noChangeShapeType="1"/>
            </p:cNvCxnSpPr>
            <p:nvPr/>
          </p:nvCxnSpPr>
          <p:spPr bwMode="auto">
            <a:xfrm flipH="1">
              <a:off x="4958" y="1755"/>
              <a:ext cx="499" cy="40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AutoShape 17"/>
            <p:cNvCxnSpPr>
              <a:cxnSpLocks noChangeShapeType="1"/>
            </p:cNvCxnSpPr>
            <p:nvPr/>
          </p:nvCxnSpPr>
          <p:spPr bwMode="auto">
            <a:xfrm flipH="1">
              <a:off x="4096" y="1710"/>
              <a:ext cx="499" cy="40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Freeform 19"/>
            <p:cNvSpPr>
              <a:spLocks/>
            </p:cNvSpPr>
            <p:nvPr/>
          </p:nvSpPr>
          <p:spPr bwMode="auto">
            <a:xfrm>
              <a:off x="4096" y="1808"/>
              <a:ext cx="862" cy="355"/>
            </a:xfrm>
            <a:custGeom>
              <a:avLst/>
              <a:gdLst>
                <a:gd name="T0" fmla="*/ 0 w 862"/>
                <a:gd name="T1" fmla="*/ 310 h 355"/>
                <a:gd name="T2" fmla="*/ 273 w 862"/>
                <a:gd name="T3" fmla="*/ 128 h 355"/>
                <a:gd name="T4" fmla="*/ 636 w 862"/>
                <a:gd name="T5" fmla="*/ 38 h 355"/>
                <a:gd name="T6" fmla="*/ 862 w 862"/>
                <a:gd name="T7" fmla="*/ 355 h 3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2" h="355">
                  <a:moveTo>
                    <a:pt x="0" y="310"/>
                  </a:moveTo>
                  <a:cubicBezTo>
                    <a:pt x="83" y="241"/>
                    <a:pt x="167" y="173"/>
                    <a:pt x="273" y="128"/>
                  </a:cubicBezTo>
                  <a:cubicBezTo>
                    <a:pt x="379" y="83"/>
                    <a:pt x="538" y="0"/>
                    <a:pt x="636" y="38"/>
                  </a:cubicBezTo>
                  <a:cubicBezTo>
                    <a:pt x="734" y="76"/>
                    <a:pt x="824" y="302"/>
                    <a:pt x="862" y="3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8" name="Line 22"/>
            <p:cNvSpPr>
              <a:spLocks noChangeShapeType="1"/>
            </p:cNvSpPr>
            <p:nvPr/>
          </p:nvSpPr>
          <p:spPr bwMode="auto">
            <a:xfrm flipV="1">
              <a:off x="4739" y="1536"/>
              <a:ext cx="545" cy="174"/>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9" name="Freeform 30"/>
            <p:cNvSpPr>
              <a:spLocks/>
            </p:cNvSpPr>
            <p:nvPr/>
          </p:nvSpPr>
          <p:spPr bwMode="auto">
            <a:xfrm>
              <a:off x="4286" y="1664"/>
              <a:ext cx="862" cy="355"/>
            </a:xfrm>
            <a:custGeom>
              <a:avLst/>
              <a:gdLst>
                <a:gd name="T0" fmla="*/ 0 w 862"/>
                <a:gd name="T1" fmla="*/ 310 h 355"/>
                <a:gd name="T2" fmla="*/ 273 w 862"/>
                <a:gd name="T3" fmla="*/ 128 h 355"/>
                <a:gd name="T4" fmla="*/ 636 w 862"/>
                <a:gd name="T5" fmla="*/ 38 h 355"/>
                <a:gd name="T6" fmla="*/ 862 w 862"/>
                <a:gd name="T7" fmla="*/ 355 h 3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2" h="355">
                  <a:moveTo>
                    <a:pt x="0" y="310"/>
                  </a:moveTo>
                  <a:cubicBezTo>
                    <a:pt x="83" y="241"/>
                    <a:pt x="167" y="173"/>
                    <a:pt x="273" y="128"/>
                  </a:cubicBezTo>
                  <a:cubicBezTo>
                    <a:pt x="379" y="83"/>
                    <a:pt x="538" y="0"/>
                    <a:pt x="636" y="38"/>
                  </a:cubicBezTo>
                  <a:cubicBezTo>
                    <a:pt x="734" y="76"/>
                    <a:pt x="824" y="302"/>
                    <a:pt x="862" y="3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0" name="Freeform 31"/>
            <p:cNvSpPr>
              <a:spLocks/>
            </p:cNvSpPr>
            <p:nvPr/>
          </p:nvSpPr>
          <p:spPr bwMode="auto">
            <a:xfrm>
              <a:off x="4422" y="1536"/>
              <a:ext cx="862" cy="355"/>
            </a:xfrm>
            <a:custGeom>
              <a:avLst/>
              <a:gdLst>
                <a:gd name="T0" fmla="*/ 0 w 862"/>
                <a:gd name="T1" fmla="*/ 310 h 355"/>
                <a:gd name="T2" fmla="*/ 273 w 862"/>
                <a:gd name="T3" fmla="*/ 128 h 355"/>
                <a:gd name="T4" fmla="*/ 636 w 862"/>
                <a:gd name="T5" fmla="*/ 38 h 355"/>
                <a:gd name="T6" fmla="*/ 862 w 862"/>
                <a:gd name="T7" fmla="*/ 355 h 3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2" h="355">
                  <a:moveTo>
                    <a:pt x="0" y="310"/>
                  </a:moveTo>
                  <a:cubicBezTo>
                    <a:pt x="83" y="241"/>
                    <a:pt x="167" y="173"/>
                    <a:pt x="273" y="128"/>
                  </a:cubicBezTo>
                  <a:cubicBezTo>
                    <a:pt x="379" y="83"/>
                    <a:pt x="538" y="0"/>
                    <a:pt x="636" y="38"/>
                  </a:cubicBezTo>
                  <a:cubicBezTo>
                    <a:pt x="734" y="76"/>
                    <a:pt x="824" y="302"/>
                    <a:pt x="862" y="3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1" name="Freeform 32"/>
            <p:cNvSpPr>
              <a:spLocks/>
            </p:cNvSpPr>
            <p:nvPr/>
          </p:nvSpPr>
          <p:spPr bwMode="auto">
            <a:xfrm>
              <a:off x="4603" y="1392"/>
              <a:ext cx="862" cy="355"/>
            </a:xfrm>
            <a:custGeom>
              <a:avLst/>
              <a:gdLst>
                <a:gd name="T0" fmla="*/ 0 w 862"/>
                <a:gd name="T1" fmla="*/ 310 h 355"/>
                <a:gd name="T2" fmla="*/ 273 w 862"/>
                <a:gd name="T3" fmla="*/ 128 h 355"/>
                <a:gd name="T4" fmla="*/ 636 w 862"/>
                <a:gd name="T5" fmla="*/ 38 h 355"/>
                <a:gd name="T6" fmla="*/ 862 w 862"/>
                <a:gd name="T7" fmla="*/ 355 h 3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2" h="355">
                  <a:moveTo>
                    <a:pt x="0" y="310"/>
                  </a:moveTo>
                  <a:cubicBezTo>
                    <a:pt x="83" y="241"/>
                    <a:pt x="167" y="173"/>
                    <a:pt x="273" y="128"/>
                  </a:cubicBezTo>
                  <a:cubicBezTo>
                    <a:pt x="379" y="83"/>
                    <a:pt x="538" y="0"/>
                    <a:pt x="636" y="38"/>
                  </a:cubicBezTo>
                  <a:cubicBezTo>
                    <a:pt x="734" y="76"/>
                    <a:pt x="824" y="302"/>
                    <a:pt x="862" y="3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cxnSp>
          <p:nvCxnSpPr>
            <p:cNvPr id="52" name="AutoShape 33"/>
            <p:cNvCxnSpPr>
              <a:cxnSpLocks noChangeShapeType="1"/>
            </p:cNvCxnSpPr>
            <p:nvPr/>
          </p:nvCxnSpPr>
          <p:spPr bwMode="auto">
            <a:xfrm flipH="1">
              <a:off x="4830" y="1528"/>
              <a:ext cx="499" cy="40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AutoShape 34"/>
            <p:cNvCxnSpPr>
              <a:cxnSpLocks noChangeShapeType="1"/>
            </p:cNvCxnSpPr>
            <p:nvPr/>
          </p:nvCxnSpPr>
          <p:spPr bwMode="auto">
            <a:xfrm flipH="1">
              <a:off x="4604" y="1437"/>
              <a:ext cx="499" cy="40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AutoShape 35"/>
            <p:cNvCxnSpPr>
              <a:cxnSpLocks noChangeShapeType="1"/>
            </p:cNvCxnSpPr>
            <p:nvPr/>
          </p:nvCxnSpPr>
          <p:spPr bwMode="auto">
            <a:xfrm flipH="1">
              <a:off x="4468" y="1482"/>
              <a:ext cx="499" cy="40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5" name="Picture 7"/>
          <p:cNvPicPr>
            <a:picLocks noChangeAspect="1"/>
          </p:cNvPicPr>
          <p:nvPr/>
        </p:nvPicPr>
        <p:blipFill>
          <a:blip r:embed="rId3"/>
          <a:srcRect/>
          <a:stretch>
            <a:fillRect/>
          </a:stretch>
        </p:blipFill>
        <p:spPr bwMode="auto">
          <a:xfrm>
            <a:off x="429559" y="506189"/>
            <a:ext cx="2533299" cy="27536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8583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35" y="1417340"/>
            <a:ext cx="1962685" cy="1409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1858253" y="2170822"/>
            <a:ext cx="2495643" cy="2836221"/>
            <a:chOff x="970782" y="1128713"/>
            <a:chExt cx="4105275" cy="3781425"/>
          </a:xfrm>
        </p:grpSpPr>
        <p:sp>
          <p:nvSpPr>
            <p:cNvPr id="7" name="Rectangle 4"/>
            <p:cNvSpPr>
              <a:spLocks noChangeArrowheads="1"/>
            </p:cNvSpPr>
            <p:nvPr/>
          </p:nvSpPr>
          <p:spPr bwMode="auto">
            <a:xfrm>
              <a:off x="971476" y="4308475"/>
              <a:ext cx="3960813" cy="6016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a:r>
                <a:rPr lang="en-US" sz="1200" b="1" dirty="0">
                  <a:solidFill>
                    <a:prstClr val="black"/>
                  </a:solidFill>
                  <a:latin typeface="Calibri" pitchFamily="34" charset="0"/>
                  <a:ea typeface="MS PGothic" pitchFamily="34" charset="-128"/>
                </a:rPr>
                <a:t>Player Experience</a:t>
              </a:r>
            </a:p>
            <a:p>
              <a:pPr algn="ctr"/>
              <a:r>
                <a:rPr lang="en-US" sz="1200" dirty="0">
                  <a:solidFill>
                    <a:prstClr val="black"/>
                  </a:solidFill>
                  <a:latin typeface="Calibri" pitchFamily="34" charset="0"/>
                  <a:ea typeface="MS PGothic" pitchFamily="34" charset="-128"/>
                </a:rPr>
                <a:t>(Engagement, frustration, challenge)</a:t>
              </a:r>
              <a:endParaRPr lang="da-DK" sz="1200" dirty="0">
                <a:solidFill>
                  <a:prstClr val="black"/>
                </a:solidFill>
                <a:latin typeface="Calibri" pitchFamily="34" charset="0"/>
                <a:ea typeface="MS PGothic" pitchFamily="34" charset="-128"/>
              </a:endParaRPr>
            </a:p>
          </p:txBody>
        </p:sp>
        <p:sp>
          <p:nvSpPr>
            <p:cNvPr id="8" name="Rectangle 74"/>
            <p:cNvSpPr>
              <a:spLocks noChangeArrowheads="1"/>
            </p:cNvSpPr>
            <p:nvPr/>
          </p:nvSpPr>
          <p:spPr bwMode="auto">
            <a:xfrm>
              <a:off x="970782" y="1128713"/>
              <a:ext cx="4105275" cy="53975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r>
                <a:rPr lang="en-US" sz="1200" dirty="0">
                  <a:solidFill>
                    <a:prstClr val="black"/>
                  </a:solidFill>
                  <a:latin typeface="Calibri" pitchFamily="34" charset="0"/>
                  <a:ea typeface="MS PGothic" pitchFamily="34" charset="-128"/>
                </a:rPr>
                <a:t>Level features and playing behavior</a:t>
              </a:r>
              <a:endParaRPr lang="da-DK" sz="1200" dirty="0">
                <a:solidFill>
                  <a:prstClr val="black"/>
                </a:solidFill>
                <a:latin typeface="Calibri" pitchFamily="34" charset="0"/>
                <a:ea typeface="MS PGothic" pitchFamily="34" charset="-128"/>
              </a:endParaRPr>
            </a:p>
          </p:txBody>
        </p:sp>
        <p:grpSp>
          <p:nvGrpSpPr>
            <p:cNvPr id="10" name="Group 81"/>
            <p:cNvGrpSpPr>
              <a:grpSpLocks/>
            </p:cNvGrpSpPr>
            <p:nvPr/>
          </p:nvGrpSpPr>
          <p:grpSpPr bwMode="auto">
            <a:xfrm>
              <a:off x="1260401" y="1657350"/>
              <a:ext cx="3311525" cy="2640013"/>
              <a:chOff x="3379" y="1097"/>
              <a:chExt cx="2086" cy="1663"/>
            </a:xfrm>
          </p:grpSpPr>
          <p:sp>
            <p:nvSpPr>
              <p:cNvPr id="11" name="Oval 82"/>
              <p:cNvSpPr>
                <a:spLocks noChangeArrowheads="1"/>
              </p:cNvSpPr>
              <p:nvPr/>
            </p:nvSpPr>
            <p:spPr bwMode="auto">
              <a:xfrm rot="5400000" flipV="1">
                <a:off x="3809" y="2323"/>
                <a:ext cx="227"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a typeface="MS PGothic" pitchFamily="34" charset="-128"/>
                </a:endParaRPr>
              </a:p>
            </p:txBody>
          </p:sp>
          <p:sp>
            <p:nvSpPr>
              <p:cNvPr id="12" name="Oval 83"/>
              <p:cNvSpPr>
                <a:spLocks noChangeArrowheads="1"/>
              </p:cNvSpPr>
              <p:nvPr/>
            </p:nvSpPr>
            <p:spPr bwMode="auto">
              <a:xfrm rot="5400000" flipV="1">
                <a:off x="4127"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a typeface="MS PGothic" pitchFamily="34" charset="-128"/>
                </a:endParaRPr>
              </a:p>
            </p:txBody>
          </p:sp>
          <p:sp>
            <p:nvSpPr>
              <p:cNvPr id="13" name="Oval 84"/>
              <p:cNvSpPr>
                <a:spLocks noChangeArrowheads="1"/>
              </p:cNvSpPr>
              <p:nvPr/>
            </p:nvSpPr>
            <p:spPr bwMode="auto">
              <a:xfrm rot="5400000" flipV="1">
                <a:off x="3810"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a typeface="MS PGothic" pitchFamily="34" charset="-128"/>
                </a:endParaRPr>
              </a:p>
            </p:txBody>
          </p:sp>
          <p:sp>
            <p:nvSpPr>
              <p:cNvPr id="14" name="Oval 85"/>
              <p:cNvSpPr>
                <a:spLocks noChangeArrowheads="1"/>
              </p:cNvSpPr>
              <p:nvPr/>
            </p:nvSpPr>
            <p:spPr bwMode="auto">
              <a:xfrm rot="5400000" flipV="1">
                <a:off x="4445"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a typeface="MS PGothic" pitchFamily="34" charset="-128"/>
                </a:endParaRPr>
              </a:p>
            </p:txBody>
          </p:sp>
          <p:sp>
            <p:nvSpPr>
              <p:cNvPr id="15" name="Line 86"/>
              <p:cNvSpPr>
                <a:spLocks noChangeShapeType="1"/>
              </p:cNvSpPr>
              <p:nvPr/>
            </p:nvSpPr>
            <p:spPr bwMode="auto">
              <a:xfrm rot="5400000" flipV="1">
                <a:off x="3829" y="2666"/>
                <a:ext cx="188"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16" name="Line 87"/>
              <p:cNvSpPr>
                <a:spLocks noChangeShapeType="1"/>
              </p:cNvSpPr>
              <p:nvPr/>
            </p:nvSpPr>
            <p:spPr bwMode="auto">
              <a:xfrm rot="5400000" flipV="1">
                <a:off x="3753" y="1608"/>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17" name="Line 88"/>
              <p:cNvSpPr>
                <a:spLocks noChangeShapeType="1"/>
              </p:cNvSpPr>
              <p:nvPr/>
            </p:nvSpPr>
            <p:spPr bwMode="auto">
              <a:xfrm rot="5400000" flipH="1" flipV="1">
                <a:off x="4071" y="1608"/>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18" name="Line 89"/>
              <p:cNvSpPr>
                <a:spLocks noChangeShapeType="1"/>
              </p:cNvSpPr>
              <p:nvPr/>
            </p:nvSpPr>
            <p:spPr bwMode="auto">
              <a:xfrm rot="5400000" flipH="1" flipV="1">
                <a:off x="4388" y="1608"/>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19" name="Line 90"/>
              <p:cNvSpPr>
                <a:spLocks noChangeShapeType="1"/>
              </p:cNvSpPr>
              <p:nvPr/>
            </p:nvSpPr>
            <p:spPr bwMode="auto">
              <a:xfrm rot="5400000" flipH="1">
                <a:off x="4229" y="1449"/>
                <a:ext cx="34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20" name="Line 91"/>
              <p:cNvSpPr>
                <a:spLocks noChangeShapeType="1"/>
              </p:cNvSpPr>
              <p:nvPr/>
            </p:nvSpPr>
            <p:spPr bwMode="auto">
              <a:xfrm rot="5400000" flipH="1">
                <a:off x="4070" y="1290"/>
                <a:ext cx="34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21" name="Line 92"/>
              <p:cNvSpPr>
                <a:spLocks noChangeShapeType="1"/>
              </p:cNvSpPr>
              <p:nvPr/>
            </p:nvSpPr>
            <p:spPr bwMode="auto">
              <a:xfrm rot="5400000" flipH="1" flipV="1">
                <a:off x="3912" y="1449"/>
                <a:ext cx="34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22" name="Line 93"/>
              <p:cNvSpPr>
                <a:spLocks noChangeShapeType="1"/>
              </p:cNvSpPr>
              <p:nvPr/>
            </p:nvSpPr>
            <p:spPr bwMode="auto">
              <a:xfrm rot="5400000" flipH="1" flipV="1">
                <a:off x="4070" y="1290"/>
                <a:ext cx="34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23" name="Line 94"/>
              <p:cNvSpPr>
                <a:spLocks noChangeShapeType="1"/>
              </p:cNvSpPr>
              <p:nvPr/>
            </p:nvSpPr>
            <p:spPr bwMode="auto">
              <a:xfrm rot="5400000" flipH="1" flipV="1">
                <a:off x="4229" y="1449"/>
                <a:ext cx="34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24" name="Line 95"/>
              <p:cNvSpPr>
                <a:spLocks noChangeShapeType="1"/>
              </p:cNvSpPr>
              <p:nvPr/>
            </p:nvSpPr>
            <p:spPr bwMode="auto">
              <a:xfrm rot="5400000" flipH="1">
                <a:off x="3912" y="1449"/>
                <a:ext cx="34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25" name="Oval 96"/>
              <p:cNvSpPr>
                <a:spLocks noChangeArrowheads="1"/>
              </p:cNvSpPr>
              <p:nvPr/>
            </p:nvSpPr>
            <p:spPr bwMode="auto">
              <a:xfrm rot="5400000" flipV="1">
                <a:off x="5216"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a typeface="MS PGothic" pitchFamily="34" charset="-128"/>
                </a:endParaRPr>
              </a:p>
            </p:txBody>
          </p:sp>
          <p:sp>
            <p:nvSpPr>
              <p:cNvPr id="26" name="Oval 97"/>
              <p:cNvSpPr>
                <a:spLocks noChangeArrowheads="1"/>
              </p:cNvSpPr>
              <p:nvPr/>
            </p:nvSpPr>
            <p:spPr bwMode="auto">
              <a:xfrm rot="5400000" flipV="1">
                <a:off x="3402"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a typeface="MS PGothic" pitchFamily="34" charset="-128"/>
                </a:endParaRPr>
              </a:p>
            </p:txBody>
          </p:sp>
          <p:sp>
            <p:nvSpPr>
              <p:cNvPr id="27" name="Oval 98"/>
              <p:cNvSpPr>
                <a:spLocks noChangeArrowheads="1"/>
              </p:cNvSpPr>
              <p:nvPr/>
            </p:nvSpPr>
            <p:spPr bwMode="auto">
              <a:xfrm rot="5400000" flipV="1">
                <a:off x="4808"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a typeface="MS PGothic" pitchFamily="34" charset="-128"/>
                </a:endParaRPr>
              </a:p>
            </p:txBody>
          </p:sp>
          <p:sp>
            <p:nvSpPr>
              <p:cNvPr id="28" name="Line 99"/>
              <p:cNvSpPr>
                <a:spLocks noChangeShapeType="1"/>
              </p:cNvSpPr>
              <p:nvPr/>
            </p:nvSpPr>
            <p:spPr bwMode="auto">
              <a:xfrm rot="5400000" flipV="1">
                <a:off x="3753" y="1268"/>
                <a:ext cx="34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29" name="Line 100"/>
              <p:cNvSpPr>
                <a:spLocks noChangeShapeType="1"/>
              </p:cNvSpPr>
              <p:nvPr/>
            </p:nvSpPr>
            <p:spPr bwMode="auto">
              <a:xfrm rot="5400000" flipV="1">
                <a:off x="4071" y="1268"/>
                <a:ext cx="34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0" name="Line 101"/>
              <p:cNvSpPr>
                <a:spLocks noChangeShapeType="1"/>
              </p:cNvSpPr>
              <p:nvPr/>
            </p:nvSpPr>
            <p:spPr bwMode="auto">
              <a:xfrm rot="5400000" flipV="1">
                <a:off x="4388" y="1268"/>
                <a:ext cx="34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1" name="Line 102"/>
              <p:cNvSpPr>
                <a:spLocks noChangeShapeType="1"/>
              </p:cNvSpPr>
              <p:nvPr/>
            </p:nvSpPr>
            <p:spPr bwMode="auto">
              <a:xfrm rot="5400000" flipV="1">
                <a:off x="4751" y="1267"/>
                <a:ext cx="34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2" name="Line 103"/>
              <p:cNvSpPr>
                <a:spLocks noChangeShapeType="1"/>
              </p:cNvSpPr>
              <p:nvPr/>
            </p:nvSpPr>
            <p:spPr bwMode="auto">
              <a:xfrm rot="5400000">
                <a:off x="3549" y="1404"/>
                <a:ext cx="34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3" name="Line 104"/>
              <p:cNvSpPr>
                <a:spLocks noChangeShapeType="1"/>
              </p:cNvSpPr>
              <p:nvPr/>
            </p:nvSpPr>
            <p:spPr bwMode="auto">
              <a:xfrm rot="5400000">
                <a:off x="3708" y="1245"/>
                <a:ext cx="340" cy="7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4" name="Line 105"/>
              <p:cNvSpPr>
                <a:spLocks noChangeShapeType="1"/>
              </p:cNvSpPr>
              <p:nvPr/>
            </p:nvSpPr>
            <p:spPr bwMode="auto">
              <a:xfrm rot="5400000">
                <a:off x="3866" y="1086"/>
                <a:ext cx="340" cy="10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5" name="Line 106"/>
              <p:cNvSpPr>
                <a:spLocks noChangeShapeType="1"/>
              </p:cNvSpPr>
              <p:nvPr/>
            </p:nvSpPr>
            <p:spPr bwMode="auto">
              <a:xfrm rot="5400000">
                <a:off x="4047" y="905"/>
                <a:ext cx="341" cy="14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6" name="Line 107"/>
              <p:cNvSpPr>
                <a:spLocks noChangeShapeType="1"/>
              </p:cNvSpPr>
              <p:nvPr/>
            </p:nvSpPr>
            <p:spPr bwMode="auto">
              <a:xfrm rot="5400000">
                <a:off x="4251" y="1109"/>
                <a:ext cx="341" cy="9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7" name="Line 108"/>
              <p:cNvSpPr>
                <a:spLocks noChangeShapeType="1"/>
              </p:cNvSpPr>
              <p:nvPr/>
            </p:nvSpPr>
            <p:spPr bwMode="auto">
              <a:xfrm rot="5400000">
                <a:off x="4410" y="1266"/>
                <a:ext cx="34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8" name="Line 109"/>
              <p:cNvSpPr>
                <a:spLocks noChangeShapeType="1"/>
              </p:cNvSpPr>
              <p:nvPr/>
            </p:nvSpPr>
            <p:spPr bwMode="auto">
              <a:xfrm rot="5400000">
                <a:off x="4569" y="1425"/>
                <a:ext cx="34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39" name="Line 110"/>
              <p:cNvSpPr>
                <a:spLocks noChangeShapeType="1"/>
              </p:cNvSpPr>
              <p:nvPr/>
            </p:nvSpPr>
            <p:spPr bwMode="auto">
              <a:xfrm rot="5400000" flipV="1">
                <a:off x="4252" y="1109"/>
                <a:ext cx="340" cy="9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0" name="Line 111"/>
              <p:cNvSpPr>
                <a:spLocks noChangeShapeType="1"/>
              </p:cNvSpPr>
              <p:nvPr/>
            </p:nvSpPr>
            <p:spPr bwMode="auto">
              <a:xfrm rot="5400000" flipV="1">
                <a:off x="4411" y="1268"/>
                <a:ext cx="340" cy="6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1" name="Line 112"/>
              <p:cNvSpPr>
                <a:spLocks noChangeShapeType="1"/>
              </p:cNvSpPr>
              <p:nvPr/>
            </p:nvSpPr>
            <p:spPr bwMode="auto">
              <a:xfrm rot="5400000" flipV="1">
                <a:off x="4411" y="1268"/>
                <a:ext cx="340" cy="6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2" name="Line 113"/>
              <p:cNvSpPr>
                <a:spLocks noChangeShapeType="1"/>
              </p:cNvSpPr>
              <p:nvPr/>
            </p:nvSpPr>
            <p:spPr bwMode="auto">
              <a:xfrm rot="5400000">
                <a:off x="4751" y="1607"/>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3" name="Line 114"/>
              <p:cNvSpPr>
                <a:spLocks noChangeShapeType="1"/>
              </p:cNvSpPr>
              <p:nvPr/>
            </p:nvSpPr>
            <p:spPr bwMode="auto">
              <a:xfrm rot="5400000" flipV="1">
                <a:off x="4569" y="1426"/>
                <a:ext cx="34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4" name="Line 115"/>
              <p:cNvSpPr>
                <a:spLocks noChangeShapeType="1"/>
              </p:cNvSpPr>
              <p:nvPr/>
            </p:nvSpPr>
            <p:spPr bwMode="auto">
              <a:xfrm rot="5400000" flipV="1">
                <a:off x="4456" y="905"/>
                <a:ext cx="340" cy="14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5" name="Line 116"/>
              <p:cNvSpPr>
                <a:spLocks noChangeShapeType="1"/>
              </p:cNvSpPr>
              <p:nvPr/>
            </p:nvSpPr>
            <p:spPr bwMode="auto">
              <a:xfrm rot="5400000" flipV="1">
                <a:off x="4615" y="1064"/>
                <a:ext cx="340" cy="1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6" name="Line 117"/>
              <p:cNvSpPr>
                <a:spLocks noChangeShapeType="1"/>
              </p:cNvSpPr>
              <p:nvPr/>
            </p:nvSpPr>
            <p:spPr bwMode="auto">
              <a:xfrm rot="5400000" flipV="1">
                <a:off x="4773" y="1222"/>
                <a:ext cx="340" cy="7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7" name="Line 118"/>
              <p:cNvSpPr>
                <a:spLocks noChangeShapeType="1"/>
              </p:cNvSpPr>
              <p:nvPr/>
            </p:nvSpPr>
            <p:spPr bwMode="auto">
              <a:xfrm rot="5400000" flipV="1">
                <a:off x="4955" y="1403"/>
                <a:ext cx="34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8" name="Line 119"/>
              <p:cNvSpPr>
                <a:spLocks noChangeShapeType="1"/>
              </p:cNvSpPr>
              <p:nvPr/>
            </p:nvSpPr>
            <p:spPr bwMode="auto">
              <a:xfrm rot="5400000" flipH="1" flipV="1">
                <a:off x="3753" y="2175"/>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49" name="Line 120"/>
              <p:cNvSpPr>
                <a:spLocks noChangeShapeType="1"/>
              </p:cNvSpPr>
              <p:nvPr/>
            </p:nvSpPr>
            <p:spPr bwMode="auto">
              <a:xfrm rot="5400000" flipV="1">
                <a:off x="4071" y="2175"/>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0" name="Line 121"/>
              <p:cNvSpPr>
                <a:spLocks noChangeShapeType="1"/>
              </p:cNvSpPr>
              <p:nvPr/>
            </p:nvSpPr>
            <p:spPr bwMode="auto">
              <a:xfrm rot="5400000" flipV="1">
                <a:off x="4388" y="2175"/>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1" name="Line 122"/>
              <p:cNvSpPr>
                <a:spLocks noChangeShapeType="1"/>
              </p:cNvSpPr>
              <p:nvPr/>
            </p:nvSpPr>
            <p:spPr bwMode="auto">
              <a:xfrm rot="5400000">
                <a:off x="4229" y="2016"/>
                <a:ext cx="34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2" name="Line 123"/>
              <p:cNvSpPr>
                <a:spLocks noChangeShapeType="1"/>
              </p:cNvSpPr>
              <p:nvPr/>
            </p:nvSpPr>
            <p:spPr bwMode="auto">
              <a:xfrm rot="5400000">
                <a:off x="4070" y="1857"/>
                <a:ext cx="34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3" name="Line 124"/>
              <p:cNvSpPr>
                <a:spLocks noChangeShapeType="1"/>
              </p:cNvSpPr>
              <p:nvPr/>
            </p:nvSpPr>
            <p:spPr bwMode="auto">
              <a:xfrm rot="5400000" flipV="1">
                <a:off x="3912" y="2016"/>
                <a:ext cx="34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4" name="Line 125"/>
              <p:cNvSpPr>
                <a:spLocks noChangeShapeType="1"/>
              </p:cNvSpPr>
              <p:nvPr/>
            </p:nvSpPr>
            <p:spPr bwMode="auto">
              <a:xfrm rot="5400000" flipV="1">
                <a:off x="4070" y="1857"/>
                <a:ext cx="34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5" name="Line 126"/>
              <p:cNvSpPr>
                <a:spLocks noChangeShapeType="1"/>
              </p:cNvSpPr>
              <p:nvPr/>
            </p:nvSpPr>
            <p:spPr bwMode="auto">
              <a:xfrm rot="5400000" flipV="1">
                <a:off x="4229" y="2016"/>
                <a:ext cx="34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6" name="Line 127"/>
              <p:cNvSpPr>
                <a:spLocks noChangeShapeType="1"/>
              </p:cNvSpPr>
              <p:nvPr/>
            </p:nvSpPr>
            <p:spPr bwMode="auto">
              <a:xfrm rot="5400000">
                <a:off x="3912" y="2016"/>
                <a:ext cx="34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7" name="Line 128"/>
              <p:cNvSpPr>
                <a:spLocks noChangeShapeType="1"/>
              </p:cNvSpPr>
              <p:nvPr/>
            </p:nvSpPr>
            <p:spPr bwMode="auto">
              <a:xfrm rot="5400000" flipH="1">
                <a:off x="3549" y="1971"/>
                <a:ext cx="34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8" name="Line 129"/>
              <p:cNvSpPr>
                <a:spLocks noChangeShapeType="1"/>
              </p:cNvSpPr>
              <p:nvPr/>
            </p:nvSpPr>
            <p:spPr bwMode="auto">
              <a:xfrm rot="5400000" flipH="1">
                <a:off x="3708" y="1812"/>
                <a:ext cx="340" cy="7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59" name="Line 130"/>
              <p:cNvSpPr>
                <a:spLocks noChangeShapeType="1"/>
              </p:cNvSpPr>
              <p:nvPr/>
            </p:nvSpPr>
            <p:spPr bwMode="auto">
              <a:xfrm rot="5400000" flipH="1">
                <a:off x="3866" y="1653"/>
                <a:ext cx="340" cy="10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60" name="Line 131"/>
              <p:cNvSpPr>
                <a:spLocks noChangeShapeType="1"/>
              </p:cNvSpPr>
              <p:nvPr/>
            </p:nvSpPr>
            <p:spPr bwMode="auto">
              <a:xfrm rot="5400000" flipH="1">
                <a:off x="4047" y="1472"/>
                <a:ext cx="341" cy="14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61" name="Line 132"/>
              <p:cNvSpPr>
                <a:spLocks noChangeShapeType="1"/>
              </p:cNvSpPr>
              <p:nvPr/>
            </p:nvSpPr>
            <p:spPr bwMode="auto">
              <a:xfrm rot="5400000" flipH="1">
                <a:off x="4251" y="1676"/>
                <a:ext cx="341" cy="9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62" name="Line 133"/>
              <p:cNvSpPr>
                <a:spLocks noChangeShapeType="1"/>
              </p:cNvSpPr>
              <p:nvPr/>
            </p:nvSpPr>
            <p:spPr bwMode="auto">
              <a:xfrm rot="5400000" flipH="1">
                <a:off x="4410" y="1833"/>
                <a:ext cx="34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63" name="Line 134"/>
              <p:cNvSpPr>
                <a:spLocks noChangeShapeType="1"/>
              </p:cNvSpPr>
              <p:nvPr/>
            </p:nvSpPr>
            <p:spPr bwMode="auto">
              <a:xfrm rot="5400000" flipH="1">
                <a:off x="4569" y="1992"/>
                <a:ext cx="34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64" name="Line 135"/>
              <p:cNvSpPr>
                <a:spLocks noChangeShapeType="1"/>
              </p:cNvSpPr>
              <p:nvPr/>
            </p:nvSpPr>
            <p:spPr bwMode="auto">
              <a:xfrm rot="5400000" flipH="1" flipV="1">
                <a:off x="4252" y="1676"/>
                <a:ext cx="340" cy="9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65" name="Line 136"/>
              <p:cNvSpPr>
                <a:spLocks noChangeShapeType="1"/>
              </p:cNvSpPr>
              <p:nvPr/>
            </p:nvSpPr>
            <p:spPr bwMode="auto">
              <a:xfrm rot="5400000" flipH="1" flipV="1">
                <a:off x="4411" y="1835"/>
                <a:ext cx="340" cy="6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66" name="Line 137"/>
              <p:cNvSpPr>
                <a:spLocks noChangeShapeType="1"/>
              </p:cNvSpPr>
              <p:nvPr/>
            </p:nvSpPr>
            <p:spPr bwMode="auto">
              <a:xfrm rot="5400000" flipH="1" flipV="1">
                <a:off x="4411" y="1835"/>
                <a:ext cx="340" cy="6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67" name="Line 138"/>
              <p:cNvSpPr>
                <a:spLocks noChangeShapeType="1"/>
              </p:cNvSpPr>
              <p:nvPr/>
            </p:nvSpPr>
            <p:spPr bwMode="auto">
              <a:xfrm rot="5400000" flipH="1">
                <a:off x="4751" y="2174"/>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68" name="Line 139"/>
              <p:cNvSpPr>
                <a:spLocks noChangeShapeType="1"/>
              </p:cNvSpPr>
              <p:nvPr/>
            </p:nvSpPr>
            <p:spPr bwMode="auto">
              <a:xfrm rot="5400000" flipH="1" flipV="1">
                <a:off x="4569" y="1993"/>
                <a:ext cx="34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69" name="Line 140"/>
              <p:cNvSpPr>
                <a:spLocks noChangeShapeType="1"/>
              </p:cNvSpPr>
              <p:nvPr/>
            </p:nvSpPr>
            <p:spPr bwMode="auto">
              <a:xfrm rot="5400000" flipH="1" flipV="1">
                <a:off x="4456" y="1472"/>
                <a:ext cx="340" cy="14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70" name="Line 141"/>
              <p:cNvSpPr>
                <a:spLocks noChangeShapeType="1"/>
              </p:cNvSpPr>
              <p:nvPr/>
            </p:nvSpPr>
            <p:spPr bwMode="auto">
              <a:xfrm rot="5400000" flipH="1" flipV="1">
                <a:off x="4615" y="1631"/>
                <a:ext cx="340" cy="1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71" name="Line 142"/>
              <p:cNvSpPr>
                <a:spLocks noChangeShapeType="1"/>
              </p:cNvSpPr>
              <p:nvPr/>
            </p:nvSpPr>
            <p:spPr bwMode="auto">
              <a:xfrm rot="5400000" flipH="1" flipV="1">
                <a:off x="4773" y="1789"/>
                <a:ext cx="340" cy="7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72" name="Line 143"/>
              <p:cNvSpPr>
                <a:spLocks noChangeShapeType="1"/>
              </p:cNvSpPr>
              <p:nvPr/>
            </p:nvSpPr>
            <p:spPr bwMode="auto">
              <a:xfrm rot="5400000" flipH="1" flipV="1">
                <a:off x="4955" y="1970"/>
                <a:ext cx="34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73" name="Oval 144"/>
              <p:cNvSpPr>
                <a:spLocks noChangeArrowheads="1"/>
              </p:cNvSpPr>
              <p:nvPr/>
            </p:nvSpPr>
            <p:spPr bwMode="auto">
              <a:xfrm rot="5400000" flipV="1">
                <a:off x="4126" y="2322"/>
                <a:ext cx="227"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a typeface="MS PGothic" pitchFamily="34" charset="-128"/>
                </a:endParaRPr>
              </a:p>
            </p:txBody>
          </p:sp>
          <p:sp>
            <p:nvSpPr>
              <p:cNvPr id="74" name="Line 145"/>
              <p:cNvSpPr>
                <a:spLocks noChangeShapeType="1"/>
              </p:cNvSpPr>
              <p:nvPr/>
            </p:nvSpPr>
            <p:spPr bwMode="auto">
              <a:xfrm rot="5400000" flipV="1">
                <a:off x="4146" y="2665"/>
                <a:ext cx="188"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75" name="Oval 146"/>
              <p:cNvSpPr>
                <a:spLocks noChangeArrowheads="1"/>
              </p:cNvSpPr>
              <p:nvPr/>
            </p:nvSpPr>
            <p:spPr bwMode="auto">
              <a:xfrm rot="5400000" flipV="1">
                <a:off x="4444" y="2322"/>
                <a:ext cx="227"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a typeface="MS PGothic" pitchFamily="34" charset="-128"/>
                </a:endParaRPr>
              </a:p>
            </p:txBody>
          </p:sp>
          <p:sp>
            <p:nvSpPr>
              <p:cNvPr id="76" name="Line 147"/>
              <p:cNvSpPr>
                <a:spLocks noChangeShapeType="1"/>
              </p:cNvSpPr>
              <p:nvPr/>
            </p:nvSpPr>
            <p:spPr bwMode="auto">
              <a:xfrm rot="5400000" flipV="1">
                <a:off x="4464" y="2665"/>
                <a:ext cx="188"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sp>
            <p:nvSpPr>
              <p:cNvPr id="77" name="Oval 148"/>
              <p:cNvSpPr>
                <a:spLocks noChangeArrowheads="1"/>
              </p:cNvSpPr>
              <p:nvPr/>
            </p:nvSpPr>
            <p:spPr bwMode="auto">
              <a:xfrm rot="5400000" flipV="1">
                <a:off x="4807" y="2322"/>
                <a:ext cx="227"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a typeface="MS PGothic" pitchFamily="34" charset="-128"/>
                </a:endParaRPr>
              </a:p>
            </p:txBody>
          </p:sp>
          <p:sp>
            <p:nvSpPr>
              <p:cNvPr id="78" name="Line 149"/>
              <p:cNvSpPr>
                <a:spLocks noChangeShapeType="1"/>
              </p:cNvSpPr>
              <p:nvPr/>
            </p:nvSpPr>
            <p:spPr bwMode="auto">
              <a:xfrm rot="5400000" flipV="1">
                <a:off x="4827" y="2665"/>
                <a:ext cx="188"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a typeface="MS PGothic" pitchFamily="34" charset="-128"/>
                </a:endParaRPr>
              </a:p>
            </p:txBody>
          </p:sp>
        </p:grpSp>
      </p:grpSp>
      <p:sp>
        <p:nvSpPr>
          <p:cNvPr id="79" name="Rectangle 3"/>
          <p:cNvSpPr txBox="1">
            <a:spLocks/>
          </p:cNvSpPr>
          <p:nvPr/>
        </p:nvSpPr>
        <p:spPr bwMode="auto">
          <a:xfrm>
            <a:off x="4572000" y="1345332"/>
            <a:ext cx="4320479" cy="11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200" b="1" dirty="0">
                <a:solidFill>
                  <a:prstClr val="black"/>
                </a:solidFill>
              </a:rPr>
              <a:t>Model-free,</a:t>
            </a:r>
            <a:r>
              <a:rPr lang="en-US" sz="2200" dirty="0">
                <a:solidFill>
                  <a:prstClr val="black"/>
                </a:solidFill>
              </a:rPr>
              <a:t> gameplay-based PEM (pairwise preferences as outputs)</a:t>
            </a:r>
          </a:p>
          <a:p>
            <a:pPr>
              <a:buFontTx/>
              <a:buChar char="•"/>
            </a:pPr>
            <a:r>
              <a:rPr lang="en-US" sz="2200" b="1" dirty="0">
                <a:solidFill>
                  <a:prstClr val="black"/>
                </a:solidFill>
              </a:rPr>
              <a:t>Direct</a:t>
            </a:r>
            <a:r>
              <a:rPr lang="en-US" sz="2200" dirty="0">
                <a:solidFill>
                  <a:prstClr val="black"/>
                </a:solidFill>
              </a:rPr>
              <a:t> (data-driven) evaluation function</a:t>
            </a:r>
          </a:p>
          <a:p>
            <a:pPr>
              <a:buFontTx/>
              <a:buChar char="•"/>
            </a:pPr>
            <a:r>
              <a:rPr lang="en-US" sz="2200" b="1" dirty="0">
                <a:solidFill>
                  <a:prstClr val="black"/>
                </a:solidFill>
              </a:rPr>
              <a:t>Indirect </a:t>
            </a:r>
            <a:r>
              <a:rPr lang="en-US" sz="2200" dirty="0">
                <a:solidFill>
                  <a:prstClr val="black"/>
                </a:solidFill>
              </a:rPr>
              <a:t>content representation (a few parameters)</a:t>
            </a:r>
          </a:p>
          <a:p>
            <a:pPr>
              <a:buFontTx/>
              <a:buChar char="•"/>
            </a:pPr>
            <a:r>
              <a:rPr lang="en-US" sz="2200" dirty="0">
                <a:solidFill>
                  <a:prstClr val="black"/>
                </a:solidFill>
              </a:rPr>
              <a:t>Search for good content via </a:t>
            </a:r>
            <a:r>
              <a:rPr lang="en-US" sz="2200" b="1" dirty="0">
                <a:solidFill>
                  <a:prstClr val="black"/>
                </a:solidFill>
              </a:rPr>
              <a:t>exhaustive search</a:t>
            </a:r>
            <a:r>
              <a:rPr lang="en-US" sz="2200" dirty="0">
                <a:solidFill>
                  <a:prstClr val="black"/>
                </a:solidFill>
              </a:rPr>
              <a:t>!</a:t>
            </a:r>
            <a:endParaRPr lang="en-GB" sz="2200" dirty="0">
              <a:solidFill>
                <a:prstClr val="black"/>
              </a:solidFill>
            </a:endParaRPr>
          </a:p>
        </p:txBody>
      </p:sp>
      <p:sp>
        <p:nvSpPr>
          <p:cNvPr id="4" name="Rectangle 3"/>
          <p:cNvSpPr/>
          <p:nvPr/>
        </p:nvSpPr>
        <p:spPr>
          <a:xfrm>
            <a:off x="4572000" y="4873724"/>
            <a:ext cx="4376681" cy="646331"/>
          </a:xfrm>
          <a:prstGeom prst="rect">
            <a:avLst/>
          </a:prstGeom>
        </p:spPr>
        <p:txBody>
          <a:bodyPr wrap="square">
            <a:spAutoFit/>
          </a:bodyPr>
          <a:lstStyle/>
          <a:p>
            <a:r>
              <a:rPr lang="en-GB" sz="1200" dirty="0">
                <a:solidFill>
                  <a:prstClr val="black"/>
                </a:solidFill>
                <a:latin typeface="Calibri"/>
                <a:ea typeface="MS PGothic" pitchFamily="34" charset="-128"/>
              </a:rPr>
              <a:t>Shaker, N., </a:t>
            </a:r>
            <a:r>
              <a:rPr lang="en-GB" sz="1200" dirty="0" err="1">
                <a:solidFill>
                  <a:prstClr val="black"/>
                </a:solidFill>
                <a:latin typeface="Calibri"/>
                <a:ea typeface="MS PGothic" pitchFamily="34" charset="-128"/>
              </a:rPr>
              <a:t>Yannakakis</a:t>
            </a:r>
            <a:r>
              <a:rPr lang="en-GB" sz="1200" dirty="0">
                <a:solidFill>
                  <a:prstClr val="black"/>
                </a:solidFill>
                <a:latin typeface="Calibri"/>
                <a:ea typeface="MS PGothic" pitchFamily="34" charset="-128"/>
              </a:rPr>
              <a:t>, G. N., &amp; </a:t>
            </a:r>
            <a:r>
              <a:rPr lang="en-GB" sz="1200" dirty="0" err="1">
                <a:solidFill>
                  <a:prstClr val="black"/>
                </a:solidFill>
                <a:latin typeface="Calibri"/>
                <a:ea typeface="MS PGothic" pitchFamily="34" charset="-128"/>
              </a:rPr>
              <a:t>Togelius</a:t>
            </a:r>
            <a:r>
              <a:rPr lang="en-GB" sz="1200" dirty="0">
                <a:solidFill>
                  <a:prstClr val="black"/>
                </a:solidFill>
                <a:latin typeface="Calibri"/>
                <a:ea typeface="MS PGothic" pitchFamily="34" charset="-128"/>
              </a:rPr>
              <a:t>, J. (2010, October). Towards Automatic Personalized Content Generation for Platform Games. In </a:t>
            </a:r>
            <a:r>
              <a:rPr lang="en-GB" sz="1200" i="1" dirty="0">
                <a:solidFill>
                  <a:prstClr val="black"/>
                </a:solidFill>
                <a:latin typeface="Calibri"/>
                <a:ea typeface="MS PGothic" pitchFamily="34" charset="-128"/>
              </a:rPr>
              <a:t>AIIDE</a:t>
            </a:r>
            <a:r>
              <a:rPr lang="en-GB" sz="1200" dirty="0">
                <a:solidFill>
                  <a:prstClr val="black"/>
                </a:solidFill>
                <a:latin typeface="Calibri"/>
                <a:ea typeface="MS PGothic" pitchFamily="34" charset="-128"/>
              </a:rPr>
              <a:t>.</a:t>
            </a:r>
          </a:p>
        </p:txBody>
      </p:sp>
      <p:sp>
        <p:nvSpPr>
          <p:cNvPr id="80" name="Title 7"/>
          <p:cNvSpPr txBox="1">
            <a:spLocks/>
          </p:cNvSpPr>
          <p:nvPr/>
        </p:nvSpPr>
        <p:spPr bwMode="auto">
          <a:xfrm>
            <a:off x="-1" y="-22820"/>
            <a:ext cx="9144001" cy="1080000"/>
          </a:xfrm>
          <a:prstGeom prst="rect">
            <a:avLst/>
          </a:prstGeom>
          <a:blipFill>
            <a:blip r:embed="rId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sz="4000" cap="none" dirty="0">
                <a:latin typeface="Calibri" panose="020F0502020204030204" pitchFamily="34" charset="0"/>
                <a:ea typeface="ＭＳ Ｐゴシック" pitchFamily="34" charset="-128"/>
                <a:cs typeface="+mn-cs"/>
              </a:rPr>
              <a:t>A </a:t>
            </a:r>
            <a:r>
              <a:rPr lang="en-GB" altLang="en-US" sz="4000" cap="none" dirty="0">
                <a:solidFill>
                  <a:srgbClr val="FFC000"/>
                </a:solidFill>
                <a:latin typeface="Calibri" panose="020F0502020204030204" pitchFamily="34" charset="0"/>
                <a:ea typeface="ＭＳ Ｐゴシック" pitchFamily="34" charset="-128"/>
                <a:cs typeface="+mn-cs"/>
              </a:rPr>
              <a:t>Super Mario Bros</a:t>
            </a:r>
            <a:r>
              <a:rPr lang="en-GB" altLang="en-US" sz="4000" cap="none" dirty="0">
                <a:latin typeface="Calibri" panose="020F0502020204030204" pitchFamily="34" charset="0"/>
                <a:ea typeface="ＭＳ Ｐゴシック" pitchFamily="34" charset="-128"/>
                <a:cs typeface="+mn-cs"/>
              </a:rPr>
              <a:t> Example</a:t>
            </a:r>
            <a:endParaRPr lang="en-US" altLang="en-US" sz="4000" cap="none" dirty="0">
              <a:latin typeface="Calibri" panose="020F0502020204030204" pitchFamily="34" charset="0"/>
              <a:ea typeface="ＭＳ Ｐゴシック" pitchFamily="34" charset="-128"/>
              <a:cs typeface="+mn-cs"/>
            </a:endParaRPr>
          </a:p>
        </p:txBody>
      </p:sp>
    </p:spTree>
    <p:extLst>
      <p:ext uri="{BB962C8B-B14F-4D97-AF65-F5344CB8AC3E}">
        <p14:creationId xmlns:p14="http://schemas.microsoft.com/office/powerpoint/2010/main" val="2021815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DDA44-668E-9220-36BA-A160A5BF66E6}"/>
            </a:ext>
          </a:extLst>
        </p:cNvPr>
        <p:cNvGrpSpPr/>
        <p:nvPr/>
      </p:nvGrpSpPr>
      <p:grpSpPr>
        <a:xfrm>
          <a:off x="0" y="0"/>
          <a:ext cx="0" cy="0"/>
          <a:chOff x="0" y="0"/>
          <a:chExt cx="0" cy="0"/>
        </a:xfrm>
      </p:grpSpPr>
      <p:sp>
        <p:nvSpPr>
          <p:cNvPr id="484" name="Title 7">
            <a:extLst>
              <a:ext uri="{FF2B5EF4-FFF2-40B4-BE49-F238E27FC236}">
                <a16:creationId xmlns:a16="http://schemas.microsoft.com/office/drawing/2014/main" id="{79A4E7F7-3C5C-7155-BC8F-3171A0FB268E}"/>
              </a:ext>
            </a:extLst>
          </p:cNvPr>
          <p:cNvSpPr txBox="1">
            <a:spLocks noGrp="1"/>
          </p:cNvSpPr>
          <p:nvPr>
            <p:ph type="title"/>
          </p:nvPr>
        </p:nvSpPr>
        <p:spPr>
          <a:xfrm>
            <a:off x="0" y="4657819"/>
            <a:ext cx="9144001" cy="1080001"/>
          </a:xfrm>
          <a:prstGeom prst="rect">
            <a:avLst/>
          </a:prstGeom>
          <a:blipFill>
            <a:blip r:embed="rId3"/>
            <a:stretch>
              <a:fillRect/>
            </a:stretch>
          </a:blipFill>
        </p:spPr>
        <p:txBody>
          <a:bodyPr>
            <a:noAutofit/>
          </a:bodyPr>
          <a:lstStyle>
            <a:lvl1pPr>
              <a:defRPr sz="4500" cap="none">
                <a:latin typeface="+mj-lt"/>
                <a:ea typeface="+mj-ea"/>
                <a:cs typeface="+mj-cs"/>
                <a:sym typeface="Calibri"/>
              </a:defRPr>
            </a:lvl1pPr>
          </a:lstStyle>
          <a:p>
            <a:r>
              <a:rPr lang="en-GB" sz="3200" dirty="0">
                <a:latin typeface="+mn-lt"/>
              </a:rPr>
              <a:t> Chapter 7: Procedural Content Generation</a:t>
            </a:r>
            <a:endParaRPr sz="3200" dirty="0">
              <a:latin typeface="+mn-lt"/>
            </a:endParaRPr>
          </a:p>
        </p:txBody>
      </p:sp>
    </p:spTree>
    <p:extLst>
      <p:ext uri="{BB962C8B-B14F-4D97-AF65-F5344CB8AC3E}">
        <p14:creationId xmlns:p14="http://schemas.microsoft.com/office/powerpoint/2010/main" val="387012041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845CBC-183C-C579-E1DC-0843D5D15CDA}"/>
              </a:ext>
            </a:extLst>
          </p:cNvPr>
          <p:cNvPicPr>
            <a:picLocks noChangeAspect="1"/>
          </p:cNvPicPr>
          <p:nvPr/>
        </p:nvPicPr>
        <p:blipFill>
          <a:blip r:embed="rId3"/>
          <a:stretch>
            <a:fillRect/>
          </a:stretch>
        </p:blipFill>
        <p:spPr>
          <a:xfrm>
            <a:off x="2169451" y="0"/>
            <a:ext cx="4805098" cy="5715000"/>
          </a:xfrm>
          <a:prstGeom prst="rect">
            <a:avLst/>
          </a:prstGeom>
        </p:spPr>
      </p:pic>
    </p:spTree>
    <p:extLst>
      <p:ext uri="{BB962C8B-B14F-4D97-AF65-F5344CB8AC3E}">
        <p14:creationId xmlns:p14="http://schemas.microsoft.com/office/powerpoint/2010/main" val="1921170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bwMode="auto">
          <a:xfrm>
            <a:off x="-1"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sz="4500" cap="none" dirty="0">
                <a:solidFill>
                  <a:srgbClr val="FFFFFF"/>
                </a:solidFill>
                <a:latin typeface="Calibri" panose="020F0502020204030204" pitchFamily="34" charset="0"/>
                <a:ea typeface="ＭＳ Ｐゴシック" pitchFamily="34" charset="-128"/>
                <a:cs typeface="+mn-cs"/>
              </a:rPr>
              <a:t>Other EDPCG Examples</a:t>
            </a:r>
            <a:endParaRPr lang="en-US" altLang="en-US" sz="4500" cap="none" dirty="0">
              <a:solidFill>
                <a:srgbClr val="FFFFFF"/>
              </a:solidFill>
              <a:latin typeface="Calibri" panose="020F0502020204030204" pitchFamily="34" charset="0"/>
              <a:ea typeface="ＭＳ Ｐゴシック" pitchFamily="34" charset="-128"/>
              <a:cs typeface="+mn-cs"/>
            </a:endParaRPr>
          </a:p>
        </p:txBody>
      </p:sp>
    </p:spTree>
    <p:extLst>
      <p:ext uri="{BB962C8B-B14F-4D97-AF65-F5344CB8AC3E}">
        <p14:creationId xmlns:p14="http://schemas.microsoft.com/office/powerpoint/2010/main" val="2612502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7664" y="1059522"/>
            <a:ext cx="5899684" cy="4655477"/>
          </a:xfrm>
          <a:prstGeom prst="rect">
            <a:avLst/>
          </a:prstGeom>
        </p:spPr>
      </p:pic>
      <p:sp>
        <p:nvSpPr>
          <p:cNvPr id="6" name="Title 7"/>
          <p:cNvSpPr txBox="1">
            <a:spLocks/>
          </p:cNvSpPr>
          <p:nvPr/>
        </p:nvSpPr>
        <p:spPr bwMode="auto">
          <a:xfrm>
            <a:off x="-1"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sz="2800" cap="none" dirty="0">
                <a:solidFill>
                  <a:prstClr val="white"/>
                </a:solidFill>
                <a:latin typeface="Calibri" panose="020F0502020204030204"/>
                <a:ea typeface="ＭＳ Ｐゴシック" pitchFamily="34" charset="-128"/>
                <a:cs typeface="+mn-cs"/>
              </a:rPr>
              <a:t>Sentient World: </a:t>
            </a:r>
          </a:p>
          <a:p>
            <a:pPr lvl="0"/>
            <a:r>
              <a:rPr lang="en-GB" sz="2800" cap="none" dirty="0">
                <a:solidFill>
                  <a:prstClr val="white"/>
                </a:solidFill>
                <a:latin typeface="Calibri" panose="020F0502020204030204"/>
                <a:ea typeface="ＭＳ Ｐゴシック" pitchFamily="34" charset="-128"/>
                <a:cs typeface="+mn-cs"/>
              </a:rPr>
              <a:t>Hybridizing Evolution and Gradient Search</a:t>
            </a:r>
          </a:p>
          <a:p>
            <a:pPr lvl="0" eaLnBrk="1" hangingPunct="1"/>
            <a:r>
              <a:rPr lang="en-GB" sz="1200" cap="none" dirty="0">
                <a:latin typeface="Calibri  "/>
                <a:ea typeface="ＭＳ Ｐゴシック" pitchFamily="34" charset="-128"/>
                <a:cs typeface="+mn-cs"/>
              </a:rPr>
              <a:t>Liapis et al. </a:t>
            </a:r>
            <a:r>
              <a:rPr lang="en-GB" sz="1200" b="1" cap="none" dirty="0">
                <a:latin typeface="Calibri  "/>
                <a:ea typeface="ＭＳ Ｐゴシック" pitchFamily="34" charset="-128"/>
                <a:cs typeface="+mn-cs"/>
              </a:rPr>
              <a:t>"Sentient World: Human-Based Procedural Cartography,“</a:t>
            </a:r>
            <a:r>
              <a:rPr lang="en-GB" sz="1200" cap="none" dirty="0">
                <a:latin typeface="Calibri  "/>
                <a:ea typeface="ＭＳ Ｐゴシック" pitchFamily="34" charset="-128"/>
                <a:cs typeface="+mn-cs"/>
              </a:rPr>
              <a:t> </a:t>
            </a:r>
            <a:r>
              <a:rPr lang="en-GB" sz="1200" i="1" cap="none" dirty="0" err="1">
                <a:latin typeface="Calibri  "/>
                <a:ea typeface="ＭＳ Ｐゴシック" pitchFamily="34" charset="-128"/>
                <a:cs typeface="+mn-cs"/>
              </a:rPr>
              <a:t>EvoMusArt</a:t>
            </a:r>
            <a:r>
              <a:rPr lang="en-GB" sz="1200" cap="none" dirty="0">
                <a:latin typeface="Calibri  "/>
                <a:ea typeface="ＭＳ Ｐゴシック" pitchFamily="34" charset="-128"/>
                <a:cs typeface="+mn-cs"/>
              </a:rPr>
              <a:t>, 2013.</a:t>
            </a:r>
          </a:p>
        </p:txBody>
      </p:sp>
    </p:spTree>
    <p:extLst>
      <p:ext uri="{BB962C8B-B14F-4D97-AF65-F5344CB8AC3E}">
        <p14:creationId xmlns:p14="http://schemas.microsoft.com/office/powerpoint/2010/main" val="2311265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82034" y="1144214"/>
            <a:ext cx="4234182" cy="4521598"/>
          </a:xfrm>
          <a:prstGeom prst="rect">
            <a:avLst/>
          </a:prstGeom>
        </p:spPr>
      </p:pic>
      <p:sp>
        <p:nvSpPr>
          <p:cNvPr id="5" name="Title 7"/>
          <p:cNvSpPr txBox="1">
            <a:spLocks/>
          </p:cNvSpPr>
          <p:nvPr/>
        </p:nvSpPr>
        <p:spPr bwMode="auto">
          <a:xfrm>
            <a:off x="-1"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sz="2800" cap="none" dirty="0">
                <a:solidFill>
                  <a:prstClr val="white"/>
                </a:solidFill>
                <a:latin typeface="Calibri" panose="020F0502020204030204"/>
                <a:ea typeface="ＭＳ Ｐゴシック" pitchFamily="34" charset="-128"/>
                <a:cs typeface="+mn-cs"/>
              </a:rPr>
              <a:t>Constrained Novelty Search for PCG</a:t>
            </a:r>
          </a:p>
          <a:p>
            <a:pPr lvl="0">
              <a:spcBef>
                <a:spcPct val="30000"/>
              </a:spcBef>
              <a:defRPr/>
            </a:pPr>
            <a:r>
              <a:rPr lang="en-GB" sz="1200" cap="none" dirty="0">
                <a:latin typeface="Calibri "/>
                <a:ea typeface="ＭＳ Ｐゴシック" charset="-128"/>
              </a:rPr>
              <a:t>Liapis, </a:t>
            </a:r>
            <a:r>
              <a:rPr lang="en-GB" sz="1200" cap="none" dirty="0" err="1">
                <a:latin typeface="Calibri "/>
                <a:ea typeface="ＭＳ Ｐゴシック" charset="-128"/>
              </a:rPr>
              <a:t>Yannakakis</a:t>
            </a:r>
            <a:r>
              <a:rPr lang="en-GB" sz="1200" cap="none" dirty="0">
                <a:latin typeface="Calibri "/>
                <a:ea typeface="ＭＳ Ｐゴシック" charset="-128"/>
              </a:rPr>
              <a:t> and </a:t>
            </a:r>
            <a:r>
              <a:rPr lang="en-GB" sz="1200" cap="none" dirty="0" err="1">
                <a:latin typeface="Calibri "/>
                <a:ea typeface="ＭＳ Ｐゴシック" charset="-128"/>
              </a:rPr>
              <a:t>Togelius</a:t>
            </a:r>
            <a:r>
              <a:rPr lang="en-GB" sz="1200" cap="none" dirty="0">
                <a:latin typeface="Calibri "/>
                <a:ea typeface="ＭＳ Ｐゴシック" charset="-128"/>
              </a:rPr>
              <a:t>, </a:t>
            </a:r>
            <a:r>
              <a:rPr lang="en-GB" sz="1200" b="1" cap="none" dirty="0">
                <a:latin typeface="Calibri "/>
                <a:ea typeface="ＭＳ Ｐゴシック" charset="-128"/>
              </a:rPr>
              <a:t>Constrained Novelty Search: A Study on Game Content Generation</a:t>
            </a:r>
            <a:r>
              <a:rPr lang="en-GB" sz="1200" cap="none" dirty="0">
                <a:latin typeface="Calibri "/>
                <a:ea typeface="ＭＳ Ｐゴシック" charset="-128"/>
              </a:rPr>
              <a:t>, Evolutionary Computation, 21(1), 2015, pp. 101-129 </a:t>
            </a:r>
            <a:endParaRPr lang="el-GR" sz="1200" cap="none" dirty="0">
              <a:latin typeface="Calibri "/>
              <a:ea typeface="ＭＳ Ｐゴシック" charset="-128"/>
            </a:endParaRPr>
          </a:p>
        </p:txBody>
      </p:sp>
    </p:spTree>
    <p:extLst>
      <p:ext uri="{BB962C8B-B14F-4D97-AF65-F5344CB8AC3E}">
        <p14:creationId xmlns:p14="http://schemas.microsoft.com/office/powerpoint/2010/main" val="3856431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2106" y="1489348"/>
            <a:ext cx="8276357" cy="2927352"/>
          </a:xfrm>
          <a:prstGeom prst="rect">
            <a:avLst/>
          </a:prstGeom>
        </p:spPr>
      </p:pic>
      <p:sp>
        <p:nvSpPr>
          <p:cNvPr id="6" name="Title 7"/>
          <p:cNvSpPr txBox="1">
            <a:spLocks/>
          </p:cNvSpPr>
          <p:nvPr/>
        </p:nvSpPr>
        <p:spPr bwMode="auto">
          <a:xfrm>
            <a:off x="-1"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sz="2800" cap="none" dirty="0">
                <a:solidFill>
                  <a:prstClr val="white"/>
                </a:solidFill>
                <a:latin typeface="Calibri" panose="020F0502020204030204"/>
                <a:ea typeface="ＭＳ Ｐゴシック" pitchFamily="34" charset="-128"/>
                <a:cs typeface="+mn-cs"/>
              </a:rPr>
              <a:t>Constrained Novelty Search for PCG</a:t>
            </a:r>
          </a:p>
          <a:p>
            <a:pPr lvl="0">
              <a:spcBef>
                <a:spcPct val="30000"/>
              </a:spcBef>
              <a:defRPr/>
            </a:pPr>
            <a:r>
              <a:rPr lang="en-GB" sz="1200" cap="none" dirty="0">
                <a:latin typeface="Calibri "/>
                <a:ea typeface="ＭＳ Ｐゴシック" charset="-128"/>
              </a:rPr>
              <a:t>Liapis, </a:t>
            </a:r>
            <a:r>
              <a:rPr lang="en-GB" sz="1200" cap="none" dirty="0" err="1">
                <a:latin typeface="Calibri "/>
                <a:ea typeface="ＭＳ Ｐゴシック" charset="-128"/>
              </a:rPr>
              <a:t>Yannakakis</a:t>
            </a:r>
            <a:r>
              <a:rPr lang="en-GB" sz="1200" cap="none" dirty="0">
                <a:latin typeface="Calibri "/>
                <a:ea typeface="ＭＳ Ｐゴシック" charset="-128"/>
              </a:rPr>
              <a:t> and </a:t>
            </a:r>
            <a:r>
              <a:rPr lang="en-GB" sz="1200" cap="none" dirty="0" err="1">
                <a:latin typeface="Calibri "/>
                <a:ea typeface="ＭＳ Ｐゴシック" charset="-128"/>
              </a:rPr>
              <a:t>Togelius</a:t>
            </a:r>
            <a:r>
              <a:rPr lang="en-GB" sz="1200" cap="none" dirty="0">
                <a:latin typeface="Calibri "/>
                <a:ea typeface="ＭＳ Ｐゴシック" charset="-128"/>
              </a:rPr>
              <a:t>, </a:t>
            </a:r>
            <a:r>
              <a:rPr lang="en-GB" sz="1200" b="1" cap="none" dirty="0">
                <a:latin typeface="Calibri "/>
                <a:ea typeface="ＭＳ Ｐゴシック" charset="-128"/>
              </a:rPr>
              <a:t>Constrained Novelty Search: A Study on Game Content Generation</a:t>
            </a:r>
            <a:r>
              <a:rPr lang="en-GB" sz="1200" cap="none" dirty="0">
                <a:latin typeface="Calibri "/>
                <a:ea typeface="ＭＳ Ｐゴシック" charset="-128"/>
              </a:rPr>
              <a:t>, Evolutionary Computation, 21(1), 2015, pp. 101-129 </a:t>
            </a:r>
            <a:endParaRPr lang="el-GR" sz="1200" cap="none" dirty="0">
              <a:latin typeface="Calibri "/>
              <a:ea typeface="ＭＳ Ｐゴシック" charset="-128"/>
            </a:endParaRPr>
          </a:p>
        </p:txBody>
      </p:sp>
    </p:spTree>
    <p:extLst>
      <p:ext uri="{BB962C8B-B14F-4D97-AF65-F5344CB8AC3E}">
        <p14:creationId xmlns:p14="http://schemas.microsoft.com/office/powerpoint/2010/main" val="2952194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Map Sketches (strategy game, dungeon, FPS level)…"/>
          <p:cNvSpPr txBox="1">
            <a:spLocks noGrp="1"/>
          </p:cNvSpPr>
          <p:nvPr>
            <p:ph type="body" idx="1"/>
          </p:nvPr>
        </p:nvSpPr>
        <p:spPr>
          <a:xfrm>
            <a:off x="395537" y="1466693"/>
            <a:ext cx="8496944" cy="3338513"/>
          </a:xfrm>
          <a:prstGeom prst="rect">
            <a:avLst/>
          </a:prstGeom>
        </p:spPr>
        <p:txBody>
          <a:bodyPr/>
          <a:lstStyle/>
          <a:p>
            <a:pPr>
              <a:buFont typeface="Arial" panose="020B0604020202020204" pitchFamily="34" charset="0"/>
              <a:buChar char="•"/>
            </a:pPr>
            <a:r>
              <a:rPr sz="2800" dirty="0"/>
              <a:t>Map Sketches (strategy game, dungeon, FPS level)</a:t>
            </a:r>
          </a:p>
          <a:p>
            <a:pPr>
              <a:buFont typeface="Arial" panose="020B0604020202020204" pitchFamily="34" charset="0"/>
              <a:buChar char="•"/>
            </a:pPr>
            <a:r>
              <a:rPr lang="en-GB" sz="2800" dirty="0"/>
              <a:t>M</a:t>
            </a:r>
            <a:r>
              <a:rPr sz="2800" dirty="0" err="1"/>
              <a:t>ultiple</a:t>
            </a:r>
            <a:r>
              <a:rPr sz="2800" dirty="0"/>
              <a:t> solutions evolved &amp; shown in real-time</a:t>
            </a:r>
          </a:p>
          <a:p>
            <a:pPr>
              <a:buFont typeface="Arial" panose="020B0604020202020204" pitchFamily="34" charset="0"/>
              <a:buChar char="•"/>
            </a:pPr>
            <a:r>
              <a:rPr lang="en-GB" sz="2800" dirty="0" err="1"/>
              <a:t>F</a:t>
            </a:r>
            <a:r>
              <a:rPr sz="2800" dirty="0" err="1"/>
              <a:t>itnesses</a:t>
            </a:r>
            <a:r>
              <a:rPr sz="2800" dirty="0"/>
              <a:t> on area influence, exploration and balance</a:t>
            </a:r>
            <a:r>
              <a:rPr lang="en-GB" sz="2800" dirty="0"/>
              <a:t>… and novelty</a:t>
            </a:r>
            <a:endParaRPr sz="2800" dirty="0"/>
          </a:p>
          <a:p>
            <a:pPr>
              <a:buFont typeface="Arial" panose="020B0604020202020204" pitchFamily="34" charset="0"/>
              <a:buChar char="•"/>
            </a:pPr>
            <a:r>
              <a:rPr lang="en-GB" sz="2800" dirty="0"/>
              <a:t>C</a:t>
            </a:r>
            <a:r>
              <a:rPr sz="2800" dirty="0" err="1"/>
              <a:t>onstraints</a:t>
            </a:r>
            <a:r>
              <a:rPr sz="2800" dirty="0"/>
              <a:t> on playability handled with FI-2pop GA</a:t>
            </a:r>
          </a:p>
        </p:txBody>
      </p:sp>
      <p:sp>
        <p:nvSpPr>
          <p:cNvPr id="6" name="Title 7"/>
          <p:cNvSpPr txBox="1">
            <a:spLocks/>
          </p:cNvSpPr>
          <p:nvPr/>
        </p:nvSpPr>
        <p:spPr bwMode="auto">
          <a:xfrm>
            <a:off x="-1"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GB" cap="none" dirty="0">
                <a:solidFill>
                  <a:prstClr val="white"/>
                </a:solidFill>
                <a:latin typeface="Calibri" panose="020F0502020204030204"/>
                <a:ea typeface="ＭＳ Ｐゴシック" pitchFamily="34" charset="-128"/>
                <a:cs typeface="+mn-cs"/>
              </a:rPr>
              <a:t>Sentient Sketchbook</a:t>
            </a:r>
          </a:p>
          <a:p>
            <a:pPr lvl="0" eaLnBrk="1" hangingPunct="1"/>
            <a:r>
              <a:rPr lang="en-GB" sz="1200" cap="none" dirty="0">
                <a:latin typeface="Calibri  "/>
                <a:ea typeface="ＭＳ Ｐゴシック" pitchFamily="34" charset="-128"/>
                <a:cs typeface="+mn-cs"/>
              </a:rPr>
              <a:t>Georgios N. </a:t>
            </a:r>
            <a:r>
              <a:rPr lang="en-GB" sz="1200" cap="none" dirty="0" err="1">
                <a:latin typeface="Calibri  "/>
                <a:ea typeface="ＭＳ Ｐゴシック" pitchFamily="34" charset="-128"/>
                <a:cs typeface="+mn-cs"/>
              </a:rPr>
              <a:t>Yannakakis</a:t>
            </a:r>
            <a:r>
              <a:rPr lang="en-GB" sz="1200" cap="none" dirty="0">
                <a:latin typeface="Calibri  "/>
                <a:ea typeface="ＭＳ Ｐゴシック" pitchFamily="34" charset="-128"/>
                <a:cs typeface="+mn-cs"/>
              </a:rPr>
              <a:t>, </a:t>
            </a:r>
            <a:r>
              <a:rPr lang="en-GB" sz="1200" cap="none" dirty="0" err="1">
                <a:latin typeface="Calibri  "/>
                <a:ea typeface="ＭＳ Ｐゴシック" pitchFamily="34" charset="-128"/>
                <a:cs typeface="+mn-cs"/>
              </a:rPr>
              <a:t>Antonios</a:t>
            </a:r>
            <a:r>
              <a:rPr lang="en-GB" sz="1200" cap="none" dirty="0">
                <a:latin typeface="Calibri  "/>
                <a:ea typeface="ＭＳ Ｐゴシック" pitchFamily="34" charset="-128"/>
                <a:cs typeface="+mn-cs"/>
              </a:rPr>
              <a:t> Liapis and Constantine </a:t>
            </a:r>
            <a:r>
              <a:rPr lang="en-GB" sz="1200" cap="none" dirty="0" err="1">
                <a:latin typeface="Calibri  "/>
                <a:ea typeface="ＭＳ Ｐゴシック" pitchFamily="34" charset="-128"/>
                <a:cs typeface="+mn-cs"/>
              </a:rPr>
              <a:t>Alexopoulos</a:t>
            </a:r>
            <a:r>
              <a:rPr lang="en-GB" sz="1200" cap="none" dirty="0">
                <a:latin typeface="Calibri  "/>
                <a:ea typeface="ＭＳ Ｐゴシック" pitchFamily="34" charset="-128"/>
                <a:cs typeface="+mn-cs"/>
              </a:rPr>
              <a:t>: </a:t>
            </a:r>
          </a:p>
          <a:p>
            <a:pPr lvl="0" eaLnBrk="1" hangingPunct="1"/>
            <a:r>
              <a:rPr lang="en-GB" sz="1200" b="1" cap="none" dirty="0">
                <a:latin typeface="Calibri  "/>
                <a:ea typeface="ＭＳ Ｐゴシック" pitchFamily="34" charset="-128"/>
                <a:cs typeface="+mn-cs"/>
              </a:rPr>
              <a:t>"Mixed-Initiative Co-Creativity,"</a:t>
            </a:r>
            <a:r>
              <a:rPr lang="en-GB" sz="1200" cap="none" dirty="0">
                <a:latin typeface="Calibri  "/>
                <a:ea typeface="ＭＳ Ｐゴシック" pitchFamily="34" charset="-128"/>
                <a:cs typeface="+mn-cs"/>
              </a:rPr>
              <a:t> in Proc. of the ACM Conference on Foundations of Digital Games, 2014. </a:t>
            </a:r>
          </a:p>
        </p:txBody>
      </p:sp>
    </p:spTree>
    <p:extLst>
      <p:ext uri="{BB962C8B-B14F-4D97-AF65-F5344CB8AC3E}">
        <p14:creationId xmlns:p14="http://schemas.microsoft.com/office/powerpoint/2010/main" val="29476737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Rectangle 3"/>
          <p:cNvSpPr txBox="1"/>
          <p:nvPr/>
        </p:nvSpPr>
        <p:spPr>
          <a:xfrm>
            <a:off x="179512" y="1318975"/>
            <a:ext cx="5472608" cy="3385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342900" marR="0" lvl="0" indent="-342900" algn="l" defTabSz="457200" rtl="0" eaLnBrk="1" fontAlgn="auto" latinLnBrk="0" hangingPunct="0">
              <a:lnSpc>
                <a:spcPct val="100000"/>
              </a:lnSpc>
              <a:spcBef>
                <a:spcPts val="0"/>
              </a:spcBef>
              <a:spcAft>
                <a:spcPts val="0"/>
              </a:spcAft>
              <a:buClrTx/>
              <a:buSzPct val="100000"/>
              <a:buFontTx/>
              <a:buChar char="•"/>
              <a:tabLst/>
              <a:defRPr sz="2200"/>
            </a:pPr>
            <a:r>
              <a:rPr kumimoji="0" sz="2200" b="0" i="0" u="none" strike="noStrike" kern="0" cap="none" spc="0" normalizeH="0" baseline="0" noProof="0" dirty="0">
                <a:ln>
                  <a:noFill/>
                </a:ln>
                <a:solidFill>
                  <a:srgbClr val="000000"/>
                </a:solidFill>
                <a:effectLst/>
                <a:uLnTx/>
                <a:uFillTx/>
                <a:latin typeface="Calibri"/>
                <a:ea typeface="Calibri"/>
                <a:cs typeface="Calibri"/>
                <a:sym typeface="Calibri"/>
              </a:rPr>
              <a:t>Mostly constructive, stochastic, non-controllable, random seed, online</a:t>
            </a:r>
          </a:p>
          <a:p>
            <a:pPr marL="342900" marR="0" lvl="0" indent="-342900" algn="l" defTabSz="457200" rtl="0" eaLnBrk="1" fontAlgn="auto" latinLnBrk="0" hangingPunct="0">
              <a:lnSpc>
                <a:spcPct val="100000"/>
              </a:lnSpc>
              <a:spcBef>
                <a:spcPts val="0"/>
              </a:spcBef>
              <a:spcAft>
                <a:spcPts val="0"/>
              </a:spcAft>
              <a:buClrTx/>
              <a:buSzPct val="100000"/>
              <a:buFontTx/>
              <a:buChar char="•"/>
              <a:tabLst/>
              <a:defRPr sz="2200"/>
            </a:pPr>
            <a:r>
              <a:rPr kumimoji="0" sz="2200" b="0" i="0" u="none" strike="noStrike" kern="0" cap="none" spc="0" normalizeH="0" baseline="0" noProof="0" dirty="0">
                <a:ln>
                  <a:noFill/>
                </a:ln>
                <a:solidFill>
                  <a:srgbClr val="000000"/>
                </a:solidFill>
                <a:effectLst/>
                <a:uLnTx/>
                <a:uFillTx/>
                <a:latin typeface="Calibri"/>
                <a:ea typeface="Calibri"/>
                <a:cs typeface="Calibri"/>
                <a:sym typeface="Calibri"/>
              </a:rPr>
              <a:t>Mostly optional (non-vital) content such as decoration and redundant items</a:t>
            </a:r>
          </a:p>
          <a:p>
            <a:pPr marL="342900" marR="0" lvl="0" indent="-342900" algn="l" defTabSz="457200" rtl="0" eaLnBrk="1" fontAlgn="auto" latinLnBrk="0" hangingPunct="0">
              <a:lnSpc>
                <a:spcPct val="100000"/>
              </a:lnSpc>
              <a:spcBef>
                <a:spcPts val="0"/>
              </a:spcBef>
              <a:spcAft>
                <a:spcPts val="0"/>
              </a:spcAft>
              <a:buClrTx/>
              <a:buSzPct val="100000"/>
              <a:buFontTx/>
              <a:buChar char="•"/>
              <a:tabLst/>
              <a:defRPr sz="2200"/>
            </a:pPr>
            <a:r>
              <a:rPr kumimoji="0" sz="2200" b="0" i="0" u="none" strike="noStrike" kern="0" cap="none" spc="0" normalizeH="0" baseline="0" noProof="0" dirty="0">
                <a:ln>
                  <a:noFill/>
                </a:ln>
                <a:solidFill>
                  <a:srgbClr val="000000"/>
                </a:solidFill>
                <a:effectLst/>
                <a:uLnTx/>
                <a:uFillTx/>
                <a:latin typeface="Calibri"/>
                <a:ea typeface="Calibri"/>
                <a:cs typeface="Calibri"/>
                <a:sym typeface="Calibri"/>
              </a:rPr>
              <a:t>Interesting examples from classic games:</a:t>
            </a:r>
          </a:p>
          <a:p>
            <a:pPr marL="742949" marR="0" lvl="1" indent="-285749" algn="l" defTabSz="457200" rtl="0" eaLnBrk="1" fontAlgn="auto" latinLnBrk="0" hangingPunct="0">
              <a:lnSpc>
                <a:spcPct val="100000"/>
              </a:lnSpc>
              <a:spcBef>
                <a:spcPts val="0"/>
              </a:spcBef>
              <a:spcAft>
                <a:spcPts val="0"/>
              </a:spcAft>
              <a:buClrTx/>
              <a:buSzPct val="100000"/>
              <a:buFontTx/>
              <a:buChar char="•"/>
              <a:tabLst/>
              <a:defRPr sz="2200"/>
            </a:pPr>
            <a:r>
              <a:rPr kumimoji="0" sz="2200" b="0" i="0" u="none" strike="noStrike" kern="0" cap="none" spc="0" normalizeH="0" baseline="0" noProof="0" dirty="0">
                <a:ln>
                  <a:noFill/>
                </a:ln>
                <a:solidFill>
                  <a:srgbClr val="000000"/>
                </a:solidFill>
                <a:effectLst/>
                <a:uLnTx/>
                <a:uFillTx/>
                <a:latin typeface="Calibri"/>
                <a:ea typeface="Calibri"/>
                <a:cs typeface="Calibri"/>
                <a:sym typeface="Calibri"/>
              </a:rPr>
              <a:t>Elite (deterministic, offline)</a:t>
            </a:r>
          </a:p>
          <a:p>
            <a:pPr marL="742949" marR="0" lvl="1" indent="-285749" algn="l" defTabSz="457200" rtl="0" eaLnBrk="1" fontAlgn="auto" latinLnBrk="0" hangingPunct="0">
              <a:lnSpc>
                <a:spcPct val="100000"/>
              </a:lnSpc>
              <a:spcBef>
                <a:spcPts val="0"/>
              </a:spcBef>
              <a:spcAft>
                <a:spcPts val="0"/>
              </a:spcAft>
              <a:buClrTx/>
              <a:buSzPct val="100000"/>
              <a:buFontTx/>
              <a:buChar char="•"/>
              <a:tabLst/>
              <a:defRPr sz="2200"/>
            </a:pPr>
            <a:r>
              <a:rPr kumimoji="0" sz="2200" b="0" i="0" u="none" strike="noStrike" kern="0" cap="none" spc="0" normalizeH="0" baseline="0" noProof="0" dirty="0">
                <a:ln>
                  <a:noFill/>
                </a:ln>
                <a:solidFill>
                  <a:srgbClr val="000000"/>
                </a:solidFill>
                <a:effectLst/>
                <a:uLnTx/>
                <a:uFillTx/>
                <a:latin typeface="Calibri"/>
                <a:ea typeface="Calibri"/>
                <a:cs typeface="Calibri"/>
                <a:sym typeface="Calibri"/>
              </a:rPr>
              <a:t>Rogue (online, crucial content)</a:t>
            </a:r>
          </a:p>
          <a:p>
            <a:pPr marL="342900" marR="0" lvl="0" indent="-342900" algn="l" defTabSz="457200" rtl="0" eaLnBrk="1" fontAlgn="auto" latinLnBrk="0" hangingPunct="0">
              <a:lnSpc>
                <a:spcPct val="100000"/>
              </a:lnSpc>
              <a:spcBef>
                <a:spcPts val="0"/>
              </a:spcBef>
              <a:spcAft>
                <a:spcPts val="0"/>
              </a:spcAft>
              <a:buClrTx/>
              <a:buSzPct val="100000"/>
              <a:buFontTx/>
              <a:buChar char="•"/>
              <a:tabLst/>
              <a:defRPr sz="2200"/>
            </a:pPr>
            <a:r>
              <a:rPr kumimoji="0" sz="2200" b="0" i="0" u="none" strike="noStrike" kern="0" cap="none" spc="0" normalizeH="0" baseline="0" noProof="0" dirty="0">
                <a:ln>
                  <a:noFill/>
                </a:ln>
                <a:solidFill>
                  <a:srgbClr val="000000"/>
                </a:solidFill>
                <a:effectLst/>
                <a:uLnTx/>
                <a:uFillTx/>
                <a:latin typeface="Calibri"/>
                <a:ea typeface="Calibri"/>
                <a:cs typeface="Calibri"/>
                <a:sym typeface="Calibri"/>
              </a:rPr>
              <a:t>Techniques: L-trees, Fractals, …</a:t>
            </a:r>
          </a:p>
          <a:p>
            <a:pPr marL="342899" marR="0" lvl="0" indent="-342899" algn="l" defTabSz="457200" rtl="0" eaLnBrk="1" fontAlgn="auto" latinLnBrk="0" hangingPunct="0">
              <a:lnSpc>
                <a:spcPct val="100000"/>
              </a:lnSpc>
              <a:spcBef>
                <a:spcPts val="0"/>
              </a:spcBef>
              <a:spcAft>
                <a:spcPts val="0"/>
              </a:spcAft>
              <a:buClrTx/>
              <a:buSzPct val="100000"/>
              <a:buFontTx/>
              <a:buChar char="•"/>
              <a:tabLst/>
              <a:defRPr sz="2200"/>
            </a:pPr>
            <a:endParaRPr kumimoji="0" sz="2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sz="2200"/>
            </a:pPr>
            <a:endParaRPr kumimoji="0" sz="2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73" name="Picture 2" descr="Picture 2"/>
          <p:cNvPicPr>
            <a:picLocks noChangeAspect="1"/>
          </p:cNvPicPr>
          <p:nvPr/>
        </p:nvPicPr>
        <p:blipFill>
          <a:blip r:embed="rId3"/>
          <a:stretch>
            <a:fillRect/>
          </a:stretch>
        </p:blipFill>
        <p:spPr>
          <a:xfrm>
            <a:off x="5724128" y="1320170"/>
            <a:ext cx="3179219" cy="1820405"/>
          </a:xfrm>
          <a:prstGeom prst="rect">
            <a:avLst/>
          </a:prstGeom>
          <a:ln w="12700">
            <a:miter lim="400000"/>
          </a:ln>
          <a:effectLst>
            <a:outerShdw blurRad="292100" dist="139700" dir="2700000" rotWithShape="0">
              <a:srgbClr val="333333">
                <a:alpha val="64999"/>
              </a:srgbClr>
            </a:outerShdw>
          </a:effectLst>
        </p:spPr>
      </p:pic>
      <p:pic>
        <p:nvPicPr>
          <p:cNvPr id="474" name="Picture 3" descr="Picture 3"/>
          <p:cNvPicPr>
            <a:picLocks noChangeAspect="1"/>
          </p:cNvPicPr>
          <p:nvPr/>
        </p:nvPicPr>
        <p:blipFill>
          <a:blip r:embed="rId4"/>
          <a:stretch>
            <a:fillRect/>
          </a:stretch>
        </p:blipFill>
        <p:spPr>
          <a:xfrm>
            <a:off x="5724128" y="3289548"/>
            <a:ext cx="3179219" cy="1991064"/>
          </a:xfrm>
          <a:prstGeom prst="rect">
            <a:avLst/>
          </a:prstGeom>
          <a:ln w="12700">
            <a:miter lim="400000"/>
          </a:ln>
          <a:effectLst>
            <a:outerShdw blurRad="292100" dist="139700" dir="2700000" rotWithShape="0">
              <a:srgbClr val="333333">
                <a:alpha val="64999"/>
              </a:srgbClr>
            </a:outerShdw>
          </a:effectLst>
        </p:spPr>
      </p:pic>
      <p:sp>
        <p:nvSpPr>
          <p:cNvPr id="475" name="Title 7"/>
          <p:cNvSpPr txBox="1">
            <a:spLocks noGrp="1"/>
          </p:cNvSpPr>
          <p:nvPr>
            <p:ph type="title"/>
          </p:nvPr>
        </p:nvSpPr>
        <p:spPr>
          <a:xfrm>
            <a:off x="0" y="-15366"/>
            <a:ext cx="9144001" cy="1080000"/>
          </a:xfrm>
          <a:prstGeom prst="rect">
            <a:avLst/>
          </a:prstGeom>
          <a:blipFill>
            <a:blip r:embed="rId5"/>
            <a:stretch>
              <a:fillRect/>
            </a:stretch>
          </a:blipFill>
        </p:spPr>
        <p:txBody>
          <a:bodyPr/>
          <a:lstStyle>
            <a:lvl1pPr>
              <a:defRPr sz="4500" cap="none">
                <a:latin typeface="+mj-lt"/>
                <a:ea typeface="+mj-ea"/>
                <a:cs typeface="+mj-cs"/>
                <a:sym typeface="Calibri"/>
              </a:defRPr>
            </a:lvl1pPr>
          </a:lstStyle>
          <a:p>
            <a:r>
              <a:rPr lang="en-GB" dirty="0"/>
              <a:t> </a:t>
            </a:r>
            <a:r>
              <a:rPr dirty="0"/>
              <a:t>“Classical” PCG Approaches</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A775-E0D5-ED6B-3E46-943650EA5C6B}"/>
            </a:ext>
          </a:extLst>
        </p:cNvPr>
        <p:cNvGrpSpPr/>
        <p:nvPr/>
      </p:nvGrpSpPr>
      <p:grpSpPr>
        <a:xfrm>
          <a:off x="0" y="0"/>
          <a:ext cx="0" cy="0"/>
          <a:chOff x="0" y="0"/>
          <a:chExt cx="0" cy="0"/>
        </a:xfrm>
      </p:grpSpPr>
      <p:sp>
        <p:nvSpPr>
          <p:cNvPr id="484" name="Title 7">
            <a:extLst>
              <a:ext uri="{FF2B5EF4-FFF2-40B4-BE49-F238E27FC236}">
                <a16:creationId xmlns:a16="http://schemas.microsoft.com/office/drawing/2014/main" id="{8ECDEA03-E5C4-6FB2-DDDF-0DB30DF38AEE}"/>
              </a:ext>
            </a:extLst>
          </p:cNvPr>
          <p:cNvSpPr txBox="1">
            <a:spLocks noGrp="1"/>
          </p:cNvSpPr>
          <p:nvPr>
            <p:ph type="title"/>
          </p:nvPr>
        </p:nvSpPr>
        <p:spPr>
          <a:xfrm>
            <a:off x="0" y="4657819"/>
            <a:ext cx="9144001" cy="1080001"/>
          </a:xfrm>
          <a:prstGeom prst="rect">
            <a:avLst/>
          </a:prstGeom>
          <a:blipFill>
            <a:blip r:embed="rId3"/>
            <a:stretch>
              <a:fillRect/>
            </a:stretch>
          </a:blipFill>
        </p:spPr>
        <p:txBody>
          <a:bodyPr>
            <a:noAutofit/>
          </a:bodyPr>
          <a:lstStyle>
            <a:lvl1pPr>
              <a:defRPr sz="4500" cap="none">
                <a:latin typeface="+mj-lt"/>
                <a:ea typeface="+mj-ea"/>
                <a:cs typeface="+mj-cs"/>
                <a:sym typeface="Calibri"/>
              </a:defRPr>
            </a:lvl1pPr>
          </a:lstStyle>
          <a:p>
            <a:r>
              <a:rPr lang="en-GB" sz="3200" dirty="0"/>
              <a:t>  Chapter 8: M</a:t>
            </a:r>
            <a:r>
              <a:rPr sz="3200" dirty="0" err="1"/>
              <a:t>ethods</a:t>
            </a:r>
            <a:r>
              <a:rPr lang="en-GB" sz="3200" dirty="0"/>
              <a:t> For Generating Content</a:t>
            </a:r>
            <a:endParaRPr sz="3200" dirty="0"/>
          </a:p>
        </p:txBody>
      </p:sp>
    </p:spTree>
    <p:extLst>
      <p:ext uri="{BB962C8B-B14F-4D97-AF65-F5344CB8AC3E}">
        <p14:creationId xmlns:p14="http://schemas.microsoft.com/office/powerpoint/2010/main" val="3602620957"/>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earch-based…"/>
          <p:cNvSpPr txBox="1">
            <a:spLocks noGrp="1"/>
          </p:cNvSpPr>
          <p:nvPr>
            <p:ph type="body" idx="1"/>
          </p:nvPr>
        </p:nvSpPr>
        <p:spPr>
          <a:xfrm>
            <a:off x="323529" y="1201316"/>
            <a:ext cx="6264696" cy="4382975"/>
          </a:xfrm>
          <a:prstGeom prst="rect">
            <a:avLst/>
          </a:prstGeom>
        </p:spPr>
        <p:txBody>
          <a:bodyPr/>
          <a:lstStyle/>
          <a:p>
            <a:pPr marL="320039" indent="-320039" defTabSz="210845">
              <a:spcBef>
                <a:spcPts val="1400"/>
              </a:spcBef>
              <a:buSzPct val="100000"/>
              <a:buFont typeface="Arial"/>
              <a:buChar char="•"/>
              <a:defRPr sz="1819"/>
            </a:pPr>
            <a:r>
              <a:rPr dirty="0"/>
              <a:t>Good old PCG:</a:t>
            </a:r>
          </a:p>
          <a:p>
            <a:pPr marL="640079" lvl="1" indent="-320039" defTabSz="210845">
              <a:spcBef>
                <a:spcPts val="1400"/>
              </a:spcBef>
              <a:buSzPct val="100000"/>
              <a:buFont typeface="Arial"/>
              <a:buChar char="•"/>
              <a:defRPr sz="1819"/>
            </a:pPr>
            <a:r>
              <a:rPr dirty="0"/>
              <a:t>Constructive methods (cellular automata, noise, fractals, templates, ad-hoc methods)</a:t>
            </a:r>
            <a:endParaRPr sz="2170" dirty="0"/>
          </a:p>
          <a:p>
            <a:pPr marL="640079" lvl="1" indent="-320039" defTabSz="210845">
              <a:spcBef>
                <a:spcPts val="1400"/>
              </a:spcBef>
              <a:buSzPct val="100000"/>
              <a:buFont typeface="Arial"/>
              <a:buChar char="•"/>
              <a:defRPr sz="1819"/>
            </a:pPr>
            <a:r>
              <a:rPr dirty="0"/>
              <a:t>Solver-based</a:t>
            </a:r>
            <a:endParaRPr sz="2170" dirty="0"/>
          </a:p>
          <a:p>
            <a:pPr marL="640079" lvl="1" indent="-320039" defTabSz="210845">
              <a:spcBef>
                <a:spcPts val="1400"/>
              </a:spcBef>
              <a:buSzPct val="100000"/>
              <a:buFont typeface="Arial"/>
              <a:buChar char="•"/>
              <a:defRPr sz="1819"/>
            </a:pPr>
            <a:r>
              <a:rPr dirty="0"/>
              <a:t>Grammar-based</a:t>
            </a:r>
            <a:endParaRPr sz="2170" dirty="0"/>
          </a:p>
          <a:p>
            <a:pPr marL="640079" lvl="1" indent="-320039" defTabSz="210845">
              <a:spcBef>
                <a:spcPts val="1400"/>
              </a:spcBef>
              <a:buSzPct val="100000"/>
              <a:buFont typeface="Arial"/>
              <a:buChar char="•"/>
              <a:defRPr sz="1819"/>
            </a:pPr>
            <a:r>
              <a:rPr dirty="0"/>
              <a:t>Search-based</a:t>
            </a:r>
          </a:p>
          <a:p>
            <a:pPr marL="320039" indent="-320039" defTabSz="210845">
              <a:spcBef>
                <a:spcPts val="1400"/>
              </a:spcBef>
              <a:buSzPct val="100000"/>
              <a:buFont typeface="Arial"/>
              <a:buChar char="•"/>
              <a:defRPr sz="1819"/>
            </a:pPr>
            <a:r>
              <a:rPr dirty="0"/>
              <a:t>“Generative AI”</a:t>
            </a:r>
          </a:p>
          <a:p>
            <a:pPr marL="640079" lvl="1" indent="-320039" defTabSz="210845">
              <a:spcBef>
                <a:spcPts val="1400"/>
              </a:spcBef>
              <a:buSzPct val="100000"/>
              <a:buFont typeface="Arial"/>
              <a:buChar char="•"/>
              <a:defRPr sz="1819"/>
            </a:pPr>
            <a:r>
              <a:rPr dirty="0"/>
              <a:t>Self-supervised learning on pixels/tiles</a:t>
            </a:r>
          </a:p>
          <a:p>
            <a:pPr marL="640079" lvl="1" indent="-320039" defTabSz="210845">
              <a:spcBef>
                <a:spcPts val="1400"/>
              </a:spcBef>
              <a:buSzPct val="100000"/>
              <a:buFont typeface="Arial"/>
              <a:buChar char="•"/>
              <a:defRPr sz="1819"/>
            </a:pPr>
            <a:r>
              <a:rPr dirty="0"/>
              <a:t>Self-supervised learning on strings (LLMs)</a:t>
            </a:r>
          </a:p>
          <a:p>
            <a:pPr marL="640079" lvl="1" indent="-320039" defTabSz="210845">
              <a:spcBef>
                <a:spcPts val="1400"/>
              </a:spcBef>
              <a:buSzPct val="100000"/>
              <a:buFont typeface="Arial"/>
              <a:buChar char="•"/>
              <a:defRPr sz="1819"/>
            </a:pPr>
            <a:r>
              <a:rPr dirty="0"/>
              <a:t>Reinforcement learning</a:t>
            </a:r>
          </a:p>
        </p:txBody>
      </p:sp>
      <p:sp>
        <p:nvSpPr>
          <p:cNvPr id="480" name="Title 7"/>
          <p:cNvSpPr txBox="1">
            <a:spLocks noGrp="1"/>
          </p:cNvSpPr>
          <p:nvPr>
            <p:ph type="title"/>
          </p:nvPr>
        </p:nvSpPr>
        <p:spPr>
          <a:xfrm>
            <a:off x="0" y="-15366"/>
            <a:ext cx="9144001" cy="1080000"/>
          </a:xfrm>
          <a:prstGeom prst="rect">
            <a:avLst/>
          </a:prstGeom>
          <a:blipFill>
            <a:blip r:embed="rId3"/>
            <a:stretch>
              <a:fillRect/>
            </a:stretch>
          </a:blipFill>
        </p:spPr>
        <p:txBody>
          <a:bodyPr/>
          <a:lstStyle>
            <a:lvl1pPr>
              <a:defRPr sz="4500" cap="none">
                <a:latin typeface="+mj-lt"/>
                <a:ea typeface="+mj-ea"/>
                <a:cs typeface="+mj-cs"/>
                <a:sym typeface="Calibri"/>
              </a:defRPr>
            </a:lvl1pPr>
          </a:lstStyle>
          <a:p>
            <a:r>
              <a:rPr lang="en-GB" dirty="0"/>
              <a:t> </a:t>
            </a:r>
            <a:r>
              <a:rPr dirty="0"/>
              <a:t>PCG Methods</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itle 7"/>
          <p:cNvSpPr txBox="1">
            <a:spLocks noGrp="1"/>
          </p:cNvSpPr>
          <p:nvPr>
            <p:ph type="title"/>
          </p:nvPr>
        </p:nvSpPr>
        <p:spPr>
          <a:xfrm>
            <a:off x="0" y="4657819"/>
            <a:ext cx="9144001" cy="1080001"/>
          </a:xfrm>
          <a:prstGeom prst="rect">
            <a:avLst/>
          </a:prstGeom>
          <a:blipFill>
            <a:blip r:embed="rId3"/>
            <a:stretch>
              <a:fillRect/>
            </a:stretch>
          </a:blipFill>
        </p:spPr>
        <p:txBody>
          <a:bodyPr/>
          <a:lstStyle>
            <a:lvl1pPr>
              <a:defRPr sz="4500" cap="none">
                <a:latin typeface="+mj-lt"/>
                <a:ea typeface="+mj-ea"/>
                <a:cs typeface="+mj-cs"/>
                <a:sym typeface="Calibri"/>
              </a:defRPr>
            </a:lvl1pPr>
          </a:lstStyle>
          <a:p>
            <a:r>
              <a:rPr lang="en-GB" dirty="0"/>
              <a:t> </a:t>
            </a:r>
            <a:r>
              <a:rPr dirty="0"/>
              <a:t>Constructive </a:t>
            </a:r>
            <a:r>
              <a:rPr lang="en-GB" dirty="0"/>
              <a:t>M</a:t>
            </a:r>
            <a:r>
              <a:rPr dirty="0" err="1"/>
              <a:t>ethods</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239"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Rectangle 3"/>
          <p:cNvSpPr txBox="1">
            <a:spLocks/>
          </p:cNvSpPr>
          <p:nvPr/>
        </p:nvSpPr>
        <p:spPr bwMode="auto">
          <a:xfrm>
            <a:off x="395536" y="337220"/>
            <a:ext cx="3563935"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defRPr/>
            </a:pPr>
            <a:r>
              <a:rPr lang="en-US" dirty="0">
                <a:solidFill>
                  <a:schemeClr val="bg1"/>
                </a:solidFill>
              </a:rPr>
              <a:t>“The creation of new game content automatically, through algorithmic means” </a:t>
            </a:r>
          </a:p>
          <a:p>
            <a:pPr marL="0" indent="0" algn="ctr">
              <a:defRPr/>
            </a:pPr>
            <a:endParaRPr lang="en-US" dirty="0">
              <a:solidFill>
                <a:schemeClr val="bg1"/>
              </a:solidFill>
            </a:endParaRPr>
          </a:p>
          <a:p>
            <a:pPr lvl="1" algn="ctr">
              <a:defRPr/>
            </a:pPr>
            <a:endParaRPr lang="en-GB" sz="2000" dirty="0">
              <a:solidFill>
                <a:schemeClr val="bg1"/>
              </a:solidFill>
            </a:endParaRPr>
          </a:p>
        </p:txBody>
      </p:sp>
      <p:sp>
        <p:nvSpPr>
          <p:cNvPr id="7" name="Title 7"/>
          <p:cNvSpPr>
            <a:spLocks noGrp="1"/>
          </p:cNvSpPr>
          <p:nvPr>
            <p:ph type="title"/>
          </p:nvPr>
        </p:nvSpPr>
        <p:spPr>
          <a:xfrm>
            <a:off x="0" y="4657820"/>
            <a:ext cx="9144001" cy="1080000"/>
          </a:xfrm>
          <a:blipFill>
            <a:blip r:embed="rId4"/>
            <a:stretch>
              <a:fillRect/>
            </a:stretch>
          </a:blipFill>
        </p:spPr>
        <p:txBody>
          <a:bodyPr anchor="ctr" anchorCtr="0"/>
          <a:lstStyle/>
          <a:p>
            <a:r>
              <a:rPr lang="en-GB" cap="none" dirty="0">
                <a:latin typeface="+mn-lt"/>
              </a:rPr>
              <a:t>What is </a:t>
            </a:r>
            <a:r>
              <a:rPr lang="en-GB" b="1" cap="none" dirty="0">
                <a:solidFill>
                  <a:srgbClr val="FF0000"/>
                </a:solidFill>
                <a:latin typeface="+mn-lt"/>
              </a:rPr>
              <a:t>Procedural Content Generation</a:t>
            </a:r>
            <a:r>
              <a:rPr lang="en-GB" cap="none" dirty="0">
                <a:latin typeface="+mn-lt"/>
              </a:rPr>
              <a:t>?</a:t>
            </a:r>
            <a:endParaRPr lang="en-GB" b="1" cap="none" dirty="0">
              <a:solidFill>
                <a:srgbClr val="FFC000"/>
              </a:solidFill>
              <a:latin typeface="+mn-lt"/>
            </a:endParaRPr>
          </a:p>
        </p:txBody>
      </p:sp>
    </p:spTree>
    <p:extLst>
      <p:ext uri="{BB962C8B-B14F-4D97-AF65-F5344CB8AC3E}">
        <p14:creationId xmlns:p14="http://schemas.microsoft.com/office/powerpoint/2010/main" val="39909713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D57C5-C956-4EA7-15FC-AE671D145271}"/>
            </a:ext>
          </a:extLst>
        </p:cNvPr>
        <p:cNvGrpSpPr/>
        <p:nvPr/>
      </p:nvGrpSpPr>
      <p:grpSpPr>
        <a:xfrm>
          <a:off x="0" y="0"/>
          <a:ext cx="0" cy="0"/>
          <a:chOff x="0" y="0"/>
          <a:chExt cx="0" cy="0"/>
        </a:xfrm>
      </p:grpSpPr>
      <p:sp>
        <p:nvSpPr>
          <p:cNvPr id="484" name="Title 7">
            <a:extLst>
              <a:ext uri="{FF2B5EF4-FFF2-40B4-BE49-F238E27FC236}">
                <a16:creationId xmlns:a16="http://schemas.microsoft.com/office/drawing/2014/main" id="{096506E4-23C7-1FDF-7567-D6824A033403}"/>
              </a:ext>
            </a:extLst>
          </p:cNvPr>
          <p:cNvSpPr txBox="1">
            <a:spLocks noGrp="1"/>
          </p:cNvSpPr>
          <p:nvPr>
            <p:ph type="title"/>
          </p:nvPr>
        </p:nvSpPr>
        <p:spPr>
          <a:xfrm>
            <a:off x="0" y="4657819"/>
            <a:ext cx="9144001" cy="1080001"/>
          </a:xfrm>
          <a:prstGeom prst="rect">
            <a:avLst/>
          </a:prstGeom>
          <a:blipFill>
            <a:blip r:embed="rId3"/>
            <a:stretch>
              <a:fillRect/>
            </a:stretch>
          </a:blipFill>
        </p:spPr>
        <p:txBody>
          <a:bodyPr/>
          <a:lstStyle>
            <a:lvl1pPr>
              <a:defRPr sz="4500" cap="none">
                <a:latin typeface="+mj-lt"/>
                <a:ea typeface="+mj-ea"/>
                <a:cs typeface="+mj-cs"/>
                <a:sym typeface="Calibri"/>
              </a:defRPr>
            </a:lvl1pPr>
          </a:lstStyle>
          <a:p>
            <a:r>
              <a:rPr lang="en-GB" dirty="0"/>
              <a:t> Grammar-Based</a:t>
            </a:r>
            <a:r>
              <a:rPr dirty="0"/>
              <a:t> </a:t>
            </a:r>
            <a:r>
              <a:rPr lang="en-GB" dirty="0"/>
              <a:t>M</a:t>
            </a:r>
            <a:r>
              <a:rPr dirty="0" err="1"/>
              <a:t>ethods</a:t>
            </a:r>
            <a:endParaRPr dirty="0"/>
          </a:p>
        </p:txBody>
      </p:sp>
    </p:spTree>
    <p:extLst>
      <p:ext uri="{BB962C8B-B14F-4D97-AF65-F5344CB8AC3E}">
        <p14:creationId xmlns:p14="http://schemas.microsoft.com/office/powerpoint/2010/main" val="298695679"/>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Basic computer science concept, used in theory of computation…"/>
          <p:cNvSpPr txBox="1">
            <a:spLocks noGrp="1"/>
          </p:cNvSpPr>
          <p:nvPr>
            <p:ph type="body" sz="half" idx="1"/>
          </p:nvPr>
        </p:nvSpPr>
        <p:spPr>
          <a:xfrm>
            <a:off x="179511" y="1489348"/>
            <a:ext cx="3744416" cy="3338513"/>
          </a:xfrm>
          <a:prstGeom prst="rect">
            <a:avLst/>
          </a:prstGeom>
        </p:spPr>
        <p:txBody>
          <a:bodyPr>
            <a:normAutofit/>
          </a:bodyPr>
          <a:lstStyle/>
          <a:p>
            <a:pPr>
              <a:buSzPct val="100000"/>
              <a:buFont typeface="Arial"/>
              <a:buChar char="•"/>
              <a:defRPr sz="2000"/>
            </a:pPr>
            <a:r>
              <a:rPr sz="2400" dirty="0"/>
              <a:t>Basic computer science concept, used in theory of computation</a:t>
            </a:r>
          </a:p>
          <a:p>
            <a:pPr>
              <a:buSzPct val="100000"/>
              <a:buFont typeface="Arial"/>
              <a:buChar char="•"/>
              <a:defRPr sz="2000"/>
            </a:pPr>
            <a:r>
              <a:rPr sz="2400" dirty="0"/>
              <a:t>Define a grammar and an alphabet and then watch an axiom unfold into ever more complex strings</a:t>
            </a:r>
          </a:p>
          <a:p>
            <a:pPr>
              <a:buSzPct val="100000"/>
              <a:buFont typeface="Arial"/>
              <a:buChar char="•"/>
              <a:defRPr sz="2000"/>
            </a:pPr>
            <a:r>
              <a:rPr sz="2400" dirty="0"/>
              <a:t>Commonly used for generating e.g. plants</a:t>
            </a:r>
          </a:p>
        </p:txBody>
      </p:sp>
      <p:sp>
        <p:nvSpPr>
          <p:cNvPr id="489" name="Title 7"/>
          <p:cNvSpPr txBox="1">
            <a:spLocks noGrp="1"/>
          </p:cNvSpPr>
          <p:nvPr>
            <p:ph type="title"/>
          </p:nvPr>
        </p:nvSpPr>
        <p:spPr>
          <a:xfrm>
            <a:off x="0" y="-15366"/>
            <a:ext cx="9144001" cy="1080000"/>
          </a:xfrm>
          <a:prstGeom prst="rect">
            <a:avLst/>
          </a:prstGeom>
          <a:blipFill>
            <a:blip r:embed="rId3"/>
            <a:stretch>
              <a:fillRect/>
            </a:stretch>
          </a:blipFill>
        </p:spPr>
        <p:txBody>
          <a:bodyPr/>
          <a:lstStyle>
            <a:lvl1pPr>
              <a:defRPr sz="4500" cap="none">
                <a:latin typeface="+mj-lt"/>
                <a:ea typeface="+mj-ea"/>
                <a:cs typeface="+mj-cs"/>
                <a:sym typeface="Calibri"/>
              </a:defRPr>
            </a:lvl1pPr>
          </a:lstStyle>
          <a:p>
            <a:r>
              <a:rPr lang="en-GB" dirty="0"/>
              <a:t> </a:t>
            </a:r>
            <a:r>
              <a:rPr dirty="0"/>
              <a:t>Grammar</a:t>
            </a:r>
            <a:r>
              <a:rPr lang="en-GB" dirty="0"/>
              <a:t>-Based Methods</a:t>
            </a:r>
            <a:endParaRPr dirty="0"/>
          </a:p>
        </p:txBody>
      </p:sp>
      <p:pic>
        <p:nvPicPr>
          <p:cNvPr id="490" name="fern.jpg" descr="fern.jpg"/>
          <p:cNvPicPr>
            <a:picLocks noChangeAspect="1"/>
          </p:cNvPicPr>
          <p:nvPr/>
        </p:nvPicPr>
        <p:blipFill>
          <a:blip r:embed="rId4"/>
          <a:stretch>
            <a:fillRect/>
          </a:stretch>
        </p:blipFill>
        <p:spPr>
          <a:xfrm>
            <a:off x="3923927" y="1089474"/>
            <a:ext cx="5015509" cy="4516935"/>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Nature has obviously thought out some clever way of representing complex organisms using a compact description...…"/>
          <p:cNvSpPr txBox="1">
            <a:spLocks noGrp="1"/>
          </p:cNvSpPr>
          <p:nvPr>
            <p:ph type="body" idx="1"/>
          </p:nvPr>
        </p:nvSpPr>
        <p:spPr>
          <a:xfrm>
            <a:off x="323529" y="1714500"/>
            <a:ext cx="8064896" cy="3338513"/>
          </a:xfrm>
          <a:prstGeom prst="rect">
            <a:avLst/>
          </a:prstGeom>
        </p:spPr>
        <p:txBody>
          <a:bodyPr/>
          <a:lstStyle/>
          <a:p>
            <a:pPr marL="457200" indent="-457200">
              <a:buFont typeface="Arial" panose="020B0604020202020204" pitchFamily="34" charset="0"/>
              <a:buChar char="•"/>
            </a:pPr>
            <a:r>
              <a:rPr sz="3000" dirty="0"/>
              <a:t>Nature has obviously thought out some clever way of representing complex organisms using a compact description...</a:t>
            </a:r>
          </a:p>
          <a:p>
            <a:pPr marL="457200" indent="-457200">
              <a:buFont typeface="Arial" panose="020B0604020202020204" pitchFamily="34" charset="0"/>
              <a:buChar char="•"/>
            </a:pPr>
            <a:r>
              <a:rPr sz="3000" dirty="0"/>
              <a:t>...permitting individual variation...</a:t>
            </a:r>
          </a:p>
          <a:p>
            <a:pPr marL="457200" indent="-457200">
              <a:buFont typeface="Arial" panose="020B0604020202020204" pitchFamily="34" charset="0"/>
              <a:buChar char="•"/>
            </a:pPr>
            <a:r>
              <a:rPr sz="3000" dirty="0"/>
              <a:t>...why is this relevant for us?</a:t>
            </a:r>
          </a:p>
        </p:txBody>
      </p:sp>
      <p:sp>
        <p:nvSpPr>
          <p:cNvPr id="6" name="Title 7"/>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Self-Similarity</a:t>
            </a:r>
            <a:endParaRPr lang="en-GB" sz="4500" b="1" cap="none" dirty="0">
              <a:solidFill>
                <a:srgbClr val="FFC000"/>
              </a:solidFill>
              <a:latin typeface="+mn-lt"/>
            </a:endParaRPr>
          </a:p>
        </p:txBody>
      </p:sp>
    </p:spTree>
    <p:extLst>
      <p:ext uri="{BB962C8B-B14F-4D97-AF65-F5344CB8AC3E}">
        <p14:creationId xmlns:p14="http://schemas.microsoft.com/office/powerpoint/2010/main" val="1536923322"/>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could give..."/>
          <p:cNvSpPr txBox="1"/>
          <p:nvPr/>
        </p:nvSpPr>
        <p:spPr>
          <a:xfrm>
            <a:off x="3798282" y="3085256"/>
            <a:ext cx="1510062" cy="415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766" tIns="29766" rIns="29766" bIns="29766" anchor="ctr">
            <a:spAutoFit/>
          </a:bodyPr>
          <a:lstStyle>
            <a:lvl1pPr>
              <a:defRPr>
                <a:latin typeface="Gill Sans"/>
                <a:ea typeface="Gill Sans"/>
                <a:cs typeface="Gill Sans"/>
                <a:sym typeface="Gill Sans"/>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Gill Sans"/>
                <a:sym typeface="Gill Sans"/>
              </a:rPr>
              <a:t>could give...</a:t>
            </a:r>
          </a:p>
        </p:txBody>
      </p:sp>
      <p:pic>
        <p:nvPicPr>
          <p:cNvPr id="493" name="Picture 2" descr="Picture 2"/>
          <p:cNvPicPr>
            <a:picLocks noChangeAspect="1"/>
          </p:cNvPicPr>
          <p:nvPr/>
        </p:nvPicPr>
        <p:blipFill>
          <a:blip r:embed="rId2"/>
          <a:stretch>
            <a:fillRect/>
          </a:stretch>
        </p:blipFill>
        <p:spPr>
          <a:xfrm>
            <a:off x="1837614" y="1461522"/>
            <a:ext cx="5421066" cy="1291597"/>
          </a:xfrm>
          <a:prstGeom prst="rect">
            <a:avLst/>
          </a:prstGeom>
          <a:ln w="12700">
            <a:miter lim="400000"/>
          </a:ln>
        </p:spPr>
      </p:pic>
      <p:pic>
        <p:nvPicPr>
          <p:cNvPr id="494" name="Picture 3" descr="Picture 3"/>
          <p:cNvPicPr>
            <a:picLocks noChangeAspect="1"/>
          </p:cNvPicPr>
          <p:nvPr/>
        </p:nvPicPr>
        <p:blipFill>
          <a:blip r:embed="rId3"/>
          <a:stretch>
            <a:fillRect/>
          </a:stretch>
        </p:blipFill>
        <p:spPr>
          <a:xfrm>
            <a:off x="1837614" y="4009628"/>
            <a:ext cx="5421066" cy="1264310"/>
          </a:xfrm>
          <a:prstGeom prst="rect">
            <a:avLst/>
          </a:prstGeom>
          <a:ln w="12700">
            <a:miter lim="400000"/>
          </a:ln>
        </p:spPr>
      </p:pic>
      <p:grpSp>
        <p:nvGrpSpPr>
          <p:cNvPr id="497" name="Title 7"/>
          <p:cNvGrpSpPr/>
          <p:nvPr/>
        </p:nvGrpSpPr>
        <p:grpSpPr>
          <a:xfrm>
            <a:off x="0" y="-30734"/>
            <a:ext cx="9144001" cy="1080000"/>
            <a:chOff x="0" y="0"/>
            <a:chExt cx="9144000" cy="1079999"/>
          </a:xfrm>
        </p:grpSpPr>
        <p:sp>
          <p:nvSpPr>
            <p:cNvPr id="495" name="Rectangle"/>
            <p:cNvSpPr/>
            <p:nvPr/>
          </p:nvSpPr>
          <p:spPr>
            <a:xfrm>
              <a:off x="0" y="0"/>
              <a:ext cx="9144001" cy="1080000"/>
            </a:xfrm>
            <a:prstGeom prst="rect">
              <a:avLst/>
            </a:prstGeom>
            <a:blipFill rotWithShape="1">
              <a:blip r:embed="rId4"/>
              <a:srcRect/>
              <a:stretch>
                <a:fillRect/>
              </a:stretch>
            </a:blipFill>
            <a:ln w="12700" cap="flat">
              <a:noFill/>
              <a:miter lim="400000"/>
            </a:ln>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3400" b="1">
                  <a:solidFill>
                    <a:srgbClr val="FFC000"/>
                  </a:solidFill>
                </a:defRPr>
              </a:pPr>
              <a:endParaRPr kumimoji="0" sz="3400" b="1" i="0" u="none" strike="noStrike" kern="0" cap="none" spc="0" normalizeH="0" baseline="0" noProof="0">
                <a:ln>
                  <a:noFill/>
                </a:ln>
                <a:solidFill>
                  <a:srgbClr val="FFC000"/>
                </a:solidFill>
                <a:effectLst/>
                <a:uLnTx/>
                <a:uFillTx/>
                <a:latin typeface="Calibri"/>
                <a:ea typeface="Calibri"/>
                <a:cs typeface="Calibri"/>
                <a:sym typeface="Calibri"/>
              </a:endParaRPr>
            </a:p>
          </p:txBody>
        </p:sp>
        <p:sp>
          <p:nvSpPr>
            <p:cNvPr id="496" name="Grammars for Adventure Level Design"/>
            <p:cNvSpPr txBox="1"/>
            <p:nvPr/>
          </p:nvSpPr>
          <p:spPr>
            <a:xfrm>
              <a:off x="216000" y="278599"/>
              <a:ext cx="8836561" cy="4508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34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400" b="0" i="0" u="none" strike="noStrike" kern="0" cap="none" spc="0" normalizeH="0" baseline="0" noProof="0">
                  <a:ln>
                    <a:noFill/>
                  </a:ln>
                  <a:solidFill>
                    <a:srgbClr val="FFFFFF"/>
                  </a:solidFill>
                  <a:effectLst/>
                  <a:uLnTx/>
                  <a:uFillTx/>
                  <a:latin typeface="Calibri"/>
                  <a:ea typeface="Calibri"/>
                  <a:cs typeface="Calibri"/>
                  <a:sym typeface="Calibri"/>
                </a:rPr>
                <a:t>Grammars for Adventure Level Design</a:t>
              </a:r>
            </a:p>
          </p:txBody>
        </p:sp>
      </p:gr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Introduced by Aristid Lindenmeyer 1968, to model plant development…"/>
          <p:cNvSpPr txBox="1">
            <a:spLocks noGrp="1"/>
          </p:cNvSpPr>
          <p:nvPr>
            <p:ph type="body" idx="1"/>
          </p:nvPr>
        </p:nvSpPr>
        <p:spPr>
          <a:xfrm>
            <a:off x="395537" y="1714500"/>
            <a:ext cx="8424936" cy="3338513"/>
          </a:xfrm>
          <a:prstGeom prst="rect">
            <a:avLst/>
          </a:prstGeom>
        </p:spPr>
        <p:txBody>
          <a:bodyPr/>
          <a:lstStyle/>
          <a:p>
            <a:pPr marL="457200" indent="-457200">
              <a:buFont typeface="Arial" panose="020B0604020202020204" pitchFamily="34" charset="0"/>
              <a:buChar char="•"/>
            </a:pPr>
            <a:r>
              <a:rPr sz="3000" dirty="0">
                <a:latin typeface="Calibri  "/>
              </a:rPr>
              <a:t>Introduced by </a:t>
            </a:r>
            <a:r>
              <a:rPr sz="3000" dirty="0" err="1">
                <a:latin typeface="Calibri  "/>
              </a:rPr>
              <a:t>Aristid</a:t>
            </a:r>
            <a:r>
              <a:rPr sz="3000" dirty="0">
                <a:latin typeface="Calibri  "/>
              </a:rPr>
              <a:t> </a:t>
            </a:r>
            <a:r>
              <a:rPr sz="3000" dirty="0" err="1">
                <a:latin typeface="Calibri  "/>
              </a:rPr>
              <a:t>Lindenmeyer</a:t>
            </a:r>
            <a:r>
              <a:rPr sz="3000" dirty="0">
                <a:latin typeface="Calibri  "/>
              </a:rPr>
              <a:t> 1968, to model plant development</a:t>
            </a:r>
            <a:endParaRPr lang="en-GB" sz="3000" dirty="0">
              <a:latin typeface="Calibri  "/>
            </a:endParaRPr>
          </a:p>
          <a:p>
            <a:pPr marL="457200" indent="-457200">
              <a:buFont typeface="Arial" panose="020B0604020202020204" pitchFamily="34" charset="0"/>
              <a:buChar char="•"/>
            </a:pPr>
            <a:r>
              <a:rPr sz="3000" dirty="0">
                <a:latin typeface="Calibri  "/>
              </a:rPr>
              <a:t>Creates strings (text) from an </a:t>
            </a:r>
            <a:r>
              <a:rPr sz="3000" i="1" dirty="0">
                <a:latin typeface="Calibri  "/>
                <a:ea typeface="Helvetica"/>
                <a:cs typeface="Helvetica"/>
                <a:sym typeface="Helvetica"/>
              </a:rPr>
              <a:t>alphabet</a:t>
            </a:r>
            <a:r>
              <a:rPr sz="3000" dirty="0">
                <a:latin typeface="Calibri  "/>
              </a:rPr>
              <a:t> based on a </a:t>
            </a:r>
            <a:r>
              <a:rPr sz="3000" i="1" dirty="0">
                <a:latin typeface="Calibri  "/>
                <a:ea typeface="Helvetica"/>
                <a:cs typeface="Helvetica"/>
                <a:sym typeface="Helvetica"/>
              </a:rPr>
              <a:t>grammar</a:t>
            </a:r>
            <a:r>
              <a:rPr sz="3000" dirty="0">
                <a:latin typeface="Calibri  "/>
              </a:rPr>
              <a:t> and an </a:t>
            </a:r>
            <a:r>
              <a:rPr sz="3000" i="1" dirty="0">
                <a:latin typeface="Calibri  "/>
                <a:ea typeface="Helvetica"/>
                <a:cs typeface="Helvetica"/>
                <a:sym typeface="Helvetica"/>
              </a:rPr>
              <a:t>axiom</a:t>
            </a:r>
            <a:endParaRPr lang="en-GB" sz="3000" i="1" dirty="0">
              <a:latin typeface="Calibri  "/>
              <a:ea typeface="Helvetica"/>
              <a:cs typeface="Helvetica"/>
              <a:sym typeface="Helvetica"/>
            </a:endParaRPr>
          </a:p>
          <a:p>
            <a:pPr marL="457200" indent="-457200">
              <a:buFont typeface="Arial" panose="020B0604020202020204" pitchFamily="34" charset="0"/>
              <a:buChar char="•"/>
            </a:pPr>
            <a:r>
              <a:rPr sz="3000" dirty="0">
                <a:latin typeface="Calibri  "/>
              </a:rPr>
              <a:t>Closely related to Chomsky grammars (but productions carried out in parallel, not sequentially)</a:t>
            </a:r>
          </a:p>
        </p:txBody>
      </p:sp>
      <p:sp>
        <p:nvSpPr>
          <p:cNvPr id="6" name="Title 7"/>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L-systems</a:t>
            </a:r>
            <a:endParaRPr lang="en-GB" sz="4500" b="1" cap="none" dirty="0">
              <a:solidFill>
                <a:srgbClr val="FFC000"/>
              </a:solidFill>
              <a:latin typeface="+mn-lt"/>
            </a:endParaRPr>
          </a:p>
        </p:txBody>
      </p:sp>
    </p:spTree>
    <p:extLst>
      <p:ext uri="{BB962C8B-B14F-4D97-AF65-F5344CB8AC3E}">
        <p14:creationId xmlns:p14="http://schemas.microsoft.com/office/powerpoint/2010/main" val="3000871169"/>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Alphabet: {a, b}…"/>
          <p:cNvSpPr txBox="1">
            <a:spLocks noGrp="1"/>
          </p:cNvSpPr>
          <p:nvPr>
            <p:ph type="body" idx="1"/>
          </p:nvPr>
        </p:nvSpPr>
        <p:spPr>
          <a:xfrm>
            <a:off x="539552" y="1526767"/>
            <a:ext cx="5688631" cy="3338513"/>
          </a:xfrm>
          <a:prstGeom prst="rect">
            <a:avLst/>
          </a:prstGeom>
        </p:spPr>
        <p:txBody>
          <a:bodyPr/>
          <a:lstStyle/>
          <a:p>
            <a:pPr marL="457200" indent="-457200">
              <a:buFont typeface="Arial" panose="020B0604020202020204" pitchFamily="34" charset="0"/>
              <a:buChar char="•"/>
            </a:pPr>
            <a:r>
              <a:rPr sz="3000" dirty="0"/>
              <a:t>Alphabet: {a, b}</a:t>
            </a:r>
            <a:endParaRPr lang="en-GB" sz="3000" dirty="0"/>
          </a:p>
          <a:p>
            <a:pPr marL="457200" indent="-457200"/>
            <a:endParaRPr sz="3000" dirty="0"/>
          </a:p>
          <a:p>
            <a:pPr marL="457200" indent="-457200">
              <a:buFont typeface="Arial" panose="020B0604020202020204" pitchFamily="34" charset="0"/>
              <a:buChar char="•"/>
            </a:pPr>
            <a:r>
              <a:rPr sz="3000" dirty="0"/>
              <a:t>Production rules (grammar):</a:t>
            </a:r>
            <a:br>
              <a:rPr sz="3000" dirty="0"/>
            </a:br>
            <a:r>
              <a:rPr sz="3000" dirty="0"/>
              <a:t>a&gt;ab</a:t>
            </a:r>
            <a:br>
              <a:rPr sz="3000" dirty="0"/>
            </a:br>
            <a:r>
              <a:rPr sz="3000" dirty="0"/>
              <a:t>b&gt;a</a:t>
            </a:r>
          </a:p>
          <a:p>
            <a:pPr marL="457200" indent="-457200">
              <a:buFont typeface="Arial" panose="020B0604020202020204" pitchFamily="34" charset="0"/>
              <a:buChar char="•"/>
            </a:pPr>
            <a:endParaRPr lang="en-GB" sz="3000" dirty="0"/>
          </a:p>
          <a:p>
            <a:pPr marL="457200" indent="-457200">
              <a:buFont typeface="Arial" panose="020B0604020202020204" pitchFamily="34" charset="0"/>
              <a:buChar char="•"/>
            </a:pPr>
            <a:r>
              <a:rPr sz="3000" dirty="0"/>
              <a:t>Axiom: b</a:t>
            </a:r>
          </a:p>
        </p:txBody>
      </p:sp>
      <p:sp>
        <p:nvSpPr>
          <p:cNvPr id="258" name="b…"/>
          <p:cNvSpPr txBox="1"/>
          <p:nvPr/>
        </p:nvSpPr>
        <p:spPr>
          <a:xfrm>
            <a:off x="6444208" y="1921396"/>
            <a:ext cx="1927324" cy="2549256"/>
          </a:xfrm>
          <a:prstGeom prst="rect">
            <a:avLst/>
          </a:prstGeom>
          <a:ln w="12700">
            <a:miter lim="400000"/>
          </a:ln>
          <a:extLst>
            <a:ext uri="{C572A759-6A51-4108-AA02-DFA0A04FC94B}">
              <ma14:wrappingTextBoxFlag xmlns="" xmlns:ma14="http://schemas.microsoft.com/office/mac/drawingml/2011/main" val="1"/>
            </a:ext>
          </a:extLst>
        </p:spPr>
        <p:txBody>
          <a:bodyPr lIns="29766" tIns="29766" rIns="29766" bIns="29766">
            <a:spAutoFit/>
          </a:bodyPr>
          <a:lstStyle/>
          <a:p>
            <a:pPr marL="23810" marR="23810" algn="ctr" defTabSz="535747">
              <a:buClr>
                <a:srgbClr val="007742"/>
              </a:buClr>
              <a:buFont typeface="Arial"/>
              <a:defRPr sz="2000">
                <a:solidFill>
                  <a:srgbClr val="007742"/>
                </a:solidFill>
                <a:uFill>
                  <a:solidFill>
                    <a:srgbClr val="007742"/>
                  </a:solidFill>
                </a:uFill>
                <a:latin typeface="Arial"/>
                <a:ea typeface="Arial"/>
                <a:cs typeface="Arial"/>
                <a:sym typeface="Arial"/>
              </a:defRPr>
            </a:pPr>
            <a:r>
              <a:rPr sz="1172" dirty="0"/>
              <a:t>b</a:t>
            </a:r>
          </a:p>
          <a:p>
            <a:pPr marL="23810" marR="23810" algn="ctr" defTabSz="535747">
              <a:buClr>
                <a:srgbClr val="000000"/>
              </a:buClr>
              <a:buFont typeface="Arial"/>
              <a:defRPr sz="2000">
                <a:uFill>
                  <a:solidFill>
                    <a:srgbClr val="000000"/>
                  </a:solidFill>
                </a:uFill>
                <a:latin typeface="Arial"/>
                <a:ea typeface="Arial"/>
                <a:cs typeface="Arial"/>
                <a:sym typeface="Arial"/>
              </a:defRPr>
            </a:pPr>
            <a:r>
              <a:rPr sz="1172" dirty="0"/>
              <a:t>|</a:t>
            </a:r>
          </a:p>
          <a:p>
            <a:pPr marL="23810" marR="23810" algn="ctr" defTabSz="535747">
              <a:buClr>
                <a:srgbClr val="007742"/>
              </a:buClr>
              <a:buFont typeface="Arial"/>
              <a:defRPr sz="2000">
                <a:solidFill>
                  <a:srgbClr val="007742"/>
                </a:solidFill>
                <a:uFill>
                  <a:solidFill>
                    <a:srgbClr val="007742"/>
                  </a:solidFill>
                </a:uFill>
                <a:latin typeface="Arial"/>
                <a:ea typeface="Arial"/>
                <a:cs typeface="Arial"/>
                <a:sym typeface="Arial"/>
              </a:defRPr>
            </a:pPr>
            <a:r>
              <a:rPr sz="1172" dirty="0"/>
              <a:t>a</a:t>
            </a:r>
          </a:p>
          <a:p>
            <a:pPr marL="23810" marR="23810" algn="ctr" defTabSz="535747">
              <a:buClr>
                <a:srgbClr val="000000"/>
              </a:buClr>
              <a:buFont typeface="Arial"/>
              <a:defRPr sz="2000">
                <a:uFill>
                  <a:solidFill>
                    <a:srgbClr val="000000"/>
                  </a:solidFill>
                </a:uFill>
                <a:latin typeface="Arial"/>
                <a:ea typeface="Arial"/>
                <a:cs typeface="Arial"/>
                <a:sym typeface="Arial"/>
              </a:defRPr>
            </a:pPr>
            <a:r>
              <a:rPr sz="1172" dirty="0"/>
              <a:t>└</a:t>
            </a:r>
          </a:p>
          <a:p>
            <a:pPr marL="23810" marR="23810" algn="ctr" defTabSz="535747">
              <a:buClr>
                <a:srgbClr val="000000"/>
              </a:buClr>
              <a:buFont typeface="Arial"/>
              <a:defRPr sz="1800">
                <a:uFill>
                  <a:solidFill>
                    <a:srgbClr val="000000"/>
                  </a:solidFill>
                </a:uFill>
                <a:latin typeface="Arial"/>
                <a:ea typeface="Arial"/>
                <a:cs typeface="Arial"/>
                <a:sym typeface="Arial"/>
              </a:defRPr>
            </a:pPr>
            <a:r>
              <a:rPr sz="1172" dirty="0"/>
              <a:t>  </a:t>
            </a:r>
            <a:r>
              <a:rPr sz="1172" dirty="0">
                <a:solidFill>
                  <a:srgbClr val="007742"/>
                </a:solidFill>
                <a:uFill>
                  <a:solidFill>
                    <a:srgbClr val="007742"/>
                  </a:solidFill>
                </a:uFill>
              </a:rPr>
              <a:t>a b</a:t>
            </a:r>
          </a:p>
          <a:p>
            <a:pPr marL="23810" marR="23810" algn="ctr" defTabSz="535747">
              <a:buClr>
                <a:srgbClr val="000000"/>
              </a:buClr>
              <a:buFont typeface="Arial"/>
              <a:defRPr sz="2000">
                <a:uFill>
                  <a:solidFill>
                    <a:srgbClr val="000000"/>
                  </a:solidFill>
                </a:uFill>
                <a:latin typeface="Arial"/>
                <a:ea typeface="Arial"/>
                <a:cs typeface="Arial"/>
                <a:sym typeface="Arial"/>
              </a:defRPr>
            </a:pPr>
            <a:r>
              <a:rPr sz="1172" dirty="0"/>
              <a:t>  ┘ │</a:t>
            </a:r>
          </a:p>
          <a:p>
            <a:pPr marL="23810" marR="23810" algn="ctr" defTabSz="535747">
              <a:buClr>
                <a:srgbClr val="007742"/>
              </a:buClr>
              <a:buFont typeface="Arial"/>
              <a:defRPr sz="2000">
                <a:solidFill>
                  <a:srgbClr val="007742"/>
                </a:solidFill>
                <a:uFill>
                  <a:solidFill>
                    <a:srgbClr val="007742"/>
                  </a:solidFill>
                </a:uFill>
                <a:latin typeface="Arial"/>
                <a:ea typeface="Arial"/>
                <a:cs typeface="Arial"/>
                <a:sym typeface="Arial"/>
              </a:defRPr>
            </a:pPr>
            <a:r>
              <a:rPr sz="1172" dirty="0"/>
              <a:t>a b  a</a:t>
            </a:r>
          </a:p>
          <a:p>
            <a:pPr marL="23810" marR="23810" algn="ctr" defTabSz="535747">
              <a:buClr>
                <a:srgbClr val="000000"/>
              </a:buClr>
              <a:buFont typeface="Arial"/>
              <a:defRPr sz="2000">
                <a:uFill>
                  <a:solidFill>
                    <a:srgbClr val="000000"/>
                  </a:solidFill>
                </a:uFill>
                <a:latin typeface="Arial"/>
                <a:ea typeface="Arial"/>
                <a:cs typeface="Arial"/>
                <a:sym typeface="Arial"/>
              </a:defRPr>
            </a:pPr>
            <a:r>
              <a:rPr sz="1172" dirty="0"/>
              <a:t>┘ │ └</a:t>
            </a:r>
          </a:p>
          <a:p>
            <a:pPr marL="23810" marR="23810" algn="ctr" defTabSz="535747">
              <a:buClr>
                <a:srgbClr val="007742"/>
              </a:buClr>
              <a:buFont typeface="Arial"/>
              <a:defRPr sz="2000">
                <a:solidFill>
                  <a:srgbClr val="007742"/>
                </a:solidFill>
                <a:uFill>
                  <a:solidFill>
                    <a:srgbClr val="007742"/>
                  </a:solidFill>
                </a:uFill>
                <a:latin typeface="Arial"/>
                <a:ea typeface="Arial"/>
                <a:cs typeface="Arial"/>
                <a:sym typeface="Arial"/>
              </a:defRPr>
            </a:pPr>
            <a:r>
              <a:rPr sz="1172" dirty="0"/>
              <a:t>a b a </a:t>
            </a:r>
            <a:r>
              <a:rPr sz="1172" dirty="0" err="1"/>
              <a:t>a</a:t>
            </a:r>
            <a:r>
              <a:rPr sz="1172" dirty="0"/>
              <a:t> b</a:t>
            </a:r>
          </a:p>
          <a:p>
            <a:pPr marL="23810" marR="23810" algn="ctr" defTabSz="535747">
              <a:buClr>
                <a:srgbClr val="000000"/>
              </a:buClr>
              <a:buFont typeface="Arial"/>
              <a:defRPr sz="2000">
                <a:uFill>
                  <a:solidFill>
                    <a:srgbClr val="000000"/>
                  </a:solidFill>
                </a:uFill>
                <a:latin typeface="Arial"/>
                <a:ea typeface="Arial"/>
                <a:cs typeface="Arial"/>
                <a:sym typeface="Arial"/>
              </a:defRPr>
            </a:pPr>
            <a:r>
              <a:rPr sz="1172" dirty="0"/>
              <a:t>             _/  /  ┘ └  \</a:t>
            </a:r>
          </a:p>
          <a:p>
            <a:pPr marL="23810" marR="23810" algn="ctr" defTabSz="535747">
              <a:buClr>
                <a:srgbClr val="007742"/>
              </a:buClr>
              <a:buFont typeface="Arial"/>
              <a:defRPr sz="2000">
                <a:solidFill>
                  <a:srgbClr val="007742"/>
                </a:solidFill>
                <a:uFill>
                  <a:solidFill>
                    <a:srgbClr val="007742"/>
                  </a:solidFill>
                </a:uFill>
                <a:latin typeface="Arial"/>
                <a:ea typeface="Arial"/>
                <a:cs typeface="Arial"/>
                <a:sym typeface="Arial"/>
              </a:defRPr>
            </a:pPr>
            <a:r>
              <a:rPr sz="1172" dirty="0"/>
              <a:t>a b a </a:t>
            </a:r>
            <a:r>
              <a:rPr sz="1172" dirty="0" err="1"/>
              <a:t>a</a:t>
            </a:r>
            <a:r>
              <a:rPr sz="1172" dirty="0"/>
              <a:t> b a b a</a:t>
            </a:r>
          </a:p>
          <a:p>
            <a:pPr marL="23810" marR="23810" algn="ctr" defTabSz="535747">
              <a:buClr>
                <a:srgbClr val="007742"/>
              </a:buClr>
              <a:buFont typeface="Arial"/>
              <a:defRPr sz="2000">
                <a:solidFill>
                  <a:srgbClr val="007742"/>
                </a:solidFill>
                <a:uFill>
                  <a:solidFill>
                    <a:srgbClr val="007742"/>
                  </a:solidFill>
                </a:uFill>
                <a:latin typeface="Arial"/>
                <a:ea typeface="Arial"/>
                <a:cs typeface="Arial"/>
                <a:sym typeface="Arial"/>
              </a:defRPr>
            </a:pPr>
            <a:endParaRPr sz="1172" dirty="0"/>
          </a:p>
          <a:p>
            <a:pPr marL="23810" marR="23810" algn="ctr" defTabSz="535747">
              <a:buClr>
                <a:srgbClr val="000000"/>
              </a:buClr>
              <a:buFont typeface="Arial"/>
              <a:defRPr sz="1800">
                <a:uFill>
                  <a:solidFill>
                    <a:srgbClr val="000000"/>
                  </a:solidFill>
                </a:uFill>
                <a:latin typeface="Arial"/>
                <a:ea typeface="Arial"/>
                <a:cs typeface="Arial"/>
                <a:sym typeface="Arial"/>
              </a:defRPr>
            </a:pPr>
            <a:r>
              <a:rPr sz="1055" dirty="0"/>
              <a:t>Example of a derivation in a DOL-System</a:t>
            </a:r>
          </a:p>
        </p:txBody>
      </p:sp>
      <p:sp>
        <p:nvSpPr>
          <p:cNvPr id="7" name="Title 7"/>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An Example L-system</a:t>
            </a:r>
            <a:endParaRPr lang="en-GB" sz="4500" b="1" cap="none" dirty="0">
              <a:solidFill>
                <a:srgbClr val="FFC000"/>
              </a:solidFill>
              <a:latin typeface="+mn-lt"/>
            </a:endParaRPr>
          </a:p>
        </p:txBody>
      </p:sp>
    </p:spTree>
    <p:extLst>
      <p:ext uri="{BB962C8B-B14F-4D97-AF65-F5344CB8AC3E}">
        <p14:creationId xmlns:p14="http://schemas.microsoft.com/office/powerpoint/2010/main" val="243744680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Context-free: production rules refer only to an individual symbol…"/>
          <p:cNvSpPr txBox="1">
            <a:spLocks noGrp="1"/>
          </p:cNvSpPr>
          <p:nvPr>
            <p:ph type="body" idx="1"/>
          </p:nvPr>
        </p:nvSpPr>
        <p:spPr>
          <a:xfrm>
            <a:off x="395536" y="1273324"/>
            <a:ext cx="8352927" cy="3338513"/>
          </a:xfrm>
          <a:prstGeom prst="rect">
            <a:avLst/>
          </a:prstGeom>
        </p:spPr>
        <p:txBody>
          <a:bodyPr/>
          <a:lstStyle/>
          <a:p>
            <a:pPr marL="457200" indent="-457200"/>
            <a:r>
              <a:rPr lang="en-GB" sz="3000" b="1" dirty="0"/>
              <a:t>Context</a:t>
            </a:r>
          </a:p>
          <a:p>
            <a:pPr marL="457200" indent="-457200">
              <a:buFont typeface="Arial" panose="020B0604020202020204" pitchFamily="34" charset="0"/>
              <a:buChar char="•"/>
            </a:pPr>
            <a:r>
              <a:rPr sz="2800" b="1" dirty="0"/>
              <a:t>Context-free</a:t>
            </a:r>
            <a:r>
              <a:rPr sz="2800" dirty="0"/>
              <a:t>: production rules refer only to an individual symbol</a:t>
            </a:r>
          </a:p>
          <a:p>
            <a:pPr marL="457200" indent="-457200">
              <a:buFont typeface="Arial" panose="020B0604020202020204" pitchFamily="34" charset="0"/>
              <a:buChar char="•"/>
            </a:pPr>
            <a:r>
              <a:rPr sz="2800" b="1" dirty="0"/>
              <a:t>Context-sensitive</a:t>
            </a:r>
            <a:r>
              <a:rPr sz="2800" dirty="0"/>
              <a:t>: productions can depend on the symbol’s neighbors</a:t>
            </a:r>
            <a:endParaRPr lang="en-GB" sz="2800" dirty="0"/>
          </a:p>
          <a:p>
            <a:pPr marL="457200" indent="-457200"/>
            <a:r>
              <a:rPr lang="en-GB" sz="3000" b="1" dirty="0"/>
              <a:t>Determinism</a:t>
            </a:r>
            <a:endParaRPr sz="3000" b="1" dirty="0"/>
          </a:p>
          <a:p>
            <a:pPr marL="457200" indent="-457200">
              <a:buFont typeface="Arial" panose="020B0604020202020204" pitchFamily="34" charset="0"/>
              <a:buChar char="•"/>
            </a:pPr>
            <a:r>
              <a:rPr sz="2800" b="1" dirty="0"/>
              <a:t>Deterministic</a:t>
            </a:r>
            <a:r>
              <a:rPr sz="2800" dirty="0"/>
              <a:t>: there is exactly one production for each symbol</a:t>
            </a:r>
          </a:p>
          <a:p>
            <a:pPr marL="457200" indent="-457200">
              <a:buFont typeface="Arial" panose="020B0604020202020204" pitchFamily="34" charset="0"/>
              <a:buChar char="•"/>
            </a:pPr>
            <a:r>
              <a:rPr sz="2800" b="1" dirty="0"/>
              <a:t>Non-deterministic</a:t>
            </a:r>
            <a:r>
              <a:rPr sz="2800" dirty="0"/>
              <a:t>: several productions for a symbol</a:t>
            </a:r>
          </a:p>
        </p:txBody>
      </p:sp>
      <p:sp>
        <p:nvSpPr>
          <p:cNvPr id="6" name="Title 7"/>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Types of L-systems</a:t>
            </a:r>
            <a:endParaRPr lang="en-GB" sz="4500" b="1" cap="none" dirty="0">
              <a:solidFill>
                <a:srgbClr val="FFC000"/>
              </a:solidFill>
              <a:latin typeface="+mn-lt"/>
            </a:endParaRPr>
          </a:p>
        </p:txBody>
      </p:sp>
    </p:spTree>
    <p:extLst>
      <p:ext uri="{BB962C8B-B14F-4D97-AF65-F5344CB8AC3E}">
        <p14:creationId xmlns:p14="http://schemas.microsoft.com/office/powerpoint/2010/main" val="3075243090"/>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Invented/popularized by Prusinkiewicz 1986…"/>
          <p:cNvSpPr txBox="1">
            <a:spLocks noGrp="1"/>
          </p:cNvSpPr>
          <p:nvPr>
            <p:ph type="body" idx="1"/>
          </p:nvPr>
        </p:nvSpPr>
        <p:spPr>
          <a:xfrm>
            <a:off x="755577" y="1714500"/>
            <a:ext cx="7848871" cy="3338513"/>
          </a:xfrm>
          <a:prstGeom prst="rect">
            <a:avLst/>
          </a:prstGeom>
        </p:spPr>
        <p:txBody>
          <a:bodyPr/>
          <a:lstStyle/>
          <a:p>
            <a:pPr marL="457200" indent="-457200">
              <a:buFont typeface="Arial" panose="020B0604020202020204" pitchFamily="34" charset="0"/>
              <a:buChar char="•"/>
            </a:pPr>
            <a:r>
              <a:rPr sz="3000" dirty="0"/>
              <a:t>Invented/popularized by </a:t>
            </a:r>
            <a:r>
              <a:rPr sz="3000" dirty="0" err="1"/>
              <a:t>Prusinkiewicz</a:t>
            </a:r>
            <a:r>
              <a:rPr lang="en-GB" sz="3000" dirty="0"/>
              <a:t> in </a:t>
            </a:r>
            <a:r>
              <a:rPr sz="3000" dirty="0"/>
              <a:t>1986</a:t>
            </a:r>
          </a:p>
          <a:p>
            <a:pPr marL="457200" indent="-457200">
              <a:buFont typeface="Arial" panose="020B0604020202020204" pitchFamily="34" charset="0"/>
              <a:buChar char="•"/>
            </a:pPr>
            <a:r>
              <a:rPr sz="3000" dirty="0"/>
              <a:t>Core idea: interpret generated strings as instructions for a turtle in </a:t>
            </a:r>
            <a:r>
              <a:rPr sz="3000" b="1" dirty="0"/>
              <a:t>turtle graphics</a:t>
            </a:r>
          </a:p>
          <a:p>
            <a:pPr marL="457200" indent="-457200">
              <a:buFont typeface="Arial" panose="020B0604020202020204" pitchFamily="34" charset="0"/>
              <a:buChar char="•"/>
            </a:pPr>
            <a:r>
              <a:rPr sz="3000" dirty="0"/>
              <a:t>Read the string from left to right, changing the state of the turtle (x, y, heading)</a:t>
            </a:r>
          </a:p>
        </p:txBody>
      </p:sp>
      <p:sp>
        <p:nvSpPr>
          <p:cNvPr id="4"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latin typeface="+mn-lt"/>
              </a:rPr>
              <a:t>A Graphical Interpretation of L-systems</a:t>
            </a:r>
            <a:endParaRPr lang="en-GB" sz="3400" b="1" cap="none" dirty="0">
              <a:solidFill>
                <a:srgbClr val="FFC000"/>
              </a:solidFill>
              <a:latin typeface="+mn-lt"/>
            </a:endParaRPr>
          </a:p>
        </p:txBody>
      </p:sp>
    </p:spTree>
    <p:extLst>
      <p:ext uri="{BB962C8B-B14F-4D97-AF65-F5344CB8AC3E}">
        <p14:creationId xmlns:p14="http://schemas.microsoft.com/office/powerpoint/2010/main" val="379338524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Alphabet: {F, f, +, -}…"/>
          <p:cNvSpPr txBox="1">
            <a:spLocks noGrp="1"/>
          </p:cNvSpPr>
          <p:nvPr>
            <p:ph type="body" idx="1"/>
          </p:nvPr>
        </p:nvSpPr>
        <p:spPr>
          <a:xfrm>
            <a:off x="1008063" y="1714500"/>
            <a:ext cx="7740401" cy="3338513"/>
          </a:xfrm>
          <a:prstGeom prst="rect">
            <a:avLst/>
          </a:prstGeom>
        </p:spPr>
        <p:txBody>
          <a:bodyPr/>
          <a:lstStyle/>
          <a:p>
            <a:pPr marL="457200" indent="-457200">
              <a:buFont typeface="Arial" panose="020B0604020202020204" pitchFamily="34" charset="0"/>
              <a:buChar char="•"/>
            </a:pPr>
            <a:r>
              <a:rPr sz="3000" dirty="0"/>
              <a:t>Alphabet: {F, f, +, -}</a:t>
            </a:r>
          </a:p>
          <a:p>
            <a:pPr marL="457200" indent="-457200">
              <a:buFont typeface="Arial" panose="020B0604020202020204" pitchFamily="34" charset="0"/>
              <a:buChar char="•"/>
            </a:pPr>
            <a:r>
              <a:rPr sz="3000" dirty="0"/>
              <a:t>F: move the turtle forward (drawing a line)</a:t>
            </a:r>
          </a:p>
          <a:p>
            <a:pPr marL="457200" indent="-457200">
              <a:buFont typeface="Arial" panose="020B0604020202020204" pitchFamily="34" charset="0"/>
              <a:buChar char="•"/>
            </a:pPr>
            <a:r>
              <a:rPr sz="3000" dirty="0"/>
              <a:t>f: move the turtle forward (don’t draw)</a:t>
            </a:r>
          </a:p>
          <a:p>
            <a:pPr marL="457200" indent="-457200">
              <a:buFont typeface="Arial" panose="020B0604020202020204" pitchFamily="34" charset="0"/>
              <a:buChar char="•"/>
            </a:pPr>
            <a:r>
              <a:rPr sz="3000" dirty="0"/>
              <a:t>+/-: turn right/left (by some angle)</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mn-lt"/>
              </a:rPr>
              <a:t>Example Graphical Systems</a:t>
            </a:r>
            <a:endParaRPr lang="en-GB" sz="4000" b="1" cap="none" dirty="0">
              <a:solidFill>
                <a:srgbClr val="FFC000"/>
              </a:solidFill>
              <a:latin typeface="+mn-lt"/>
            </a:endParaRPr>
          </a:p>
        </p:txBody>
      </p:sp>
    </p:spTree>
    <p:extLst>
      <p:ext uri="{BB962C8B-B14F-4D97-AF65-F5344CB8AC3E}">
        <p14:creationId xmlns:p14="http://schemas.microsoft.com/office/powerpoint/2010/main" val="769412495"/>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0" name="axiom: F+F+F+F…"/>
              <p:cNvSpPr txBox="1">
                <a:spLocks noGrp="1"/>
              </p:cNvSpPr>
              <p:nvPr>
                <p:ph type="body" sz="quarter" idx="1"/>
              </p:nvPr>
            </p:nvSpPr>
            <p:spPr>
              <a:xfrm>
                <a:off x="395537" y="1525489"/>
                <a:ext cx="4752528" cy="2040719"/>
              </a:xfrm>
              <a:prstGeom prst="rect">
                <a:avLst/>
              </a:prstGeom>
            </p:spPr>
            <p:txBody>
              <a:bodyPr/>
              <a:lstStyle/>
              <a:p>
                <a:pPr marL="360363" indent="-360363">
                  <a:buFont typeface="Arial" panose="020B0604020202020204" pitchFamily="34" charset="0"/>
                  <a:buChar char="•"/>
                </a:pPr>
                <a:r>
                  <a:rPr lang="en-GB" sz="2600" dirty="0">
                    <a:latin typeface="Calibri   "/>
                  </a:rPr>
                  <a:t>A</a:t>
                </a:r>
                <a:r>
                  <a:rPr lang="en-GB" sz="2600" dirty="0" err="1">
                    <a:latin typeface="Calibri   "/>
                  </a:rPr>
                  <a:t>xiom</a:t>
                </a:r>
                <a:r>
                  <a:rPr lang="en-GB" sz="2600" dirty="0">
                    <a:latin typeface="Calibri   "/>
                  </a:rPr>
                  <a:t>: F+F+F+F</a:t>
                </a:r>
              </a:p>
              <a:p>
                <a:pPr marL="360363" indent="-360363">
                  <a:buFont typeface="Arial" panose="020B0604020202020204" pitchFamily="34" charset="0"/>
                  <a:buChar char="•"/>
                </a:pPr>
                <a:r>
                  <a:rPr lang="en-GB" sz="2600" dirty="0">
                    <a:latin typeface="Calibri   "/>
                  </a:rPr>
                  <a:t>G</a:t>
                </a:r>
                <a:r>
                  <a:rPr lang="en-GB" sz="2600" dirty="0" err="1">
                    <a:latin typeface="Calibri   "/>
                  </a:rPr>
                  <a:t>rammar</a:t>
                </a:r>
                <a:r>
                  <a:rPr lang="en-GB" sz="2600" dirty="0">
                    <a:latin typeface="Calibri   "/>
                  </a:rPr>
                  <a:t>:</a:t>
                </a:r>
                <a:br>
                  <a:rPr lang="en-GB" sz="2600" dirty="0">
                    <a:latin typeface="Calibri   "/>
                  </a:rPr>
                </a:br>
                <a:r>
                  <a:rPr lang="en-GB" sz="2600" dirty="0">
                    <a:latin typeface="Calibri   "/>
                  </a:rPr>
                  <a:t>F&gt;F+F-F-FF+F+F-F</a:t>
                </a:r>
              </a:p>
              <a:p>
                <a:pPr marL="360363" indent="-360363">
                  <a:buFont typeface="Arial" panose="020B0604020202020204" pitchFamily="34" charset="0"/>
                  <a:buChar char="•"/>
                </a:pPr>
                <a:r>
                  <a:rPr lang="en-GB" sz="2600" dirty="0">
                    <a:latin typeface="Calibri   "/>
                  </a:rPr>
                  <a:t>Turning angle: </a:t>
                </a:r>
                <a14:m>
                  <m:oMath xmlns:m="http://schemas.openxmlformats.org/officeDocument/2006/math">
                    <m:sSup>
                      <m:sSupPr>
                        <m:ctrlPr>
                          <a:rPr lang="ar-AE" sz="2600" i="1" smtClean="0">
                            <a:latin typeface="Cambria Math" panose="02040503050406030204" pitchFamily="18" charset="0"/>
                          </a:rPr>
                        </m:ctrlPr>
                      </m:sSupPr>
                      <m:e>
                        <m:r>
                          <a:rPr lang="ar-AE" sz="2600" b="0" i="1" smtClean="0">
                            <a:latin typeface="Cambria Math" panose="02040503050406030204" pitchFamily="18" charset="0"/>
                          </a:rPr>
                          <m:t>9</m:t>
                        </m:r>
                        <m:r>
                          <a:rPr lang="en-GB" sz="2600" b="0" i="1" smtClean="0">
                            <a:latin typeface="Cambria Math" panose="02040503050406030204" pitchFamily="18" charset="0"/>
                          </a:rPr>
                          <m:t>0</m:t>
                        </m:r>
                      </m:e>
                      <m:sup>
                        <m:r>
                          <m:rPr>
                            <m:sty m:val="p"/>
                          </m:rPr>
                          <a:rPr lang="en-GB" sz="2600" b="0" i="0" smtClean="0">
                            <a:latin typeface="Cambria Math" panose="02040503050406030204" pitchFamily="18" charset="0"/>
                          </a:rPr>
                          <m:t>o</m:t>
                        </m:r>
                      </m:sup>
                    </m:sSup>
                  </m:oMath>
                </a14:m>
                <a:endParaRPr sz="2600" dirty="0">
                  <a:latin typeface="Calibri   "/>
                </a:endParaRPr>
              </a:p>
            </p:txBody>
          </p:sp>
        </mc:Choice>
        <mc:Fallback xmlns="">
          <p:sp>
            <p:nvSpPr>
              <p:cNvPr id="270" name="axiom: F+F+F+F…"/>
              <p:cNvSpPr txBox="1">
                <a:spLocks noGrp="1" noRot="1" noChangeAspect="1" noMove="1" noResize="1" noEditPoints="1" noAdjustHandles="1" noChangeArrowheads="1" noChangeShapeType="1" noTextEdit="1"/>
              </p:cNvSpPr>
              <p:nvPr>
                <p:ph type="body" sz="quarter" idx="1"/>
              </p:nvPr>
            </p:nvSpPr>
            <p:spPr>
              <a:xfrm>
                <a:off x="395537" y="1525489"/>
                <a:ext cx="4752528" cy="2040719"/>
              </a:xfrm>
              <a:prstGeom prst="rect">
                <a:avLst/>
              </a:prstGeom>
              <a:blipFill>
                <a:blip r:embed="rId3"/>
                <a:stretch>
                  <a:fillRect l="-3979" t="-5075"/>
                </a:stretch>
              </a:blipFill>
            </p:spPr>
            <p:txBody>
              <a:bodyPr/>
              <a:lstStyle/>
              <a:p>
                <a:r>
                  <a:rPr lang="en-GB">
                    <a:noFill/>
                  </a:rPr>
                  <a:t> </a:t>
                </a:r>
              </a:p>
            </p:txBody>
          </p:sp>
        </mc:Fallback>
      </mc:AlternateContent>
      <p:pic>
        <p:nvPicPr>
          <p:cNvPr id="271" name="f1a.png" descr="f1a.png"/>
          <p:cNvPicPr>
            <a:picLocks/>
          </p:cNvPicPr>
          <p:nvPr/>
        </p:nvPicPr>
        <p:blipFill>
          <a:blip r:embed="rId4"/>
          <a:stretch>
            <a:fillRect/>
          </a:stretch>
        </p:blipFill>
        <p:spPr>
          <a:xfrm>
            <a:off x="4572000" y="3937620"/>
            <a:ext cx="1287363" cy="989708"/>
          </a:xfrm>
          <a:prstGeom prst="rect">
            <a:avLst/>
          </a:prstGeom>
          <a:ln w="12700">
            <a:miter lim="400000"/>
          </a:ln>
        </p:spPr>
      </p:pic>
      <p:pic>
        <p:nvPicPr>
          <p:cNvPr id="272" name="f1c.png" descr="f1c.png"/>
          <p:cNvPicPr>
            <a:picLocks/>
          </p:cNvPicPr>
          <p:nvPr/>
        </p:nvPicPr>
        <p:blipFill>
          <a:blip r:embed="rId5"/>
          <a:stretch>
            <a:fillRect/>
          </a:stretch>
        </p:blipFill>
        <p:spPr>
          <a:xfrm>
            <a:off x="5647814" y="1563343"/>
            <a:ext cx="1845469" cy="1815704"/>
          </a:xfrm>
          <a:prstGeom prst="rect">
            <a:avLst/>
          </a:prstGeom>
          <a:ln w="12700">
            <a:miter lim="400000"/>
          </a:ln>
        </p:spPr>
      </p:pic>
      <p:pic>
        <p:nvPicPr>
          <p:cNvPr id="273" name="f1b.png" descr="f1b.png"/>
          <p:cNvPicPr>
            <a:picLocks/>
          </p:cNvPicPr>
          <p:nvPr/>
        </p:nvPicPr>
        <p:blipFill>
          <a:blip r:embed="rId6"/>
          <a:stretch>
            <a:fillRect/>
          </a:stretch>
        </p:blipFill>
        <p:spPr>
          <a:xfrm>
            <a:off x="6962526" y="3489901"/>
            <a:ext cx="1785938" cy="1666876"/>
          </a:xfrm>
          <a:prstGeom prst="rect">
            <a:avLst/>
          </a:prstGeom>
          <a:ln w="12700">
            <a:miter lim="400000"/>
          </a:ln>
        </p:spPr>
      </p:pic>
      <p:sp>
        <p:nvSpPr>
          <p:cNvPr id="274" name="n=0"/>
          <p:cNvSpPr txBox="1"/>
          <p:nvPr/>
        </p:nvSpPr>
        <p:spPr>
          <a:xfrm>
            <a:off x="4935324" y="5025114"/>
            <a:ext cx="593914"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a:t>n=0</a:t>
            </a:r>
          </a:p>
        </p:txBody>
      </p:sp>
      <p:sp>
        <p:nvSpPr>
          <p:cNvPr id="275" name="n=1"/>
          <p:cNvSpPr txBox="1"/>
          <p:nvPr/>
        </p:nvSpPr>
        <p:spPr>
          <a:xfrm>
            <a:off x="6039044" y="3452648"/>
            <a:ext cx="593914"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a:t>n=1</a:t>
            </a:r>
          </a:p>
        </p:txBody>
      </p:sp>
      <p:sp>
        <p:nvSpPr>
          <p:cNvPr id="276" name="n=2"/>
          <p:cNvSpPr txBox="1"/>
          <p:nvPr/>
        </p:nvSpPr>
        <p:spPr>
          <a:xfrm>
            <a:off x="7124933" y="5059226"/>
            <a:ext cx="593914"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a:t>n=2</a:t>
            </a:r>
          </a:p>
        </p:txBody>
      </p:sp>
      <p:sp>
        <p:nvSpPr>
          <p:cNvPr id="12" name="Title 7"/>
          <p:cNvSpPr txBox="1">
            <a:spLocks/>
          </p:cNvSpPr>
          <p:nvPr/>
        </p:nvSpPr>
        <p:spPr bwMode="auto">
          <a:xfrm>
            <a:off x="0" y="-30734"/>
            <a:ext cx="9144001" cy="1080000"/>
          </a:xfrm>
          <a:prstGeom prst="rect">
            <a:avLst/>
          </a:prstGeom>
          <a:blipFill>
            <a:blip r:embed="rId7"/>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Graphical L-system</a:t>
            </a:r>
            <a:endParaRPr lang="en-GB" sz="4500" b="1" cap="none" dirty="0">
              <a:solidFill>
                <a:srgbClr val="FFC000"/>
              </a:solidFill>
              <a:latin typeface="+mn-lt"/>
            </a:endParaRPr>
          </a:p>
        </p:txBody>
      </p:sp>
    </p:spTree>
    <p:extLst>
      <p:ext uri="{BB962C8B-B14F-4D97-AF65-F5344CB8AC3E}">
        <p14:creationId xmlns:p14="http://schemas.microsoft.com/office/powerpoint/2010/main" val="1287915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5" name="Rectangle 3"/>
          <p:cNvSpPr>
            <a:spLocks noGrp="1"/>
          </p:cNvSpPr>
          <p:nvPr>
            <p:ph idx="1"/>
          </p:nvPr>
        </p:nvSpPr>
        <p:spPr>
          <a:xfrm>
            <a:off x="611561" y="1201738"/>
            <a:ext cx="4608511" cy="4202112"/>
          </a:xfrm>
        </p:spPr>
        <p:txBody>
          <a:bodyPr/>
          <a:lstStyle/>
          <a:p>
            <a:pPr>
              <a:buFontTx/>
              <a:buChar char="•"/>
              <a:defRPr/>
            </a:pPr>
            <a:r>
              <a:rPr lang="en-US" sz="2000" dirty="0"/>
              <a:t>Content can be:</a:t>
            </a:r>
          </a:p>
          <a:p>
            <a:pPr lvl="1">
              <a:buFontTx/>
              <a:buChar char="–"/>
              <a:defRPr/>
            </a:pPr>
            <a:r>
              <a:rPr lang="en-US" sz="1667" dirty="0"/>
              <a:t>NPC behavior (aspects)</a:t>
            </a:r>
          </a:p>
          <a:p>
            <a:pPr lvl="1">
              <a:buFontTx/>
              <a:buChar char="–"/>
              <a:defRPr/>
            </a:pPr>
            <a:r>
              <a:rPr lang="en-US" sz="1667" dirty="0"/>
              <a:t>Quest/story/narrative</a:t>
            </a:r>
          </a:p>
          <a:p>
            <a:pPr lvl="1">
              <a:buFontTx/>
              <a:buChar char="–"/>
              <a:defRPr/>
            </a:pPr>
            <a:r>
              <a:rPr lang="en-US" sz="1667" dirty="0"/>
              <a:t>Camera profiles</a:t>
            </a:r>
          </a:p>
          <a:p>
            <a:pPr lvl="1">
              <a:buFontTx/>
              <a:buChar char="–"/>
              <a:defRPr/>
            </a:pPr>
            <a:r>
              <a:rPr lang="en-US" sz="1667" dirty="0"/>
              <a:t>Audiovisual settings</a:t>
            </a:r>
          </a:p>
          <a:p>
            <a:pPr lvl="1">
              <a:buFontTx/>
              <a:buChar char="–"/>
              <a:defRPr/>
            </a:pPr>
            <a:r>
              <a:rPr lang="en-US" sz="1667" dirty="0"/>
              <a:t>Levels/maps/tracks</a:t>
            </a:r>
          </a:p>
          <a:p>
            <a:pPr lvl="1">
              <a:buFontTx/>
              <a:buChar char="–"/>
              <a:defRPr/>
            </a:pPr>
            <a:r>
              <a:rPr lang="en-US" sz="1667" dirty="0"/>
              <a:t>Items</a:t>
            </a:r>
          </a:p>
          <a:p>
            <a:pPr lvl="1">
              <a:buFontTx/>
              <a:buChar char="–"/>
              <a:defRPr/>
            </a:pPr>
            <a:r>
              <a:rPr lang="en-US" sz="1667" dirty="0"/>
              <a:t>Game mechanics</a:t>
            </a:r>
          </a:p>
          <a:p>
            <a:pPr lvl="1">
              <a:buFontTx/>
              <a:buChar char="–"/>
              <a:defRPr/>
            </a:pPr>
            <a:r>
              <a:rPr lang="en-US" sz="1667" dirty="0"/>
              <a:t>Reward schedules</a:t>
            </a:r>
          </a:p>
          <a:p>
            <a:pPr lvl="1">
              <a:buFontTx/>
              <a:buChar char="–"/>
              <a:defRPr/>
            </a:pPr>
            <a:r>
              <a:rPr lang="en-US" sz="1667" dirty="0"/>
              <a:t>…</a:t>
            </a:r>
          </a:p>
          <a:p>
            <a:pPr lvl="1">
              <a:buFontTx/>
              <a:buChar char="–"/>
              <a:defRPr/>
            </a:pPr>
            <a:r>
              <a:rPr lang="en-US" sz="1667" b="1" dirty="0"/>
              <a:t>Everything</a:t>
            </a:r>
            <a:r>
              <a:rPr lang="en-US" sz="1667" dirty="0"/>
              <a:t> together?</a:t>
            </a:r>
          </a:p>
          <a:p>
            <a:pPr>
              <a:buFontTx/>
              <a:buChar char="•"/>
              <a:defRPr/>
            </a:pPr>
            <a:r>
              <a:rPr lang="en-US" sz="2000" dirty="0"/>
              <a:t>Content </a:t>
            </a:r>
            <a:r>
              <a:rPr lang="en-US" sz="2000" b="1" dirty="0"/>
              <a:t>is</a:t>
            </a:r>
            <a:r>
              <a:rPr lang="en-US" sz="2000" dirty="0"/>
              <a:t> the game context</a:t>
            </a:r>
          </a:p>
          <a:p>
            <a:pPr>
              <a:buFontTx/>
              <a:buChar char="•"/>
              <a:defRPr/>
            </a:pPr>
            <a:r>
              <a:rPr lang="en-US" sz="2000" dirty="0"/>
              <a:t>Content has differing quality (ability to player experience elicitation)</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493" y="1201738"/>
            <a:ext cx="3346979" cy="4194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itle 7"/>
          <p:cNvSpPr>
            <a:spLocks noGrp="1"/>
          </p:cNvSpPr>
          <p:nvPr>
            <p:ph type="title"/>
          </p:nvPr>
        </p:nvSpPr>
        <p:spPr>
          <a:xfrm>
            <a:off x="0" y="-15366"/>
            <a:ext cx="9144001" cy="1080000"/>
          </a:xfrm>
          <a:blipFill>
            <a:blip r:embed="rId4"/>
            <a:stretch>
              <a:fillRect/>
            </a:stretch>
          </a:blipFill>
        </p:spPr>
        <p:txBody>
          <a:bodyPr anchor="ctr" anchorCtr="0"/>
          <a:lstStyle/>
          <a:p>
            <a:r>
              <a:rPr lang="en-GB" sz="4500" cap="none" dirty="0">
                <a:latin typeface="+mn-lt"/>
              </a:rPr>
              <a:t>What is Game </a:t>
            </a:r>
            <a:r>
              <a:rPr lang="en-GB" sz="4500" b="1" cap="none" dirty="0">
                <a:solidFill>
                  <a:srgbClr val="FFC000"/>
                </a:solidFill>
                <a:latin typeface="+mn-lt"/>
              </a:rPr>
              <a:t>Content</a:t>
            </a:r>
            <a:r>
              <a:rPr lang="en-GB" sz="4500" cap="none" dirty="0">
                <a:latin typeface="+mn-lt"/>
              </a:rPr>
              <a:t>?</a:t>
            </a:r>
            <a:endParaRPr lang="en-GB" sz="4500" b="1" cap="none" dirty="0">
              <a:solidFill>
                <a:srgbClr val="FFC000"/>
              </a:solidFill>
              <a:latin typeface="+mn-lt"/>
            </a:endParaRPr>
          </a:p>
        </p:txBody>
      </p:sp>
    </p:spTree>
    <p:extLst>
      <p:ext uri="{BB962C8B-B14F-4D97-AF65-F5344CB8AC3E}">
        <p14:creationId xmlns:p14="http://schemas.microsoft.com/office/powerpoint/2010/main" val="3727891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What’s the limit of these systems?"/>
          <p:cNvSpPr txBox="1">
            <a:spLocks noGrp="1"/>
          </p:cNvSpPr>
          <p:nvPr>
            <p:ph type="body" idx="1"/>
          </p:nvPr>
        </p:nvSpPr>
        <p:spPr>
          <a:xfrm>
            <a:off x="0" y="1714500"/>
            <a:ext cx="9143999" cy="3338513"/>
          </a:xfrm>
          <a:prstGeom prst="rect">
            <a:avLst/>
          </a:prstGeom>
        </p:spPr>
        <p:txBody>
          <a:bodyPr/>
          <a:lstStyle>
            <a:lvl1pPr marL="1206500"/>
          </a:lstStyle>
          <a:p>
            <a:pPr marL="342900" algn="ctr"/>
            <a:r>
              <a:rPr sz="4000" dirty="0"/>
              <a:t>What’s the limit of these systems?</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Graphical L-systems</a:t>
            </a:r>
            <a:endParaRPr lang="en-GB" sz="4500" b="1" cap="none" dirty="0">
              <a:solidFill>
                <a:srgbClr val="FFC000"/>
              </a:solidFill>
              <a:latin typeface="+mn-lt"/>
            </a:endParaRPr>
          </a:p>
        </p:txBody>
      </p:sp>
    </p:spTree>
    <p:extLst>
      <p:ext uri="{BB962C8B-B14F-4D97-AF65-F5344CB8AC3E}">
        <p14:creationId xmlns:p14="http://schemas.microsoft.com/office/powerpoint/2010/main" val="3173409423"/>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Alphabet: {F, f, +, -, [, ]}…"/>
          <p:cNvSpPr txBox="1">
            <a:spLocks noGrp="1"/>
          </p:cNvSpPr>
          <p:nvPr>
            <p:ph type="body" idx="1"/>
          </p:nvPr>
        </p:nvSpPr>
        <p:spPr>
          <a:xfrm>
            <a:off x="179513" y="1633364"/>
            <a:ext cx="8352928" cy="3338513"/>
          </a:xfrm>
          <a:prstGeom prst="rect">
            <a:avLst/>
          </a:prstGeom>
        </p:spPr>
        <p:txBody>
          <a:bodyPr/>
          <a:lstStyle/>
          <a:p>
            <a:pPr marL="457200" indent="-457200">
              <a:buFont typeface="Arial" panose="020B0604020202020204" pitchFamily="34" charset="0"/>
              <a:buChar char="•"/>
            </a:pPr>
            <a:r>
              <a:rPr sz="3000" dirty="0">
                <a:latin typeface="Calibri "/>
              </a:rPr>
              <a:t>Alphabet: {F, f, +, -, [, ]}</a:t>
            </a:r>
          </a:p>
          <a:p>
            <a:pPr marL="457200" indent="-457200">
              <a:buFont typeface="Arial" panose="020B0604020202020204" pitchFamily="34" charset="0"/>
              <a:buChar char="•"/>
            </a:pPr>
            <a:r>
              <a:rPr sz="3000" dirty="0">
                <a:latin typeface="Calibri "/>
              </a:rPr>
              <a:t>[: push the current state (x, y, heading of the turtle) onto a pushdown stack</a:t>
            </a:r>
          </a:p>
          <a:p>
            <a:pPr marL="457200" indent="-457200">
              <a:buFont typeface="Arial" panose="020B0604020202020204" pitchFamily="34" charset="0"/>
              <a:buChar char="•"/>
            </a:pPr>
            <a:r>
              <a:rPr sz="3000" dirty="0">
                <a:latin typeface="Calibri "/>
              </a:rPr>
              <a:t>]: pop the current state of the turtle and </a:t>
            </a:r>
            <a:r>
              <a:rPr sz="3000" i="1" dirty="0">
                <a:latin typeface="Calibri "/>
                <a:ea typeface="Helvetica"/>
                <a:cs typeface="Helvetica"/>
                <a:sym typeface="Helvetica"/>
              </a:rPr>
              <a:t>move</a:t>
            </a:r>
            <a:r>
              <a:rPr sz="3000" dirty="0">
                <a:latin typeface="Calibri "/>
              </a:rPr>
              <a:t> the turtle there </a:t>
            </a:r>
            <a:r>
              <a:rPr sz="3000" i="1" dirty="0">
                <a:latin typeface="Calibri "/>
                <a:ea typeface="Helvetica"/>
                <a:cs typeface="Helvetica"/>
                <a:sym typeface="Helvetica"/>
              </a:rPr>
              <a:t>without drawing</a:t>
            </a:r>
          </a:p>
          <a:p>
            <a:pPr marL="457200" indent="-457200">
              <a:buFont typeface="Arial" panose="020B0604020202020204" pitchFamily="34" charset="0"/>
              <a:buChar char="•"/>
            </a:pPr>
            <a:r>
              <a:rPr sz="3000" dirty="0">
                <a:latin typeface="Calibri "/>
              </a:rPr>
              <a:t>Enables branching structures!</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Bracketed L-systems</a:t>
            </a:r>
            <a:endParaRPr lang="en-GB" sz="4500" b="1" cap="none" dirty="0">
              <a:solidFill>
                <a:srgbClr val="FFC000"/>
              </a:solidFill>
              <a:latin typeface="+mn-lt"/>
            </a:endParaRPr>
          </a:p>
        </p:txBody>
      </p:sp>
    </p:spTree>
    <p:extLst>
      <p:ext uri="{BB962C8B-B14F-4D97-AF65-F5344CB8AC3E}">
        <p14:creationId xmlns:p14="http://schemas.microsoft.com/office/powerpoint/2010/main" val="1981488838"/>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5" name="Axiom: F…"/>
              <p:cNvSpPr txBox="1">
                <a:spLocks noGrp="1"/>
              </p:cNvSpPr>
              <p:nvPr>
                <p:ph type="body" sz="half" idx="1"/>
              </p:nvPr>
            </p:nvSpPr>
            <p:spPr>
              <a:xfrm>
                <a:off x="395536" y="1525489"/>
                <a:ext cx="8280920" cy="1763294"/>
              </a:xfrm>
              <a:prstGeom prst="rect">
                <a:avLst/>
              </a:prstGeom>
            </p:spPr>
            <p:txBody>
              <a:bodyPr/>
              <a:lstStyle/>
              <a:p>
                <a:r>
                  <a:rPr lang="en-GB" sz="3000" dirty="0">
                    <a:latin typeface="Calibri   "/>
                  </a:rPr>
                  <a:t>Axiom: F</a:t>
                </a:r>
              </a:p>
              <a:p>
                <a:r>
                  <a:rPr lang="en-GB" sz="3000" dirty="0">
                    <a:latin typeface="Calibri   "/>
                  </a:rPr>
                  <a:t>Grammar: F&gt;F[-F]F[+F][F]</a:t>
                </a:r>
              </a:p>
              <a:p>
                <a:r>
                  <a:rPr lang="en-GB" sz="3000" dirty="0">
                    <a:latin typeface="Calibri   "/>
                  </a:rPr>
                  <a:t>Turning angle: </a:t>
                </a:r>
                <a14:m>
                  <m:oMath xmlns:m="http://schemas.openxmlformats.org/officeDocument/2006/math">
                    <m:sSup>
                      <m:sSupPr>
                        <m:ctrlPr>
                          <a:rPr lang="ar-AE" sz="3000" i="1">
                            <a:latin typeface="Cambria Math" panose="02040503050406030204" pitchFamily="18" charset="0"/>
                          </a:rPr>
                        </m:ctrlPr>
                      </m:sSupPr>
                      <m:e>
                        <m:r>
                          <a:rPr lang="ar-AE" sz="3000" b="0" i="1" smtClean="0">
                            <a:latin typeface="Cambria Math" panose="02040503050406030204" pitchFamily="18" charset="0"/>
                          </a:rPr>
                          <m:t>3</m:t>
                        </m:r>
                        <m:r>
                          <a:rPr lang="ar-AE" sz="3000" i="1">
                            <a:latin typeface="Cambria Math" panose="02040503050406030204" pitchFamily="18" charset="0"/>
                          </a:rPr>
                          <m:t>0</m:t>
                        </m:r>
                      </m:e>
                      <m:sup>
                        <m:r>
                          <m:rPr>
                            <m:sty m:val="p"/>
                          </m:rPr>
                          <a:rPr lang="en-GB" sz="3000" b="0" i="0" smtClean="0">
                            <a:latin typeface="Cambria Math" panose="02040503050406030204" pitchFamily="18" charset="0"/>
                          </a:rPr>
                          <m:t>o</m:t>
                        </m:r>
                      </m:sup>
                    </m:sSup>
                  </m:oMath>
                </a14:m>
                <a:endParaRPr lang="en-GB" sz="3000" b="0" dirty="0">
                  <a:latin typeface="Calibri   "/>
                </a:endParaRPr>
              </a:p>
              <a:p>
                <a:endParaRPr lang="en-GB" sz="3000" dirty="0">
                  <a:latin typeface="Calibri   "/>
                </a:endParaRPr>
              </a:p>
              <a:p>
                <a:r>
                  <a:rPr lang="en-GB" sz="3000" dirty="0">
                    <a:latin typeface="Calibri  "/>
                  </a:rPr>
                  <a:t>n=1,…,5</a:t>
                </a:r>
              </a:p>
              <a:p>
                <a:endParaRPr sz="3000" dirty="0">
                  <a:latin typeface="Calibri   "/>
                </a:endParaRPr>
              </a:p>
            </p:txBody>
          </p:sp>
        </mc:Choice>
        <mc:Fallback xmlns="">
          <p:sp>
            <p:nvSpPr>
              <p:cNvPr id="285" name="Axiom: F…"/>
              <p:cNvSpPr txBox="1">
                <a:spLocks noGrp="1" noRot="1" noChangeAspect="1" noMove="1" noResize="1" noEditPoints="1" noAdjustHandles="1" noChangeArrowheads="1" noChangeShapeType="1" noTextEdit="1"/>
              </p:cNvSpPr>
              <p:nvPr>
                <p:ph type="body" sz="half" idx="1"/>
              </p:nvPr>
            </p:nvSpPr>
            <p:spPr>
              <a:xfrm>
                <a:off x="395536" y="1525489"/>
                <a:ext cx="8280920" cy="1763294"/>
              </a:xfrm>
              <a:prstGeom prst="rect">
                <a:avLst/>
              </a:prstGeom>
              <a:blipFill>
                <a:blip r:embed="rId3"/>
                <a:stretch>
                  <a:fillRect l="-2872" t="-6920" b="-43253"/>
                </a:stretch>
              </a:blipFill>
            </p:spPr>
            <p:txBody>
              <a:bodyPr/>
              <a:lstStyle/>
              <a:p>
                <a:r>
                  <a:rPr lang="en-GB">
                    <a:noFill/>
                  </a:rPr>
                  <a:t> </a:t>
                </a:r>
              </a:p>
            </p:txBody>
          </p:sp>
        </mc:Fallback>
      </mc:AlternateContent>
      <p:grpSp>
        <p:nvGrpSpPr>
          <p:cNvPr id="291" name="Group"/>
          <p:cNvGrpSpPr/>
          <p:nvPr/>
        </p:nvGrpSpPr>
        <p:grpSpPr>
          <a:xfrm>
            <a:off x="1601019" y="2976563"/>
            <a:ext cx="5938243" cy="2477989"/>
            <a:chOff x="0" y="0"/>
            <a:chExt cx="10134600" cy="4229101"/>
          </a:xfrm>
        </p:grpSpPr>
        <p:pic>
          <p:nvPicPr>
            <p:cNvPr id="286" name="f2b.png" descr="f2b.png"/>
            <p:cNvPicPr>
              <a:picLocks/>
            </p:cNvPicPr>
            <p:nvPr/>
          </p:nvPicPr>
          <p:blipFill>
            <a:blip r:embed="rId4"/>
            <a:stretch>
              <a:fillRect/>
            </a:stretch>
          </p:blipFill>
          <p:spPr>
            <a:xfrm>
              <a:off x="1068386" y="2225842"/>
              <a:ext cx="1156453" cy="1836320"/>
            </a:xfrm>
            <a:prstGeom prst="rect">
              <a:avLst/>
            </a:prstGeom>
            <a:ln w="12700" cap="flat">
              <a:noFill/>
              <a:miter lim="400000"/>
            </a:ln>
            <a:effectLst/>
          </p:spPr>
        </p:pic>
        <p:pic>
          <p:nvPicPr>
            <p:cNvPr id="287" name="f2c.png" descr="f2c.png"/>
            <p:cNvPicPr>
              <a:picLocks/>
            </p:cNvPicPr>
            <p:nvPr/>
          </p:nvPicPr>
          <p:blipFill>
            <a:blip r:embed="rId5"/>
            <a:stretch>
              <a:fillRect/>
            </a:stretch>
          </p:blipFill>
          <p:spPr>
            <a:xfrm>
              <a:off x="2822762" y="1558089"/>
              <a:ext cx="2078833" cy="2559720"/>
            </a:xfrm>
            <a:prstGeom prst="rect">
              <a:avLst/>
            </a:prstGeom>
            <a:ln w="12700" cap="flat">
              <a:noFill/>
              <a:miter lim="400000"/>
            </a:ln>
            <a:effectLst/>
          </p:spPr>
        </p:pic>
        <p:pic>
          <p:nvPicPr>
            <p:cNvPr id="288" name="f2d.png" descr="f2d.png"/>
            <p:cNvPicPr>
              <a:picLocks/>
            </p:cNvPicPr>
            <p:nvPr/>
          </p:nvPicPr>
          <p:blipFill>
            <a:blip r:embed="rId6"/>
            <a:stretch>
              <a:fillRect/>
            </a:stretch>
          </p:blipFill>
          <p:spPr>
            <a:xfrm>
              <a:off x="5214461" y="890337"/>
              <a:ext cx="2046389" cy="3227474"/>
            </a:xfrm>
            <a:prstGeom prst="rect">
              <a:avLst/>
            </a:prstGeom>
            <a:ln w="12700" cap="flat">
              <a:noFill/>
              <a:miter lim="400000"/>
            </a:ln>
            <a:effectLst/>
          </p:spPr>
        </p:pic>
        <p:pic>
          <p:nvPicPr>
            <p:cNvPr id="289" name="f2a.png" descr="f2a.png"/>
            <p:cNvPicPr>
              <a:picLocks/>
            </p:cNvPicPr>
            <p:nvPr/>
          </p:nvPicPr>
          <p:blipFill>
            <a:blip r:embed="rId7"/>
            <a:stretch>
              <a:fillRect/>
            </a:stretch>
          </p:blipFill>
          <p:spPr>
            <a:xfrm>
              <a:off x="0" y="3116178"/>
              <a:ext cx="771741" cy="918161"/>
            </a:xfrm>
            <a:prstGeom prst="rect">
              <a:avLst/>
            </a:prstGeom>
            <a:ln w="12700" cap="flat">
              <a:noFill/>
              <a:miter lim="400000"/>
            </a:ln>
            <a:effectLst/>
          </p:spPr>
        </p:pic>
        <p:pic>
          <p:nvPicPr>
            <p:cNvPr id="290" name="f2e.png" descr="f2e.png"/>
            <p:cNvPicPr>
              <a:picLocks/>
            </p:cNvPicPr>
            <p:nvPr/>
          </p:nvPicPr>
          <p:blipFill>
            <a:blip r:embed="rId8"/>
            <a:stretch>
              <a:fillRect/>
            </a:stretch>
          </p:blipFill>
          <p:spPr>
            <a:xfrm>
              <a:off x="7661785" y="0"/>
              <a:ext cx="2472816" cy="4229102"/>
            </a:xfrm>
            <a:prstGeom prst="rect">
              <a:avLst/>
            </a:prstGeom>
            <a:ln w="12700" cap="flat">
              <a:noFill/>
              <a:miter lim="400000"/>
            </a:ln>
            <a:effectLst/>
          </p:spPr>
        </p:pic>
      </p:grpSp>
      <p:sp>
        <p:nvSpPr>
          <p:cNvPr id="11" name="Title 7"/>
          <p:cNvSpPr txBox="1">
            <a:spLocks/>
          </p:cNvSpPr>
          <p:nvPr/>
        </p:nvSpPr>
        <p:spPr bwMode="auto">
          <a:xfrm>
            <a:off x="0" y="-30734"/>
            <a:ext cx="9144001" cy="1080000"/>
          </a:xfrm>
          <a:prstGeom prst="rect">
            <a:avLst/>
          </a:prstGeom>
          <a:blipFill>
            <a:blip r:embed="rId9"/>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Bracketed L-systems</a:t>
            </a:r>
            <a:endParaRPr lang="en-GB" sz="4500" b="1" cap="none" dirty="0">
              <a:solidFill>
                <a:srgbClr val="FFC000"/>
              </a:solidFill>
              <a:latin typeface="+mn-lt"/>
            </a:endParaRPr>
          </a:p>
        </p:txBody>
      </p:sp>
    </p:spTree>
    <p:extLst>
      <p:ext uri="{BB962C8B-B14F-4D97-AF65-F5344CB8AC3E}">
        <p14:creationId xmlns:p14="http://schemas.microsoft.com/office/powerpoint/2010/main" val="1608828264"/>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urtle graphics L-system interpretation can be extended to 3D space:…"/>
          <p:cNvSpPr txBox="1">
            <a:spLocks noGrp="1"/>
          </p:cNvSpPr>
          <p:nvPr>
            <p:ph type="body" idx="1"/>
          </p:nvPr>
        </p:nvSpPr>
        <p:spPr>
          <a:xfrm>
            <a:off x="251520" y="1714500"/>
            <a:ext cx="8640961" cy="3338513"/>
          </a:xfrm>
          <a:prstGeom prst="rect">
            <a:avLst/>
          </a:prstGeom>
        </p:spPr>
        <p:txBody>
          <a:bodyPr/>
          <a:lstStyle/>
          <a:p>
            <a:pPr marL="821188" indent="-457200">
              <a:buFont typeface="Arial" panose="020B0604020202020204" pitchFamily="34" charset="0"/>
              <a:buChar char="•"/>
            </a:pPr>
            <a:r>
              <a:rPr sz="3000" dirty="0"/>
              <a:t>Turtle graphics L-system interpretation can be extended to 3D space:</a:t>
            </a:r>
          </a:p>
          <a:p>
            <a:pPr marL="821188" indent="-457200">
              <a:buFont typeface="Arial" panose="020B0604020202020204" pitchFamily="34" charset="0"/>
              <a:buChar char="•"/>
            </a:pPr>
            <a:r>
              <a:rPr sz="3000" dirty="0"/>
              <a:t>Represent state as x, y, z and pitch, roll, yaw</a:t>
            </a:r>
          </a:p>
          <a:p>
            <a:pPr marL="821188" indent="-457200">
              <a:buFont typeface="Arial" panose="020B0604020202020204" pitchFamily="34" charset="0"/>
              <a:buChar char="•"/>
            </a:pPr>
            <a:r>
              <a:rPr sz="3000" dirty="0"/>
              <a:t>+, -: turn (yaw) left/right</a:t>
            </a:r>
          </a:p>
          <a:p>
            <a:pPr marL="821188" indent="-457200">
              <a:buFont typeface="Arial" panose="020B0604020202020204" pitchFamily="34" charset="0"/>
              <a:buChar char="•"/>
            </a:pPr>
            <a:r>
              <a:rPr sz="3000" dirty="0"/>
              <a:t>&amp;, ^: pitch down/up</a:t>
            </a:r>
          </a:p>
          <a:p>
            <a:pPr marL="821188" indent="-457200">
              <a:buFont typeface="Arial" panose="020B0604020202020204" pitchFamily="34" charset="0"/>
              <a:buChar char="•"/>
            </a:pPr>
            <a:r>
              <a:rPr sz="3000" dirty="0"/>
              <a:t>\, /: roll left/right (counterclockwise/clockwise)</a:t>
            </a:r>
          </a:p>
        </p:txBody>
      </p:sp>
      <p:sp>
        <p:nvSpPr>
          <p:cNvPr id="6" name="Title 7"/>
          <p:cNvSpPr txBox="1">
            <a:spLocks/>
          </p:cNvSpPr>
          <p:nvPr/>
        </p:nvSpPr>
        <p:spPr bwMode="auto">
          <a:xfrm>
            <a:off x="0" y="-3073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3D Graphics</a:t>
            </a:r>
            <a:endParaRPr lang="en-GB" sz="4500" b="1" cap="none" dirty="0">
              <a:solidFill>
                <a:srgbClr val="FFC000"/>
              </a:solidFill>
              <a:latin typeface="+mn-lt"/>
            </a:endParaRPr>
          </a:p>
        </p:txBody>
      </p:sp>
    </p:spTree>
    <p:extLst>
      <p:ext uri="{BB962C8B-B14F-4D97-AF65-F5344CB8AC3E}">
        <p14:creationId xmlns:p14="http://schemas.microsoft.com/office/powerpoint/2010/main" val="1474233544"/>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1" name="Group"/>
          <p:cNvGrpSpPr/>
          <p:nvPr/>
        </p:nvGrpSpPr>
        <p:grpSpPr>
          <a:xfrm>
            <a:off x="1403648" y="1360356"/>
            <a:ext cx="6912768" cy="4089432"/>
            <a:chOff x="0" y="0"/>
            <a:chExt cx="10960099" cy="6273801"/>
          </a:xfrm>
        </p:grpSpPr>
        <p:pic>
          <p:nvPicPr>
            <p:cNvPr id="299" name="hilbertline3d.png" descr="hilbertline3d.png"/>
            <p:cNvPicPr>
              <a:picLocks/>
            </p:cNvPicPr>
            <p:nvPr/>
          </p:nvPicPr>
          <p:blipFill>
            <a:blip r:embed="rId3"/>
            <a:stretch>
              <a:fillRect/>
            </a:stretch>
          </p:blipFill>
          <p:spPr>
            <a:xfrm>
              <a:off x="5415265" y="259184"/>
              <a:ext cx="5544835" cy="6014618"/>
            </a:xfrm>
            <a:prstGeom prst="rect">
              <a:avLst/>
            </a:prstGeom>
            <a:ln w="12700" cap="flat">
              <a:noFill/>
              <a:miter lim="400000"/>
            </a:ln>
            <a:effectLst/>
          </p:spPr>
        </p:pic>
        <p:pic>
          <p:nvPicPr>
            <p:cNvPr id="300" name="real_hil3d.png" descr="real_hil3d.png"/>
            <p:cNvPicPr>
              <a:picLocks/>
            </p:cNvPicPr>
            <p:nvPr/>
          </p:nvPicPr>
          <p:blipFill>
            <a:blip r:embed="rId4"/>
            <a:stretch>
              <a:fillRect/>
            </a:stretch>
          </p:blipFill>
          <p:spPr>
            <a:xfrm>
              <a:off x="0" y="0"/>
              <a:ext cx="5380970" cy="5930761"/>
            </a:xfrm>
            <a:prstGeom prst="rect">
              <a:avLst/>
            </a:prstGeom>
            <a:ln w="12700" cap="flat">
              <a:noFill/>
              <a:miter lim="400000"/>
            </a:ln>
            <a:effectLst/>
          </p:spPr>
        </p:pic>
      </p:grpSp>
      <p:sp>
        <p:nvSpPr>
          <p:cNvPr id="7" name="Title 7"/>
          <p:cNvSpPr txBox="1">
            <a:spLocks/>
          </p:cNvSpPr>
          <p:nvPr/>
        </p:nvSpPr>
        <p:spPr bwMode="auto">
          <a:xfrm>
            <a:off x="0" y="-30734"/>
            <a:ext cx="9144001" cy="1080000"/>
          </a:xfrm>
          <a:prstGeom prst="rect">
            <a:avLst/>
          </a:prstGeom>
          <a:blipFill>
            <a:blip r:embed="rId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3D Interpretation of L-systems</a:t>
            </a:r>
            <a:endParaRPr lang="en-GB" sz="4500" b="1" cap="none" dirty="0">
              <a:solidFill>
                <a:srgbClr val="FFC000"/>
              </a:solidFill>
              <a:latin typeface="+mn-lt"/>
            </a:endParaRPr>
          </a:p>
        </p:txBody>
      </p:sp>
    </p:spTree>
    <p:extLst>
      <p:ext uri="{BB962C8B-B14F-4D97-AF65-F5344CB8AC3E}">
        <p14:creationId xmlns:p14="http://schemas.microsoft.com/office/powerpoint/2010/main" val="3524716603"/>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plant3.png" descr="plant3.png"/>
          <p:cNvPicPr>
            <a:picLocks/>
          </p:cNvPicPr>
          <p:nvPr/>
        </p:nvPicPr>
        <p:blipFill>
          <a:blip r:embed="rId3"/>
          <a:stretch>
            <a:fillRect/>
          </a:stretch>
        </p:blipFill>
        <p:spPr>
          <a:xfrm>
            <a:off x="4296891" y="1345332"/>
            <a:ext cx="4307557" cy="4011159"/>
          </a:xfrm>
          <a:prstGeom prst="rect">
            <a:avLst/>
          </a:prstGeom>
          <a:ln>
            <a:noFill/>
          </a:ln>
          <a:effectLst>
            <a:outerShdw blurRad="292100" dist="139700" dir="2700000" algn="tl" rotWithShape="0">
              <a:srgbClr val="333333">
                <a:alpha val="65000"/>
              </a:srgbClr>
            </a:outerShdw>
          </a:effectLst>
        </p:spPr>
      </p:pic>
      <p:pic>
        <p:nvPicPr>
          <p:cNvPr id="306" name="plant3d.png" descr="plant3d.png"/>
          <p:cNvPicPr>
            <a:picLocks/>
          </p:cNvPicPr>
          <p:nvPr/>
        </p:nvPicPr>
        <p:blipFill>
          <a:blip r:embed="rId4"/>
          <a:stretch>
            <a:fillRect/>
          </a:stretch>
        </p:blipFill>
        <p:spPr>
          <a:xfrm>
            <a:off x="1331640" y="1345332"/>
            <a:ext cx="2808312" cy="4032448"/>
          </a:xfrm>
          <a:prstGeom prst="rect">
            <a:avLst/>
          </a:prstGeom>
          <a:ln>
            <a:noFill/>
          </a:ln>
          <a:effectLst>
            <a:outerShdw blurRad="292100" dist="139700" dir="2700000" algn="tl" rotWithShape="0">
              <a:srgbClr val="333333">
                <a:alpha val="65000"/>
              </a:srgbClr>
            </a:outerShdw>
          </a:effectLst>
        </p:spPr>
      </p:pic>
      <p:sp>
        <p:nvSpPr>
          <p:cNvPr id="6" name="Title 7"/>
          <p:cNvSpPr txBox="1">
            <a:spLocks/>
          </p:cNvSpPr>
          <p:nvPr/>
        </p:nvSpPr>
        <p:spPr bwMode="auto">
          <a:xfrm>
            <a:off x="0" y="-30734"/>
            <a:ext cx="9144001" cy="1080000"/>
          </a:xfrm>
          <a:prstGeom prst="rect">
            <a:avLst/>
          </a:prstGeom>
          <a:blipFill>
            <a:blip r:embed="rId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latin typeface="+mn-lt"/>
              </a:rPr>
              <a:t>3D Interpretation of Bracketed L-systems</a:t>
            </a:r>
            <a:endParaRPr lang="en-GB" sz="3400" b="1" cap="none" dirty="0">
              <a:solidFill>
                <a:srgbClr val="FFC000"/>
              </a:solidFill>
              <a:latin typeface="+mn-lt"/>
            </a:endParaRPr>
          </a:p>
        </p:txBody>
      </p:sp>
    </p:spTree>
    <p:extLst>
      <p:ext uri="{BB962C8B-B14F-4D97-AF65-F5344CB8AC3E}">
        <p14:creationId xmlns:p14="http://schemas.microsoft.com/office/powerpoint/2010/main" val="2018796812"/>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99992" y="3289548"/>
            <a:ext cx="4420966" cy="223603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179512" y="1201316"/>
            <a:ext cx="5410674" cy="2304256"/>
          </a:xfrm>
          <a:prstGeom prst="rect">
            <a:avLst/>
          </a:prstGeom>
          <a:ln>
            <a:noFill/>
          </a:ln>
          <a:effectLst>
            <a:outerShdw blurRad="292100" dist="139700" dir="2700000" algn="tl" rotWithShape="0">
              <a:srgbClr val="333333">
                <a:alpha val="65000"/>
              </a:srgbClr>
            </a:outerShdw>
          </a:effectLst>
        </p:spPr>
      </p:pic>
      <p:sp>
        <p:nvSpPr>
          <p:cNvPr id="7" name="Title 7"/>
          <p:cNvSpPr txBox="1">
            <a:spLocks/>
          </p:cNvSpPr>
          <p:nvPr/>
        </p:nvSpPr>
        <p:spPr bwMode="auto">
          <a:xfrm>
            <a:off x="0" y="-30734"/>
            <a:ext cx="9144001" cy="1080000"/>
          </a:xfrm>
          <a:prstGeom prst="rect">
            <a:avLst/>
          </a:prstGeom>
          <a:blipFill>
            <a:blip r:embed="rId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kern="0" cap="none" dirty="0" err="1">
                <a:solidFill>
                  <a:prstClr val="white"/>
                </a:solidFill>
                <a:latin typeface="Calibri (Headings)"/>
              </a:rPr>
              <a:t>Coralize</a:t>
            </a:r>
            <a:r>
              <a:rPr lang="en-GB" kern="0" cap="none" dirty="0">
                <a:solidFill>
                  <a:prstClr val="white"/>
                </a:solidFill>
                <a:latin typeface="Calibri (Headings)"/>
              </a:rPr>
              <a:t>: 3D Corals in Unity</a:t>
            </a:r>
            <a:br>
              <a:rPr lang="en-GB" kern="0" cap="none" dirty="0">
                <a:solidFill>
                  <a:prstClr val="white"/>
                </a:solidFill>
                <a:latin typeface="Calibri" charset="0"/>
              </a:rPr>
            </a:br>
            <a:r>
              <a:rPr lang="en-GB" sz="1400" kern="0" cap="none" dirty="0" err="1">
                <a:solidFill>
                  <a:prstClr val="white"/>
                </a:solidFill>
                <a:latin typeface="Calibri" charset="0"/>
              </a:rPr>
              <a:t>Abela</a:t>
            </a:r>
            <a:r>
              <a:rPr lang="en-GB" sz="1400" kern="0" cap="none" dirty="0">
                <a:solidFill>
                  <a:prstClr val="white"/>
                </a:solidFill>
                <a:latin typeface="Calibri" charset="0"/>
              </a:rPr>
              <a:t>, R., Liapis, A. and </a:t>
            </a:r>
            <a:r>
              <a:rPr lang="en-GB" sz="1400" kern="0" cap="none" dirty="0" err="1">
                <a:solidFill>
                  <a:prstClr val="white"/>
                </a:solidFill>
                <a:latin typeface="Calibri" charset="0"/>
              </a:rPr>
              <a:t>Yannakakis</a:t>
            </a:r>
            <a:r>
              <a:rPr lang="en-GB" sz="1400" kern="0" cap="none" dirty="0">
                <a:solidFill>
                  <a:prstClr val="white"/>
                </a:solidFill>
                <a:latin typeface="Calibri" charset="0"/>
              </a:rPr>
              <a:t>, G.N., 2015. </a:t>
            </a:r>
            <a:r>
              <a:rPr lang="en-GB" sz="1400" b="1" kern="0" cap="none" dirty="0">
                <a:solidFill>
                  <a:prstClr val="white"/>
                </a:solidFill>
                <a:latin typeface="Calibri" charset="0"/>
              </a:rPr>
              <a:t>A constructive approach for the generation of underwater environments</a:t>
            </a:r>
            <a:r>
              <a:rPr lang="en-GB" sz="1400" kern="0" cap="none" dirty="0">
                <a:solidFill>
                  <a:prstClr val="white"/>
                </a:solidFill>
                <a:latin typeface="Calibri" charset="0"/>
              </a:rPr>
              <a:t>. In Proceedings of the FDG workshop on Procedural Content Generation in Games.</a:t>
            </a:r>
            <a:endParaRPr lang="en-GB" sz="4500" b="1" cap="none" dirty="0">
              <a:solidFill>
                <a:srgbClr val="FFC000"/>
              </a:solidFill>
              <a:latin typeface="+mn-lt"/>
            </a:endParaRPr>
          </a:p>
        </p:txBody>
      </p:sp>
    </p:spTree>
    <p:extLst>
      <p:ext uri="{BB962C8B-B14F-4D97-AF65-F5344CB8AC3E}">
        <p14:creationId xmlns:p14="http://schemas.microsoft.com/office/powerpoint/2010/main" val="1333671373"/>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32240" y="1201316"/>
            <a:ext cx="2079136" cy="4114346"/>
          </a:xfrm>
          <a:prstGeom prst="rect">
            <a:avLst/>
          </a:prstGeom>
          <a:ln>
            <a:noFill/>
          </a:ln>
          <a:effectLst>
            <a:outerShdw blurRad="292100" dist="139700" dir="2700000" algn="tl" rotWithShape="0">
              <a:srgbClr val="333333">
                <a:alpha val="65000"/>
              </a:srgbClr>
            </a:outerShdw>
          </a:effectLst>
        </p:spPr>
      </p:pic>
      <p:sp>
        <p:nvSpPr>
          <p:cNvPr id="6"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2D L-systems</a:t>
            </a:r>
            <a:endParaRPr lang="en-GB" sz="4500" b="1" cap="none" dirty="0">
              <a:solidFill>
                <a:srgbClr val="FFC000"/>
              </a:solidFill>
              <a:latin typeface="+mn-lt"/>
            </a:endParaRPr>
          </a:p>
        </p:txBody>
      </p:sp>
    </p:spTree>
    <p:extLst>
      <p:ext uri="{BB962C8B-B14F-4D97-AF65-F5344CB8AC3E}">
        <p14:creationId xmlns:p14="http://schemas.microsoft.com/office/powerpoint/2010/main" val="1561312190"/>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Each group of four letters is interpreted as instructions for lowering or raising the corners of a square…"/>
          <p:cNvSpPr txBox="1">
            <a:spLocks noGrp="1"/>
          </p:cNvSpPr>
          <p:nvPr>
            <p:ph type="body" idx="1"/>
          </p:nvPr>
        </p:nvSpPr>
        <p:spPr>
          <a:xfrm>
            <a:off x="1008063" y="1345332"/>
            <a:ext cx="7884417" cy="3338513"/>
          </a:xfrm>
          <a:prstGeom prst="rect">
            <a:avLst/>
          </a:prstGeom>
        </p:spPr>
        <p:txBody>
          <a:bodyPr/>
          <a:lstStyle/>
          <a:p>
            <a:pPr marL="821188" indent="-457200">
              <a:buFont typeface="Arial" panose="020B0604020202020204" pitchFamily="34" charset="0"/>
              <a:buChar char="•"/>
            </a:pPr>
            <a:r>
              <a:rPr sz="3000" dirty="0"/>
              <a:t>Each group of four letters is interpreted as instructions for lowering or raising the corners of a square</a:t>
            </a:r>
          </a:p>
          <a:p>
            <a:pPr marL="821188" indent="-457200">
              <a:buFont typeface="Arial" panose="020B0604020202020204" pitchFamily="34" charset="0"/>
              <a:buChar char="•"/>
            </a:pPr>
            <a:r>
              <a:rPr lang="en-GB" sz="3000" dirty="0"/>
              <a:t>E</a:t>
            </a:r>
            <a:r>
              <a:rPr sz="3000" dirty="0"/>
              <a:t>.g. A=+0.5, B=-0.5</a:t>
            </a:r>
          </a:p>
        </p:txBody>
      </p:sp>
      <p:sp>
        <p:nvSpPr>
          <p:cNvPr id="426" name="Square"/>
          <p:cNvSpPr/>
          <p:nvPr/>
        </p:nvSpPr>
        <p:spPr>
          <a:xfrm>
            <a:off x="4037673" y="3811583"/>
            <a:ext cx="1473398" cy="1473398"/>
          </a:xfrm>
          <a:prstGeom prst="rect">
            <a:avLst/>
          </a:prstGeom>
          <a:blipFill>
            <a:blip r:embed="rId3"/>
          </a:blipFill>
          <a:ln w="25400">
            <a:solidFill>
              <a:srgbClr val="000000"/>
            </a:solidFill>
            <a:miter lim="400000"/>
          </a:ln>
        </p:spPr>
        <p:txBody>
          <a:bodyPr lIns="29766" tIns="29766" rIns="29766" bIns="29766"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344"/>
          </a:p>
        </p:txBody>
      </p:sp>
      <p:sp>
        <p:nvSpPr>
          <p:cNvPr id="427" name="A"/>
          <p:cNvSpPr txBox="1"/>
          <p:nvPr/>
        </p:nvSpPr>
        <p:spPr>
          <a:xfrm>
            <a:off x="4038279" y="3796818"/>
            <a:ext cx="270107"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a:t>A</a:t>
            </a:r>
          </a:p>
        </p:txBody>
      </p:sp>
      <p:sp>
        <p:nvSpPr>
          <p:cNvPr id="428" name="B"/>
          <p:cNvSpPr txBox="1"/>
          <p:nvPr/>
        </p:nvSpPr>
        <p:spPr>
          <a:xfrm>
            <a:off x="5267481" y="3796818"/>
            <a:ext cx="270107"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a:t>B</a:t>
            </a:r>
          </a:p>
        </p:txBody>
      </p:sp>
      <p:sp>
        <p:nvSpPr>
          <p:cNvPr id="429" name="B"/>
          <p:cNvSpPr txBox="1"/>
          <p:nvPr/>
        </p:nvSpPr>
        <p:spPr>
          <a:xfrm>
            <a:off x="4054531" y="4838615"/>
            <a:ext cx="270107"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a:t>B</a:t>
            </a:r>
          </a:p>
        </p:txBody>
      </p:sp>
      <p:sp>
        <p:nvSpPr>
          <p:cNvPr id="430" name="A"/>
          <p:cNvSpPr txBox="1"/>
          <p:nvPr/>
        </p:nvSpPr>
        <p:spPr>
          <a:xfrm>
            <a:off x="5251228" y="4838615"/>
            <a:ext cx="270107"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a:t>A</a:t>
            </a:r>
          </a:p>
        </p:txBody>
      </p:sp>
      <p:sp>
        <p:nvSpPr>
          <p:cNvPr id="11"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latin typeface="+mn-lt"/>
              </a:rPr>
              <a:t>Terrain Interpretation of 2D L-systems</a:t>
            </a:r>
            <a:endParaRPr lang="en-GB" sz="3400" b="1" cap="none" dirty="0">
              <a:solidFill>
                <a:srgbClr val="FFC000"/>
              </a:solidFill>
              <a:latin typeface="+mn-lt"/>
            </a:endParaRPr>
          </a:p>
        </p:txBody>
      </p:sp>
    </p:spTree>
    <p:extLst>
      <p:ext uri="{BB962C8B-B14F-4D97-AF65-F5344CB8AC3E}">
        <p14:creationId xmlns:p14="http://schemas.microsoft.com/office/powerpoint/2010/main" val="2928003970"/>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In next iteration, the 2D L-system is rewritten once, and each square is divided into two…"/>
          <p:cNvSpPr txBox="1">
            <a:spLocks noGrp="1"/>
          </p:cNvSpPr>
          <p:nvPr>
            <p:ph type="body" sz="half" idx="1"/>
          </p:nvPr>
        </p:nvSpPr>
        <p:spPr>
          <a:xfrm>
            <a:off x="251520" y="1345332"/>
            <a:ext cx="8424936" cy="1946132"/>
          </a:xfrm>
          <a:prstGeom prst="rect">
            <a:avLst/>
          </a:prstGeom>
        </p:spPr>
        <p:txBody>
          <a:bodyPr/>
          <a:lstStyle/>
          <a:p>
            <a:pPr marL="706888">
              <a:buFont typeface="Arial" panose="020B0604020202020204" pitchFamily="34" charset="0"/>
              <a:buChar char="•"/>
            </a:pPr>
            <a:r>
              <a:rPr sz="3000" dirty="0"/>
              <a:t>In next iteration, the 2D L-system is rewritten once, and each square is divided into two</a:t>
            </a:r>
          </a:p>
          <a:p>
            <a:pPr marL="706888">
              <a:buFont typeface="Arial" panose="020B0604020202020204" pitchFamily="34" charset="0"/>
              <a:buChar char="•"/>
            </a:pPr>
            <a:r>
              <a:rPr sz="3000" dirty="0"/>
              <a:t>“Doubling the resolution”</a:t>
            </a:r>
          </a:p>
        </p:txBody>
      </p:sp>
      <p:grpSp>
        <p:nvGrpSpPr>
          <p:cNvPr id="439" name="Group"/>
          <p:cNvGrpSpPr/>
          <p:nvPr/>
        </p:nvGrpSpPr>
        <p:grpSpPr>
          <a:xfrm>
            <a:off x="3697470" y="3291464"/>
            <a:ext cx="1034355" cy="1026914"/>
            <a:chOff x="0" y="0"/>
            <a:chExt cx="1765299" cy="1752599"/>
          </a:xfrm>
        </p:grpSpPr>
        <p:sp>
          <p:nvSpPr>
            <p:cNvPr id="434" name="Rectangle"/>
            <p:cNvSpPr/>
            <p:nvPr/>
          </p:nvSpPr>
          <p:spPr>
            <a:xfrm>
              <a:off x="0" y="8807"/>
              <a:ext cx="1746815" cy="1743793"/>
            </a:xfrm>
            <a:prstGeom prst="rect">
              <a:avLst/>
            </a:prstGeom>
            <a:blipFill rotWithShape="1">
              <a:blip r:embed="rId3"/>
              <a:srcRect/>
              <a:tile tx="0" ty="0" sx="100000" sy="100000" flip="none" algn="tl"/>
            </a:blipFill>
            <a:ln w="25400" cap="flat">
              <a:solidFill>
                <a:srgbClr val="000000"/>
              </a:solidFill>
              <a:prstDash val="solid"/>
              <a:miter lim="400000"/>
            </a:ln>
            <a:effectLst/>
          </p:spPr>
          <p:txBody>
            <a:bodyPr wrap="square" lIns="29766" tIns="29766" rIns="29766" bIns="29766"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latin typeface="Calibri  "/>
              </a:endParaRPr>
            </a:p>
          </p:txBody>
        </p:sp>
        <p:sp>
          <p:nvSpPr>
            <p:cNvPr id="435" name="A"/>
            <p:cNvSpPr txBox="1"/>
            <p:nvPr/>
          </p:nvSpPr>
          <p:spPr>
            <a:xfrm>
              <a:off x="719" y="0"/>
              <a:ext cx="326546" cy="50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A</a:t>
              </a:r>
            </a:p>
          </p:txBody>
        </p:sp>
        <p:sp>
          <p:nvSpPr>
            <p:cNvPr id="436" name="B"/>
            <p:cNvSpPr txBox="1"/>
            <p:nvPr/>
          </p:nvSpPr>
          <p:spPr>
            <a:xfrm>
              <a:off x="1458022" y="0"/>
              <a:ext cx="288009" cy="50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B</a:t>
              </a:r>
            </a:p>
          </p:txBody>
        </p:sp>
        <p:sp>
          <p:nvSpPr>
            <p:cNvPr id="437" name="B"/>
            <p:cNvSpPr txBox="1"/>
            <p:nvPr/>
          </p:nvSpPr>
          <p:spPr>
            <a:xfrm>
              <a:off x="19988" y="1232984"/>
              <a:ext cx="288009" cy="5020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B</a:t>
              </a:r>
            </a:p>
          </p:txBody>
        </p:sp>
        <p:sp>
          <p:nvSpPr>
            <p:cNvPr id="438" name="A"/>
            <p:cNvSpPr txBox="1"/>
            <p:nvPr/>
          </p:nvSpPr>
          <p:spPr>
            <a:xfrm>
              <a:off x="1438754" y="1232984"/>
              <a:ext cx="326546" cy="5020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dirty="0">
                  <a:latin typeface="Calibri  "/>
                </a:rPr>
                <a:t>A</a:t>
              </a:r>
            </a:p>
          </p:txBody>
        </p:sp>
      </p:grpSp>
      <p:grpSp>
        <p:nvGrpSpPr>
          <p:cNvPr id="445" name="Group"/>
          <p:cNvGrpSpPr/>
          <p:nvPr/>
        </p:nvGrpSpPr>
        <p:grpSpPr>
          <a:xfrm>
            <a:off x="4723676" y="3291464"/>
            <a:ext cx="1034355" cy="1026914"/>
            <a:chOff x="0" y="0"/>
            <a:chExt cx="1765299" cy="1752599"/>
          </a:xfrm>
        </p:grpSpPr>
        <p:sp>
          <p:nvSpPr>
            <p:cNvPr id="440" name="Rectangle"/>
            <p:cNvSpPr/>
            <p:nvPr/>
          </p:nvSpPr>
          <p:spPr>
            <a:xfrm>
              <a:off x="0" y="8807"/>
              <a:ext cx="1746815" cy="1743793"/>
            </a:xfrm>
            <a:prstGeom prst="rect">
              <a:avLst/>
            </a:prstGeom>
            <a:blipFill rotWithShape="1">
              <a:blip r:embed="rId3"/>
              <a:srcRect/>
              <a:tile tx="0" ty="0" sx="100000" sy="100000" flip="none" algn="tl"/>
            </a:blipFill>
            <a:ln w="25400" cap="flat">
              <a:solidFill>
                <a:srgbClr val="000000"/>
              </a:solidFill>
              <a:prstDash val="solid"/>
              <a:miter lim="400000"/>
            </a:ln>
            <a:effectLst/>
          </p:spPr>
          <p:txBody>
            <a:bodyPr wrap="square" lIns="29766" tIns="29766" rIns="29766" bIns="29766"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latin typeface="Calibri  "/>
              </a:endParaRPr>
            </a:p>
          </p:txBody>
        </p:sp>
        <p:sp>
          <p:nvSpPr>
            <p:cNvPr id="441" name="A"/>
            <p:cNvSpPr txBox="1"/>
            <p:nvPr/>
          </p:nvSpPr>
          <p:spPr>
            <a:xfrm>
              <a:off x="719" y="0"/>
              <a:ext cx="326546" cy="50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A</a:t>
              </a:r>
            </a:p>
          </p:txBody>
        </p:sp>
        <p:sp>
          <p:nvSpPr>
            <p:cNvPr id="442" name="B"/>
            <p:cNvSpPr txBox="1"/>
            <p:nvPr/>
          </p:nvSpPr>
          <p:spPr>
            <a:xfrm>
              <a:off x="1458022" y="0"/>
              <a:ext cx="288009" cy="50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dirty="0">
                  <a:latin typeface="Calibri  "/>
                </a:rPr>
                <a:t>B</a:t>
              </a:r>
            </a:p>
          </p:txBody>
        </p:sp>
        <p:sp>
          <p:nvSpPr>
            <p:cNvPr id="443" name="B"/>
            <p:cNvSpPr txBox="1"/>
            <p:nvPr/>
          </p:nvSpPr>
          <p:spPr>
            <a:xfrm>
              <a:off x="19988" y="1232984"/>
              <a:ext cx="288009" cy="5020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B</a:t>
              </a:r>
            </a:p>
          </p:txBody>
        </p:sp>
        <p:sp>
          <p:nvSpPr>
            <p:cNvPr id="444" name="A"/>
            <p:cNvSpPr txBox="1"/>
            <p:nvPr/>
          </p:nvSpPr>
          <p:spPr>
            <a:xfrm>
              <a:off x="1438754" y="1232984"/>
              <a:ext cx="326546" cy="5020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A</a:t>
              </a:r>
            </a:p>
          </p:txBody>
        </p:sp>
      </p:grpSp>
      <p:grpSp>
        <p:nvGrpSpPr>
          <p:cNvPr id="451" name="Group"/>
          <p:cNvGrpSpPr/>
          <p:nvPr/>
        </p:nvGrpSpPr>
        <p:grpSpPr>
          <a:xfrm>
            <a:off x="3696762" y="4318378"/>
            <a:ext cx="1034355" cy="1026914"/>
            <a:chOff x="0" y="0"/>
            <a:chExt cx="1765299" cy="1752599"/>
          </a:xfrm>
        </p:grpSpPr>
        <p:sp>
          <p:nvSpPr>
            <p:cNvPr id="446" name="Rectangle"/>
            <p:cNvSpPr/>
            <p:nvPr/>
          </p:nvSpPr>
          <p:spPr>
            <a:xfrm>
              <a:off x="0" y="8807"/>
              <a:ext cx="1746815" cy="1743793"/>
            </a:xfrm>
            <a:prstGeom prst="rect">
              <a:avLst/>
            </a:prstGeom>
            <a:blipFill rotWithShape="1">
              <a:blip r:embed="rId3"/>
              <a:srcRect/>
              <a:tile tx="0" ty="0" sx="100000" sy="100000" flip="none" algn="tl"/>
            </a:blipFill>
            <a:ln w="25400" cap="flat">
              <a:solidFill>
                <a:srgbClr val="000000"/>
              </a:solidFill>
              <a:prstDash val="solid"/>
              <a:miter lim="400000"/>
            </a:ln>
            <a:effectLst/>
          </p:spPr>
          <p:txBody>
            <a:bodyPr wrap="square" lIns="29766" tIns="29766" rIns="29766" bIns="29766"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latin typeface="Calibri  "/>
              </a:endParaRPr>
            </a:p>
          </p:txBody>
        </p:sp>
        <p:sp>
          <p:nvSpPr>
            <p:cNvPr id="447" name="A"/>
            <p:cNvSpPr txBox="1"/>
            <p:nvPr/>
          </p:nvSpPr>
          <p:spPr>
            <a:xfrm>
              <a:off x="719" y="0"/>
              <a:ext cx="326546" cy="50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A</a:t>
              </a:r>
            </a:p>
          </p:txBody>
        </p:sp>
        <p:sp>
          <p:nvSpPr>
            <p:cNvPr id="448" name="B"/>
            <p:cNvSpPr txBox="1"/>
            <p:nvPr/>
          </p:nvSpPr>
          <p:spPr>
            <a:xfrm>
              <a:off x="1458022" y="0"/>
              <a:ext cx="288009" cy="50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B</a:t>
              </a:r>
            </a:p>
          </p:txBody>
        </p:sp>
        <p:sp>
          <p:nvSpPr>
            <p:cNvPr id="449" name="B"/>
            <p:cNvSpPr txBox="1"/>
            <p:nvPr/>
          </p:nvSpPr>
          <p:spPr>
            <a:xfrm>
              <a:off x="19988" y="1232984"/>
              <a:ext cx="288009" cy="5020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B</a:t>
              </a:r>
            </a:p>
          </p:txBody>
        </p:sp>
        <p:sp>
          <p:nvSpPr>
            <p:cNvPr id="450" name="A"/>
            <p:cNvSpPr txBox="1"/>
            <p:nvPr/>
          </p:nvSpPr>
          <p:spPr>
            <a:xfrm>
              <a:off x="1438754" y="1232984"/>
              <a:ext cx="326546" cy="5020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A</a:t>
              </a:r>
            </a:p>
          </p:txBody>
        </p:sp>
      </p:grpSp>
      <p:grpSp>
        <p:nvGrpSpPr>
          <p:cNvPr id="457" name="Group"/>
          <p:cNvGrpSpPr/>
          <p:nvPr/>
        </p:nvGrpSpPr>
        <p:grpSpPr>
          <a:xfrm>
            <a:off x="4723676" y="4318378"/>
            <a:ext cx="1034355" cy="1026914"/>
            <a:chOff x="0" y="0"/>
            <a:chExt cx="1765299" cy="1752599"/>
          </a:xfrm>
        </p:grpSpPr>
        <p:sp>
          <p:nvSpPr>
            <p:cNvPr id="452" name="Rectangle"/>
            <p:cNvSpPr/>
            <p:nvPr/>
          </p:nvSpPr>
          <p:spPr>
            <a:xfrm>
              <a:off x="0" y="8807"/>
              <a:ext cx="1746815" cy="1743793"/>
            </a:xfrm>
            <a:prstGeom prst="rect">
              <a:avLst/>
            </a:prstGeom>
            <a:blipFill rotWithShape="1">
              <a:blip r:embed="rId3"/>
              <a:srcRect/>
              <a:tile tx="0" ty="0" sx="100000" sy="100000" flip="none" algn="tl"/>
            </a:blipFill>
            <a:ln w="25400" cap="flat">
              <a:solidFill>
                <a:srgbClr val="000000"/>
              </a:solidFill>
              <a:prstDash val="solid"/>
              <a:miter lim="400000"/>
            </a:ln>
            <a:effectLst/>
          </p:spPr>
          <p:txBody>
            <a:bodyPr wrap="square" lIns="29766" tIns="29766" rIns="29766" bIns="29766"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latin typeface="Calibri  "/>
              </a:endParaRPr>
            </a:p>
          </p:txBody>
        </p:sp>
        <p:sp>
          <p:nvSpPr>
            <p:cNvPr id="453" name="A"/>
            <p:cNvSpPr txBox="1"/>
            <p:nvPr/>
          </p:nvSpPr>
          <p:spPr>
            <a:xfrm>
              <a:off x="719" y="0"/>
              <a:ext cx="326546" cy="50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A</a:t>
              </a:r>
            </a:p>
          </p:txBody>
        </p:sp>
        <p:sp>
          <p:nvSpPr>
            <p:cNvPr id="454" name="B"/>
            <p:cNvSpPr txBox="1"/>
            <p:nvPr/>
          </p:nvSpPr>
          <p:spPr>
            <a:xfrm>
              <a:off x="1458022" y="0"/>
              <a:ext cx="288009" cy="50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B</a:t>
              </a:r>
            </a:p>
          </p:txBody>
        </p:sp>
        <p:sp>
          <p:nvSpPr>
            <p:cNvPr id="455" name="B"/>
            <p:cNvSpPr txBox="1"/>
            <p:nvPr/>
          </p:nvSpPr>
          <p:spPr>
            <a:xfrm>
              <a:off x="19988" y="1232984"/>
              <a:ext cx="288009" cy="5020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B</a:t>
              </a:r>
            </a:p>
          </p:txBody>
        </p:sp>
        <p:sp>
          <p:nvSpPr>
            <p:cNvPr id="456" name="A"/>
            <p:cNvSpPr txBox="1"/>
            <p:nvPr/>
          </p:nvSpPr>
          <p:spPr>
            <a:xfrm>
              <a:off x="1438754" y="1232984"/>
              <a:ext cx="326546" cy="5020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noAutofit/>
            </a:bodyPr>
            <a:lstStyle>
              <a:lvl1pPr>
                <a:defRPr sz="4200">
                  <a:latin typeface="Gill Sans"/>
                  <a:ea typeface="Gill Sans"/>
                  <a:cs typeface="Gill Sans"/>
                  <a:sym typeface="Gill Sans"/>
                </a:defRPr>
              </a:lvl1pPr>
            </a:lstStyle>
            <a:p>
              <a:r>
                <a:rPr sz="2000">
                  <a:latin typeface="Calibri  "/>
                </a:rPr>
                <a:t>A</a:t>
              </a:r>
            </a:p>
          </p:txBody>
        </p:sp>
      </p:grpSp>
      <p:sp>
        <p:nvSpPr>
          <p:cNvPr id="30"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latin typeface="+mn-lt"/>
              </a:rPr>
              <a:t>Terrain Interpretation of 2D L-systems</a:t>
            </a:r>
            <a:endParaRPr lang="en-GB" sz="3400" b="1" cap="none" dirty="0">
              <a:solidFill>
                <a:srgbClr val="FFC000"/>
              </a:solidFill>
              <a:latin typeface="+mn-lt"/>
            </a:endParaRPr>
          </a:p>
        </p:txBody>
      </p:sp>
    </p:spTree>
    <p:extLst>
      <p:ext uri="{BB962C8B-B14F-4D97-AF65-F5344CB8AC3E}">
        <p14:creationId xmlns:p14="http://schemas.microsoft.com/office/powerpoint/2010/main" val="25430413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www.silfuos.com/wp-content/uploads/2012/05/EliteAcornSof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59462"/>
            <a:ext cx="2201199" cy="1914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3.bp.blogspot.com/-mZ8g9aEhF5g/UjOhgCQUI8I/AAAAAAAAAz8/aujB_YoWUq0/s640/Rogue_Screen_Shot_C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8277" y="2373653"/>
            <a:ext cx="3056211" cy="1779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forum.unity3d.com/attachment.php?attachmentid=21812&amp;d=13089524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5475" y="3813264"/>
            <a:ext cx="2917645" cy="1640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wallofscribbles.com/wp-content/uploads/2011/02/borderlands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723" y="2640100"/>
            <a:ext cx="2688233" cy="1679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videogamemanor.com/wp-content/uploads/2013/12/20130203230218a0de28o8bmloi7w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3692" y="1289416"/>
            <a:ext cx="2379240" cy="1320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http://static.giantbomb.com/uploads/original/6/67447/1296188-spelunky_xbla_0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2562" y="3868767"/>
            <a:ext cx="2661500" cy="14964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http://www.2kgames.com/civ4/images/compare_city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062" y="3868767"/>
            <a:ext cx="2040161" cy="1529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0" name="Picture 16" descr="http://www.toptiertactics.com/wp-content/uploads/2010/11/spore_screen_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94358" y="2531511"/>
            <a:ext cx="2184177" cy="122804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1.bp.blogspot.com/-nC24AXelzLA/UXB4lyD7J0I/AAAAAAAAAfc/kIoNyErTBKw/s1600/screen-04808252494.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61716" y="1176447"/>
            <a:ext cx="2688233" cy="1321013"/>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s://upload.wikimedia.org/wikipedia/en/thumb/c/c6/Dwarf_Fortress_embark_scene.png/220px-Dwarf_Fortress_embark_scen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8064" y="2883002"/>
            <a:ext cx="1959823" cy="113135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7"/>
          <p:cNvSpPr>
            <a:spLocks noGrp="1"/>
          </p:cNvSpPr>
          <p:nvPr>
            <p:ph type="title"/>
          </p:nvPr>
        </p:nvSpPr>
        <p:spPr>
          <a:xfrm>
            <a:off x="0" y="-15366"/>
            <a:ext cx="9144001" cy="1080000"/>
          </a:xfrm>
          <a:blipFill>
            <a:blip r:embed="rId13"/>
            <a:stretch>
              <a:fillRect/>
            </a:stretch>
          </a:blipFill>
        </p:spPr>
        <p:txBody>
          <a:bodyPr anchor="ctr" anchorCtr="0"/>
          <a:lstStyle/>
          <a:p>
            <a:r>
              <a:rPr lang="en-GB" sz="4500" cap="none" dirty="0">
                <a:latin typeface="+mn-lt"/>
              </a:rPr>
              <a:t>PCG in Industry</a:t>
            </a:r>
            <a:endParaRPr lang="en-GB" sz="4500" b="1" cap="none" dirty="0">
              <a:solidFill>
                <a:srgbClr val="FFC000"/>
              </a:solidFill>
              <a:latin typeface="+mn-lt"/>
            </a:endParaRPr>
          </a:p>
        </p:txBody>
      </p:sp>
    </p:spTree>
    <p:extLst>
      <p:ext uri="{BB962C8B-B14F-4D97-AF65-F5344CB8AC3E}">
        <p14:creationId xmlns:p14="http://schemas.microsoft.com/office/powerpoint/2010/main" val="287182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2"/>
                                        </p:tgtEl>
                                        <p:attrNameLst>
                                          <p:attrName>style.visibility</p:attrName>
                                        </p:attrNameLst>
                                      </p:cBhvr>
                                      <p:to>
                                        <p:strVal val="visible"/>
                                      </p:to>
                                    </p:set>
                                    <p:animEffect transition="in" filter="fade">
                                      <p:cBhvr>
                                        <p:cTn id="22" dur="500"/>
                                        <p:tgtEl>
                                          <p:spTgt spid="10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0"/>
                                        </p:tgtEl>
                                        <p:attrNameLst>
                                          <p:attrName>style.visibility</p:attrName>
                                        </p:attrNameLst>
                                      </p:cBhvr>
                                      <p:to>
                                        <p:strVal val="visible"/>
                                      </p:to>
                                    </p:set>
                                    <p:animEffect transition="in" filter="fade">
                                      <p:cBhvr>
                                        <p:cTn id="27" dur="500"/>
                                        <p:tgtEl>
                                          <p:spTgt spid="10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6"/>
                                        </p:tgtEl>
                                        <p:attrNameLst>
                                          <p:attrName>style.visibility</p:attrName>
                                        </p:attrNameLst>
                                      </p:cBhvr>
                                      <p:to>
                                        <p:strVal val="visible"/>
                                      </p:to>
                                    </p:set>
                                    <p:animEffect transition="in" filter="fade">
                                      <p:cBhvr>
                                        <p:cTn id="37" dur="500"/>
                                        <p:tgtEl>
                                          <p:spTgt spid="10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8"/>
                                        </p:tgtEl>
                                        <p:attrNameLst>
                                          <p:attrName>style.visibility</p:attrName>
                                        </p:attrNameLst>
                                      </p:cBhvr>
                                      <p:to>
                                        <p:strVal val="visible"/>
                                      </p:to>
                                    </p:set>
                                    <p:animEffect transition="in" filter="fade">
                                      <p:cBhvr>
                                        <p:cTn id="42" dur="500"/>
                                        <p:tgtEl>
                                          <p:spTgt spid="10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fade">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ix rewritings of A&gt;ABBA, B&gt;AABB"/>
          <p:cNvSpPr txBox="1"/>
          <p:nvPr/>
        </p:nvSpPr>
        <p:spPr>
          <a:xfrm>
            <a:off x="2271832" y="4918888"/>
            <a:ext cx="5002364" cy="43880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4200">
                <a:latin typeface="Gill Sans"/>
                <a:ea typeface="Gill Sans"/>
                <a:cs typeface="Gill Sans"/>
                <a:sym typeface="Gill Sans"/>
              </a:defRPr>
            </a:lvl1pPr>
          </a:lstStyle>
          <a:p>
            <a:r>
              <a:rPr sz="2461"/>
              <a:t>Six rewritings of A&gt;ABBA, B&gt;AABB</a:t>
            </a:r>
          </a:p>
        </p:txBody>
      </p:sp>
      <p:pic>
        <p:nvPicPr>
          <p:cNvPr id="3" name="Picture 2"/>
          <p:cNvPicPr>
            <a:picLocks noChangeAspect="1"/>
          </p:cNvPicPr>
          <p:nvPr/>
        </p:nvPicPr>
        <p:blipFill>
          <a:blip r:embed="rId3"/>
          <a:stretch>
            <a:fillRect/>
          </a:stretch>
        </p:blipFill>
        <p:spPr>
          <a:xfrm>
            <a:off x="2339752" y="1131669"/>
            <a:ext cx="4934444" cy="3814063"/>
          </a:xfrm>
          <a:prstGeom prst="rect">
            <a:avLst/>
          </a:prstGeom>
        </p:spPr>
      </p:pic>
      <p:sp>
        <p:nvSpPr>
          <p:cNvPr id="6" name="Title 7"/>
          <p:cNvSpPr txBox="1">
            <a:spLocks/>
          </p:cNvSpPr>
          <p:nvPr/>
        </p:nvSpPr>
        <p:spPr bwMode="auto">
          <a:xfrm>
            <a:off x="0" y="-3073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latin typeface="+mn-lt"/>
              </a:rPr>
              <a:t>Terrain Interpretation of 2D L-systems</a:t>
            </a:r>
            <a:endParaRPr lang="en-GB" sz="3400" b="1" cap="none" dirty="0">
              <a:solidFill>
                <a:srgbClr val="FFC000"/>
              </a:solidFill>
              <a:latin typeface="+mn-lt"/>
            </a:endParaRPr>
          </a:p>
        </p:txBody>
      </p:sp>
    </p:spTree>
    <p:extLst>
      <p:ext uri="{BB962C8B-B14F-4D97-AF65-F5344CB8AC3E}">
        <p14:creationId xmlns:p14="http://schemas.microsoft.com/office/powerpoint/2010/main" val="2139834543"/>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0" y="4657820"/>
            <a:ext cx="9144001" cy="1080000"/>
          </a:xfrm>
          <a:blipFill>
            <a:blip r:embed="rId3"/>
            <a:stretch>
              <a:fillRect/>
            </a:stretch>
          </a:blipFill>
        </p:spPr>
        <p:txBody>
          <a:bodyPr anchor="ctr" anchorCtr="0"/>
          <a:lstStyle/>
          <a:p>
            <a:r>
              <a:rPr lang="en-GB" sz="4500" cap="none" dirty="0">
                <a:latin typeface="+mn-lt"/>
              </a:rPr>
              <a:t>Cellular Automata</a:t>
            </a:r>
            <a:endParaRPr lang="en-GB" sz="4500" b="1" cap="none" dirty="0">
              <a:solidFill>
                <a:srgbClr val="FFC000"/>
              </a:solidFill>
              <a:latin typeface="+mn-lt"/>
            </a:endParaRPr>
          </a:p>
        </p:txBody>
      </p:sp>
    </p:spTree>
    <p:extLst>
      <p:ext uri="{BB962C8B-B14F-4D97-AF65-F5344CB8AC3E}">
        <p14:creationId xmlns:p14="http://schemas.microsoft.com/office/powerpoint/2010/main" val="3321350886"/>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omputational paradigm based on local interaction…"/>
          <p:cNvSpPr txBox="1">
            <a:spLocks noGrp="1"/>
          </p:cNvSpPr>
          <p:nvPr>
            <p:ph type="body" sz="half" idx="1"/>
          </p:nvPr>
        </p:nvSpPr>
        <p:spPr>
          <a:xfrm>
            <a:off x="563270" y="3217540"/>
            <a:ext cx="8329210" cy="2281722"/>
          </a:xfrm>
          <a:prstGeom prst="rect">
            <a:avLst/>
          </a:prstGeom>
        </p:spPr>
        <p:txBody>
          <a:bodyPr/>
          <a:lstStyle/>
          <a:p>
            <a:pPr marL="758104" defTabSz="318322">
              <a:spcBef>
                <a:spcPts val="2285"/>
              </a:spcBef>
              <a:buFont typeface="Arial" panose="020B0604020202020204" pitchFamily="34" charset="0"/>
              <a:buChar char="•"/>
              <a:defRPr sz="3348"/>
            </a:pPr>
            <a:r>
              <a:rPr sz="2400" dirty="0">
                <a:latin typeface="Calibri  "/>
              </a:rPr>
              <a:t>Computational paradigm based on local interaction </a:t>
            </a:r>
          </a:p>
          <a:p>
            <a:pPr marL="758104" defTabSz="318322">
              <a:spcBef>
                <a:spcPts val="2285"/>
              </a:spcBef>
              <a:buFont typeface="Arial" panose="020B0604020202020204" pitchFamily="34" charset="0"/>
              <a:buChar char="•"/>
              <a:defRPr sz="3348"/>
            </a:pPr>
            <a:r>
              <a:rPr sz="2400" dirty="0">
                <a:latin typeface="Calibri  "/>
              </a:rPr>
              <a:t>Used in artificial life and complexity studies</a:t>
            </a:r>
          </a:p>
          <a:p>
            <a:pPr marL="758104" defTabSz="318322">
              <a:spcBef>
                <a:spcPts val="2285"/>
              </a:spcBef>
              <a:buFont typeface="Arial" panose="020B0604020202020204" pitchFamily="34" charset="0"/>
              <a:buChar char="•"/>
              <a:defRPr sz="3348"/>
            </a:pPr>
            <a:r>
              <a:rPr sz="2400" dirty="0">
                <a:latin typeface="Calibri  "/>
              </a:rPr>
              <a:t>The value of each cell in iteration </a:t>
            </a:r>
            <a:r>
              <a:rPr sz="2400" i="1" dirty="0">
                <a:latin typeface="Calibri  "/>
                <a:ea typeface="Helvetica"/>
                <a:cs typeface="Helvetica"/>
                <a:sym typeface="Helvetica"/>
              </a:rPr>
              <a:t>n+1</a:t>
            </a:r>
            <a:r>
              <a:rPr sz="2400" dirty="0">
                <a:latin typeface="Calibri  "/>
              </a:rPr>
              <a:t> is based on the value of neighboring cells in iteration </a:t>
            </a:r>
            <a:r>
              <a:rPr sz="2400" i="1" dirty="0">
                <a:latin typeface="Calibri  "/>
                <a:ea typeface="Helvetica"/>
                <a:cs typeface="Helvetica"/>
                <a:sym typeface="Helvetica"/>
              </a:rPr>
              <a:t>n</a:t>
            </a:r>
            <a:r>
              <a:rPr sz="2400" dirty="0">
                <a:latin typeface="Calibri  "/>
              </a:rPr>
              <a:t> and some rule</a:t>
            </a:r>
          </a:p>
        </p:txBody>
      </p:sp>
      <p:pic>
        <p:nvPicPr>
          <p:cNvPr id="130" name="Image1.png" descr="Image1.png"/>
          <p:cNvPicPr>
            <a:picLocks noChangeAspect="1"/>
          </p:cNvPicPr>
          <p:nvPr/>
        </p:nvPicPr>
        <p:blipFill>
          <a:blip r:embed="rId3"/>
          <a:stretch>
            <a:fillRect/>
          </a:stretch>
        </p:blipFill>
        <p:spPr>
          <a:xfrm>
            <a:off x="2585144" y="1286239"/>
            <a:ext cx="3966270" cy="1734537"/>
          </a:xfrm>
          <a:prstGeom prst="rect">
            <a:avLst/>
          </a:prstGeom>
          <a:ln w="12700">
            <a:miter lim="400000"/>
          </a:ln>
        </p:spPr>
      </p:pic>
      <p:sp>
        <p:nvSpPr>
          <p:cNvPr id="7" name="Title 7"/>
          <p:cNvSpPr>
            <a:spLocks noGrp="1"/>
          </p:cNvSpPr>
          <p:nvPr>
            <p:ph type="title"/>
          </p:nvPr>
        </p:nvSpPr>
        <p:spPr>
          <a:xfrm>
            <a:off x="0" y="-15366"/>
            <a:ext cx="9144001" cy="1080000"/>
          </a:xfrm>
          <a:blipFill>
            <a:blip r:embed="rId4"/>
            <a:stretch>
              <a:fillRect/>
            </a:stretch>
          </a:blipFill>
        </p:spPr>
        <p:txBody>
          <a:bodyPr anchor="ctr" anchorCtr="0"/>
          <a:lstStyle/>
          <a:p>
            <a:r>
              <a:rPr lang="en-GB" sz="4500" cap="none" dirty="0">
                <a:latin typeface="+mn-lt"/>
              </a:rPr>
              <a:t>Cellular Automata</a:t>
            </a:r>
            <a:endParaRPr lang="en-GB" sz="4500" b="1" cap="none" dirty="0">
              <a:solidFill>
                <a:srgbClr val="FFC000"/>
              </a:solidFill>
              <a:latin typeface="+mn-lt"/>
            </a:endParaRPr>
          </a:p>
        </p:txBody>
      </p:sp>
    </p:spTree>
    <p:extLst>
      <p:ext uri="{BB962C8B-B14F-4D97-AF65-F5344CB8AC3E}">
        <p14:creationId xmlns:p14="http://schemas.microsoft.com/office/powerpoint/2010/main" val="1139188976"/>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1520.png" descr="image1520.png"/>
          <p:cNvPicPr>
            <a:picLocks noChangeAspect="1"/>
          </p:cNvPicPr>
          <p:nvPr/>
        </p:nvPicPr>
        <p:blipFill>
          <a:blip r:embed="rId3"/>
          <a:stretch>
            <a:fillRect/>
          </a:stretch>
        </p:blipFill>
        <p:spPr>
          <a:xfrm>
            <a:off x="1168934" y="1129308"/>
            <a:ext cx="6787442" cy="4536504"/>
          </a:xfrm>
          <a:prstGeom prst="rect">
            <a:avLst/>
          </a:prstGeom>
          <a:ln w="12700">
            <a:miter lim="400000"/>
          </a:ln>
        </p:spPr>
      </p:pic>
      <p:sp>
        <p:nvSpPr>
          <p:cNvPr id="5" name="Title 7"/>
          <p:cNvSpPr>
            <a:spLocks noGrp="1"/>
          </p:cNvSpPr>
          <p:nvPr>
            <p:ph type="title"/>
          </p:nvPr>
        </p:nvSpPr>
        <p:spPr>
          <a:xfrm>
            <a:off x="0" y="-15366"/>
            <a:ext cx="9144001" cy="1080000"/>
          </a:xfrm>
          <a:blipFill>
            <a:blip r:embed="rId4"/>
            <a:stretch>
              <a:fillRect/>
            </a:stretch>
          </a:blipFill>
        </p:spPr>
        <p:txBody>
          <a:bodyPr anchor="ctr" anchorCtr="0"/>
          <a:lstStyle/>
          <a:p>
            <a:r>
              <a:rPr lang="en-GB" sz="4500" cap="none" dirty="0">
                <a:latin typeface="+mn-lt"/>
              </a:rPr>
              <a:t>2D Cellular Automata</a:t>
            </a:r>
            <a:endParaRPr lang="en-GB" sz="4500" b="1" cap="none" dirty="0">
              <a:solidFill>
                <a:srgbClr val="FFC000"/>
              </a:solidFill>
              <a:latin typeface="+mn-lt"/>
            </a:endParaRPr>
          </a:p>
        </p:txBody>
      </p:sp>
    </p:spTree>
    <p:extLst>
      <p:ext uri="{BB962C8B-B14F-4D97-AF65-F5344CB8AC3E}">
        <p14:creationId xmlns:p14="http://schemas.microsoft.com/office/powerpoint/2010/main" val="2166397825"/>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ellular automata for real-time generation of infinite cave levels"/>
          <p:cNvSpPr txBox="1">
            <a:spLocks/>
          </p:cNvSpPr>
          <p:nvPr/>
        </p:nvSpPr>
        <p:spPr>
          <a:xfrm>
            <a:off x="323528" y="995660"/>
            <a:ext cx="8496944" cy="3302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fontScale="97500"/>
          </a:bodyPr>
          <a:lstStyle>
            <a:lvl1pPr marL="0" marR="0" indent="0" algn="ctr" defTabSz="514095" rtl="0" latinLnBrk="0">
              <a:lnSpc>
                <a:spcPct val="100000"/>
              </a:lnSpc>
              <a:spcBef>
                <a:spcPts val="0"/>
              </a:spcBef>
              <a:spcAft>
                <a:spcPts val="0"/>
              </a:spcAft>
              <a:buClrTx/>
              <a:buSzTx/>
              <a:buFontTx/>
              <a:buNone/>
              <a:tabLst/>
              <a:defRPr sz="704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marL="0" marR="0" lvl="0" indent="0" algn="ctr" defTabSz="514095"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000000"/>
                </a:solidFill>
                <a:effectLst/>
                <a:uLnTx/>
                <a:uFillTx/>
                <a:latin typeface="Calibri  "/>
                <a:sym typeface="Helvetica Light"/>
              </a:rPr>
              <a:t>Cellular automata for real-time generation of infinite cave levels</a:t>
            </a:r>
          </a:p>
        </p:txBody>
      </p:sp>
      <p:sp>
        <p:nvSpPr>
          <p:cNvPr id="9" name="Lawrence Johnson, Georgios Yannakakis and Julian Togelius…"/>
          <p:cNvSpPr txBox="1">
            <a:spLocks/>
          </p:cNvSpPr>
          <p:nvPr/>
        </p:nvSpPr>
        <p:spPr>
          <a:xfrm>
            <a:off x="323528" y="4463504"/>
            <a:ext cx="8496944" cy="1130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lnSpcReduction="1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marR="0" lvl="0" indent="0" algn="ctr" defTabSz="414781" rtl="0" eaLnBrk="1" fontAlgn="auto" latinLnBrk="0" hangingPunct="1">
              <a:lnSpc>
                <a:spcPct val="100000"/>
              </a:lnSpc>
              <a:spcBef>
                <a:spcPts val="0"/>
              </a:spcBef>
              <a:spcAft>
                <a:spcPts val="0"/>
              </a:spcAft>
              <a:buClrTx/>
              <a:buSzTx/>
              <a:buFontTx/>
              <a:buNone/>
              <a:tabLst/>
              <a:defRPr sz="2272"/>
            </a:pPr>
            <a:r>
              <a:rPr kumimoji="0" lang="en-GB" sz="2272" b="0" i="0" u="none" strike="noStrike" kern="0" cap="none" spc="0" normalizeH="0" baseline="0" noProof="0" dirty="0">
                <a:ln>
                  <a:noFill/>
                </a:ln>
                <a:solidFill>
                  <a:srgbClr val="000000"/>
                </a:solidFill>
                <a:effectLst/>
                <a:uLnTx/>
                <a:uFillTx/>
                <a:latin typeface="Calibri  "/>
                <a:sym typeface="Helvetica Light"/>
              </a:rPr>
              <a:t>Lawrence Johnson, Georgios N. </a:t>
            </a:r>
            <a:r>
              <a:rPr kumimoji="0" lang="en-GB" sz="2272" b="0" i="0" u="none" strike="noStrike" kern="0" cap="none" spc="0" normalizeH="0" baseline="0" noProof="0" dirty="0" err="1">
                <a:ln>
                  <a:noFill/>
                </a:ln>
                <a:solidFill>
                  <a:srgbClr val="000000"/>
                </a:solidFill>
                <a:effectLst/>
                <a:uLnTx/>
                <a:uFillTx/>
                <a:latin typeface="Calibri  "/>
                <a:sym typeface="Helvetica Light"/>
              </a:rPr>
              <a:t>Yannakakis</a:t>
            </a:r>
            <a:r>
              <a:rPr kumimoji="0" lang="en-GB" sz="2272" b="0" i="0" u="none" strike="noStrike" kern="0" cap="none" spc="0" normalizeH="0" baseline="0" noProof="0" dirty="0">
                <a:ln>
                  <a:noFill/>
                </a:ln>
                <a:solidFill>
                  <a:srgbClr val="000000"/>
                </a:solidFill>
                <a:effectLst/>
                <a:uLnTx/>
                <a:uFillTx/>
                <a:latin typeface="Calibri  "/>
                <a:sym typeface="Helvetica Light"/>
              </a:rPr>
              <a:t> and Julian </a:t>
            </a:r>
            <a:r>
              <a:rPr kumimoji="0" lang="en-GB" sz="2272" b="0" i="0" u="none" strike="noStrike" kern="0" cap="none" spc="0" normalizeH="0" baseline="0" noProof="0" dirty="0" err="1">
                <a:ln>
                  <a:noFill/>
                </a:ln>
                <a:solidFill>
                  <a:srgbClr val="000000"/>
                </a:solidFill>
                <a:effectLst/>
                <a:uLnTx/>
                <a:uFillTx/>
                <a:latin typeface="Calibri  "/>
                <a:sym typeface="Helvetica Light"/>
              </a:rPr>
              <a:t>Togelius</a:t>
            </a:r>
            <a:endParaRPr kumimoji="0" lang="en-GB" sz="2272" b="0" i="0" u="none" strike="noStrike" kern="0" cap="none" spc="0" normalizeH="0" baseline="0" noProof="0" dirty="0">
              <a:ln>
                <a:noFill/>
              </a:ln>
              <a:solidFill>
                <a:srgbClr val="000000"/>
              </a:solidFill>
              <a:effectLst/>
              <a:uLnTx/>
              <a:uFillTx/>
              <a:latin typeface="Calibri  "/>
              <a:sym typeface="Helvetica Light"/>
            </a:endParaRPr>
          </a:p>
          <a:p>
            <a:pPr marL="0" marR="0" lvl="0" indent="0" algn="ctr" defTabSz="414781" rtl="0" eaLnBrk="1" fontAlgn="auto" latinLnBrk="0" hangingPunct="1">
              <a:lnSpc>
                <a:spcPct val="100000"/>
              </a:lnSpc>
              <a:spcBef>
                <a:spcPts val="0"/>
              </a:spcBef>
              <a:spcAft>
                <a:spcPts val="0"/>
              </a:spcAft>
              <a:buClrTx/>
              <a:buSzTx/>
              <a:buFontTx/>
              <a:buNone/>
              <a:tabLst/>
              <a:defRPr sz="2272"/>
            </a:pPr>
            <a:endParaRPr kumimoji="0" lang="en-GB" sz="2272" b="0" i="0" u="none" strike="noStrike" kern="0" cap="none" spc="0" normalizeH="0" baseline="0" noProof="0" dirty="0">
              <a:ln>
                <a:noFill/>
              </a:ln>
              <a:solidFill>
                <a:srgbClr val="000000"/>
              </a:solidFill>
              <a:effectLst/>
              <a:uLnTx/>
              <a:uFillTx/>
              <a:latin typeface="Calibri  "/>
              <a:sym typeface="Helvetica Light"/>
            </a:endParaRPr>
          </a:p>
          <a:p>
            <a:pPr marL="0" marR="0" lvl="0" indent="0" algn="ctr" defTabSz="414781" rtl="0" eaLnBrk="1" fontAlgn="auto" latinLnBrk="0" hangingPunct="1">
              <a:lnSpc>
                <a:spcPct val="100000"/>
              </a:lnSpc>
              <a:spcBef>
                <a:spcPts val="0"/>
              </a:spcBef>
              <a:spcAft>
                <a:spcPts val="0"/>
              </a:spcAft>
              <a:buClrTx/>
              <a:buSzTx/>
              <a:buFontTx/>
              <a:buNone/>
              <a:tabLst/>
              <a:defRPr sz="2272"/>
            </a:pPr>
            <a:r>
              <a:rPr kumimoji="0" lang="en-GB" sz="2272" b="0" i="0" u="none" strike="noStrike" kern="0" cap="none" spc="0" normalizeH="0" baseline="0" noProof="0" dirty="0">
                <a:ln>
                  <a:noFill/>
                </a:ln>
                <a:solidFill>
                  <a:srgbClr val="000000"/>
                </a:solidFill>
                <a:effectLst/>
                <a:uLnTx/>
                <a:uFillTx/>
                <a:latin typeface="Calibri  "/>
                <a:sym typeface="Helvetica Light"/>
              </a:rPr>
              <a:t>FDG PCG Workshop 2010</a:t>
            </a:r>
          </a:p>
        </p:txBody>
      </p:sp>
      <p:sp>
        <p:nvSpPr>
          <p:cNvPr id="6" name="Title 7"/>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An Example</a:t>
            </a:r>
            <a:endParaRPr lang="en-GB" sz="4500" b="1" cap="none" dirty="0">
              <a:solidFill>
                <a:srgbClr val="FFC000"/>
              </a:solidFill>
              <a:latin typeface="+mn-lt"/>
            </a:endParaRPr>
          </a:p>
        </p:txBody>
      </p:sp>
    </p:spTree>
    <p:extLst>
      <p:ext uri="{BB962C8B-B14F-4D97-AF65-F5344CB8AC3E}">
        <p14:creationId xmlns:p14="http://schemas.microsoft.com/office/powerpoint/2010/main" val="3130248429"/>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A CA-based algorithm for generating infinite 2D caves…"/>
          <p:cNvSpPr txBox="1">
            <a:spLocks noGrp="1"/>
          </p:cNvSpPr>
          <p:nvPr>
            <p:ph type="body" idx="1"/>
          </p:nvPr>
        </p:nvSpPr>
        <p:spPr>
          <a:xfrm>
            <a:off x="35496" y="1325018"/>
            <a:ext cx="5037403" cy="2736304"/>
          </a:xfrm>
          <a:prstGeom prst="rect">
            <a:avLst/>
          </a:prstGeom>
        </p:spPr>
        <p:txBody>
          <a:bodyPr/>
          <a:lstStyle/>
          <a:p>
            <a:pPr marL="363988" indent="0"/>
            <a:r>
              <a:rPr sz="3000" dirty="0">
                <a:latin typeface="Calibri  "/>
              </a:rPr>
              <a:t>A CA-based algorithm for generating infinite 2D caves</a:t>
            </a:r>
          </a:p>
          <a:p>
            <a:pPr marL="1138771" lvl="1" indent="-457200">
              <a:buFont typeface="Arial" panose="020B0604020202020204" pitchFamily="34" charset="0"/>
              <a:buChar char="•"/>
            </a:pPr>
            <a:r>
              <a:rPr sz="2600" dirty="0">
                <a:latin typeface="Calibri  "/>
              </a:rPr>
              <a:t>simple</a:t>
            </a:r>
          </a:p>
          <a:p>
            <a:pPr marL="1138771" lvl="1" indent="-457200">
              <a:buFont typeface="Arial" panose="020B0604020202020204" pitchFamily="34" charset="0"/>
              <a:buChar char="•"/>
            </a:pPr>
            <a:r>
              <a:rPr lang="en-GB" sz="2600" dirty="0">
                <a:latin typeface="Calibri  "/>
              </a:rPr>
              <a:t>r</a:t>
            </a:r>
            <a:r>
              <a:rPr sz="2600" dirty="0" err="1">
                <a:latin typeface="Calibri  "/>
              </a:rPr>
              <a:t>eal</a:t>
            </a:r>
            <a:r>
              <a:rPr lang="en-GB" sz="2600" dirty="0">
                <a:latin typeface="Calibri  "/>
              </a:rPr>
              <a:t>-</a:t>
            </a:r>
            <a:r>
              <a:rPr sz="2600" dirty="0">
                <a:latin typeface="Calibri  "/>
              </a:rPr>
              <a:t>time</a:t>
            </a:r>
          </a:p>
          <a:p>
            <a:pPr marL="1138771" lvl="1" indent="-457200">
              <a:buFont typeface="Arial" panose="020B0604020202020204" pitchFamily="34" charset="0"/>
              <a:buChar char="•"/>
            </a:pPr>
            <a:r>
              <a:rPr sz="2600" dirty="0">
                <a:latin typeface="Calibri  "/>
              </a:rPr>
              <a:t>looks good</a:t>
            </a:r>
          </a:p>
          <a:p>
            <a:pPr marL="1138771" lvl="1" indent="-457200">
              <a:buFont typeface="Arial" panose="020B0604020202020204" pitchFamily="34" charset="0"/>
              <a:buChar char="•"/>
            </a:pPr>
            <a:r>
              <a:rPr sz="2600" i="1" dirty="0">
                <a:latin typeface="Calibri  "/>
                <a:ea typeface="Helvetica"/>
                <a:cs typeface="Helvetica"/>
                <a:sym typeface="Helvetica"/>
              </a:rPr>
              <a:t>somewhat</a:t>
            </a:r>
            <a:r>
              <a:rPr sz="2600" dirty="0">
                <a:latin typeface="Calibri  "/>
              </a:rPr>
              <a:t> controllable</a:t>
            </a:r>
          </a:p>
        </p:txBody>
      </p:sp>
      <p:pic>
        <p:nvPicPr>
          <p:cNvPr id="2050" name="Picture 2" descr="ÎÏÎ¿ÏÎ­Î»ÎµÏÎ¼Î± ÎµÎ¹ÎºÏÎ½Î±Ï Î³Î¹Î± c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156" y="1325017"/>
            <a:ext cx="3651011" cy="2736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7"/>
          <p:cNvSpPr>
            <a:spLocks noGrp="1"/>
          </p:cNvSpPr>
          <p:nvPr>
            <p:ph type="title"/>
          </p:nvPr>
        </p:nvSpPr>
        <p:spPr>
          <a:xfrm>
            <a:off x="0" y="-15366"/>
            <a:ext cx="9144001" cy="1080000"/>
          </a:xfrm>
          <a:blipFill>
            <a:blip r:embed="rId4"/>
            <a:stretch>
              <a:fillRect/>
            </a:stretch>
          </a:blipFill>
        </p:spPr>
        <p:txBody>
          <a:bodyPr anchor="ctr" anchorCtr="0"/>
          <a:lstStyle/>
          <a:p>
            <a:r>
              <a:rPr lang="en-GB" sz="4500" cap="none" dirty="0">
                <a:latin typeface="+mn-lt"/>
              </a:rPr>
              <a:t>This…</a:t>
            </a:r>
            <a:endParaRPr lang="en-GB" sz="4500" b="1" cap="none" dirty="0">
              <a:solidFill>
                <a:srgbClr val="FFC000"/>
              </a:solidFill>
              <a:latin typeface="+mn-lt"/>
            </a:endParaRPr>
          </a:p>
        </p:txBody>
      </p:sp>
    </p:spTree>
    <p:extLst>
      <p:ext uri="{BB962C8B-B14F-4D97-AF65-F5344CB8AC3E}">
        <p14:creationId xmlns:p14="http://schemas.microsoft.com/office/powerpoint/2010/main" val="86634036"/>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ave Crawler: a cooperative abusive dungeon crawler…"/>
          <p:cNvSpPr txBox="1">
            <a:spLocks noGrp="1"/>
          </p:cNvSpPr>
          <p:nvPr>
            <p:ph type="body" idx="1"/>
          </p:nvPr>
        </p:nvSpPr>
        <p:spPr>
          <a:xfrm>
            <a:off x="323529" y="2569468"/>
            <a:ext cx="8568952" cy="1872208"/>
          </a:xfrm>
          <a:prstGeom prst="rect">
            <a:avLst/>
          </a:prstGeom>
        </p:spPr>
        <p:txBody>
          <a:bodyPr/>
          <a:lstStyle/>
          <a:p>
            <a:pPr marL="821188" indent="-457200">
              <a:buFont typeface="Arial" panose="020B0604020202020204" pitchFamily="34" charset="0"/>
              <a:buChar char="•"/>
              <a:defRPr i="1">
                <a:latin typeface="Helvetica"/>
                <a:ea typeface="Helvetica"/>
                <a:cs typeface="Helvetica"/>
                <a:sym typeface="Helvetica"/>
              </a:defRPr>
            </a:pPr>
            <a:r>
              <a:rPr sz="3000" dirty="0">
                <a:latin typeface="Calibri  "/>
              </a:rPr>
              <a:t>Cave Crawler</a:t>
            </a:r>
            <a:r>
              <a:rPr lang="en-GB" sz="3000" dirty="0">
                <a:latin typeface="Calibri  "/>
              </a:rPr>
              <a:t> </a:t>
            </a:r>
            <a:r>
              <a:rPr sz="3000" i="0" dirty="0">
                <a:latin typeface="Calibri  "/>
                <a:ea typeface="+mn-ea"/>
                <a:cs typeface="+mn-cs"/>
                <a:sym typeface="Helvetica Light"/>
              </a:rPr>
              <a:t>: a cooperative </a:t>
            </a:r>
            <a:r>
              <a:rPr sz="3000" dirty="0">
                <a:latin typeface="Calibri  "/>
              </a:rPr>
              <a:t>abusive</a:t>
            </a:r>
            <a:r>
              <a:rPr sz="3000" i="0" dirty="0">
                <a:latin typeface="Calibri  "/>
                <a:ea typeface="+mn-ea"/>
                <a:cs typeface="+mn-cs"/>
                <a:sym typeface="Helvetica Light"/>
              </a:rPr>
              <a:t> dungeon crawler</a:t>
            </a:r>
          </a:p>
          <a:p>
            <a:pPr marL="821188" indent="-457200">
              <a:buFont typeface="Arial" panose="020B0604020202020204" pitchFamily="34" charset="0"/>
              <a:buChar char="•"/>
              <a:defRPr i="1">
                <a:latin typeface="Helvetica"/>
                <a:ea typeface="Helvetica"/>
                <a:cs typeface="Helvetica"/>
                <a:sym typeface="Helvetica"/>
              </a:defRPr>
            </a:pPr>
            <a:r>
              <a:rPr sz="3000" i="0" dirty="0">
                <a:latin typeface="Calibri  "/>
                <a:ea typeface="+mn-ea"/>
                <a:cs typeface="+mn-cs"/>
                <a:sym typeface="Helvetica Light"/>
              </a:rPr>
              <a:t>Never ends </a:t>
            </a:r>
            <a:r>
              <a:rPr lang="en-GB" sz="3000" i="0" dirty="0">
                <a:latin typeface="Calibri  "/>
                <a:ea typeface="+mn-ea"/>
                <a:cs typeface="+mn-cs"/>
                <a:sym typeface="Helvetica Light"/>
              </a:rPr>
              <a:t>–</a:t>
            </a:r>
            <a:r>
              <a:rPr sz="3000" i="0" dirty="0">
                <a:latin typeface="Calibri  "/>
                <a:ea typeface="+mn-ea"/>
                <a:cs typeface="+mn-cs"/>
                <a:sym typeface="Helvetica Light"/>
              </a:rPr>
              <a:t> therefore needs to produce infinite caves...</a:t>
            </a:r>
          </a:p>
        </p:txBody>
      </p:sp>
      <p:sp>
        <p:nvSpPr>
          <p:cNvPr id="6" name="Title 7"/>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The Motivation</a:t>
            </a:r>
            <a:endParaRPr lang="en-GB" sz="4500" b="1" cap="none" dirty="0">
              <a:solidFill>
                <a:srgbClr val="FFC000"/>
              </a:solidFill>
              <a:latin typeface="+mn-lt"/>
            </a:endParaRPr>
          </a:p>
        </p:txBody>
      </p:sp>
    </p:spTree>
    <p:extLst>
      <p:ext uri="{BB962C8B-B14F-4D97-AF65-F5344CB8AC3E}">
        <p14:creationId xmlns:p14="http://schemas.microsoft.com/office/powerpoint/2010/main" val="1109801413"/>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tart with a square grid (e.g. 50*50) - all floor…"/>
          <p:cNvSpPr txBox="1">
            <a:spLocks noGrp="1"/>
          </p:cNvSpPr>
          <p:nvPr>
            <p:ph type="body" idx="1"/>
          </p:nvPr>
        </p:nvSpPr>
        <p:spPr>
          <a:xfrm>
            <a:off x="251521" y="1489348"/>
            <a:ext cx="8568952" cy="3338513"/>
          </a:xfrm>
          <a:prstGeom prst="rect">
            <a:avLst/>
          </a:prstGeom>
        </p:spPr>
        <p:txBody>
          <a:bodyPr/>
          <a:lstStyle/>
          <a:p>
            <a:pPr marL="821188" indent="-457200">
              <a:buFont typeface="Arial" panose="020B0604020202020204" pitchFamily="34" charset="0"/>
              <a:buChar char="•"/>
            </a:pPr>
            <a:r>
              <a:rPr sz="2600" dirty="0">
                <a:latin typeface="Calibri  "/>
              </a:rPr>
              <a:t>Start with a square grid (e.g. 50*50) </a:t>
            </a:r>
            <a:r>
              <a:rPr lang="en-GB" sz="2600" dirty="0">
                <a:latin typeface="Calibri  "/>
              </a:rPr>
              <a:t>–</a:t>
            </a:r>
            <a:r>
              <a:rPr sz="2600" dirty="0">
                <a:latin typeface="Calibri  "/>
              </a:rPr>
              <a:t> all floor</a:t>
            </a:r>
          </a:p>
          <a:p>
            <a:pPr marL="821188" indent="-457200">
              <a:buFont typeface="Arial" panose="020B0604020202020204" pitchFamily="34" charset="0"/>
              <a:buChar char="•"/>
            </a:pPr>
            <a:r>
              <a:rPr sz="2600" dirty="0">
                <a:latin typeface="Calibri  "/>
              </a:rPr>
              <a:t>Randomly switch a proportion of cells from floor to rock</a:t>
            </a:r>
          </a:p>
          <a:p>
            <a:pPr marL="821188" indent="-457200">
              <a:buFont typeface="Arial" panose="020B0604020202020204" pitchFamily="34" charset="0"/>
              <a:buChar char="•"/>
            </a:pPr>
            <a:r>
              <a:rPr sz="2600" dirty="0">
                <a:latin typeface="Calibri  "/>
              </a:rPr>
              <a:t>Run a CA </a:t>
            </a:r>
            <a:r>
              <a:rPr sz="2600" i="1" dirty="0">
                <a:latin typeface="Calibri  "/>
                <a:ea typeface="Helvetica"/>
                <a:cs typeface="Helvetica"/>
                <a:sym typeface="Helvetica"/>
              </a:rPr>
              <a:t>n</a:t>
            </a:r>
            <a:r>
              <a:rPr sz="2600" dirty="0">
                <a:latin typeface="Calibri  "/>
              </a:rPr>
              <a:t> times, where each cell is set to:</a:t>
            </a:r>
            <a:endParaRPr lang="en-GB" sz="2600" dirty="0">
              <a:latin typeface="Calibri  "/>
            </a:endParaRPr>
          </a:p>
          <a:p>
            <a:pPr marL="1221238" lvl="1" indent="-457200">
              <a:buFont typeface="Arial" panose="020B0604020202020204" pitchFamily="34" charset="0"/>
              <a:buChar char="•"/>
            </a:pPr>
            <a:r>
              <a:rPr lang="en-GB" sz="1900" dirty="0">
                <a:latin typeface="Calibri  "/>
              </a:rPr>
              <a:t>Rock</a:t>
            </a:r>
            <a:r>
              <a:rPr sz="1900" dirty="0">
                <a:latin typeface="Calibri  "/>
              </a:rPr>
              <a:t>: if at least </a:t>
            </a:r>
            <a:r>
              <a:rPr sz="1900" i="1" dirty="0">
                <a:latin typeface="Calibri  "/>
                <a:ea typeface="Helvetica"/>
                <a:cs typeface="Helvetica"/>
                <a:sym typeface="Helvetica"/>
              </a:rPr>
              <a:t>T</a:t>
            </a:r>
            <a:r>
              <a:rPr sz="1900" dirty="0">
                <a:latin typeface="Calibri  "/>
              </a:rPr>
              <a:t> neighbors are rock</a:t>
            </a:r>
            <a:endParaRPr lang="en-GB" sz="1900" dirty="0">
              <a:latin typeface="Calibri  "/>
            </a:endParaRPr>
          </a:p>
          <a:p>
            <a:pPr marL="1221238" lvl="1" indent="-457200">
              <a:buFont typeface="Arial" panose="020B0604020202020204" pitchFamily="34" charset="0"/>
              <a:buChar char="•"/>
            </a:pPr>
            <a:r>
              <a:rPr lang="en-GB" sz="1900" dirty="0">
                <a:latin typeface="Calibri  "/>
              </a:rPr>
              <a:t>Floor</a:t>
            </a:r>
            <a:r>
              <a:rPr sz="1900" dirty="0">
                <a:latin typeface="Calibri  "/>
              </a:rPr>
              <a:t>: otherwise</a:t>
            </a:r>
          </a:p>
          <a:p>
            <a:pPr marL="821188" indent="-457200">
              <a:buFont typeface="Arial" panose="020B0604020202020204" pitchFamily="34" charset="0"/>
              <a:buChar char="•"/>
            </a:pPr>
            <a:r>
              <a:rPr sz="2600" dirty="0">
                <a:latin typeface="Calibri  "/>
              </a:rPr>
              <a:t>Fill in the interior of rock formations</a:t>
            </a:r>
          </a:p>
        </p:txBody>
      </p:sp>
      <p:sp>
        <p:nvSpPr>
          <p:cNvPr id="6" name="Title 7"/>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CA Cave Generation</a:t>
            </a:r>
            <a:endParaRPr lang="en-GB" sz="4500" b="1" cap="none" dirty="0">
              <a:solidFill>
                <a:srgbClr val="FFC000"/>
              </a:solidFill>
              <a:latin typeface="+mn-lt"/>
            </a:endParaRPr>
          </a:p>
        </p:txBody>
      </p:sp>
    </p:spTree>
    <p:extLst>
      <p:ext uri="{BB962C8B-B14F-4D97-AF65-F5344CB8AC3E}">
        <p14:creationId xmlns:p14="http://schemas.microsoft.com/office/powerpoint/2010/main" val="2425653719"/>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Core CA Mechanic</a:t>
            </a:r>
            <a:endParaRPr lang="en-GB" sz="4500" b="1" cap="none" dirty="0">
              <a:solidFill>
                <a:srgbClr val="FFC000"/>
              </a:solidFill>
              <a:latin typeface="+mn-lt"/>
            </a:endParaRPr>
          </a:p>
        </p:txBody>
      </p:sp>
      <p:pic>
        <p:nvPicPr>
          <p:cNvPr id="2" name="Picture 1">
            <a:extLst>
              <a:ext uri="{FF2B5EF4-FFF2-40B4-BE49-F238E27FC236}">
                <a16:creationId xmlns:a16="http://schemas.microsoft.com/office/drawing/2014/main" id="{FF4A94F3-592B-6E6B-3292-2D11AB4B0492}"/>
              </a:ext>
            </a:extLst>
          </p:cNvPr>
          <p:cNvPicPr>
            <a:picLocks noChangeAspect="1"/>
          </p:cNvPicPr>
          <p:nvPr/>
        </p:nvPicPr>
        <p:blipFill>
          <a:blip r:embed="rId4"/>
          <a:stretch>
            <a:fillRect/>
          </a:stretch>
        </p:blipFill>
        <p:spPr>
          <a:xfrm>
            <a:off x="3130171" y="1921396"/>
            <a:ext cx="2883658" cy="2901948"/>
          </a:xfrm>
          <a:prstGeom prst="rect">
            <a:avLst/>
          </a:prstGeom>
        </p:spPr>
      </p:pic>
      <p:sp>
        <p:nvSpPr>
          <p:cNvPr id="3" name="Speech Bubble: Rectangle 2">
            <a:extLst>
              <a:ext uri="{FF2B5EF4-FFF2-40B4-BE49-F238E27FC236}">
                <a16:creationId xmlns:a16="http://schemas.microsoft.com/office/drawing/2014/main" id="{DED856FF-08C8-526B-4B4D-C892B264A1D3}"/>
              </a:ext>
            </a:extLst>
          </p:cNvPr>
          <p:cNvSpPr/>
          <p:nvPr/>
        </p:nvSpPr>
        <p:spPr>
          <a:xfrm>
            <a:off x="376362" y="2085191"/>
            <a:ext cx="2448272" cy="1296144"/>
          </a:xfrm>
          <a:prstGeom prst="wedgeRectCallout">
            <a:avLst>
              <a:gd name="adj1" fmla="val 95774"/>
              <a:gd name="adj2" fmla="val 54297"/>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solidFill>
                  <a:schemeClr val="tx1"/>
                </a:solidFill>
              </a:rPr>
              <a:t>3x3</a:t>
            </a:r>
          </a:p>
          <a:p>
            <a:pPr algn="ctr"/>
            <a:r>
              <a:rPr lang="en-GB" dirty="0">
                <a:solidFill>
                  <a:schemeClr val="tx1"/>
                </a:solidFill>
              </a:rPr>
              <a:t>Moore Neighbourhood</a:t>
            </a:r>
          </a:p>
        </p:txBody>
      </p:sp>
    </p:spTree>
    <p:extLst>
      <p:ext uri="{BB962C8B-B14F-4D97-AF65-F5344CB8AC3E}">
        <p14:creationId xmlns:p14="http://schemas.microsoft.com/office/powerpoint/2010/main" val="2587957978"/>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 initial proportion of rock cells (0.5)…"/>
          <p:cNvSpPr txBox="1">
            <a:spLocks noGrp="1"/>
          </p:cNvSpPr>
          <p:nvPr>
            <p:ph type="body" idx="1"/>
          </p:nvPr>
        </p:nvSpPr>
        <p:spPr>
          <a:xfrm>
            <a:off x="323529" y="1714500"/>
            <a:ext cx="8640960" cy="3338513"/>
          </a:xfrm>
          <a:prstGeom prst="rect">
            <a:avLst/>
          </a:prstGeom>
        </p:spPr>
        <p:txBody>
          <a:bodyPr/>
          <a:lstStyle/>
          <a:p>
            <a:pPr marL="935488" indent="-571500">
              <a:buFont typeface="Arial" panose="020B0604020202020204" pitchFamily="34" charset="0"/>
              <a:buChar char="•"/>
              <a:defRPr i="1">
                <a:latin typeface="Helvetica"/>
                <a:ea typeface="Helvetica"/>
                <a:cs typeface="Helvetica"/>
                <a:sym typeface="Helvetica"/>
              </a:defRPr>
            </a:pPr>
            <a:r>
              <a:rPr lang="en-GB" sz="3600" dirty="0">
                <a:latin typeface="Calibri  "/>
              </a:rPr>
              <a:t>r </a:t>
            </a:r>
            <a:r>
              <a:rPr sz="3600" i="0" dirty="0">
                <a:latin typeface="Calibri  "/>
                <a:ea typeface="+mn-ea"/>
                <a:cs typeface="+mn-cs"/>
                <a:sym typeface="Helvetica Light"/>
              </a:rPr>
              <a:t>: initial proportion of rock cells (0.5)</a:t>
            </a:r>
          </a:p>
          <a:p>
            <a:pPr marL="935488" indent="-571500">
              <a:buFont typeface="Arial" panose="020B0604020202020204" pitchFamily="34" charset="0"/>
              <a:buChar char="•"/>
              <a:defRPr i="1">
                <a:latin typeface="Helvetica"/>
                <a:ea typeface="Helvetica"/>
                <a:cs typeface="Helvetica"/>
                <a:sym typeface="Helvetica"/>
              </a:defRPr>
            </a:pPr>
            <a:r>
              <a:rPr lang="en-GB" sz="3600" dirty="0">
                <a:latin typeface="Calibri  "/>
              </a:rPr>
              <a:t>n </a:t>
            </a:r>
            <a:r>
              <a:rPr sz="3600" i="0" dirty="0">
                <a:latin typeface="Calibri  "/>
                <a:ea typeface="+mn-ea"/>
                <a:cs typeface="+mn-cs"/>
                <a:sym typeface="Helvetica Light"/>
              </a:rPr>
              <a:t>: CA iterations (4)</a:t>
            </a:r>
          </a:p>
          <a:p>
            <a:pPr marL="935488" indent="-571500">
              <a:buFont typeface="Arial" panose="020B0604020202020204" pitchFamily="34" charset="0"/>
              <a:buChar char="•"/>
              <a:defRPr i="1">
                <a:latin typeface="Helvetica"/>
                <a:ea typeface="Helvetica"/>
                <a:cs typeface="Helvetica"/>
                <a:sym typeface="Helvetica"/>
              </a:defRPr>
            </a:pPr>
            <a:r>
              <a:rPr sz="3600" dirty="0">
                <a:latin typeface="Calibri  "/>
              </a:rPr>
              <a:t>T</a:t>
            </a:r>
            <a:r>
              <a:rPr lang="en-GB" sz="3600" dirty="0">
                <a:latin typeface="Calibri  "/>
              </a:rPr>
              <a:t> </a:t>
            </a:r>
            <a:r>
              <a:rPr sz="3600" i="0" dirty="0">
                <a:latin typeface="Calibri  "/>
                <a:ea typeface="+mn-ea"/>
                <a:cs typeface="+mn-cs"/>
                <a:sym typeface="Helvetica Light"/>
              </a:rPr>
              <a:t>: neighbor</a:t>
            </a:r>
            <a:r>
              <a:rPr lang="en-GB" sz="3600" i="0" dirty="0">
                <a:latin typeface="Calibri  "/>
                <a:ea typeface="+mn-ea"/>
                <a:cs typeface="+mn-cs"/>
                <a:sym typeface="Helvetica Light"/>
              </a:rPr>
              <a:t>hood</a:t>
            </a:r>
            <a:r>
              <a:rPr sz="3600" i="0" dirty="0">
                <a:latin typeface="Calibri  "/>
                <a:ea typeface="+mn-ea"/>
                <a:cs typeface="+mn-cs"/>
                <a:sym typeface="Helvetica Light"/>
              </a:rPr>
              <a:t> value threshold that defines a rock (5)</a:t>
            </a:r>
          </a:p>
          <a:p>
            <a:pPr marL="935488" indent="-571500">
              <a:buFont typeface="Arial" panose="020B0604020202020204" pitchFamily="34" charset="0"/>
              <a:buChar char="•"/>
              <a:defRPr i="1">
                <a:latin typeface="Helvetica"/>
                <a:ea typeface="Helvetica"/>
                <a:cs typeface="Helvetica"/>
                <a:sym typeface="Helvetica"/>
              </a:defRPr>
            </a:pPr>
            <a:r>
              <a:rPr sz="3600" dirty="0">
                <a:latin typeface="Calibri  "/>
              </a:rPr>
              <a:t>M</a:t>
            </a:r>
            <a:r>
              <a:rPr lang="en-GB" sz="3600" dirty="0">
                <a:latin typeface="Calibri  "/>
              </a:rPr>
              <a:t> </a:t>
            </a:r>
            <a:r>
              <a:rPr sz="3600" i="0" dirty="0">
                <a:latin typeface="Calibri  "/>
                <a:ea typeface="+mn-ea"/>
                <a:cs typeface="+mn-cs"/>
                <a:sym typeface="Helvetica Light"/>
              </a:rPr>
              <a:t>: Moore</a:t>
            </a:r>
            <a:r>
              <a:rPr lang="en-GB" sz="3600" i="0" dirty="0">
                <a:latin typeface="Calibri  "/>
                <a:ea typeface="+mn-ea"/>
                <a:cs typeface="+mn-cs"/>
                <a:sym typeface="Helvetica Light"/>
              </a:rPr>
              <a:t> neighbourhood</a:t>
            </a:r>
            <a:r>
              <a:rPr sz="3600" i="0" dirty="0">
                <a:latin typeface="Calibri  "/>
                <a:ea typeface="+mn-ea"/>
                <a:cs typeface="+mn-cs"/>
                <a:sym typeface="Helvetica Light"/>
              </a:rPr>
              <a:t> size (1)</a:t>
            </a:r>
          </a:p>
        </p:txBody>
      </p:sp>
      <p:sp>
        <p:nvSpPr>
          <p:cNvPr id="6" name="Title 7"/>
          <p:cNvSpPr>
            <a:spLocks noGrp="1"/>
          </p:cNvSpPr>
          <p:nvPr>
            <p:ph type="title"/>
          </p:nvPr>
        </p:nvSpPr>
        <p:spPr>
          <a:xfrm>
            <a:off x="0" y="-15366"/>
            <a:ext cx="9144001" cy="1080000"/>
          </a:xfrm>
          <a:blipFill>
            <a:blip r:embed="rId3"/>
            <a:stretch>
              <a:fillRect/>
            </a:stretch>
          </a:blipFill>
        </p:spPr>
        <p:txBody>
          <a:bodyPr anchor="ctr" anchorCtr="0"/>
          <a:lstStyle/>
          <a:p>
            <a:r>
              <a:rPr lang="en-GB" sz="4500" cap="none" dirty="0">
                <a:latin typeface="+mn-lt"/>
              </a:rPr>
              <a:t>CA Parameters</a:t>
            </a:r>
            <a:endParaRPr lang="en-GB" sz="4500" b="1" cap="none" dirty="0">
              <a:solidFill>
                <a:srgbClr val="FFC000"/>
              </a:solidFill>
              <a:latin typeface="+mn-lt"/>
            </a:endParaRPr>
          </a:p>
        </p:txBody>
      </p:sp>
    </p:spTree>
    <p:extLst>
      <p:ext uri="{BB962C8B-B14F-4D97-AF65-F5344CB8AC3E}">
        <p14:creationId xmlns:p14="http://schemas.microsoft.com/office/powerpoint/2010/main" val="717624141"/>
      </p:ext>
    </p:extLst>
  </p:cSld>
  <p:clrMapOvr>
    <a:masterClrMapping/>
  </p:clrMapOvr>
  <p:transition spd="med"/>
</p:sld>
</file>

<file path=ppt/theme/theme1.xml><?xml version="1.0" encoding="utf-8"?>
<a:theme xmlns:a="http://schemas.openxmlformats.org/drawingml/2006/main" name="Præsentation8">
  <a:themeElements>
    <a:clrScheme name="IT-Universitetet">
      <a:dk1>
        <a:sysClr val="windowText" lastClr="000000"/>
      </a:dk1>
      <a:lt1>
        <a:sysClr val="window" lastClr="FFFFFF"/>
      </a:lt1>
      <a:dk2>
        <a:srgbClr val="7B408A"/>
      </a:dk2>
      <a:lt2>
        <a:srgbClr val="C3C4BA"/>
      </a:lt2>
      <a:accent1>
        <a:srgbClr val="AFCBDA"/>
      </a:accent1>
      <a:accent2>
        <a:srgbClr val="F1CA00"/>
      </a:accent2>
      <a:accent3>
        <a:srgbClr val="9E052D"/>
      </a:accent3>
      <a:accent4>
        <a:srgbClr val="008287"/>
      </a:accent4>
      <a:accent5>
        <a:srgbClr val="635D9E"/>
      </a:accent5>
      <a:accent6>
        <a:srgbClr val="778A95"/>
      </a:accent6>
      <a:hlink>
        <a:srgbClr val="73736A"/>
      </a:hlink>
      <a:folHlink>
        <a:srgbClr val="C100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4200"/>
          </a:spcBef>
          <a:spcAft>
            <a:spcPts val="0"/>
          </a:spcAft>
          <a:buClrTx/>
          <a:buSzTx/>
          <a:buFontTx/>
          <a:buNone/>
          <a:tabLst/>
          <a:defRPr kumimoji="0" sz="32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3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4_Præsentation8">
  <a:themeElements>
    <a:clrScheme name="IT-Universitetet">
      <a:dk1>
        <a:sysClr val="windowText" lastClr="000000"/>
      </a:dk1>
      <a:lt1>
        <a:sysClr val="window" lastClr="FFFFFF"/>
      </a:lt1>
      <a:dk2>
        <a:srgbClr val="7B408A"/>
      </a:dk2>
      <a:lt2>
        <a:srgbClr val="C3C4BA"/>
      </a:lt2>
      <a:accent1>
        <a:srgbClr val="AFCBDA"/>
      </a:accent1>
      <a:accent2>
        <a:srgbClr val="F1CA00"/>
      </a:accent2>
      <a:accent3>
        <a:srgbClr val="9E052D"/>
      </a:accent3>
      <a:accent4>
        <a:srgbClr val="008287"/>
      </a:accent4>
      <a:accent5>
        <a:srgbClr val="635D9E"/>
      </a:accent5>
      <a:accent6>
        <a:srgbClr val="778A95"/>
      </a:accent6>
      <a:hlink>
        <a:srgbClr val="73736A"/>
      </a:hlink>
      <a:folHlink>
        <a:srgbClr val="C100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Arial Unicode MS" panose="020B060402020202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æsentation8">
  <a:themeElements>
    <a:clrScheme name="IT-Universitetet">
      <a:dk1>
        <a:sysClr val="windowText" lastClr="000000"/>
      </a:dk1>
      <a:lt1>
        <a:sysClr val="window" lastClr="FFFFFF"/>
      </a:lt1>
      <a:dk2>
        <a:srgbClr val="7B408A"/>
      </a:dk2>
      <a:lt2>
        <a:srgbClr val="C3C4BA"/>
      </a:lt2>
      <a:accent1>
        <a:srgbClr val="AFCBDA"/>
      </a:accent1>
      <a:accent2>
        <a:srgbClr val="F1CA00"/>
      </a:accent2>
      <a:accent3>
        <a:srgbClr val="9E052D"/>
      </a:accent3>
      <a:accent4>
        <a:srgbClr val="008287"/>
      </a:accent4>
      <a:accent5>
        <a:srgbClr val="635D9E"/>
      </a:accent5>
      <a:accent6>
        <a:srgbClr val="778A95"/>
      </a:accent6>
      <a:hlink>
        <a:srgbClr val="73736A"/>
      </a:hlink>
      <a:folHlink>
        <a:srgbClr val="C100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Præsentation8">
  <a:themeElements>
    <a:clrScheme name="Præsentation8">
      <a:dk1>
        <a:srgbClr val="000000"/>
      </a:dk1>
      <a:lt1>
        <a:srgbClr val="FFFFFF"/>
      </a:lt1>
      <a:dk2>
        <a:srgbClr val="A7A7A7"/>
      </a:dk2>
      <a:lt2>
        <a:srgbClr val="535353"/>
      </a:lt2>
      <a:accent1>
        <a:srgbClr val="AFCBDA"/>
      </a:accent1>
      <a:accent2>
        <a:srgbClr val="F1CA00"/>
      </a:accent2>
      <a:accent3>
        <a:srgbClr val="9E052D"/>
      </a:accent3>
      <a:accent4>
        <a:srgbClr val="008287"/>
      </a:accent4>
      <a:accent5>
        <a:srgbClr val="635D9E"/>
      </a:accent5>
      <a:accent6>
        <a:srgbClr val="778A95"/>
      </a:accent6>
      <a:hlink>
        <a:srgbClr val="0000FF"/>
      </a:hlink>
      <a:folHlink>
        <a:srgbClr val="FF00FF"/>
      </a:folHlink>
    </a:clrScheme>
    <a:fontScheme name="Præsentation8">
      <a:majorFont>
        <a:latin typeface="Calibri"/>
        <a:ea typeface="Calibri"/>
        <a:cs typeface="Calibri"/>
      </a:majorFont>
      <a:minorFont>
        <a:latin typeface="Helvetica"/>
        <a:ea typeface="Helvetica"/>
        <a:cs typeface="Helvetica"/>
      </a:minorFont>
    </a:fontScheme>
    <a:fmtScheme name="Præsentation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Præsentation8">
  <a:themeElements>
    <a:clrScheme name="IT-Universitetet">
      <a:dk1>
        <a:sysClr val="windowText" lastClr="000000"/>
      </a:dk1>
      <a:lt1>
        <a:sysClr val="window" lastClr="FFFFFF"/>
      </a:lt1>
      <a:dk2>
        <a:srgbClr val="7B408A"/>
      </a:dk2>
      <a:lt2>
        <a:srgbClr val="C3C4BA"/>
      </a:lt2>
      <a:accent1>
        <a:srgbClr val="AFCBDA"/>
      </a:accent1>
      <a:accent2>
        <a:srgbClr val="F1CA00"/>
      </a:accent2>
      <a:accent3>
        <a:srgbClr val="9E052D"/>
      </a:accent3>
      <a:accent4>
        <a:srgbClr val="008287"/>
      </a:accent4>
      <a:accent5>
        <a:srgbClr val="635D9E"/>
      </a:accent5>
      <a:accent6>
        <a:srgbClr val="778A95"/>
      </a:accent6>
      <a:hlink>
        <a:srgbClr val="73736A"/>
      </a:hlink>
      <a:folHlink>
        <a:srgbClr val="C100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Præsentation8">
  <a:themeElements>
    <a:clrScheme name="Præsentation8">
      <a:dk1>
        <a:srgbClr val="000000"/>
      </a:dk1>
      <a:lt1>
        <a:srgbClr val="FFFFFF"/>
      </a:lt1>
      <a:dk2>
        <a:srgbClr val="A7A7A7"/>
      </a:dk2>
      <a:lt2>
        <a:srgbClr val="535353"/>
      </a:lt2>
      <a:accent1>
        <a:srgbClr val="AFCBDA"/>
      </a:accent1>
      <a:accent2>
        <a:srgbClr val="F1CA00"/>
      </a:accent2>
      <a:accent3>
        <a:srgbClr val="9E052D"/>
      </a:accent3>
      <a:accent4>
        <a:srgbClr val="008287"/>
      </a:accent4>
      <a:accent5>
        <a:srgbClr val="635D9E"/>
      </a:accent5>
      <a:accent6>
        <a:srgbClr val="778A95"/>
      </a:accent6>
      <a:hlink>
        <a:srgbClr val="0000FF"/>
      </a:hlink>
      <a:folHlink>
        <a:srgbClr val="FF00FF"/>
      </a:folHlink>
    </a:clrScheme>
    <a:fontScheme name="Præsentation8">
      <a:majorFont>
        <a:latin typeface="Calibri"/>
        <a:ea typeface="Calibri"/>
        <a:cs typeface="Calibri"/>
      </a:majorFont>
      <a:minorFont>
        <a:latin typeface="Helvetica"/>
        <a:ea typeface="Helvetica"/>
        <a:cs typeface="Helvetica"/>
      </a:minorFont>
    </a:fontScheme>
    <a:fmtScheme name="Præsentation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13611</Words>
  <Application>Microsoft Office PowerPoint</Application>
  <PresentationFormat>On-screen Show (16:10)</PresentationFormat>
  <Paragraphs>1486</Paragraphs>
  <Slides>235</Slides>
  <Notes>203</Notes>
  <HiddenSlides>0</HiddenSlides>
  <MMClips>0</MMClips>
  <ScaleCrop>false</ScaleCrop>
  <HeadingPairs>
    <vt:vector size="6" baseType="variant">
      <vt:variant>
        <vt:lpstr>Fonts Used</vt:lpstr>
      </vt:variant>
      <vt:variant>
        <vt:i4>22</vt:i4>
      </vt:variant>
      <vt:variant>
        <vt:lpstr>Theme</vt:lpstr>
      </vt:variant>
      <vt:variant>
        <vt:i4>16</vt:i4>
      </vt:variant>
      <vt:variant>
        <vt:lpstr>Slide Titles</vt:lpstr>
      </vt:variant>
      <vt:variant>
        <vt:i4>235</vt:i4>
      </vt:variant>
    </vt:vector>
  </HeadingPairs>
  <TitlesOfParts>
    <vt:vector size="273" baseType="lpstr">
      <vt:lpstr>ＭＳ Ｐゴシック</vt:lpstr>
      <vt:lpstr>ＭＳ Ｐゴシック</vt:lpstr>
      <vt:lpstr>Arial</vt:lpstr>
      <vt:lpstr>Calbri </vt:lpstr>
      <vt:lpstr>Calibri</vt:lpstr>
      <vt:lpstr>Calibri </vt:lpstr>
      <vt:lpstr>Calibri  </vt:lpstr>
      <vt:lpstr>Calibri   </vt:lpstr>
      <vt:lpstr>Calibri (body)</vt:lpstr>
      <vt:lpstr>Calibri (Headings)</vt:lpstr>
      <vt:lpstr>Calibri Light</vt:lpstr>
      <vt:lpstr>Cambria Math</vt:lpstr>
      <vt:lpstr>Consolas</vt:lpstr>
      <vt:lpstr>Gill Sans</vt:lpstr>
      <vt:lpstr>Helvetica</vt:lpstr>
      <vt:lpstr>Helvetica Light</vt:lpstr>
      <vt:lpstr>Helvetica Neue</vt:lpstr>
      <vt:lpstr>Helvetica Neue Light</vt:lpstr>
      <vt:lpstr>Helvetica Neue Medium</vt:lpstr>
      <vt:lpstr>Overpass</vt:lpstr>
      <vt:lpstr>Times New Roman</vt:lpstr>
      <vt:lpstr>Wingdings</vt:lpstr>
      <vt:lpstr>Præsentation8</vt:lpstr>
      <vt:lpstr>Office Theme</vt:lpstr>
      <vt:lpstr>1_Office Theme</vt:lpstr>
      <vt:lpstr>1_Præsentation8</vt:lpstr>
      <vt:lpstr>2_Præsentation8</vt:lpstr>
      <vt:lpstr>White</vt:lpstr>
      <vt:lpstr>Simple Light</vt:lpstr>
      <vt:lpstr>10_Præsentation8</vt:lpstr>
      <vt:lpstr>3_Præsentation8</vt:lpstr>
      <vt:lpstr>1_White</vt:lpstr>
      <vt:lpstr>1_Simple Light</vt:lpstr>
      <vt:lpstr>2_White</vt:lpstr>
      <vt:lpstr>3_White</vt:lpstr>
      <vt:lpstr>4_Præsentation8</vt:lpstr>
      <vt:lpstr>4_White</vt:lpstr>
      <vt:lpstr>3_Office Theme</vt:lpstr>
      <vt:lpstr> Artificial Intelligence and Games  Generate</vt:lpstr>
      <vt:lpstr>PowerPoint Presentation</vt:lpstr>
      <vt:lpstr>PowerPoint Presentation</vt:lpstr>
      <vt:lpstr>PowerPoint Presentation</vt:lpstr>
      <vt:lpstr>Overview</vt:lpstr>
      <vt:lpstr> Chapter 7: Procedural Content Generation</vt:lpstr>
      <vt:lpstr>What is Procedural Content Generation?</vt:lpstr>
      <vt:lpstr>What is Game Content?</vt:lpstr>
      <vt:lpstr>PCG in Industry</vt:lpstr>
      <vt:lpstr>  PCG in Academia</vt:lpstr>
      <vt:lpstr> Why Generate Content?</vt:lpstr>
      <vt:lpstr> Pie Chart of Questionable Origin and Veracity</vt:lpstr>
      <vt:lpstr> What Can PCG Do?</vt:lpstr>
      <vt:lpstr>What Are the Trade-offs?</vt:lpstr>
      <vt:lpstr> A PCG Taxonomy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“Classical” PCG Approaches</vt:lpstr>
      <vt:lpstr>  Chapter 8: Methods For Generating Content</vt:lpstr>
      <vt:lpstr> PCG Methods</vt:lpstr>
      <vt:lpstr> Constructive Methods</vt:lpstr>
      <vt:lpstr> Grammar-Based Methods</vt:lpstr>
      <vt:lpstr> Grammar-Based Methods</vt:lpstr>
      <vt:lpstr>Self-Similarity</vt:lpstr>
      <vt:lpstr>PowerPoint Presentation</vt:lpstr>
      <vt:lpstr>L-systems</vt:lpstr>
      <vt:lpstr>An Example L-system</vt:lpstr>
      <vt:lpstr>Types of L-systems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Cellular Automata</vt:lpstr>
      <vt:lpstr>Cellular Automata</vt:lpstr>
      <vt:lpstr>2D Cellular Automata</vt:lpstr>
      <vt:lpstr>An Example</vt:lpstr>
      <vt:lpstr>This…</vt:lpstr>
      <vt:lpstr>The Motivation</vt:lpstr>
      <vt:lpstr>CA Cave Generation</vt:lpstr>
      <vt:lpstr>Core CA Mechanic</vt:lpstr>
      <vt:lpstr>CA Parameters</vt:lpstr>
      <vt:lpstr>PowerPoint Presentation</vt:lpstr>
      <vt:lpstr>Adjacent Rooms</vt:lpstr>
      <vt:lpstr>PowerPoint Presentation</vt:lpstr>
      <vt:lpstr>Controllable?</vt:lpstr>
      <vt:lpstr>PowerPoint Presentation</vt:lpstr>
      <vt:lpstr>3D L-systems + CA</vt:lpstr>
      <vt:lpstr>Noise and Fractals</vt:lpstr>
      <vt:lpstr>Noise and Fractals</vt:lpstr>
      <vt:lpstr>Noise and Fractals</vt:lpstr>
      <vt:lpstr>Wave Function Collapse</vt:lpstr>
      <vt:lpstr>Wave Function Collapse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Quality-Diversity Methods</vt:lpstr>
      <vt:lpstr> PCG through Quality Diversity</vt:lpstr>
      <vt:lpstr> Map-Elites</vt:lpstr>
      <vt:lpstr> PCGQD Examples: CMA-ME</vt:lpstr>
      <vt:lpstr> PCGQD Examples: CMA-ME</vt:lpstr>
      <vt:lpstr> PCGQD Examples: Super Mario</vt:lpstr>
      <vt:lpstr> PCGQD Examples: Super Mario</vt:lpstr>
      <vt:lpstr> PCGQD Examples: Talakat</vt:lpstr>
      <vt:lpstr> PCGQD Examples: Talakat</vt:lpstr>
      <vt:lpstr> PCGQD Examples: Talakat</vt:lpstr>
      <vt:lpstr> PCGQD Examples: Talakat</vt:lpstr>
      <vt:lpstr> PCGQD Examples: Maze Generation</vt:lpstr>
      <vt:lpstr>PowerPoint Presentation</vt:lpstr>
      <vt:lpstr>Solver-Based Methods</vt:lpstr>
      <vt:lpstr>Solver-Based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Procedural Content Generation via   Reinforcement  Learning (PCGRL)</vt:lpstr>
      <vt:lpstr>  PCGRL</vt:lpstr>
      <vt:lpstr>  Controllable PCGRL</vt:lpstr>
      <vt:lpstr>  3D PCGRL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GrafikDesign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Generating Content</dc:title>
  <dc:creator>Georgios N. Yannakakis;Julian Togelius</dc:creator>
  <cp:lastModifiedBy>Georgios N. Yannakakis</cp:lastModifiedBy>
  <cp:revision>506</cp:revision>
  <dcterms:created xsi:type="dcterms:W3CDTF">2009-02-03T08:46:52Z</dcterms:created>
  <dcterms:modified xsi:type="dcterms:W3CDTF">2025-08-12T10:21:27Z</dcterms:modified>
</cp:coreProperties>
</file>