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30" r:id="rId2"/>
    <p:sldMasterId id="2147483813" r:id="rId3"/>
    <p:sldMasterId id="2147483840" r:id="rId4"/>
    <p:sldMasterId id="2147483851" r:id="rId5"/>
    <p:sldMasterId id="2147483875" r:id="rId6"/>
    <p:sldMasterId id="2147483933" r:id="rId7"/>
    <p:sldMasterId id="2147483943" r:id="rId8"/>
    <p:sldMasterId id="2147483955" r:id="rId9"/>
    <p:sldMasterId id="2147484007" r:id="rId10"/>
  </p:sldMasterIdLst>
  <p:notesMasterIdLst>
    <p:notesMasterId r:id="rId168"/>
  </p:notesMasterIdLst>
  <p:handoutMasterIdLst>
    <p:handoutMasterId r:id="rId169"/>
  </p:handoutMasterIdLst>
  <p:sldIdLst>
    <p:sldId id="850" r:id="rId11"/>
    <p:sldId id="902" r:id="rId12"/>
    <p:sldId id="816" r:id="rId13"/>
    <p:sldId id="475" r:id="rId14"/>
    <p:sldId id="366" r:id="rId15"/>
    <p:sldId id="903" r:id="rId16"/>
    <p:sldId id="837" r:id="rId17"/>
    <p:sldId id="823" r:id="rId18"/>
    <p:sldId id="484" r:id="rId19"/>
    <p:sldId id="485" r:id="rId20"/>
    <p:sldId id="836" r:id="rId21"/>
    <p:sldId id="372" r:id="rId22"/>
    <p:sldId id="1608" r:id="rId23"/>
    <p:sldId id="819" r:id="rId24"/>
    <p:sldId id="821" r:id="rId25"/>
    <p:sldId id="2352" r:id="rId26"/>
    <p:sldId id="845" r:id="rId27"/>
    <p:sldId id="2348" r:id="rId28"/>
    <p:sldId id="2349" r:id="rId29"/>
    <p:sldId id="1538" r:id="rId30"/>
    <p:sldId id="2350" r:id="rId31"/>
    <p:sldId id="901" r:id="rId32"/>
    <p:sldId id="2343" r:id="rId33"/>
    <p:sldId id="2346" r:id="rId34"/>
    <p:sldId id="2347" r:id="rId35"/>
    <p:sldId id="2351" r:id="rId36"/>
    <p:sldId id="2353" r:id="rId37"/>
    <p:sldId id="2354" r:id="rId38"/>
    <p:sldId id="830" r:id="rId39"/>
    <p:sldId id="583" r:id="rId40"/>
    <p:sldId id="828" r:id="rId41"/>
    <p:sldId id="882" r:id="rId42"/>
    <p:sldId id="2355" r:id="rId43"/>
    <p:sldId id="603" r:id="rId44"/>
    <p:sldId id="607" r:id="rId45"/>
    <p:sldId id="612" r:id="rId46"/>
    <p:sldId id="614" r:id="rId47"/>
    <p:sldId id="827" r:id="rId48"/>
    <p:sldId id="829" r:id="rId49"/>
    <p:sldId id="568" r:id="rId50"/>
    <p:sldId id="2356" r:id="rId51"/>
    <p:sldId id="2357" r:id="rId52"/>
    <p:sldId id="571" r:id="rId53"/>
    <p:sldId id="572" r:id="rId54"/>
    <p:sldId id="576" r:id="rId55"/>
    <p:sldId id="577" r:id="rId56"/>
    <p:sldId id="578" r:id="rId57"/>
    <p:sldId id="579" r:id="rId58"/>
    <p:sldId id="580" r:id="rId59"/>
    <p:sldId id="581" r:id="rId60"/>
    <p:sldId id="582" r:id="rId61"/>
    <p:sldId id="584" r:id="rId62"/>
    <p:sldId id="2358" r:id="rId63"/>
    <p:sldId id="2361" r:id="rId64"/>
    <p:sldId id="2359" r:id="rId65"/>
    <p:sldId id="799" r:id="rId66"/>
    <p:sldId id="665" r:id="rId67"/>
    <p:sldId id="666" r:id="rId68"/>
    <p:sldId id="800" r:id="rId69"/>
    <p:sldId id="801" r:id="rId70"/>
    <p:sldId id="802" r:id="rId71"/>
    <p:sldId id="803" r:id="rId72"/>
    <p:sldId id="804" r:id="rId73"/>
    <p:sldId id="805" r:id="rId74"/>
    <p:sldId id="806" r:id="rId75"/>
    <p:sldId id="807" r:id="rId76"/>
    <p:sldId id="810" r:id="rId77"/>
    <p:sldId id="812" r:id="rId78"/>
    <p:sldId id="660" r:id="rId79"/>
    <p:sldId id="667" r:id="rId80"/>
    <p:sldId id="668" r:id="rId81"/>
    <p:sldId id="669" r:id="rId82"/>
    <p:sldId id="2401" r:id="rId83"/>
    <p:sldId id="586" r:id="rId84"/>
    <p:sldId id="487" r:id="rId85"/>
    <p:sldId id="2376" r:id="rId86"/>
    <p:sldId id="2377" r:id="rId87"/>
    <p:sldId id="2378" r:id="rId88"/>
    <p:sldId id="2372" r:id="rId89"/>
    <p:sldId id="2373" r:id="rId90"/>
    <p:sldId id="905" r:id="rId91"/>
    <p:sldId id="2379" r:id="rId92"/>
    <p:sldId id="2381" r:id="rId93"/>
    <p:sldId id="1535" r:id="rId94"/>
    <p:sldId id="2380" r:id="rId95"/>
    <p:sldId id="382" r:id="rId96"/>
    <p:sldId id="300" r:id="rId97"/>
    <p:sldId id="299" r:id="rId98"/>
    <p:sldId id="690" r:id="rId99"/>
    <p:sldId id="374" r:id="rId100"/>
    <p:sldId id="373" r:id="rId101"/>
    <p:sldId id="595" r:id="rId102"/>
    <p:sldId id="375" r:id="rId103"/>
    <p:sldId id="376" r:id="rId104"/>
    <p:sldId id="633" r:id="rId105"/>
    <p:sldId id="2370" r:id="rId106"/>
    <p:sldId id="553" r:id="rId107"/>
    <p:sldId id="552" r:id="rId108"/>
    <p:sldId id="831" r:id="rId109"/>
    <p:sldId id="399" r:id="rId110"/>
    <p:sldId id="563" r:id="rId111"/>
    <p:sldId id="2382" r:id="rId112"/>
    <p:sldId id="1550" r:id="rId113"/>
    <p:sldId id="2383" r:id="rId114"/>
    <p:sldId id="2384" r:id="rId115"/>
    <p:sldId id="726" r:id="rId116"/>
    <p:sldId id="492" r:id="rId117"/>
    <p:sldId id="2389" r:id="rId118"/>
    <p:sldId id="493" r:id="rId119"/>
    <p:sldId id="516" r:id="rId120"/>
    <p:sldId id="2386" r:id="rId121"/>
    <p:sldId id="498" r:id="rId122"/>
    <p:sldId id="497" r:id="rId123"/>
    <p:sldId id="2387" r:id="rId124"/>
    <p:sldId id="2388" r:id="rId125"/>
    <p:sldId id="2390" r:id="rId126"/>
    <p:sldId id="1544" r:id="rId127"/>
    <p:sldId id="1543" r:id="rId128"/>
    <p:sldId id="1542" r:id="rId129"/>
    <p:sldId id="1548" r:id="rId130"/>
    <p:sldId id="2368" r:id="rId131"/>
    <p:sldId id="2391" r:id="rId132"/>
    <p:sldId id="2392" r:id="rId133"/>
    <p:sldId id="2397" r:id="rId134"/>
    <p:sldId id="2362" r:id="rId135"/>
    <p:sldId id="740" r:id="rId136"/>
    <p:sldId id="741" r:id="rId137"/>
    <p:sldId id="742" r:id="rId138"/>
    <p:sldId id="743" r:id="rId139"/>
    <p:sldId id="744" r:id="rId140"/>
    <p:sldId id="2363" r:id="rId141"/>
    <p:sldId id="747" r:id="rId142"/>
    <p:sldId id="748" r:id="rId143"/>
    <p:sldId id="749" r:id="rId144"/>
    <p:sldId id="2396" r:id="rId145"/>
    <p:sldId id="2394" r:id="rId146"/>
    <p:sldId id="2393" r:id="rId147"/>
    <p:sldId id="2364" r:id="rId148"/>
    <p:sldId id="1419" r:id="rId149"/>
    <p:sldId id="835" r:id="rId150"/>
    <p:sldId id="2398" r:id="rId151"/>
    <p:sldId id="371" r:id="rId152"/>
    <p:sldId id="407" r:id="rId153"/>
    <p:sldId id="409" r:id="rId154"/>
    <p:sldId id="814" r:id="rId155"/>
    <p:sldId id="813" r:id="rId156"/>
    <p:sldId id="780" r:id="rId157"/>
    <p:sldId id="781" r:id="rId158"/>
    <p:sldId id="782" r:id="rId159"/>
    <p:sldId id="783" r:id="rId160"/>
    <p:sldId id="2399" r:id="rId161"/>
    <p:sldId id="887" r:id="rId162"/>
    <p:sldId id="2395" r:id="rId163"/>
    <p:sldId id="1540" r:id="rId164"/>
    <p:sldId id="1444" r:id="rId165"/>
    <p:sldId id="1553" r:id="rId166"/>
    <p:sldId id="2400" r:id="rId167"/>
  </p:sldIdLst>
  <p:sldSz cx="9144000" cy="5715000" type="screen16x10"/>
  <p:notesSz cx="6858000" cy="9144000"/>
  <p:defaultTextStyle>
    <a:defPPr>
      <a:defRPr lang="da-DK"/>
    </a:defPPr>
    <a:lvl1pPr algn="l" defTabSz="457200" rtl="0" fontAlgn="base">
      <a:spcBef>
        <a:spcPct val="0"/>
      </a:spcBef>
      <a:spcAft>
        <a:spcPct val="0"/>
      </a:spcAft>
      <a:defRPr sz="2400"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8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4562" autoAdjust="0"/>
  </p:normalViewPr>
  <p:slideViewPr>
    <p:cSldViewPr snapToObjects="1">
      <p:cViewPr>
        <p:scale>
          <a:sx n="78" d="100"/>
          <a:sy n="78" d="100"/>
        </p:scale>
        <p:origin x="1533" y="45"/>
      </p:cViewPr>
      <p:guideLst>
        <p:guide orient="horz" pos="1800"/>
        <p:guide pos="2880"/>
      </p:guideLst>
    </p:cSldViewPr>
  </p:slideViewPr>
  <p:notesTextViewPr>
    <p:cViewPr>
      <p:scale>
        <a:sx n="3" d="2"/>
        <a:sy n="3" d="2"/>
      </p:scale>
      <p:origin x="0" y="0"/>
    </p:cViewPr>
  </p:notesTextViewPr>
  <p:sorterViewPr>
    <p:cViewPr>
      <p:scale>
        <a:sx n="100" d="100"/>
        <a:sy n="100" d="100"/>
      </p:scale>
      <p:origin x="0" y="-123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presProps" Target="presProps.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viewProps" Target="viewProps.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2" Type="http://schemas.openxmlformats.org/officeDocument/2006/relationships/theme" Target="theme/theme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dgm:t>
        <a:bodyPr/>
        <a:lstStyle/>
        <a:p>
          <a:r>
            <a:rPr lang="en-GB" sz="3100" dirty="0"/>
            <a:t>Play Games</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dgm:t>
        <a:bodyPr/>
        <a:lstStyle/>
        <a:p>
          <a:r>
            <a:rPr lang="en-GB" dirty="0"/>
            <a:t>Generate Content</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03AD467E-6E90-468E-A8EF-CEECA015FC20}">
      <dgm:prSet/>
      <dgm:spPr/>
      <dgm:t>
        <a:bodyPr/>
        <a:lstStyle/>
        <a:p>
          <a:r>
            <a:rPr lang="en-GB" dirty="0"/>
            <a:t>Model Players</a:t>
          </a:r>
          <a:endParaRPr lang="el-GR" dirty="0"/>
        </a:p>
      </dgm:t>
    </dgm:pt>
    <dgm:pt modelId="{CF880D17-8098-4AA2-BEB0-57F981FC4DEC}" type="parTrans" cxnId="{2C235B99-9388-4B29-92CD-6EE758E3AAD5}">
      <dgm:prSet/>
      <dgm:spPr/>
      <dgm:t>
        <a:bodyPr/>
        <a:lstStyle/>
        <a:p>
          <a:endParaRPr lang="el-GR"/>
        </a:p>
      </dgm:t>
    </dgm:pt>
    <dgm:pt modelId="{16DF1F18-A2F8-4E1E-BBB8-883276158AB8}" type="sibTrans" cxnId="{2C235B99-9388-4B29-92CD-6EE758E3AAD5}">
      <dgm:prSet/>
      <dgm:spPr/>
      <dgm:t>
        <a:bodyPr/>
        <a:lstStyle/>
        <a:p>
          <a:endParaRPr lang="el-GR"/>
        </a:p>
      </dgm:t>
    </dgm:pt>
    <dgm:pt modelId="{383BE83C-2085-43E7-8D72-98F5C89858CC}" type="pres">
      <dgm:prSet presAssocID="{C245762D-C881-4B8C-B5E1-75173828B486}" presName="composite" presStyleCnt="0">
        <dgm:presLayoutVars>
          <dgm:chMax val="1"/>
          <dgm:dir val="rev"/>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4"/>
      <dgm:spPr/>
    </dgm:pt>
    <dgm:pt modelId="{4B4272F3-8409-4FAC-82E6-D8C592CE7661}" type="pres">
      <dgm:prSet presAssocID="{5EE98A9E-9F03-4EAC-A093-88476330C474}" presName="node" presStyleLbl="vennNode1" presStyleIdx="1" presStyleCnt="4" custScaleX="137561" custScaleY="137561" custRadScaleRad="105984" custRadScaleInc="-97248">
        <dgm:presLayoutVars>
          <dgm:bulletEnabled val="1"/>
        </dgm:presLayoutVars>
      </dgm:prSet>
      <dgm:spPr/>
    </dgm:pt>
    <dgm:pt modelId="{CF6DD259-51AF-4C6D-9E69-CB85EA7B0E04}" type="pres">
      <dgm:prSet presAssocID="{DDA8D83D-25F8-499E-81EE-672CDF8893B1}" presName="node" presStyleLbl="vennNode1" presStyleIdx="2" presStyleCnt="4" custScaleX="142857" custScaleY="139443" custRadScaleRad="118108" custRadScaleInc="-139580">
        <dgm:presLayoutVars>
          <dgm:bulletEnabled val="1"/>
        </dgm:presLayoutVars>
      </dgm:prSet>
      <dgm:spPr/>
    </dgm:pt>
    <dgm:pt modelId="{8EEFE1BE-7A8D-4030-9B46-564EA948535A}" type="pres">
      <dgm:prSet presAssocID="{03AD467E-6E90-468E-A8EF-CEECA015FC20}" presName="node" presStyleLbl="vennNode1" presStyleIdx="3" presStyleCnt="4" custScaleX="137561" custScaleY="137561" custRadScaleRad="111732" custRadScaleInc="-130405">
        <dgm:presLayoutVars>
          <dgm:bulletEnabled val="1"/>
        </dgm:presLayoutVars>
      </dgm:prSet>
      <dgm:spPr/>
    </dgm:pt>
  </dgm:ptLst>
  <dgm:cxnLst>
    <dgm:cxn modelId="{C7DA4040-F5F3-4CC7-8CEC-D6805417524C}" srcId="{2041FA99-1728-41E5-A846-58800800853C}" destId="{DDA8D83D-25F8-499E-81EE-672CDF8893B1}" srcOrd="1" destOrd="0" parTransId="{95B04784-5338-43BD-8318-A0162F46ACF2}" sibTransId="{4B0328C9-7023-456C-B2EF-A9DBE21A689D}"/>
    <dgm:cxn modelId="{1CE79286-826A-45B4-B15F-751BE1829284}" type="presOf" srcId="{2041FA99-1728-41E5-A846-58800800853C}" destId="{C3ED3AEA-FC95-4479-8838-CE80E82EFC17}" srcOrd="0" destOrd="0" presId="urn:microsoft.com/office/officeart/2005/8/layout/radial3"/>
    <dgm:cxn modelId="{0BA6768C-CFAD-4293-996D-CBD339457EC2}" type="presOf" srcId="{DDA8D83D-25F8-499E-81EE-672CDF8893B1}" destId="{CF6DD259-51AF-4C6D-9E69-CB85EA7B0E04}" srcOrd="0" destOrd="0" presId="urn:microsoft.com/office/officeart/2005/8/layout/radial3"/>
    <dgm:cxn modelId="{2C235B99-9388-4B29-92CD-6EE758E3AAD5}" srcId="{2041FA99-1728-41E5-A846-58800800853C}" destId="{03AD467E-6E90-468E-A8EF-CEECA015FC20}" srcOrd="2" destOrd="0" parTransId="{CF880D17-8098-4AA2-BEB0-57F981FC4DEC}" sibTransId="{16DF1F18-A2F8-4E1E-BBB8-883276158AB8}"/>
    <dgm:cxn modelId="{4973ACB9-9A24-4FB1-B59E-8447010E77A5}" srcId="{C245762D-C881-4B8C-B5E1-75173828B486}" destId="{2041FA99-1728-41E5-A846-58800800853C}" srcOrd="0" destOrd="0" parTransId="{83463599-FD0C-4AA8-80F5-929DFCD627A3}" sibTransId="{5A7DC24B-D1E5-4B6F-9002-F693EB2F6D9D}"/>
    <dgm:cxn modelId="{C2C0E8BA-8150-4A08-A848-4CB5CCAA72EE}" type="presOf" srcId="{C245762D-C881-4B8C-B5E1-75173828B486}" destId="{383BE83C-2085-43E7-8D72-98F5C89858CC}" srcOrd="0" destOrd="0" presId="urn:microsoft.com/office/officeart/2005/8/layout/radial3"/>
    <dgm:cxn modelId="{DDCE1CC3-D899-4626-85E5-C5821C2EB027}" type="presOf" srcId="{5EE98A9E-9F03-4EAC-A093-88476330C474}" destId="{4B4272F3-8409-4FAC-82E6-D8C592CE7661}" srcOrd="0" destOrd="0" presId="urn:microsoft.com/office/officeart/2005/8/layout/radial3"/>
    <dgm:cxn modelId="{D01803EE-8A42-4C74-BF62-AD5D453B52A6}" srcId="{2041FA99-1728-41E5-A846-58800800853C}" destId="{5EE98A9E-9F03-4EAC-A093-88476330C474}" srcOrd="0" destOrd="0" parTransId="{BED7F6CC-9FB7-4F84-AA85-AD346B3ECD2B}" sibTransId="{D1A88B37-180D-4487-88D5-4EFD9EDA4C2D}"/>
    <dgm:cxn modelId="{98F89FF5-545A-499D-AD84-387DB0C93DCD}" type="presOf" srcId="{03AD467E-6E90-468E-A8EF-CEECA015FC20}" destId="{8EEFE1BE-7A8D-4030-9B46-564EA948535A}" srcOrd="0" destOrd="0" presId="urn:microsoft.com/office/officeart/2005/8/layout/radial3"/>
    <dgm:cxn modelId="{FA09806E-B419-4ADF-9D2A-7C991AD64693}" type="presParOf" srcId="{383BE83C-2085-43E7-8D72-98F5C89858CC}" destId="{B9327D01-06B2-4E52-8F3C-FDF9CCCC1601}" srcOrd="0" destOrd="0" presId="urn:microsoft.com/office/officeart/2005/8/layout/radial3"/>
    <dgm:cxn modelId="{B925112B-F474-4320-B389-A7E2804CA54E}" type="presParOf" srcId="{B9327D01-06B2-4E52-8F3C-FDF9CCCC1601}" destId="{C3ED3AEA-FC95-4479-8838-CE80E82EFC17}" srcOrd="0" destOrd="0" presId="urn:microsoft.com/office/officeart/2005/8/layout/radial3"/>
    <dgm:cxn modelId="{83549F70-0C44-41EA-B88F-C717AE5817CB}" type="presParOf" srcId="{B9327D01-06B2-4E52-8F3C-FDF9CCCC1601}" destId="{4B4272F3-8409-4FAC-82E6-D8C592CE7661}" srcOrd="1" destOrd="0" presId="urn:microsoft.com/office/officeart/2005/8/layout/radial3"/>
    <dgm:cxn modelId="{89821BC7-F1AA-4595-9C1E-24374010EEB3}" type="presParOf" srcId="{B9327D01-06B2-4E52-8F3C-FDF9CCCC1601}" destId="{CF6DD259-51AF-4C6D-9E69-CB85EA7B0E04}" srcOrd="2" destOrd="0" presId="urn:microsoft.com/office/officeart/2005/8/layout/radial3"/>
    <dgm:cxn modelId="{52FB43EC-A099-45B1-8180-318C68DE5A83}" type="presParOf" srcId="{B9327D01-06B2-4E52-8F3C-FDF9CCCC1601}" destId="{8EEFE1BE-7A8D-4030-9B46-564EA948535A}"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a:solidFill>
          <a:schemeClr val="tx1">
            <a:lumMod val="75000"/>
            <a:lumOff val="25000"/>
            <a:alpha val="50000"/>
          </a:schemeClr>
        </a:solidFill>
      </dgm:spPr>
      <dgm:t>
        <a:bodyPr/>
        <a:lstStyle/>
        <a:p>
          <a:r>
            <a:rPr lang="en-GB" sz="3100" dirty="0"/>
            <a:t>Play Games</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a:solidFill>
          <a:schemeClr val="tx1">
            <a:lumMod val="75000"/>
            <a:lumOff val="25000"/>
            <a:alpha val="50000"/>
          </a:schemeClr>
        </a:solidFill>
      </dgm:spPr>
      <dgm:t>
        <a:bodyPr/>
        <a:lstStyle/>
        <a:p>
          <a:r>
            <a:rPr lang="en-GB" dirty="0"/>
            <a:t>Generate Content</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03AD467E-6E90-468E-A8EF-CEECA015FC20}">
      <dgm:prSet/>
      <dgm:spPr/>
      <dgm:t>
        <a:bodyPr/>
        <a:lstStyle/>
        <a:p>
          <a:r>
            <a:rPr lang="en-GB" dirty="0"/>
            <a:t>Model Players</a:t>
          </a:r>
          <a:endParaRPr lang="el-GR" dirty="0"/>
        </a:p>
      </dgm:t>
    </dgm:pt>
    <dgm:pt modelId="{CF880D17-8098-4AA2-BEB0-57F981FC4DEC}" type="parTrans" cxnId="{2C235B99-9388-4B29-92CD-6EE758E3AAD5}">
      <dgm:prSet/>
      <dgm:spPr/>
      <dgm:t>
        <a:bodyPr/>
        <a:lstStyle/>
        <a:p>
          <a:endParaRPr lang="el-GR"/>
        </a:p>
      </dgm:t>
    </dgm:pt>
    <dgm:pt modelId="{16DF1F18-A2F8-4E1E-BBB8-883276158AB8}" type="sibTrans" cxnId="{2C235B99-9388-4B29-92CD-6EE758E3AAD5}">
      <dgm:prSet/>
      <dgm:spPr/>
      <dgm:t>
        <a:bodyPr/>
        <a:lstStyle/>
        <a:p>
          <a:endParaRPr lang="el-GR"/>
        </a:p>
      </dgm:t>
    </dgm:pt>
    <dgm:pt modelId="{383BE83C-2085-43E7-8D72-98F5C89858CC}" type="pres">
      <dgm:prSet presAssocID="{C245762D-C881-4B8C-B5E1-75173828B486}" presName="composite" presStyleCnt="0">
        <dgm:presLayoutVars>
          <dgm:chMax val="1"/>
          <dgm:dir val="rev"/>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4"/>
      <dgm:spPr/>
    </dgm:pt>
    <dgm:pt modelId="{4B4272F3-8409-4FAC-82E6-D8C592CE7661}" type="pres">
      <dgm:prSet presAssocID="{5EE98A9E-9F03-4EAC-A093-88476330C474}" presName="node" presStyleLbl="vennNode1" presStyleIdx="1" presStyleCnt="4" custScaleX="137561" custScaleY="137561" custRadScaleRad="105984" custRadScaleInc="-97248">
        <dgm:presLayoutVars>
          <dgm:bulletEnabled val="1"/>
        </dgm:presLayoutVars>
      </dgm:prSet>
      <dgm:spPr/>
    </dgm:pt>
    <dgm:pt modelId="{CF6DD259-51AF-4C6D-9E69-CB85EA7B0E04}" type="pres">
      <dgm:prSet presAssocID="{DDA8D83D-25F8-499E-81EE-672CDF8893B1}" presName="node" presStyleLbl="vennNode1" presStyleIdx="2" presStyleCnt="4" custScaleX="142857" custScaleY="139443" custRadScaleRad="118108" custRadScaleInc="-139580">
        <dgm:presLayoutVars>
          <dgm:bulletEnabled val="1"/>
        </dgm:presLayoutVars>
      </dgm:prSet>
      <dgm:spPr/>
    </dgm:pt>
    <dgm:pt modelId="{8EEFE1BE-7A8D-4030-9B46-564EA948535A}" type="pres">
      <dgm:prSet presAssocID="{03AD467E-6E90-468E-A8EF-CEECA015FC20}" presName="node" presStyleLbl="vennNode1" presStyleIdx="3" presStyleCnt="4" custScaleX="137561" custScaleY="137561" custRadScaleRad="111732" custRadScaleInc="-130405">
        <dgm:presLayoutVars>
          <dgm:bulletEnabled val="1"/>
        </dgm:presLayoutVars>
      </dgm:prSet>
      <dgm:spPr/>
    </dgm:pt>
  </dgm:ptLst>
  <dgm:cxnLst>
    <dgm:cxn modelId="{133D9823-DFBD-4F68-B46E-52B6E3608C40}" type="presOf" srcId="{DDA8D83D-25F8-499E-81EE-672CDF8893B1}" destId="{CF6DD259-51AF-4C6D-9E69-CB85EA7B0E04}" srcOrd="0" destOrd="0" presId="urn:microsoft.com/office/officeart/2005/8/layout/radial3"/>
    <dgm:cxn modelId="{C7DA4040-F5F3-4CC7-8CEC-D6805417524C}" srcId="{2041FA99-1728-41E5-A846-58800800853C}" destId="{DDA8D83D-25F8-499E-81EE-672CDF8893B1}" srcOrd="1" destOrd="0" parTransId="{95B04784-5338-43BD-8318-A0162F46ACF2}" sibTransId="{4B0328C9-7023-456C-B2EF-A9DBE21A689D}"/>
    <dgm:cxn modelId="{AB3DCF6D-F3D0-44A5-AAF1-3FABA8C92C5A}" type="presOf" srcId="{2041FA99-1728-41E5-A846-58800800853C}" destId="{C3ED3AEA-FC95-4479-8838-CE80E82EFC17}" srcOrd="0" destOrd="0" presId="urn:microsoft.com/office/officeart/2005/8/layout/radial3"/>
    <dgm:cxn modelId="{F1D35374-903D-4B51-A660-AA517EA4056D}" type="presOf" srcId="{5EE98A9E-9F03-4EAC-A093-88476330C474}" destId="{4B4272F3-8409-4FAC-82E6-D8C592CE7661}" srcOrd="0" destOrd="0" presId="urn:microsoft.com/office/officeart/2005/8/layout/radial3"/>
    <dgm:cxn modelId="{2C235B99-9388-4B29-92CD-6EE758E3AAD5}" srcId="{2041FA99-1728-41E5-A846-58800800853C}" destId="{03AD467E-6E90-468E-A8EF-CEECA015FC20}" srcOrd="2" destOrd="0" parTransId="{CF880D17-8098-4AA2-BEB0-57F981FC4DEC}" sibTransId="{16DF1F18-A2F8-4E1E-BBB8-883276158AB8}"/>
    <dgm:cxn modelId="{774208B6-E061-4AEC-BC27-453A9CE2CC0F}" type="presOf" srcId="{03AD467E-6E90-468E-A8EF-CEECA015FC20}" destId="{8EEFE1BE-7A8D-4030-9B46-564EA948535A}" srcOrd="0" destOrd="0" presId="urn:microsoft.com/office/officeart/2005/8/layout/radial3"/>
    <dgm:cxn modelId="{4973ACB9-9A24-4FB1-B59E-8447010E77A5}" srcId="{C245762D-C881-4B8C-B5E1-75173828B486}" destId="{2041FA99-1728-41E5-A846-58800800853C}" srcOrd="0" destOrd="0" parTransId="{83463599-FD0C-4AA8-80F5-929DFCD627A3}" sibTransId="{5A7DC24B-D1E5-4B6F-9002-F693EB2F6D9D}"/>
    <dgm:cxn modelId="{8E31D4ED-F5E9-41FC-ABB0-0320BB23A5CD}" type="presOf" srcId="{C245762D-C881-4B8C-B5E1-75173828B486}" destId="{383BE83C-2085-43E7-8D72-98F5C89858CC}" srcOrd="0" destOrd="0" presId="urn:microsoft.com/office/officeart/2005/8/layout/radial3"/>
    <dgm:cxn modelId="{D01803EE-8A42-4C74-BF62-AD5D453B52A6}" srcId="{2041FA99-1728-41E5-A846-58800800853C}" destId="{5EE98A9E-9F03-4EAC-A093-88476330C474}" srcOrd="0" destOrd="0" parTransId="{BED7F6CC-9FB7-4F84-AA85-AD346B3ECD2B}" sibTransId="{D1A88B37-180D-4487-88D5-4EFD9EDA4C2D}"/>
    <dgm:cxn modelId="{43C2D246-9EE4-4D12-B521-D1DCBCF92C4B}" type="presParOf" srcId="{383BE83C-2085-43E7-8D72-98F5C89858CC}" destId="{B9327D01-06B2-4E52-8F3C-FDF9CCCC1601}" srcOrd="0" destOrd="0" presId="urn:microsoft.com/office/officeart/2005/8/layout/radial3"/>
    <dgm:cxn modelId="{01F032B4-90EC-4E68-A08C-102C9E4043A5}" type="presParOf" srcId="{B9327D01-06B2-4E52-8F3C-FDF9CCCC1601}" destId="{C3ED3AEA-FC95-4479-8838-CE80E82EFC17}" srcOrd="0" destOrd="0" presId="urn:microsoft.com/office/officeart/2005/8/layout/radial3"/>
    <dgm:cxn modelId="{9313F494-0C64-4988-8661-D79C7C4F75B1}" type="presParOf" srcId="{B9327D01-06B2-4E52-8F3C-FDF9CCCC1601}" destId="{4B4272F3-8409-4FAC-82E6-D8C592CE7661}" srcOrd="1" destOrd="0" presId="urn:microsoft.com/office/officeart/2005/8/layout/radial3"/>
    <dgm:cxn modelId="{8619D3B7-0E02-4FF6-90C0-0DC9E14FF4CB}" type="presParOf" srcId="{B9327D01-06B2-4E52-8F3C-FDF9CCCC1601}" destId="{CF6DD259-51AF-4C6D-9E69-CB85EA7B0E04}" srcOrd="2" destOrd="0" presId="urn:microsoft.com/office/officeart/2005/8/layout/radial3"/>
    <dgm:cxn modelId="{CC0B11E3-7753-41DE-8954-F1C60901DD4C}" type="presParOf" srcId="{B9327D01-06B2-4E52-8F3C-FDF9CCCC1601}" destId="{8EEFE1BE-7A8D-4030-9B46-564EA948535A}"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Player Modelling</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dgm:t>
        <a:bodyPr/>
        <a:lstStyle/>
        <a:p>
          <a:r>
            <a:rPr lang="en-GB" sz="2400" dirty="0"/>
            <a:t>Experience</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a:solidFill>
          <a:schemeClr val="tx1">
            <a:lumMod val="75000"/>
            <a:lumOff val="25000"/>
            <a:alpha val="50000"/>
          </a:schemeClr>
        </a:solidFill>
      </dgm:spPr>
      <dgm:t>
        <a:bodyPr/>
        <a:lstStyle/>
        <a:p>
          <a:r>
            <a:rPr lang="en-GB" dirty="0"/>
            <a:t>Behaviour</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383BE83C-2085-43E7-8D72-98F5C89858CC}" type="pres">
      <dgm:prSet presAssocID="{C245762D-C881-4B8C-B5E1-75173828B486}" presName="composite" presStyleCnt="0">
        <dgm:presLayoutVars>
          <dgm:chMax val="1"/>
          <dgm:dir/>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3" custLinFactNeighborY="-288"/>
      <dgm:spPr/>
    </dgm:pt>
    <dgm:pt modelId="{4B4272F3-8409-4FAC-82E6-D8C592CE7661}" type="pres">
      <dgm:prSet presAssocID="{5EE98A9E-9F03-4EAC-A093-88476330C474}" presName="node" presStyleLbl="vennNode1" presStyleIdx="1" presStyleCnt="3" custScaleX="199308" custScaleY="194488" custRadScaleRad="135316" custRadScaleInc="-61723">
        <dgm:presLayoutVars>
          <dgm:bulletEnabled val="1"/>
        </dgm:presLayoutVars>
      </dgm:prSet>
      <dgm:spPr/>
    </dgm:pt>
    <dgm:pt modelId="{CF6DD259-51AF-4C6D-9E69-CB85EA7B0E04}" type="pres">
      <dgm:prSet presAssocID="{DDA8D83D-25F8-499E-81EE-672CDF8893B1}" presName="node" presStyleLbl="vennNode1" presStyleIdx="2" presStyleCnt="3" custScaleX="142857" custScaleY="139443" custRadScaleRad="116669" custRadScaleInc="157490">
        <dgm:presLayoutVars>
          <dgm:bulletEnabled val="1"/>
        </dgm:presLayoutVars>
      </dgm:prSet>
      <dgm:spPr/>
    </dgm:pt>
  </dgm:ptLst>
  <dgm:cxnLst>
    <dgm:cxn modelId="{C7DA4040-F5F3-4CC7-8CEC-D6805417524C}" srcId="{2041FA99-1728-41E5-A846-58800800853C}" destId="{DDA8D83D-25F8-499E-81EE-672CDF8893B1}" srcOrd="1" destOrd="0" parTransId="{95B04784-5338-43BD-8318-A0162F46ACF2}" sibTransId="{4B0328C9-7023-456C-B2EF-A9DBE21A689D}"/>
    <dgm:cxn modelId="{65AA9363-CAE1-4190-8E66-F0B2CCD86D9E}" type="presOf" srcId="{C245762D-C881-4B8C-B5E1-75173828B486}" destId="{383BE83C-2085-43E7-8D72-98F5C89858CC}" srcOrd="0" destOrd="0" presId="urn:microsoft.com/office/officeart/2005/8/layout/radial3"/>
    <dgm:cxn modelId="{7E764077-5B4D-4C8A-BC04-FCF787CA770A}" type="presOf" srcId="{5EE98A9E-9F03-4EAC-A093-88476330C474}" destId="{4B4272F3-8409-4FAC-82E6-D8C592CE7661}" srcOrd="0" destOrd="0" presId="urn:microsoft.com/office/officeart/2005/8/layout/radial3"/>
    <dgm:cxn modelId="{1DBFFA59-86FF-4F09-B8D6-A966B9DDF13F}" type="presOf" srcId="{DDA8D83D-25F8-499E-81EE-672CDF8893B1}" destId="{CF6DD259-51AF-4C6D-9E69-CB85EA7B0E04}" srcOrd="0" destOrd="0" presId="urn:microsoft.com/office/officeart/2005/8/layout/radial3"/>
    <dgm:cxn modelId="{B26C74B4-B14D-43C9-9F57-5D21FD37988F}" type="presOf" srcId="{2041FA99-1728-41E5-A846-58800800853C}" destId="{C3ED3AEA-FC95-4479-8838-CE80E82EFC17}" srcOrd="0" destOrd="0" presId="urn:microsoft.com/office/officeart/2005/8/layout/radial3"/>
    <dgm:cxn modelId="{4973ACB9-9A24-4FB1-B59E-8447010E77A5}" srcId="{C245762D-C881-4B8C-B5E1-75173828B486}" destId="{2041FA99-1728-41E5-A846-58800800853C}" srcOrd="0" destOrd="0" parTransId="{83463599-FD0C-4AA8-80F5-929DFCD627A3}" sibTransId="{5A7DC24B-D1E5-4B6F-9002-F693EB2F6D9D}"/>
    <dgm:cxn modelId="{D01803EE-8A42-4C74-BF62-AD5D453B52A6}" srcId="{2041FA99-1728-41E5-A846-58800800853C}" destId="{5EE98A9E-9F03-4EAC-A093-88476330C474}" srcOrd="0" destOrd="0" parTransId="{BED7F6CC-9FB7-4F84-AA85-AD346B3ECD2B}" sibTransId="{D1A88B37-180D-4487-88D5-4EFD9EDA4C2D}"/>
    <dgm:cxn modelId="{EFC02D46-3884-457B-950D-CF4B6EC0E457}" type="presParOf" srcId="{383BE83C-2085-43E7-8D72-98F5C89858CC}" destId="{B9327D01-06B2-4E52-8F3C-FDF9CCCC1601}" srcOrd="0" destOrd="0" presId="urn:microsoft.com/office/officeart/2005/8/layout/radial3"/>
    <dgm:cxn modelId="{0BA774E4-DA09-4844-9DAE-1447A8B72058}" type="presParOf" srcId="{B9327D01-06B2-4E52-8F3C-FDF9CCCC1601}" destId="{C3ED3AEA-FC95-4479-8838-CE80E82EFC17}" srcOrd="0" destOrd="0" presId="urn:microsoft.com/office/officeart/2005/8/layout/radial3"/>
    <dgm:cxn modelId="{EE208CBB-79AC-4F04-BD3A-CD325BA2B919}" type="presParOf" srcId="{B9327D01-06B2-4E52-8F3C-FDF9CCCC1601}" destId="{4B4272F3-8409-4FAC-82E6-D8C592CE7661}" srcOrd="1" destOrd="0" presId="urn:microsoft.com/office/officeart/2005/8/layout/radial3"/>
    <dgm:cxn modelId="{AED37584-38E5-46ED-B259-ACAB531AB6EE}" type="presParOf" srcId="{B9327D01-06B2-4E52-8F3C-FDF9CCCC1601}" destId="{CF6DD259-51AF-4C6D-9E69-CB85EA7B0E04}" srcOrd="2"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9872" y="1486758"/>
          <a:ext cx="3134727" cy="313472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Game AI</a:t>
          </a:r>
        </a:p>
      </dsp:txBody>
      <dsp:txXfrm>
        <a:off x="3268942" y="1945828"/>
        <a:ext cx="2216587" cy="2216587"/>
      </dsp:txXfrm>
    </dsp:sp>
    <dsp:sp modelId="{4B4272F3-8409-4FAC-82E6-D8C592CE7661}">
      <dsp:nvSpPr>
        <dsp:cNvPr id="0" name=""/>
        <dsp:cNvSpPr/>
      </dsp:nvSpPr>
      <dsp:spPr>
        <a:xfrm>
          <a:off x="1368156" y="2947191"/>
          <a:ext cx="2156081" cy="2156081"/>
        </a:xfrm>
        <a:prstGeom prst="ellipse">
          <a:avLst/>
        </a:prstGeom>
        <a:solidFill>
          <a:schemeClr val="accent2">
            <a:alpha val="50000"/>
            <a:hueOff val="5880516"/>
            <a:satOff val="-2048"/>
            <a:lumOff val="-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Play Games</a:t>
          </a:r>
        </a:p>
      </dsp:txBody>
      <dsp:txXfrm>
        <a:off x="1683907" y="3262942"/>
        <a:ext cx="1524579" cy="1524579"/>
      </dsp:txXfrm>
    </dsp:sp>
    <dsp:sp modelId="{CF6DD259-51AF-4C6D-9E69-CB85EA7B0E04}">
      <dsp:nvSpPr>
        <dsp:cNvPr id="0" name=""/>
        <dsp:cNvSpPr/>
      </dsp:nvSpPr>
      <dsp:spPr>
        <a:xfrm>
          <a:off x="5554992" y="1237172"/>
          <a:ext cx="2239088" cy="2185578"/>
        </a:xfrm>
        <a:prstGeom prst="ellipse">
          <a:avLst/>
        </a:prstGeom>
        <a:solidFill>
          <a:schemeClr val="accent2">
            <a:alpha val="50000"/>
            <a:hueOff val="11761032"/>
            <a:satOff val="-4096"/>
            <a:lumOff val="-101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Generate Content</a:t>
          </a:r>
        </a:p>
      </dsp:txBody>
      <dsp:txXfrm>
        <a:off x="5882899" y="1557242"/>
        <a:ext cx="1583274" cy="1545438"/>
      </dsp:txXfrm>
    </dsp:sp>
    <dsp:sp modelId="{8EEFE1BE-7A8D-4030-9B46-564EA948535A}">
      <dsp:nvSpPr>
        <dsp:cNvPr id="0" name=""/>
        <dsp:cNvSpPr/>
      </dsp:nvSpPr>
      <dsp:spPr>
        <a:xfrm>
          <a:off x="1944220" y="144002"/>
          <a:ext cx="2156081" cy="2156081"/>
        </a:xfrm>
        <a:prstGeom prst="ellipse">
          <a:avLst/>
        </a:prstGeom>
        <a:solidFill>
          <a:schemeClr val="accent2">
            <a:alpha val="50000"/>
            <a:hueOff val="17641547"/>
            <a:satOff val="-6144"/>
            <a:lumOff val="-15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Players</a:t>
          </a:r>
          <a:endParaRPr lang="el-GR" sz="3100" kern="1200" dirty="0"/>
        </a:p>
      </dsp:txBody>
      <dsp:txXfrm>
        <a:off x="2259971" y="459753"/>
        <a:ext cx="1524579" cy="1524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9872" y="1486758"/>
          <a:ext cx="3134727" cy="313472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Game AI</a:t>
          </a:r>
        </a:p>
      </dsp:txBody>
      <dsp:txXfrm>
        <a:off x="3268942" y="1945828"/>
        <a:ext cx="2216587" cy="2216587"/>
      </dsp:txXfrm>
    </dsp:sp>
    <dsp:sp modelId="{4B4272F3-8409-4FAC-82E6-D8C592CE7661}">
      <dsp:nvSpPr>
        <dsp:cNvPr id="0" name=""/>
        <dsp:cNvSpPr/>
      </dsp:nvSpPr>
      <dsp:spPr>
        <a:xfrm>
          <a:off x="1368156" y="2947191"/>
          <a:ext cx="2156081" cy="2156081"/>
        </a:xfrm>
        <a:prstGeom prst="ellipse">
          <a:avLst/>
        </a:prstGeom>
        <a:solidFill>
          <a:schemeClr val="tx1">
            <a:lumMod val="75000"/>
            <a:lumOff val="2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Play Games</a:t>
          </a:r>
        </a:p>
      </dsp:txBody>
      <dsp:txXfrm>
        <a:off x="1683907" y="3262942"/>
        <a:ext cx="1524579" cy="1524579"/>
      </dsp:txXfrm>
    </dsp:sp>
    <dsp:sp modelId="{CF6DD259-51AF-4C6D-9E69-CB85EA7B0E04}">
      <dsp:nvSpPr>
        <dsp:cNvPr id="0" name=""/>
        <dsp:cNvSpPr/>
      </dsp:nvSpPr>
      <dsp:spPr>
        <a:xfrm>
          <a:off x="5554992" y="1237172"/>
          <a:ext cx="2239088" cy="2185578"/>
        </a:xfrm>
        <a:prstGeom prst="ellipse">
          <a:avLst/>
        </a:prstGeom>
        <a:solidFill>
          <a:schemeClr val="tx1">
            <a:lumMod val="75000"/>
            <a:lumOff val="2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Generate Content</a:t>
          </a:r>
        </a:p>
      </dsp:txBody>
      <dsp:txXfrm>
        <a:off x="5882899" y="1557242"/>
        <a:ext cx="1583274" cy="1545438"/>
      </dsp:txXfrm>
    </dsp:sp>
    <dsp:sp modelId="{8EEFE1BE-7A8D-4030-9B46-564EA948535A}">
      <dsp:nvSpPr>
        <dsp:cNvPr id="0" name=""/>
        <dsp:cNvSpPr/>
      </dsp:nvSpPr>
      <dsp:spPr>
        <a:xfrm>
          <a:off x="1944220" y="144002"/>
          <a:ext cx="2156081" cy="2156081"/>
        </a:xfrm>
        <a:prstGeom prst="ellipse">
          <a:avLst/>
        </a:prstGeom>
        <a:solidFill>
          <a:schemeClr val="accent2">
            <a:alpha val="50000"/>
            <a:hueOff val="17641547"/>
            <a:satOff val="-6144"/>
            <a:lumOff val="-15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Players</a:t>
          </a:r>
          <a:endParaRPr lang="el-GR" sz="3100" kern="1200" dirty="0"/>
        </a:p>
      </dsp:txBody>
      <dsp:txXfrm>
        <a:off x="2259971" y="459753"/>
        <a:ext cx="1524579" cy="1524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42403" y="1006098"/>
          <a:ext cx="2156864" cy="2156864"/>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Player Modelling</a:t>
          </a:r>
        </a:p>
      </dsp:txBody>
      <dsp:txXfrm>
        <a:off x="3158268" y="1321963"/>
        <a:ext cx="1525134" cy="1525134"/>
      </dsp:txXfrm>
    </dsp:sp>
    <dsp:sp modelId="{4B4272F3-8409-4FAC-82E6-D8C592CE7661}">
      <dsp:nvSpPr>
        <dsp:cNvPr id="0" name=""/>
        <dsp:cNvSpPr/>
      </dsp:nvSpPr>
      <dsp:spPr>
        <a:xfrm>
          <a:off x="1072915" y="1728189"/>
          <a:ext cx="2149401" cy="2097421"/>
        </a:xfrm>
        <a:prstGeom prst="ellipse">
          <a:avLst/>
        </a:prstGeom>
        <a:solidFill>
          <a:schemeClr val="accent2">
            <a:alpha val="50000"/>
            <a:hueOff val="8820774"/>
            <a:satOff val="-3072"/>
            <a:lumOff val="-76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Experience</a:t>
          </a:r>
        </a:p>
      </dsp:txBody>
      <dsp:txXfrm>
        <a:off x="1387687" y="2035349"/>
        <a:ext cx="1519857" cy="1483101"/>
      </dsp:txXfrm>
    </dsp:sp>
    <dsp:sp modelId="{CF6DD259-51AF-4C6D-9E69-CB85EA7B0E04}">
      <dsp:nvSpPr>
        <dsp:cNvPr id="0" name=""/>
        <dsp:cNvSpPr/>
      </dsp:nvSpPr>
      <dsp:spPr>
        <a:xfrm>
          <a:off x="4744118" y="1722780"/>
          <a:ext cx="1540616" cy="1503798"/>
        </a:xfrm>
        <a:prstGeom prst="ellipse">
          <a:avLst/>
        </a:prstGeom>
        <a:solidFill>
          <a:schemeClr val="tx1">
            <a:lumMod val="75000"/>
            <a:lumOff val="2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Behaviour</a:t>
          </a:r>
        </a:p>
      </dsp:txBody>
      <dsp:txXfrm>
        <a:off x="4969736" y="1943006"/>
        <a:ext cx="1089380" cy="106334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defRPr>
            </a:lvl1pPr>
          </a:lstStyle>
          <a:p>
            <a:pPr>
              <a:defRPr/>
            </a:pPr>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6492EB71-A586-40C0-A94D-D85B3C1395E4}" type="datetime1">
              <a:rPr lang="da-DK"/>
              <a:pPr>
                <a:defRPr/>
              </a:pPr>
              <a:t>13-08-2025</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defRPr>
            </a:lvl1pPr>
          </a:lstStyle>
          <a:p>
            <a:pPr>
              <a:defRPr/>
            </a:pPr>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defRPr>
            </a:lvl1pPr>
          </a:lstStyle>
          <a:p>
            <a:pPr>
              <a:defRPr/>
            </a:pPr>
            <a:fld id="{21D89836-1077-4481-8DA4-5D975B233E03}" type="slidenum">
              <a:rPr lang="da-DK"/>
              <a:pPr>
                <a:defRPr/>
              </a:pPr>
              <a:t>‹#›</a:t>
            </a:fld>
            <a:endParaRPr lang="da-DK"/>
          </a:p>
        </p:txBody>
      </p:sp>
    </p:spTree>
    <p:extLst>
      <p:ext uri="{BB962C8B-B14F-4D97-AF65-F5344CB8AC3E}">
        <p14:creationId xmlns:p14="http://schemas.microsoft.com/office/powerpoint/2010/main" val="2308744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defRPr>
            </a:lvl1pPr>
          </a:lstStyle>
          <a:p>
            <a:pPr>
              <a:defRPr/>
            </a:pPr>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36AA318F-17FE-4D81-919E-7081C39AC7C1}" type="datetime1">
              <a:rPr lang="da-DK"/>
              <a:pPr>
                <a:defRPr/>
              </a:pPr>
              <a:t>13-08-2025</a:t>
            </a:fld>
            <a:endParaRPr lang="da-DK"/>
          </a:p>
        </p:txBody>
      </p:sp>
      <p:sp>
        <p:nvSpPr>
          <p:cNvPr id="4" name="Pladsholder til diasbille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da-DK" noProof="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defRPr>
            </a:lvl1pPr>
          </a:lstStyle>
          <a:p>
            <a:pPr>
              <a:defRPr/>
            </a:pPr>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defRPr>
            </a:lvl1pPr>
          </a:lstStyle>
          <a:p>
            <a:pPr>
              <a:defRPr/>
            </a:pPr>
            <a:fld id="{763F58E1-992D-44B1-A1DD-87207F2D9151}" type="slidenum">
              <a:rPr lang="da-DK"/>
              <a:pPr>
                <a:defRPr/>
              </a:pPr>
              <a:t>‹#›</a:t>
            </a:fld>
            <a:endParaRPr lang="da-DK"/>
          </a:p>
        </p:txBody>
      </p:sp>
    </p:spTree>
    <p:extLst>
      <p:ext uri="{BB962C8B-B14F-4D97-AF65-F5344CB8AC3E}">
        <p14:creationId xmlns:p14="http://schemas.microsoft.com/office/powerpoint/2010/main" val="11413295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a:t>
            </a:r>
            <a:r>
              <a:rPr lang="en-GB" baseline="0" dirty="0"/>
              <a:t> slides accompanying the book Artificial Intelligence and Games through the gameaibook.org website</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758109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t>[see</a:t>
            </a:r>
            <a:r>
              <a:rPr lang="en-US" altLang="en-US" baseline="0" dirty="0"/>
              <a:t> Section 10.1 for more details]</a:t>
            </a:r>
          </a:p>
          <a:p>
            <a:endParaRPr lang="en-GB" dirty="0"/>
          </a:p>
          <a:p>
            <a:r>
              <a:rPr lang="en-GB" dirty="0"/>
              <a:t>Image: Player </a:t>
            </a:r>
            <a:r>
              <a:rPr lang="en-GB" dirty="0" err="1"/>
              <a:t>Modeling</a:t>
            </a:r>
            <a:r>
              <a:rPr lang="en-GB" dirty="0"/>
              <a:t> example in the stealth horror game </a:t>
            </a:r>
            <a:r>
              <a:rPr lang="en-GB" i="1" dirty="0"/>
              <a:t>Hello </a:t>
            </a:r>
            <a:r>
              <a:rPr lang="en-GB" i="1" dirty="0" err="1"/>
              <a:t>Neighbor</a:t>
            </a:r>
            <a:r>
              <a:rPr lang="en-GB" i="1" dirty="0"/>
              <a:t>.</a:t>
            </a:r>
            <a:r>
              <a:rPr lang="en-GB" i="1" baseline="0" dirty="0"/>
              <a:t> </a:t>
            </a:r>
            <a:r>
              <a:rPr lang="en-GB" i="0" dirty="0"/>
              <a:t>In that game the AI learns from each of your moves. The </a:t>
            </a:r>
            <a:r>
              <a:rPr lang="en-GB" i="0" dirty="0" err="1"/>
              <a:t>neighbor</a:t>
            </a:r>
            <a:r>
              <a:rPr lang="en-GB" i="0" dirty="0"/>
              <a:t> keeps track of the</a:t>
            </a:r>
            <a:r>
              <a:rPr lang="en-GB" i="0" baseline="0" dirty="0"/>
              <a:t> player</a:t>
            </a:r>
            <a:r>
              <a:rPr lang="en-GB" i="0" dirty="0"/>
              <a:t> all the time and learns from your mistakes.</a:t>
            </a:r>
            <a:r>
              <a:rPr lang="en-GB" i="0" baseline="0" dirty="0"/>
              <a:t> Your neighbour will, in turn,</a:t>
            </a:r>
            <a:r>
              <a:rPr lang="en-GB" i="0" dirty="0"/>
              <a:t> teach AI how you can be defeated.</a:t>
            </a:r>
            <a:endParaRPr lang="el-GR" i="0"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10</a:t>
            </a:fld>
            <a:endParaRPr lang="da-DK"/>
          </a:p>
        </p:txBody>
      </p:sp>
    </p:spTree>
    <p:extLst>
      <p:ext uri="{BB962C8B-B14F-4D97-AF65-F5344CB8AC3E}">
        <p14:creationId xmlns:p14="http://schemas.microsoft.com/office/powerpoint/2010/main" val="17759893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CF4EE-B07E-2855-81D6-D9B5A0EF2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63468-83A4-2D2D-8A11-BF1E27E71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EB594-D583-2461-1DA0-AFC7E155D2A5}"/>
              </a:ext>
            </a:extLst>
          </p:cNvPr>
          <p:cNvSpPr>
            <a:spLocks noGrp="1"/>
          </p:cNvSpPr>
          <p:nvPr>
            <p:ph type="body" idx="1"/>
          </p:nvPr>
        </p:nvSpPr>
        <p:spPr/>
        <p:txBody>
          <a:bodyPr/>
          <a:lstStyle/>
          <a:p>
            <a:r>
              <a:rPr lang="en-US" altLang="en-US" dirty="0"/>
              <a:t>[see</a:t>
            </a:r>
            <a:r>
              <a:rPr lang="en-US" altLang="en-US" baseline="0" dirty="0"/>
              <a:t> Section 11.2 for more details]</a:t>
            </a:r>
          </a:p>
          <a:p>
            <a:endParaRPr lang="en-US" altLang="en-US" baseline="0" dirty="0"/>
          </a:p>
          <a:p>
            <a:endParaRPr lang="en-GB" dirty="0"/>
          </a:p>
        </p:txBody>
      </p:sp>
      <p:sp>
        <p:nvSpPr>
          <p:cNvPr id="4" name="Slide Number Placeholder 3">
            <a:extLst>
              <a:ext uri="{FF2B5EF4-FFF2-40B4-BE49-F238E27FC236}">
                <a16:creationId xmlns:a16="http://schemas.microsoft.com/office/drawing/2014/main" id="{72E094D2-3918-5F23-A11A-E4BE99A3B5A1}"/>
              </a:ext>
            </a:extLst>
          </p:cNvPr>
          <p:cNvSpPr>
            <a:spLocks noGrp="1"/>
          </p:cNvSpPr>
          <p:nvPr>
            <p:ph type="sldNum" sz="quarter" idx="10"/>
          </p:nvPr>
        </p:nvSpPr>
        <p:spPr/>
        <p:txBody>
          <a:bodyPr/>
          <a:lstStyle/>
          <a:p>
            <a:pPr>
              <a:defRPr/>
            </a:pPr>
            <a:fld id="{763F58E1-992D-44B1-A1DD-87207F2D9151}" type="slidenum">
              <a:rPr lang="da-DK" smtClean="0"/>
              <a:pPr>
                <a:defRPr/>
              </a:pPr>
              <a:t>102</a:t>
            </a:fld>
            <a:endParaRPr lang="da-DK"/>
          </a:p>
        </p:txBody>
      </p:sp>
    </p:spTree>
    <p:extLst>
      <p:ext uri="{BB962C8B-B14F-4D97-AF65-F5344CB8AC3E}">
        <p14:creationId xmlns:p14="http://schemas.microsoft.com/office/powerpoint/2010/main" val="2941706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[see</a:t>
            </a:r>
            <a:r>
              <a:rPr lang="en-US" altLang="en-US" baseline="0" dirty="0"/>
              <a:t> Chapter 11.2 for more details]</a:t>
            </a:r>
          </a:p>
          <a:p>
            <a:endParaRPr lang="en-GB" dirty="0"/>
          </a:p>
          <a:p>
            <a:r>
              <a:rPr lang="en-GB" sz="1200" b="0" i="0" u="none" strike="noStrike" kern="1200" baseline="0" dirty="0">
                <a:solidFill>
                  <a:schemeClr val="tx1"/>
                </a:solidFill>
                <a:latin typeface="+mn-lt"/>
                <a:ea typeface="MS PGothic" pitchFamily="34" charset="-128"/>
                <a:cs typeface="ＭＳ Ｐゴシック" charset="-128"/>
              </a:rPr>
              <a:t>PM viewed from an output perspective. Emphasis is put on the three possible output types a player model might have (</a:t>
            </a:r>
            <a:r>
              <a:rPr lang="en-GB" sz="1200" b="1" i="0" u="none" strike="noStrike" kern="1200" baseline="0" dirty="0" err="1">
                <a:solidFill>
                  <a:schemeClr val="tx1"/>
                </a:solidFill>
                <a:latin typeface="+mn-lt"/>
                <a:ea typeface="MS PGothic" pitchFamily="34" charset="-128"/>
                <a:cs typeface="ＭＳ Ｐゴシック" charset="-128"/>
              </a:rPr>
              <a:t>behavior</a:t>
            </a:r>
            <a:r>
              <a:rPr lang="en-GB" sz="1200" b="1" i="0" u="none" strike="noStrike" kern="1200" baseline="0" dirty="0">
                <a:solidFill>
                  <a:schemeClr val="tx1"/>
                </a:solidFill>
                <a:latin typeface="+mn-lt"/>
                <a:ea typeface="MS PGothic" pitchFamily="34" charset="-128"/>
                <a:cs typeface="ＭＳ Ｐゴシック" charset="-128"/>
              </a:rPr>
              <a:t>, experience, embedding</a:t>
            </a:r>
            <a:r>
              <a:rPr lang="en-GB" sz="1200" b="0" i="0" u="none" strike="noStrike" kern="1200" baseline="0" dirty="0">
                <a:solidFill>
                  <a:schemeClr val="tx1"/>
                </a:solidFill>
                <a:latin typeface="+mn-lt"/>
                <a:ea typeface="MS PGothic" pitchFamily="34" charset="-128"/>
                <a:cs typeface="ＭＳ Ｐゴシック" charset="-128"/>
              </a:rPr>
              <a:t>) depicted in purple. </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The dotted box indicates that player embedding is the only output type that does not rely on </a:t>
            </a:r>
            <a:r>
              <a:rPr lang="en-GB" sz="1200" b="0" i="0" u="none" strike="noStrike" kern="1200" baseline="0" dirty="0" err="1">
                <a:solidFill>
                  <a:schemeClr val="tx1"/>
                </a:solidFill>
                <a:latin typeface="+mn-lt"/>
                <a:ea typeface="MS PGothic" pitchFamily="34" charset="-128"/>
                <a:cs typeface="ＭＳ Ｐゴシック" charset="-128"/>
              </a:rPr>
              <a:t>labeled</a:t>
            </a:r>
            <a:r>
              <a:rPr lang="en-GB" sz="1200" b="0" i="0" u="none" strike="noStrike" kern="1200" baseline="0" dirty="0">
                <a:solidFill>
                  <a:schemeClr val="tx1"/>
                </a:solidFill>
                <a:latin typeface="+mn-lt"/>
                <a:ea typeface="MS PGothic" pitchFamily="34" charset="-128"/>
                <a:cs typeface="ＭＳ Ｐゴシック" charset="-128"/>
              </a:rPr>
              <a:t> data. </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Each output type is conditioned by a number of </a:t>
            </a:r>
            <a:r>
              <a:rPr lang="en-GB" sz="1200" b="0" i="0" u="none" strike="noStrike" kern="1200" baseline="0" dirty="0" err="1">
                <a:solidFill>
                  <a:schemeClr val="tx1"/>
                </a:solidFill>
                <a:latin typeface="+mn-lt"/>
                <a:ea typeface="MS PGothic" pitchFamily="34" charset="-128"/>
                <a:cs typeface="ＭＳ Ｐゴシック" charset="-128"/>
              </a:rPr>
              <a:t>labeling</a:t>
            </a:r>
            <a:r>
              <a:rPr lang="en-GB" sz="1200" b="0" i="0" u="none" strike="noStrike" kern="1200" baseline="0" dirty="0">
                <a:solidFill>
                  <a:schemeClr val="tx1"/>
                </a:solidFill>
                <a:latin typeface="+mn-lt"/>
                <a:ea typeface="MS PGothic" pitchFamily="34" charset="-128"/>
                <a:cs typeface="ＭＳ Ｐゴシック" charset="-128"/>
              </a:rPr>
              <a:t> principles (i.e., the light blue boxes under </a:t>
            </a:r>
            <a:r>
              <a:rPr lang="en-GB" sz="1200" b="0" i="0" u="none" strike="noStrike" kern="1200" baseline="0" dirty="0" err="1">
                <a:solidFill>
                  <a:schemeClr val="tx1"/>
                </a:solidFill>
                <a:latin typeface="+mn-lt"/>
                <a:ea typeface="MS PGothic" pitchFamily="34" charset="-128"/>
                <a:cs typeface="ＭＳ Ｐゴシック" charset="-128"/>
              </a:rPr>
              <a:t>labeled</a:t>
            </a:r>
            <a:r>
              <a:rPr lang="en-GB" sz="1200" b="0" i="0" u="none" strike="noStrike" kern="1200" baseline="0" dirty="0">
                <a:solidFill>
                  <a:schemeClr val="tx1"/>
                </a:solidFill>
                <a:latin typeface="+mn-lt"/>
                <a:ea typeface="MS PGothic" pitchFamily="34" charset="-128"/>
                <a:cs typeface="ＭＳ Ｐゴシック" charset="-128"/>
              </a:rPr>
              <a:t> data or rewards, and </a:t>
            </a:r>
            <a:r>
              <a:rPr lang="en-GB" sz="1200" b="0" i="0" u="none" strike="noStrike" kern="1200" baseline="0" dirty="0" err="1">
                <a:solidFill>
                  <a:schemeClr val="tx1"/>
                </a:solidFill>
                <a:latin typeface="+mn-lt"/>
                <a:ea typeface="MS PGothic" pitchFamily="34" charset="-128"/>
                <a:cs typeface="ＭＳ Ｐゴシック" charset="-128"/>
              </a:rPr>
              <a:t>unlabeled</a:t>
            </a:r>
            <a:r>
              <a:rPr lang="en-GB" sz="1200" b="0" i="0" u="none" strike="noStrike" kern="1200" baseline="0" dirty="0">
                <a:solidFill>
                  <a:schemeClr val="tx1"/>
                </a:solidFill>
                <a:latin typeface="+mn-lt"/>
                <a:ea typeface="MS PGothic" pitchFamily="34" charset="-128"/>
                <a:cs typeface="ＭＳ Ｐゴシック" charset="-128"/>
              </a:rPr>
              <a:t> data). </a:t>
            </a:r>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103</a:t>
            </a:fld>
            <a:endParaRPr lang="da-DK"/>
          </a:p>
        </p:txBody>
      </p:sp>
    </p:spTree>
    <p:extLst>
      <p:ext uri="{BB962C8B-B14F-4D97-AF65-F5344CB8AC3E}">
        <p14:creationId xmlns:p14="http://schemas.microsoft.com/office/powerpoint/2010/main" val="20100223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D479-50ED-30E2-6FBD-4D54A6CDD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7818F-A29B-7CE1-2273-64B2EF2FA8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D9669-4C09-CE70-AB0A-E6FFEDC0C6E8}"/>
              </a:ext>
            </a:extLst>
          </p:cNvPr>
          <p:cNvSpPr>
            <a:spLocks noGrp="1"/>
          </p:cNvSpPr>
          <p:nvPr>
            <p:ph type="body" idx="1"/>
          </p:nvPr>
        </p:nvSpPr>
        <p:spPr/>
        <p:txBody>
          <a:bodyPr>
            <a:normAutofit lnSpcReduction="10000"/>
          </a:bodyPr>
          <a:lstStyle/>
          <a:p>
            <a:r>
              <a:rPr lang="en-GB" sz="1200" b="0" i="0" u="none" strike="noStrike" kern="1200" baseline="0" dirty="0">
                <a:solidFill>
                  <a:schemeClr val="tx1"/>
                </a:solidFill>
                <a:latin typeface="+mn-lt"/>
                <a:ea typeface="MS PGothic" pitchFamily="34" charset="-128"/>
                <a:cs typeface="ＭＳ Ｐゴシック" charset="-128"/>
              </a:rPr>
              <a:t>[See Section 2.4 and Section 11.3 for more details]</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Manually annotating gameplay is a challenge in its own right with respect to both the human annotators involved and the human feedback protocol chosen as there are still many open research questions left for the design of the ideal human labelling collection protocol: </a:t>
            </a:r>
          </a:p>
          <a:p>
            <a:pPr marL="628650" lvl="1" indent="-171450">
              <a:buFont typeface="Arial" panose="020B0604020202020204" pitchFamily="34" charset="0"/>
              <a:buChar char="•"/>
            </a:pPr>
            <a:r>
              <a:rPr lang="en-GB" sz="1200" b="0" i="0" u="none" strike="noStrike" kern="1200" baseline="0" dirty="0">
                <a:solidFill>
                  <a:schemeClr val="tx1"/>
                </a:solidFill>
                <a:latin typeface="+mn-lt"/>
                <a:ea typeface="MS PGothic" pitchFamily="34" charset="-128"/>
                <a:cs typeface="ＭＳ Ｐゴシック" charset="-128"/>
              </a:rPr>
              <a:t>who will do the </a:t>
            </a:r>
            <a:r>
              <a:rPr lang="en-GB" sz="1200" b="0" i="0" u="none" strike="noStrike" kern="1200" baseline="0" dirty="0" err="1">
                <a:solidFill>
                  <a:schemeClr val="tx1"/>
                </a:solidFill>
                <a:latin typeface="+mn-lt"/>
                <a:ea typeface="MS PGothic" pitchFamily="34" charset="-128"/>
                <a:cs typeface="ＭＳ Ｐゴシック" charset="-128"/>
              </a:rPr>
              <a:t>labeling</a:t>
            </a:r>
            <a:r>
              <a:rPr lang="en-GB" sz="1200" b="0" i="0" u="none" strike="noStrike" kern="1200" baseline="0" dirty="0">
                <a:solidFill>
                  <a:schemeClr val="tx1"/>
                </a:solidFill>
                <a:latin typeface="+mn-lt"/>
                <a:ea typeface="MS PGothic" pitchFamily="34" charset="-128"/>
                <a:cs typeface="ＭＳ Ｐゴシック" charset="-128"/>
              </a:rPr>
              <a:t>: the person experiencing the gameplay or others? </a:t>
            </a:r>
          </a:p>
          <a:p>
            <a:pPr marL="628650" lvl="1" indent="-171450">
              <a:buFont typeface="Arial" panose="020B0604020202020204" pitchFamily="34" charset="0"/>
              <a:buChar char="•"/>
            </a:pPr>
            <a:r>
              <a:rPr lang="en-GB" sz="1200" b="0" i="0" u="none" strike="noStrike" kern="1200" baseline="0" dirty="0">
                <a:solidFill>
                  <a:schemeClr val="tx1"/>
                </a:solidFill>
                <a:latin typeface="+mn-lt"/>
                <a:ea typeface="MS PGothic" pitchFamily="34" charset="-128"/>
                <a:cs typeface="ＭＳ Ｐゴシック" charset="-128"/>
              </a:rPr>
              <a:t>should the labelling be done during play, before or after? </a:t>
            </a:r>
          </a:p>
          <a:p>
            <a:pPr marL="628650" lvl="1" indent="-171450">
              <a:buFont typeface="Arial" panose="020B0604020202020204" pitchFamily="34" charset="0"/>
              <a:buChar char="•"/>
            </a:pPr>
            <a:r>
              <a:rPr lang="en-GB" sz="1200" b="0" i="0" u="none" strike="noStrike" kern="1200" baseline="0" dirty="0">
                <a:solidFill>
                  <a:schemeClr val="tx1"/>
                </a:solidFill>
                <a:latin typeface="+mn-lt"/>
                <a:ea typeface="MS PGothic" pitchFamily="34" charset="-128"/>
                <a:cs typeface="ＭＳ Ｐゴシック" charset="-128"/>
              </a:rPr>
              <a:t>will the </a:t>
            </a:r>
            <a:r>
              <a:rPr lang="en-GB" sz="1200" b="0" i="0" u="none" strike="noStrike" kern="1200" baseline="0" dirty="0" err="1">
                <a:solidFill>
                  <a:schemeClr val="tx1"/>
                </a:solidFill>
                <a:latin typeface="+mn-lt"/>
                <a:ea typeface="MS PGothic" pitchFamily="34" charset="-128"/>
                <a:cs typeface="ＭＳ Ｐゴシック" charset="-128"/>
              </a:rPr>
              <a:t>labeling</a:t>
            </a:r>
            <a:r>
              <a:rPr lang="en-GB" sz="1200" b="0" i="0" u="none" strike="noStrike" kern="1200" baseline="0" dirty="0">
                <a:solidFill>
                  <a:schemeClr val="tx1"/>
                </a:solidFill>
                <a:latin typeface="+mn-lt"/>
                <a:ea typeface="MS PGothic" pitchFamily="34" charset="-128"/>
                <a:cs typeface="ＭＳ Ｐゴシック" charset="-128"/>
              </a:rPr>
              <a:t> involve states (</a:t>
            </a:r>
            <a:r>
              <a:rPr lang="en-GB" sz="1200" b="1" i="0" u="none" strike="noStrike" kern="1200" baseline="0" dirty="0">
                <a:solidFill>
                  <a:schemeClr val="tx1"/>
                </a:solidFill>
                <a:latin typeface="+mn-lt"/>
                <a:ea typeface="MS PGothic" pitchFamily="34" charset="-128"/>
                <a:cs typeface="ＭＳ Ｐゴシック" charset="-128"/>
              </a:rPr>
              <a:t>discrete</a:t>
            </a:r>
            <a:r>
              <a:rPr lang="en-GB" sz="1200" b="0" i="0" u="none" strike="noStrike" kern="1200" baseline="0" dirty="0">
                <a:solidFill>
                  <a:schemeClr val="tx1"/>
                </a:solidFill>
                <a:latin typeface="+mn-lt"/>
                <a:ea typeface="MS PGothic" pitchFamily="34" charset="-128"/>
                <a:cs typeface="ＭＳ Ｐゴシック" charset="-128"/>
              </a:rPr>
              <a:t> representation) or instead involve the use of intensity dimensions (</a:t>
            </a:r>
            <a:r>
              <a:rPr lang="en-GB" sz="1200" b="1" i="0" u="none" strike="noStrike" kern="1200" baseline="0" dirty="0">
                <a:solidFill>
                  <a:schemeClr val="tx1"/>
                </a:solidFill>
                <a:latin typeface="+mn-lt"/>
                <a:ea typeface="MS PGothic" pitchFamily="34" charset="-128"/>
                <a:cs typeface="ＭＳ Ｐゴシック" charset="-128"/>
              </a:rPr>
              <a:t>continuous</a:t>
            </a:r>
            <a:r>
              <a:rPr lang="en-GB" sz="1200" b="0" i="0" u="none" strike="noStrike" kern="1200" baseline="0" dirty="0">
                <a:solidFill>
                  <a:schemeClr val="tx1"/>
                </a:solidFill>
                <a:latin typeface="+mn-lt"/>
                <a:ea typeface="MS PGothic" pitchFamily="34" charset="-128"/>
                <a:cs typeface="ＭＳ Ｐゴシック" charset="-128"/>
              </a:rPr>
              <a:t> representation)?</a:t>
            </a:r>
          </a:p>
          <a:p>
            <a:pPr marL="628650" lvl="1" indent="-171450">
              <a:buFont typeface="Arial" panose="020B0604020202020204" pitchFamily="34" charset="0"/>
              <a:buChar char="•"/>
            </a:pPr>
            <a:r>
              <a:rPr lang="en-GB" sz="1200" b="0" i="0" u="none" strike="noStrike" kern="1200" baseline="0" dirty="0">
                <a:solidFill>
                  <a:schemeClr val="tx1"/>
                </a:solidFill>
                <a:latin typeface="+mn-lt"/>
                <a:ea typeface="MS PGothic" pitchFamily="34" charset="-128"/>
                <a:cs typeface="ＭＳ Ｐゴシック" charset="-128"/>
              </a:rPr>
              <a:t>Are labels provided in </a:t>
            </a:r>
            <a:r>
              <a:rPr lang="en-GB" sz="1200" b="1" i="0" u="none" strike="noStrike" kern="1200" baseline="0" dirty="0">
                <a:solidFill>
                  <a:schemeClr val="tx1"/>
                </a:solidFill>
                <a:latin typeface="+mn-lt"/>
                <a:ea typeface="MS PGothic" pitchFamily="34" charset="-128"/>
                <a:cs typeface="ＭＳ Ｐゴシック" charset="-128"/>
              </a:rPr>
              <a:t>discrete time periods </a:t>
            </a:r>
            <a:r>
              <a:rPr lang="en-GB" sz="1200" b="0" i="0" u="none" strike="noStrike" kern="1200" baseline="0" dirty="0">
                <a:solidFill>
                  <a:schemeClr val="tx1"/>
                </a:solidFill>
                <a:latin typeface="+mn-lt"/>
                <a:ea typeface="MS PGothic" pitchFamily="34" charset="-128"/>
                <a:cs typeface="ＭＳ Ｐゴシック" charset="-128"/>
              </a:rPr>
              <a:t>or </a:t>
            </a:r>
            <a:r>
              <a:rPr lang="en-GB" sz="1200" b="1" i="0" u="none" strike="noStrike" kern="1200" baseline="0" dirty="0">
                <a:solidFill>
                  <a:schemeClr val="tx1"/>
                </a:solidFill>
                <a:latin typeface="+mn-lt"/>
                <a:ea typeface="MS PGothic" pitchFamily="34" charset="-128"/>
                <a:cs typeface="ＭＳ Ｐゴシック" charset="-128"/>
              </a:rPr>
              <a:t>continuously</a:t>
            </a:r>
            <a:r>
              <a:rPr lang="en-GB" sz="1200" b="0" i="0" u="none" strike="noStrike" kern="1200" baseline="0" dirty="0">
                <a:solidFill>
                  <a:schemeClr val="tx1"/>
                </a:solidFill>
                <a:latin typeface="+mn-lt"/>
                <a:ea typeface="MS PGothic" pitchFamily="34" charset="-128"/>
                <a:cs typeface="ＭＳ Ｐゴシック" charset="-128"/>
              </a:rPr>
              <a:t> as demonstrations?</a:t>
            </a:r>
          </a:p>
          <a:p>
            <a:pPr marL="628650" lvl="1" indent="-171450">
              <a:buFont typeface="Arial" panose="020B0604020202020204" pitchFamily="34" charset="0"/>
              <a:buChar char="•"/>
            </a:pPr>
            <a:r>
              <a:rPr lang="en-GB" sz="1200" b="0" i="0" u="none" strike="noStrike" kern="1200" baseline="0" dirty="0">
                <a:solidFill>
                  <a:schemeClr val="tx1"/>
                </a:solidFill>
                <a:latin typeface="+mn-lt"/>
                <a:ea typeface="MS PGothic" pitchFamily="34" charset="-128"/>
                <a:cs typeface="ＭＳ Ｐゴシック" charset="-128"/>
              </a:rPr>
              <a:t>Should the annotators be asked to </a:t>
            </a:r>
            <a:r>
              <a:rPr lang="en-GB" sz="1200" b="1" i="0" u="none" strike="noStrike" kern="1200" baseline="0" dirty="0">
                <a:solidFill>
                  <a:schemeClr val="tx1"/>
                </a:solidFill>
                <a:latin typeface="+mn-lt"/>
                <a:ea typeface="MS PGothic" pitchFamily="34" charset="-128"/>
                <a:cs typeface="ＭＳ Ｐゴシック" charset="-128"/>
              </a:rPr>
              <a:t>rate</a:t>
            </a:r>
            <a:r>
              <a:rPr lang="en-GB" sz="1200" b="0" i="0" u="none" strike="noStrike" kern="1200" baseline="0" dirty="0">
                <a:solidFill>
                  <a:schemeClr val="tx1"/>
                </a:solidFill>
                <a:latin typeface="+mn-lt"/>
                <a:ea typeface="MS PGothic" pitchFamily="34" charset="-128"/>
                <a:cs typeface="ＭＳ Ｐゴシック" charset="-128"/>
              </a:rPr>
              <a:t> a stimulus in an absolute fashion (e.g., frustration is 0.8) or, instead, </a:t>
            </a:r>
            <a:r>
              <a:rPr lang="en-GB" sz="1200" b="1" i="0" u="none" strike="noStrike" kern="1200" baseline="0" dirty="0">
                <a:solidFill>
                  <a:schemeClr val="tx1"/>
                </a:solidFill>
                <a:latin typeface="+mn-lt"/>
                <a:ea typeface="MS PGothic" pitchFamily="34" charset="-128"/>
                <a:cs typeface="ＭＳ Ｐゴシック" charset="-128"/>
              </a:rPr>
              <a:t>rank</a:t>
            </a:r>
            <a:r>
              <a:rPr lang="en-GB" sz="1200" b="0" i="0" u="none" strike="noStrike" kern="1200" baseline="0" dirty="0">
                <a:solidFill>
                  <a:schemeClr val="tx1"/>
                </a:solidFill>
                <a:latin typeface="+mn-lt"/>
                <a:ea typeface="MS PGothic" pitchFamily="34" charset="-128"/>
                <a:cs typeface="ＭＳ Ｐゴシック" charset="-128"/>
              </a:rPr>
              <a:t> it in a relative fashion (e.g., frustration is higher now)? </a:t>
            </a:r>
          </a:p>
          <a:p>
            <a:pPr marL="457200" lvl="1" indent="0">
              <a:buFont typeface="Arial" panose="020B0604020202020204" pitchFamily="34" charset="0"/>
              <a:buNone/>
            </a:pPr>
            <a:endParaRPr lang="en-GB" sz="1200" b="0" i="0" u="none" strike="noStrike" kern="1200" baseline="0" dirty="0">
              <a:solidFill>
                <a:schemeClr val="tx1"/>
              </a:solidFill>
              <a:latin typeface="+mn-lt"/>
              <a:ea typeface="MS PGothic" pitchFamily="34" charset="-128"/>
              <a:cs typeface="ＭＳ Ｐゴシック" charset="-128"/>
            </a:endParaRPr>
          </a:p>
          <a:p>
            <a:pPr marL="457200" lvl="1" indent="0">
              <a:buFont typeface="Arial" panose="020B0604020202020204" pitchFamily="34" charset="0"/>
              <a:buNone/>
            </a:pPr>
            <a:r>
              <a:rPr lang="en-GB" sz="1200" b="0" i="0" u="none" strike="noStrike" kern="1200" baseline="0" dirty="0">
                <a:solidFill>
                  <a:schemeClr val="tx1"/>
                </a:solidFill>
                <a:latin typeface="+mn-lt"/>
                <a:ea typeface="MS PGothic" pitchFamily="34" charset="-128"/>
                <a:cs typeface="ＭＳ Ｐゴシック" charset="-128"/>
              </a:rPr>
              <a:t>Answers to the above questions yield different data annotation protocols and, inevitably, varying degrees of data quality, validity and reliability.</a:t>
            </a:r>
            <a:endParaRPr lang="en-MT" dirty="0"/>
          </a:p>
          <a:p>
            <a:endParaRPr lang="en-MT" dirty="0"/>
          </a:p>
          <a:p>
            <a:endParaRPr lang="en-GB" dirty="0"/>
          </a:p>
        </p:txBody>
      </p:sp>
      <p:sp>
        <p:nvSpPr>
          <p:cNvPr id="4" name="Slide Number Placeholder 3">
            <a:extLst>
              <a:ext uri="{FF2B5EF4-FFF2-40B4-BE49-F238E27FC236}">
                <a16:creationId xmlns:a16="http://schemas.microsoft.com/office/drawing/2014/main" id="{3C8F475B-94AF-D73D-109E-B7E10FBAF1EB}"/>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520009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a:p>
            <a:r>
              <a:rPr lang="en-GB" sz="1200" b="0" i="0" u="none" strike="noStrike" kern="1200" baseline="0" dirty="0">
                <a:solidFill>
                  <a:schemeClr val="tx1"/>
                </a:solidFill>
                <a:latin typeface="+mn-lt"/>
                <a:ea typeface="MS PGothic" pitchFamily="34" charset="-128"/>
                <a:cs typeface="ＭＳ Ｐゴシック" charset="-128"/>
              </a:rPr>
              <a:t>Here we focus on questions specific to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that are usually raised in subjective </a:t>
            </a:r>
            <a:r>
              <a:rPr lang="en-GB" sz="1200" b="0" i="0" u="none" strike="noStrike" kern="1200" baseline="0" dirty="0" err="1">
                <a:solidFill>
                  <a:schemeClr val="tx1"/>
                </a:solidFill>
                <a:latin typeface="+mn-lt"/>
                <a:ea typeface="MS PGothic" pitchFamily="34" charset="-128"/>
                <a:cs typeface="ＭＳ Ｐゴシック" charset="-128"/>
              </a:rPr>
              <a:t>labeling</a:t>
            </a:r>
            <a:r>
              <a:rPr lang="en-GB" sz="1200" b="0" i="0" u="none" strike="noStrike" kern="1200" baseline="0" dirty="0">
                <a:solidFill>
                  <a:schemeClr val="tx1"/>
                </a:solidFill>
                <a:latin typeface="+mn-lt"/>
                <a:ea typeface="MS PGothic" pitchFamily="34" charset="-128"/>
                <a:cs typeface="ＭＳ Ｐゴシック" charset="-128"/>
              </a:rPr>
              <a:t> of player states. Moreover we detail the available tools that could be used for collecting player labels in games. </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The table summarizes all the tools we discuss in Section 11.3.</a:t>
            </a:r>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105</a:t>
            </a:fld>
            <a:endParaRPr lang="da-DK"/>
          </a:p>
        </p:txBody>
      </p:sp>
    </p:spTree>
    <p:extLst>
      <p:ext uri="{BB962C8B-B14F-4D97-AF65-F5344CB8AC3E}">
        <p14:creationId xmlns:p14="http://schemas.microsoft.com/office/powerpoint/2010/main" val="39015139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11.3 for more details]</a:t>
            </a:r>
          </a:p>
          <a:p>
            <a:endParaRPr lang="en-GB" dirty="0"/>
          </a:p>
          <a:p>
            <a:r>
              <a:rPr lang="en-GB" sz="1200" b="0" i="0" u="none" strike="noStrike" kern="1200" baseline="0" dirty="0">
                <a:solidFill>
                  <a:schemeClr val="tx1"/>
                </a:solidFill>
                <a:latin typeface="+mn-lt"/>
                <a:ea typeface="MS PGothic" pitchFamily="34" charset="-128"/>
                <a:cs typeface="ＭＳ Ｐゴシック" charset="-128"/>
              </a:rPr>
              <a:t>To model the experience of the player one needs to have access to labels of that experience. Those labels ideally need to be as close to the ground truth of experience as possible. The ground truth (or gold standard) in affective sciences refers to a hypothesized and unknown label, value, or function, that best characterizes and represents an affective construct or an experience. Labels are normally provided through manual annotation which is a rather laborious process. Manual annotation is however necessary given that we require some estimate of the ground truth for subjective notions such as the emotional states of the player. The accuracy of that estimation is regularly questioned as there are numerous factors contributing to a deviation between a label and the actual underlying player experience.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106</a:t>
            </a:fld>
            <a:endParaRPr lang="da-DK"/>
          </a:p>
        </p:txBody>
      </p:sp>
    </p:spTree>
    <p:extLst>
      <p:ext uri="{BB962C8B-B14F-4D97-AF65-F5344CB8AC3E}">
        <p14:creationId xmlns:p14="http://schemas.microsoft.com/office/powerpoint/2010/main" val="38003385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importance</a:t>
            </a:r>
            <a:r>
              <a:rPr lang="en-GB" baseline="0" dirty="0"/>
              <a:t> of labels is crucial!</a:t>
            </a:r>
            <a:endParaRPr lang="en-GB" dirty="0"/>
          </a:p>
          <a:p>
            <a:pPr marL="171450" indent="-171450">
              <a:buFont typeface="Arial" panose="020B0604020202020204" pitchFamily="34" charset="0"/>
              <a:buChar char="•"/>
            </a:pPr>
            <a:r>
              <a:rPr lang="en-GB" dirty="0"/>
              <a:t>Data is available in massive amounts.</a:t>
            </a:r>
            <a:r>
              <a:rPr lang="en-GB" baseline="0" dirty="0"/>
              <a:t> </a:t>
            </a:r>
          </a:p>
          <a:p>
            <a:pPr marL="171450" indent="-171450">
              <a:buFont typeface="Arial" panose="020B0604020202020204" pitchFamily="34" charset="0"/>
              <a:buChar char="•"/>
            </a:pPr>
            <a:r>
              <a:rPr lang="en-GB" dirty="0"/>
              <a:t>Deep (machine) learning is doing</a:t>
            </a:r>
            <a:r>
              <a:rPr lang="en-GB" baseline="0" dirty="0"/>
              <a:t> well on its part</a:t>
            </a:r>
          </a:p>
          <a:p>
            <a:pPr marL="171450" indent="-171450">
              <a:buFont typeface="Arial" panose="020B0604020202020204" pitchFamily="34" charset="0"/>
              <a:buChar char="•"/>
            </a:pPr>
            <a:r>
              <a:rPr lang="en-GB" baseline="0" dirty="0"/>
              <a:t>The quality of labels are key for success – (e.g. see adversarial examples)</a:t>
            </a:r>
          </a:p>
          <a:p>
            <a:pPr marL="171450" indent="-171450">
              <a:buFont typeface="Arial" panose="020B0604020202020204" pitchFamily="34" charset="0"/>
              <a:buChar char="•"/>
            </a:pPr>
            <a:r>
              <a:rPr lang="en-GB" baseline="0" dirty="0"/>
              <a:t>So how to we label experience/</a:t>
            </a:r>
            <a:r>
              <a:rPr lang="en-GB" baseline="0" dirty="0" err="1"/>
              <a:t>behavior</a:t>
            </a:r>
            <a:r>
              <a:rPr lang="en-GB" baseline="0" dirty="0"/>
              <a:t> of play?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107</a:t>
            </a:fld>
            <a:endParaRPr lang="da-DK"/>
          </a:p>
        </p:txBody>
      </p:sp>
    </p:spTree>
    <p:extLst>
      <p:ext uri="{BB962C8B-B14F-4D97-AF65-F5344CB8AC3E}">
        <p14:creationId xmlns:p14="http://schemas.microsoft.com/office/powerpoint/2010/main" val="28003035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mn-lt"/>
              </a:rPr>
              <a:t>These </a:t>
            </a:r>
            <a:r>
              <a:rPr lang="en-US" sz="1200" b="1" dirty="0">
                <a:latin typeface="+mn-lt"/>
              </a:rPr>
              <a:t>general</a:t>
            </a:r>
            <a:r>
              <a:rPr lang="en-US" sz="1200" dirty="0">
                <a:latin typeface="+mn-lt"/>
              </a:rPr>
              <a:t> Human Feedback questions are covered in Section 2.4</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108</a:t>
            </a:fld>
            <a:endParaRPr lang="da-DK"/>
          </a:p>
        </p:txBody>
      </p:sp>
    </p:spTree>
    <p:extLst>
      <p:ext uri="{BB962C8B-B14F-4D97-AF65-F5344CB8AC3E}">
        <p14:creationId xmlns:p14="http://schemas.microsoft.com/office/powerpoint/2010/main" val="6933185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These </a:t>
            </a:r>
            <a:r>
              <a:rPr lang="en-US" sz="1200" b="1" dirty="0"/>
              <a:t>specific</a:t>
            </a:r>
            <a:r>
              <a:rPr lang="en-US" sz="1200" dirty="0"/>
              <a:t> questions about labeling of player experience and behavior are covered here [Section 11.3]</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109</a:t>
            </a:fld>
            <a:endParaRPr lang="da-DK"/>
          </a:p>
        </p:txBody>
      </p:sp>
    </p:spTree>
    <p:extLst>
      <p:ext uri="{BB962C8B-B14F-4D97-AF65-F5344CB8AC3E}">
        <p14:creationId xmlns:p14="http://schemas.microsoft.com/office/powerpoint/2010/main" val="124886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11.3 for more details]</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110</a:t>
            </a:fld>
            <a:endParaRPr lang="da-DK"/>
          </a:p>
        </p:txBody>
      </p:sp>
    </p:spTree>
    <p:extLst>
      <p:ext uri="{BB962C8B-B14F-4D97-AF65-F5344CB8AC3E}">
        <p14:creationId xmlns:p14="http://schemas.microsoft.com/office/powerpoint/2010/main" val="8349188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2BB7-549B-4F11-2124-EE69F4D2E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0BBA4-21B7-8F7C-B8C3-F106777A4D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FF32E-C1C9-5570-0DB6-40C4A003974F}"/>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11.3 for more details]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The core strength of </a:t>
            </a:r>
            <a:r>
              <a:rPr lang="en-GB" sz="1200" b="1" i="0" u="none" strike="noStrike" kern="1200" baseline="0" dirty="0">
                <a:solidFill>
                  <a:schemeClr val="tx1"/>
                </a:solidFill>
                <a:latin typeface="+mn-lt"/>
                <a:ea typeface="MS PGothic" pitchFamily="34" charset="-128"/>
                <a:cs typeface="ＭＳ Ｐゴシック" charset="-128"/>
              </a:rPr>
              <a:t>one-dimensional</a:t>
            </a:r>
            <a:r>
              <a:rPr lang="en-GB" sz="1200" b="0" i="0" u="none" strike="noStrike" kern="1200" baseline="0" dirty="0">
                <a:solidFill>
                  <a:schemeClr val="tx1"/>
                </a:solidFill>
                <a:latin typeface="+mn-lt"/>
                <a:ea typeface="MS PGothic" pitchFamily="34" charset="-128"/>
                <a:cs typeface="ＭＳ Ｐゴシック" charset="-128"/>
              </a:rPr>
              <a:t> </a:t>
            </a:r>
            <a:r>
              <a:rPr lang="en-GB" sz="1200" b="0" i="0" u="none" strike="noStrike" kern="1200" baseline="0" dirty="0" err="1">
                <a:solidFill>
                  <a:schemeClr val="tx1"/>
                </a:solidFill>
                <a:latin typeface="+mn-lt"/>
                <a:ea typeface="MS PGothic" pitchFamily="34" charset="-128"/>
                <a:cs typeface="ＭＳ Ｐゴシック" charset="-128"/>
              </a:rPr>
              <a:t>labeling</a:t>
            </a:r>
            <a:r>
              <a:rPr lang="en-GB" sz="1200" b="0" i="0" u="none" strike="noStrike" kern="1200" baseline="0" dirty="0">
                <a:solidFill>
                  <a:schemeClr val="tx1"/>
                </a:solidFill>
                <a:latin typeface="+mn-lt"/>
                <a:ea typeface="MS PGothic" pitchFamily="34" charset="-128"/>
                <a:cs typeface="ＭＳ Ｐゴシック" charset="-128"/>
              </a:rPr>
              <a:t> tools is the reduced cognitive</a:t>
            </a:r>
          </a:p>
          <a:p>
            <a:r>
              <a:rPr lang="en-GB" sz="1200" b="0" i="0" u="none" strike="noStrike" kern="1200" baseline="0" dirty="0">
                <a:solidFill>
                  <a:schemeClr val="tx1"/>
                </a:solidFill>
                <a:latin typeface="+mn-lt"/>
                <a:ea typeface="MS PGothic" pitchFamily="34" charset="-128"/>
                <a:cs typeface="ＭＳ Ｐゴシック" charset="-128"/>
              </a:rPr>
              <a:t>load on annotators compared to multi-dimensional </a:t>
            </a:r>
            <a:r>
              <a:rPr lang="en-GB" sz="1200" b="0" i="0" u="none" strike="noStrike" kern="1200" baseline="0" dirty="0" err="1">
                <a:solidFill>
                  <a:schemeClr val="tx1"/>
                </a:solidFill>
                <a:latin typeface="+mn-lt"/>
                <a:ea typeface="MS PGothic" pitchFamily="34" charset="-128"/>
                <a:cs typeface="ＭＳ Ｐゴシック" charset="-128"/>
              </a:rPr>
              <a:t>labeling</a:t>
            </a:r>
            <a:r>
              <a:rPr lang="en-GB" sz="1200" b="0" i="0" u="none" strike="noStrike" kern="1200" baseline="0" dirty="0">
                <a:solidFill>
                  <a:schemeClr val="tx1"/>
                </a:solidFill>
                <a:latin typeface="+mn-lt"/>
                <a:ea typeface="MS PGothic" pitchFamily="34" charset="-128"/>
                <a:cs typeface="ＭＳ Ｐゴシック" charset="-128"/>
              </a:rPr>
              <a:t>. Evidence</a:t>
            </a:r>
          </a:p>
          <a:p>
            <a:r>
              <a:rPr lang="en-GB" sz="1200" b="0" i="0" u="none" strike="noStrike" kern="1200" baseline="0" dirty="0">
                <a:solidFill>
                  <a:schemeClr val="tx1"/>
                </a:solidFill>
                <a:latin typeface="+mn-lt"/>
                <a:ea typeface="MS PGothic" pitchFamily="34" charset="-128"/>
                <a:cs typeface="ＭＳ Ｐゴシック" charset="-128"/>
              </a:rPr>
              <a:t>also suggests that focusing on one experience dimension at a time reduces noise and</a:t>
            </a:r>
          </a:p>
          <a:p>
            <a:r>
              <a:rPr lang="en-GB" sz="1200" b="0" i="0" u="none" strike="noStrike" kern="1200" baseline="0" dirty="0">
                <a:solidFill>
                  <a:schemeClr val="tx1"/>
                </a:solidFill>
                <a:latin typeface="+mn-lt"/>
                <a:ea typeface="MS PGothic" pitchFamily="34" charset="-128"/>
                <a:cs typeface="ＭＳ Ｐゴシック" charset="-128"/>
              </a:rPr>
              <a:t>provides data of higher validity.</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The benefits of </a:t>
            </a:r>
            <a:r>
              <a:rPr lang="en-GB" sz="1200" b="1" i="0" u="none" strike="noStrike" kern="1200" baseline="0" dirty="0">
                <a:solidFill>
                  <a:schemeClr val="tx1"/>
                </a:solidFill>
                <a:latin typeface="+mn-lt"/>
                <a:ea typeface="MS PGothic" pitchFamily="34" charset="-128"/>
                <a:cs typeface="ＭＳ Ｐゴシック" charset="-128"/>
              </a:rPr>
              <a:t>multi-dimensional</a:t>
            </a:r>
            <a:r>
              <a:rPr lang="en-GB" sz="1200" b="0" i="0" u="none" strike="noStrike" kern="1200" baseline="0" dirty="0">
                <a:solidFill>
                  <a:schemeClr val="tx1"/>
                </a:solidFill>
                <a:latin typeface="+mn-lt"/>
                <a:ea typeface="MS PGothic" pitchFamily="34" charset="-128"/>
                <a:cs typeface="ＭＳ Ｐゴシック" charset="-128"/>
              </a:rPr>
              <a:t> tools are many</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S PGothic" pitchFamily="34" charset="-128"/>
                <a:cs typeface="ＭＳ Ｐゴシック" charset="-128"/>
              </a:rPr>
              <a:t>They can solicit labels at a higher rate as more than one notion can be </a:t>
            </a:r>
            <a:r>
              <a:rPr lang="en-GB" sz="1200" b="0" i="0" u="none" strike="noStrike" kern="1200" baseline="0" dirty="0" err="1">
                <a:solidFill>
                  <a:schemeClr val="tx1"/>
                </a:solidFill>
                <a:latin typeface="+mn-lt"/>
                <a:ea typeface="MS PGothic" pitchFamily="34" charset="-128"/>
                <a:cs typeface="ＭＳ Ｐゴシック" charset="-128"/>
              </a:rPr>
              <a:t>labeled</a:t>
            </a:r>
            <a:r>
              <a:rPr lang="en-GB" sz="1200" b="0" i="0" u="none" strike="noStrike" kern="1200" baseline="0" dirty="0">
                <a:solidFill>
                  <a:schemeClr val="tx1"/>
                </a:solidFill>
                <a:latin typeface="+mn-lt"/>
                <a:ea typeface="MS PGothic" pitchFamily="34" charset="-128"/>
                <a:cs typeface="ＭＳ Ｐゴシック" charset="-128"/>
              </a:rPr>
              <a:t> synchronously</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S PGothic" pitchFamily="34" charset="-128"/>
                <a:cs typeface="ＭＳ Ｐゴシック" charset="-128"/>
              </a:rPr>
              <a:t>As labels across different dimensions are collected simultaneously, labels are less susceptible to recency effects</a:t>
            </a:r>
          </a:p>
          <a:p>
            <a:endParaRPr lang="en-GB" dirty="0"/>
          </a:p>
        </p:txBody>
      </p:sp>
      <p:sp>
        <p:nvSpPr>
          <p:cNvPr id="4" name="Slide Number Placeholder 3">
            <a:extLst>
              <a:ext uri="{FF2B5EF4-FFF2-40B4-BE49-F238E27FC236}">
                <a16:creationId xmlns:a16="http://schemas.microsoft.com/office/drawing/2014/main" id="{6382EB05-FF10-0E12-8247-4B2B99342692}"/>
              </a:ext>
            </a:extLst>
          </p:cNvPr>
          <p:cNvSpPr>
            <a:spLocks noGrp="1"/>
          </p:cNvSpPr>
          <p:nvPr>
            <p:ph type="sldNum" sz="quarter" idx="10"/>
          </p:nvPr>
        </p:nvSpPr>
        <p:spPr/>
        <p:txBody>
          <a:bodyPr/>
          <a:lstStyle/>
          <a:p>
            <a:pPr>
              <a:defRPr/>
            </a:pPr>
            <a:fld id="{763F58E1-992D-44B1-A1DD-87207F2D9151}" type="slidenum">
              <a:rPr lang="da-DK" smtClean="0"/>
              <a:pPr>
                <a:defRPr/>
              </a:pPr>
              <a:t>111</a:t>
            </a:fld>
            <a:endParaRPr lang="da-DK"/>
          </a:p>
        </p:txBody>
      </p:sp>
    </p:spTree>
    <p:extLst>
      <p:ext uri="{BB962C8B-B14F-4D97-AF65-F5344CB8AC3E}">
        <p14:creationId xmlns:p14="http://schemas.microsoft.com/office/powerpoint/2010/main" val="953184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[see</a:t>
            </a:r>
            <a:r>
              <a:rPr lang="en-US" altLang="en-US" baseline="0" dirty="0"/>
              <a:t> Section 10.1 for more details]</a:t>
            </a:r>
          </a:p>
          <a:p>
            <a:endParaRPr lang="en-US" altLang="en-US" baseline="0" dirty="0"/>
          </a:p>
          <a:p>
            <a:r>
              <a:rPr lang="en-US" altLang="en-US" baseline="0" dirty="0"/>
              <a:t>Let us first attempt to define what player modeling is within the focus of this book</a:t>
            </a:r>
          </a:p>
          <a:p>
            <a:endParaRPr lang="en-US" altLang="en-US" baseline="0" dirty="0"/>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11</a:t>
            </a:fld>
            <a:endParaRPr lang="da-DK"/>
          </a:p>
        </p:txBody>
      </p:sp>
    </p:spTree>
    <p:extLst>
      <p:ext uri="{BB962C8B-B14F-4D97-AF65-F5344CB8AC3E}">
        <p14:creationId xmlns:p14="http://schemas.microsoft.com/office/powerpoint/2010/main" val="20113986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11.3 for more details]</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112</a:t>
            </a:fld>
            <a:endParaRPr lang="da-DK"/>
          </a:p>
        </p:txBody>
      </p:sp>
    </p:spTree>
    <p:extLst>
      <p:ext uri="{BB962C8B-B14F-4D97-AF65-F5344CB8AC3E}">
        <p14:creationId xmlns:p14="http://schemas.microsoft.com/office/powerpoint/2010/main" val="5624450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11.3 for more details]</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113</a:t>
            </a:fld>
            <a:endParaRPr lang="da-DK"/>
          </a:p>
        </p:txBody>
      </p:sp>
    </p:spTree>
    <p:extLst>
      <p:ext uri="{BB962C8B-B14F-4D97-AF65-F5344CB8AC3E}">
        <p14:creationId xmlns:p14="http://schemas.microsoft.com/office/powerpoint/2010/main" val="37272777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11.3 for more details]</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114</a:t>
            </a:fld>
            <a:endParaRPr lang="da-DK"/>
          </a:p>
        </p:txBody>
      </p:sp>
    </p:spTree>
    <p:extLst>
      <p:ext uri="{BB962C8B-B14F-4D97-AF65-F5344CB8AC3E}">
        <p14:creationId xmlns:p14="http://schemas.microsoft.com/office/powerpoint/2010/main" val="25074922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11.3 for more details]</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115</a:t>
            </a:fld>
            <a:endParaRPr lang="da-DK"/>
          </a:p>
        </p:txBody>
      </p:sp>
    </p:spTree>
    <p:extLst>
      <p:ext uri="{BB962C8B-B14F-4D97-AF65-F5344CB8AC3E}">
        <p14:creationId xmlns:p14="http://schemas.microsoft.com/office/powerpoint/2010/main" val="192389699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A8898-4992-A564-59CB-F19670D95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39A93-7F89-2A0D-62F3-CF5264EE3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5A6259-E466-E526-92FC-C9BABE64C7C0}"/>
              </a:ext>
            </a:extLst>
          </p:cNvPr>
          <p:cNvSpPr>
            <a:spLocks noGrp="1"/>
          </p:cNvSpPr>
          <p:nvPr>
            <p:ph type="body" idx="1"/>
          </p:nvPr>
        </p:nvSpPr>
        <p:spPr/>
        <p:txBody>
          <a:bodyPr>
            <a:normAutofit/>
          </a:bodyPr>
          <a:lstStyle/>
          <a:p>
            <a:r>
              <a:rPr lang="en-GB" sz="1200" b="0" i="0" u="none" strike="noStrike" kern="1200" baseline="0" dirty="0">
                <a:solidFill>
                  <a:schemeClr val="tx1"/>
                </a:solidFill>
                <a:latin typeface="+mn-lt"/>
                <a:ea typeface="MS PGothic" pitchFamily="34" charset="-128"/>
                <a:cs typeface="ＭＳ Ｐゴシック" charset="-128"/>
              </a:rPr>
              <a:t>[See Section 11.4 for more details]</a:t>
            </a:r>
          </a:p>
          <a:p>
            <a:endParaRPr lang="en-GB" sz="1200" b="0" i="0" u="none" strike="noStrike" kern="1200" baseline="0" dirty="0">
              <a:solidFill>
                <a:schemeClr val="tx1"/>
              </a:solidFill>
              <a:latin typeface="+mn-lt"/>
              <a:ea typeface="MS PGothic" pitchFamily="34" charset="-128"/>
              <a:cs typeface="ＭＳ Ｐゴシック" charset="-128"/>
            </a:endParaRPr>
          </a:p>
        </p:txBody>
      </p:sp>
      <p:sp>
        <p:nvSpPr>
          <p:cNvPr id="4" name="Slide Number Placeholder 3">
            <a:extLst>
              <a:ext uri="{FF2B5EF4-FFF2-40B4-BE49-F238E27FC236}">
                <a16:creationId xmlns:a16="http://schemas.microsoft.com/office/drawing/2014/main" id="{570E25AA-E47C-EC01-E4E0-E3CA4A04D8BE}"/>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116</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929744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117</a:t>
            </a:fld>
            <a:endParaRPr lang="da-DK"/>
          </a:p>
        </p:txBody>
      </p:sp>
    </p:spTree>
    <p:extLst>
      <p:ext uri="{BB962C8B-B14F-4D97-AF65-F5344CB8AC3E}">
        <p14:creationId xmlns:p14="http://schemas.microsoft.com/office/powerpoint/2010/main" val="2496408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11.4.5 and 11.4.6 for more details]</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118</a:t>
            </a:fld>
            <a:endParaRPr lang="da-DK"/>
          </a:p>
        </p:txBody>
      </p:sp>
    </p:spTree>
    <p:extLst>
      <p:ext uri="{BB962C8B-B14F-4D97-AF65-F5344CB8AC3E}">
        <p14:creationId xmlns:p14="http://schemas.microsoft.com/office/powerpoint/2010/main" val="19504584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11.4.3 for more details]</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119</a:t>
            </a:fld>
            <a:endParaRPr lang="da-DK"/>
          </a:p>
        </p:txBody>
      </p:sp>
    </p:spTree>
    <p:extLst>
      <p:ext uri="{BB962C8B-B14F-4D97-AF65-F5344CB8AC3E}">
        <p14:creationId xmlns:p14="http://schemas.microsoft.com/office/powerpoint/2010/main" val="972346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11.4.2 and 11.4.4 for more details]</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120</a:t>
            </a:fld>
            <a:endParaRPr lang="da-DK"/>
          </a:p>
        </p:txBody>
      </p:sp>
    </p:spTree>
    <p:extLst>
      <p:ext uri="{BB962C8B-B14F-4D97-AF65-F5344CB8AC3E}">
        <p14:creationId xmlns:p14="http://schemas.microsoft.com/office/powerpoint/2010/main" val="31941728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11.4.1 for more details]</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121</a:t>
            </a:fld>
            <a:endParaRPr lang="da-DK"/>
          </a:p>
        </p:txBody>
      </p:sp>
    </p:spTree>
    <p:extLst>
      <p:ext uri="{BB962C8B-B14F-4D97-AF65-F5344CB8AC3E}">
        <p14:creationId xmlns:p14="http://schemas.microsoft.com/office/powerpoint/2010/main" val="730739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Defining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The two possible goals (playing,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AI can aim for</a:t>
            </a:r>
          </a:p>
          <a:p>
            <a:r>
              <a:rPr lang="en-GB" sz="1200" b="0" i="0" u="none" strike="noStrike" kern="1200" baseline="0" dirty="0">
                <a:solidFill>
                  <a:schemeClr val="tx1"/>
                </a:solidFill>
                <a:latin typeface="+mn-lt"/>
                <a:ea typeface="MS PGothic" pitchFamily="34" charset="-128"/>
                <a:cs typeface="ＭＳ Ｐゴシック" charset="-128"/>
              </a:rPr>
              <a:t>and the two data sources (human, AI) it can model. We provide a summary of motivations and</a:t>
            </a:r>
          </a:p>
          <a:p>
            <a:r>
              <a:rPr lang="en-GB" sz="1200" b="0" i="0" u="none" strike="noStrike" kern="1200" baseline="0" dirty="0">
                <a:solidFill>
                  <a:schemeClr val="tx1"/>
                </a:solidFill>
                <a:latin typeface="+mn-lt"/>
                <a:ea typeface="MS PGothic" pitchFamily="34" charset="-128"/>
                <a:cs typeface="ＭＳ Ｐゴシック" charset="-128"/>
              </a:rPr>
              <a:t>some indicative examples for each of the four options.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covered in this part of the</a:t>
            </a:r>
          </a:p>
          <a:p>
            <a:r>
              <a:rPr lang="en-GB" sz="1200" b="0" i="0" u="none" strike="noStrike" kern="1200" baseline="0" dirty="0">
                <a:solidFill>
                  <a:schemeClr val="tx1"/>
                </a:solidFill>
                <a:latin typeface="+mn-lt"/>
                <a:ea typeface="MS PGothic" pitchFamily="34" charset="-128"/>
                <a:cs typeface="ＭＳ Ｐゴシック" charset="-128"/>
              </a:rPr>
              <a:t>book primarily studies humans as </a:t>
            </a:r>
            <a:r>
              <a:rPr lang="en-GB" sz="1200" b="0" i="0" u="none" strike="noStrike" kern="1200" baseline="0" dirty="0" err="1">
                <a:solidFill>
                  <a:schemeClr val="tx1"/>
                </a:solidFill>
                <a:latin typeface="+mn-lt"/>
                <a:ea typeface="MS PGothic" pitchFamily="34" charset="-128"/>
                <a:cs typeface="ＭＳ Ｐゴシック" charset="-128"/>
              </a:rPr>
              <a:t>modeled</a:t>
            </a:r>
            <a:r>
              <a:rPr lang="en-GB" sz="1200" b="0" i="0" u="none" strike="noStrike" kern="1200" baseline="0" dirty="0">
                <a:solidFill>
                  <a:schemeClr val="tx1"/>
                </a:solidFill>
                <a:latin typeface="+mn-lt"/>
                <a:ea typeface="MS PGothic" pitchFamily="34" charset="-128"/>
                <a:cs typeface="ＭＳ Ｐゴシック" charset="-128"/>
              </a:rPr>
              <a:t> from human demonstrations (top right box).</a:t>
            </a:r>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12</a:t>
            </a:fld>
            <a:endParaRPr lang="da-DK"/>
          </a:p>
        </p:txBody>
      </p:sp>
    </p:spTree>
    <p:extLst>
      <p:ext uri="{BB962C8B-B14F-4D97-AF65-F5344CB8AC3E}">
        <p14:creationId xmlns:p14="http://schemas.microsoft.com/office/powerpoint/2010/main" val="156043291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Chapter 12 for more details]</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122</a:t>
            </a:fld>
            <a:endParaRPr lang="da-DK"/>
          </a:p>
        </p:txBody>
      </p:sp>
    </p:spTree>
    <p:extLst>
      <p:ext uri="{BB962C8B-B14F-4D97-AF65-F5344CB8AC3E}">
        <p14:creationId xmlns:p14="http://schemas.microsoft.com/office/powerpoint/2010/main" val="39834642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The examples we present shed some light on practical uses of player models but</a:t>
            </a:r>
          </a:p>
          <a:p>
            <a:r>
              <a:rPr lang="en-GB" sz="1200" b="0" i="0" u="none" strike="noStrike" kern="1200" baseline="0" dirty="0">
                <a:solidFill>
                  <a:schemeClr val="tx1"/>
                </a:solidFill>
                <a:latin typeface="+mn-lt"/>
                <a:ea typeface="MS PGothic" pitchFamily="34" charset="-128"/>
                <a:cs typeface="ＭＳ Ｐゴシック" charset="-128"/>
              </a:rPr>
              <a:t>they are far from exhausting all the possible roles and use cases for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We select </a:t>
            </a:r>
            <a:r>
              <a:rPr lang="en-GB" sz="1200" b="1" i="0" u="none" strike="noStrike" kern="1200" baseline="0" dirty="0">
                <a:solidFill>
                  <a:schemeClr val="tx1"/>
                </a:solidFill>
                <a:latin typeface="+mn-lt"/>
                <a:ea typeface="MS PGothic" pitchFamily="34" charset="-128"/>
                <a:cs typeface="ＭＳ Ｐゴシック" charset="-128"/>
              </a:rPr>
              <a:t>seven </a:t>
            </a:r>
            <a:r>
              <a:rPr lang="en-GB" sz="1200" b="0" i="0" u="none" strike="noStrike" kern="1200" baseline="0" dirty="0">
                <a:solidFill>
                  <a:schemeClr val="tx1"/>
                </a:solidFill>
                <a:latin typeface="+mn-lt"/>
                <a:ea typeface="MS PGothic" pitchFamily="34" charset="-128"/>
                <a:cs typeface="ＭＳ Ｐゴシック" charset="-128"/>
              </a:rPr>
              <a:t>representative case studies based on a number of criteria.</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S PGothic" pitchFamily="34" charset="-128"/>
                <a:cs typeface="ＭＳ Ｐゴシック" charset="-128"/>
              </a:rPr>
              <a:t>our familiarity with the use case</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S PGothic" pitchFamily="34" charset="-128"/>
                <a:cs typeface="ＭＳ Ｐゴシック" charset="-128"/>
              </a:rPr>
              <a:t>impact of the work</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S PGothic" pitchFamily="34" charset="-128"/>
                <a:cs typeface="ＭＳ Ｐゴシック" charset="-128"/>
              </a:rPr>
              <a:t>thoroughness of the analysis,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S PGothic" pitchFamily="34" charset="-128"/>
                <a:cs typeface="ＭＳ Ｐゴシック" charset="-128"/>
              </a:rPr>
              <a:t>usefulness of the case study from a pedagogical perspective. </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S PGothic" pitchFamily="34" charset="-128"/>
              <a:cs typeface="ＭＳ Ｐゴシック" charset="-128"/>
            </a:endParaRPr>
          </a:p>
          <a:p>
            <a:pPr marL="0" indent="0">
              <a:buFont typeface="Arial" panose="020B0604020202020204" pitchFamily="34" charset="0"/>
              <a:buNone/>
            </a:pPr>
            <a:r>
              <a:rPr lang="en-GB" sz="1200" b="0" i="0" u="none" strike="noStrike" kern="1200" baseline="0" dirty="0">
                <a:solidFill>
                  <a:schemeClr val="tx1"/>
                </a:solidFill>
                <a:latin typeface="+mn-lt"/>
                <a:ea typeface="MS PGothic" pitchFamily="34" charset="-128"/>
                <a:cs typeface="ＭＳ Ｐゴシック" charset="-128"/>
              </a:rPr>
              <a:t>The examples covered in Ch 12 vary in terms of AI methods and representations used, model observations, roles of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and game genres considered. The games involved in the presented studies come both from research prototypes and commercial-standard </a:t>
            </a:r>
            <a:r>
              <a:rPr lang="en-US" sz="1200" b="0" i="0" u="none" strike="noStrike" kern="1200" baseline="0" dirty="0">
                <a:solidFill>
                  <a:schemeClr val="tx1"/>
                </a:solidFill>
                <a:latin typeface="+mn-lt"/>
                <a:ea typeface="MS PGothic" pitchFamily="34" charset="-128"/>
                <a:cs typeface="ＭＳ Ｐゴシック" charset="-128"/>
              </a:rPr>
              <a:t>games.</a:t>
            </a:r>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123</a:t>
            </a:fld>
            <a:endParaRPr lang="da-DK"/>
          </a:p>
        </p:txBody>
      </p:sp>
    </p:spTree>
    <p:extLst>
      <p:ext uri="{BB962C8B-B14F-4D97-AF65-F5344CB8AC3E}">
        <p14:creationId xmlns:p14="http://schemas.microsoft.com/office/powerpoint/2010/main" val="39196318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1B945-E943-1213-9093-385E6F180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C100AE-962A-05AE-85D8-564069546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68097-E37E-6763-84F5-7056E0625CD8}"/>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[see Section 12.1 for more</a:t>
            </a:r>
            <a:r>
              <a:rPr lang="en-US" altLang="en-US" baseline="0" dirty="0"/>
              <a:t> details]</a:t>
            </a:r>
          </a:p>
          <a:p>
            <a:endParaRPr lang="en-GB" dirty="0"/>
          </a:p>
        </p:txBody>
      </p:sp>
      <p:sp>
        <p:nvSpPr>
          <p:cNvPr id="4" name="Slide Number Placeholder 3">
            <a:extLst>
              <a:ext uri="{FF2B5EF4-FFF2-40B4-BE49-F238E27FC236}">
                <a16:creationId xmlns:a16="http://schemas.microsoft.com/office/drawing/2014/main" id="{D883304B-4C85-4ED5-51FE-814FE0FE1A93}"/>
              </a:ext>
            </a:extLst>
          </p:cNvPr>
          <p:cNvSpPr>
            <a:spLocks noGrp="1"/>
          </p:cNvSpPr>
          <p:nvPr>
            <p:ph type="sldNum" sz="quarter" idx="10"/>
          </p:nvPr>
        </p:nvSpPr>
        <p:spPr/>
        <p:txBody>
          <a:bodyPr/>
          <a:lstStyle/>
          <a:p>
            <a:pPr>
              <a:defRPr/>
            </a:pPr>
            <a:fld id="{763F58E1-992D-44B1-A1DD-87207F2D9151}" type="slidenum">
              <a:rPr lang="da-DK" smtClean="0"/>
              <a:pPr>
                <a:defRPr/>
              </a:pPr>
              <a:t>124</a:t>
            </a:fld>
            <a:endParaRPr lang="da-DK"/>
          </a:p>
        </p:txBody>
      </p:sp>
    </p:spTree>
    <p:extLst>
      <p:ext uri="{BB962C8B-B14F-4D97-AF65-F5344CB8AC3E}">
        <p14:creationId xmlns:p14="http://schemas.microsoft.com/office/powerpoint/2010/main" val="4567097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971925" y="8774113"/>
            <a:ext cx="303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defRPr>
                <a:solidFill>
                  <a:schemeClr val="tx1"/>
                </a:solidFill>
                <a:latin typeface="Tahoma" panose="020B0604030504040204" pitchFamily="34" charset="0"/>
              </a:defRPr>
            </a:lvl1pPr>
            <a:lvl2pPr marL="742950" indent="-285750" defTabSz="931863" eaLnBrk="0" hangingPunct="0">
              <a:defRPr>
                <a:solidFill>
                  <a:schemeClr val="tx1"/>
                </a:solidFill>
                <a:latin typeface="Tahoma" panose="020B0604030504040204" pitchFamily="34" charset="0"/>
              </a:defRPr>
            </a:lvl2pPr>
            <a:lvl3pPr marL="1143000" indent="-228600" defTabSz="931863" eaLnBrk="0" hangingPunct="0">
              <a:defRPr>
                <a:solidFill>
                  <a:schemeClr val="tx1"/>
                </a:solidFill>
                <a:latin typeface="Tahoma" panose="020B0604030504040204" pitchFamily="34" charset="0"/>
              </a:defRPr>
            </a:lvl3pPr>
            <a:lvl4pPr marL="1600200" indent="-228600" defTabSz="931863" eaLnBrk="0" hangingPunct="0">
              <a:defRPr>
                <a:solidFill>
                  <a:schemeClr val="tx1"/>
                </a:solidFill>
                <a:latin typeface="Tahoma" panose="020B0604030504040204" pitchFamily="34" charset="0"/>
              </a:defRPr>
            </a:lvl4pPr>
            <a:lvl5pPr marL="2057400" indent="-228600" defTabSz="931863" eaLnBrk="0" hangingPunct="0">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3EAF2D74-0286-4DB9-A314-0E741F903D9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itchFamily="34" charset="-128"/>
              <a:cs typeface="+mn-cs"/>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[see Section 12.1 for more</a:t>
            </a:r>
            <a:r>
              <a:rPr lang="en-US" altLang="en-US" baseline="0" dirty="0"/>
              <a:t> details]</a:t>
            </a:r>
          </a:p>
          <a:p>
            <a:endParaRPr lang="en-US" altLang="en-US" dirty="0"/>
          </a:p>
          <a:p>
            <a:r>
              <a:rPr lang="en-US" altLang="en-US" dirty="0"/>
              <a:t>We will now look at an unsupervised learning (player embeddings) example </a:t>
            </a:r>
            <a:r>
              <a:rPr lang="en-US" altLang="en-US" baseline="0" dirty="0"/>
              <a:t>in the popular </a:t>
            </a:r>
            <a:r>
              <a:rPr lang="en-US" altLang="en-US" i="1" baseline="0" dirty="0"/>
              <a:t>Tomb Raider: Underworld</a:t>
            </a:r>
            <a:r>
              <a:rPr lang="en-US" altLang="en-US" baseline="0" dirty="0"/>
              <a:t> (TRU) game </a:t>
            </a:r>
          </a:p>
          <a:p>
            <a:endParaRPr lang="en-US" altLang="en-US" baseline="0" dirty="0"/>
          </a:p>
          <a:p>
            <a:r>
              <a:rPr lang="en-US" altLang="en-US" baseline="0" dirty="0"/>
              <a:t>For further information about this study please refer to the cited paper</a:t>
            </a:r>
            <a:endParaRPr lang="en-US" altLang="en-US" dirty="0"/>
          </a:p>
        </p:txBody>
      </p:sp>
    </p:spTree>
    <p:extLst>
      <p:ext uri="{BB962C8B-B14F-4D97-AF65-F5344CB8AC3E}">
        <p14:creationId xmlns:p14="http://schemas.microsoft.com/office/powerpoint/2010/main" val="4678573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key motivations for this study</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126</a:t>
            </a:fld>
            <a:endParaRPr lang="da-DK"/>
          </a:p>
        </p:txBody>
      </p:sp>
    </p:spTree>
    <p:extLst>
      <p:ext uri="{BB962C8B-B14F-4D97-AF65-F5344CB8AC3E}">
        <p14:creationId xmlns:p14="http://schemas.microsoft.com/office/powerpoint/2010/main" val="30311328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127</a:t>
            </a:fld>
            <a:endParaRPr lang="da-DK"/>
          </a:p>
        </p:txBody>
      </p:sp>
    </p:spTree>
    <p:extLst>
      <p:ext uri="{BB962C8B-B14F-4D97-AF65-F5344CB8AC3E}">
        <p14:creationId xmlns:p14="http://schemas.microsoft.com/office/powerpoint/2010/main" val="2113808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128</a:t>
            </a:fld>
            <a:endParaRPr lang="da-DK"/>
          </a:p>
        </p:txBody>
      </p:sp>
    </p:spTree>
    <p:extLst>
      <p:ext uri="{BB962C8B-B14F-4D97-AF65-F5344CB8AC3E}">
        <p14:creationId xmlns:p14="http://schemas.microsoft.com/office/powerpoint/2010/main" val="25576325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129</a:t>
            </a:fld>
            <a:endParaRPr lang="da-DK"/>
          </a:p>
        </p:txBody>
      </p:sp>
    </p:spTree>
    <p:extLst>
      <p:ext uri="{BB962C8B-B14F-4D97-AF65-F5344CB8AC3E}">
        <p14:creationId xmlns:p14="http://schemas.microsoft.com/office/powerpoint/2010/main" val="30296196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ESOM: Large-scale SOMs (The power of self-organization — which generates emergence of structure in the data — is disused when small SOMs are utilized.)</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The outcome of SOM training is that </a:t>
            </a:r>
            <a:r>
              <a:rPr lang="en-GB" sz="1200" b="1" i="0" u="none" strike="noStrike" kern="1200" baseline="0" dirty="0" err="1">
                <a:solidFill>
                  <a:schemeClr val="tx1"/>
                </a:solidFill>
                <a:latin typeface="+mn-lt"/>
                <a:ea typeface="MS PGothic" pitchFamily="34" charset="-128"/>
                <a:cs typeface="ＭＳ Ｐゴシック" charset="-128"/>
              </a:rPr>
              <a:t>neighboring</a:t>
            </a:r>
            <a:r>
              <a:rPr lang="en-GB" sz="1200" b="1" i="0" u="none" strike="noStrike" kern="1200" baseline="0" dirty="0">
                <a:solidFill>
                  <a:schemeClr val="tx1"/>
                </a:solidFill>
                <a:latin typeface="+mn-lt"/>
                <a:ea typeface="MS PGothic" pitchFamily="34" charset="-128"/>
                <a:cs typeface="ＭＳ Ｐゴシック" charset="-128"/>
              </a:rPr>
              <a:t> neurons have similar weight vectors</a:t>
            </a:r>
            <a:r>
              <a:rPr lang="en-GB" sz="1200" b="0" i="0" u="none" strike="noStrike" kern="1200" baseline="0" dirty="0">
                <a:solidFill>
                  <a:schemeClr val="tx1"/>
                </a:solidFill>
                <a:latin typeface="+mn-lt"/>
                <a:ea typeface="MS PGothic" pitchFamily="34" charset="-128"/>
                <a:cs typeface="ＭＳ Ｐゴシック" charset="-128"/>
              </a:rPr>
              <a:t> which can be used for projecting data to 2D</a:t>
            </a:r>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130</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772798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r>
              <a:rPr lang="en-GB" sz="1200" dirty="0"/>
              <a:t>E-SOMs (neural nets)</a:t>
            </a:r>
          </a:p>
          <a:p>
            <a:endParaRPr lang="en-GB" sz="1200" dirty="0"/>
          </a:p>
          <a:p>
            <a:pPr>
              <a:buFontTx/>
              <a:buNone/>
            </a:pPr>
            <a:r>
              <a:rPr lang="en-US" altLang="en-US" sz="1200" dirty="0"/>
              <a:t>Visualization:</a:t>
            </a:r>
          </a:p>
          <a:p>
            <a:pPr lvl="1">
              <a:buFontTx/>
              <a:buChar char="–"/>
            </a:pPr>
            <a:r>
              <a:rPr lang="en-GB" altLang="en-US" sz="1200" dirty="0"/>
              <a:t>U-matrix: local distance structure in the data (distance of </a:t>
            </a:r>
            <a:r>
              <a:rPr lang="en-GB" altLang="en-US" sz="1200" dirty="0" err="1"/>
              <a:t>neighboring</a:t>
            </a:r>
            <a:r>
              <a:rPr lang="en-GB" altLang="en-US" sz="1200" dirty="0"/>
              <a:t> weight vectors)</a:t>
            </a:r>
          </a:p>
          <a:p>
            <a:pPr lvl="1">
              <a:buFontTx/>
              <a:buChar char="–"/>
            </a:pPr>
            <a:r>
              <a:rPr lang="en-US" altLang="en-US" sz="1200" dirty="0"/>
              <a:t>U-Matrix: Valleys: clusters; Mountains: cluster borders</a:t>
            </a:r>
            <a:endParaRPr lang="en-GB" altLang="en-US" sz="1200" dirty="0"/>
          </a:p>
          <a:p>
            <a:endParaRPr sz="1200" dirty="0"/>
          </a:p>
        </p:txBody>
      </p:sp>
    </p:spTree>
    <p:extLst>
      <p:ext uri="{BB962C8B-B14F-4D97-AF65-F5344CB8AC3E}">
        <p14:creationId xmlns:p14="http://schemas.microsoft.com/office/powerpoint/2010/main" val="1752286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covered in this part of the book primarily studies humans as </a:t>
            </a:r>
            <a:r>
              <a:rPr lang="en-GB" sz="1200" b="0" i="0" u="none" strike="noStrike" kern="1200" baseline="0" dirty="0" err="1">
                <a:solidFill>
                  <a:schemeClr val="tx1"/>
                </a:solidFill>
                <a:latin typeface="+mn-lt"/>
                <a:ea typeface="MS PGothic" pitchFamily="34" charset="-128"/>
                <a:cs typeface="ＭＳ Ｐゴシック" charset="-128"/>
              </a:rPr>
              <a:t>modeled</a:t>
            </a:r>
            <a:r>
              <a:rPr lang="en-GB" sz="1200" b="0" i="0" u="none" strike="noStrike" kern="1200" baseline="0" dirty="0">
                <a:solidFill>
                  <a:schemeClr val="tx1"/>
                </a:solidFill>
                <a:latin typeface="+mn-lt"/>
                <a:ea typeface="MS PGothic" pitchFamily="34" charset="-128"/>
                <a:cs typeface="ＭＳ Ｐゴシック" charset="-128"/>
              </a:rPr>
              <a:t> from human demonstrations (top right box).</a:t>
            </a:r>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13</a:t>
            </a:fld>
            <a:endParaRPr lang="da-DK"/>
          </a:p>
        </p:txBody>
      </p:sp>
    </p:spTree>
    <p:extLst>
      <p:ext uri="{BB962C8B-B14F-4D97-AF65-F5344CB8AC3E}">
        <p14:creationId xmlns:p14="http://schemas.microsoft.com/office/powerpoint/2010/main" val="76711554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132</a:t>
            </a:fld>
            <a:endParaRPr lang="da-DK"/>
          </a:p>
        </p:txBody>
      </p:sp>
    </p:spTree>
    <p:extLst>
      <p:ext uri="{BB962C8B-B14F-4D97-AF65-F5344CB8AC3E}">
        <p14:creationId xmlns:p14="http://schemas.microsoft.com/office/powerpoint/2010/main" val="150322430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133</a:t>
            </a:fld>
            <a:endParaRPr lang="da-DK"/>
          </a:p>
        </p:txBody>
      </p:sp>
    </p:spTree>
    <p:extLst>
      <p:ext uri="{BB962C8B-B14F-4D97-AF65-F5344CB8AC3E}">
        <p14:creationId xmlns:p14="http://schemas.microsoft.com/office/powerpoint/2010/main" val="339954423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l-GR" sz="1200" b="0" i="0" kern="1200" dirty="0">
                <a:solidFill>
                  <a:schemeClr val="tx1"/>
                </a:solidFill>
                <a:effectLst/>
                <a:latin typeface="+mn-lt"/>
                <a:ea typeface="ＭＳ Ｐゴシック" charset="-128"/>
                <a:cs typeface="ＭＳ Ｐゴシック" charset="-128"/>
              </a:rPr>
            </a:br>
            <a:r>
              <a:rPr lang="en-GB" sz="1200" b="0" i="0" kern="1200" dirty="0">
                <a:solidFill>
                  <a:schemeClr val="tx1"/>
                </a:solidFill>
                <a:effectLst/>
                <a:latin typeface="+mn-lt"/>
                <a:ea typeface="ＭＳ Ｐゴシック" charset="-128"/>
                <a:cs typeface="ＭＳ Ｐゴシック" charset="-128"/>
              </a:rPr>
              <a:t>A</a:t>
            </a:r>
            <a:r>
              <a:rPr lang="en-GB" sz="1200" b="0" i="0" kern="1200" baseline="0" dirty="0">
                <a:solidFill>
                  <a:schemeClr val="tx1"/>
                </a:solidFill>
                <a:effectLst/>
                <a:latin typeface="+mn-lt"/>
                <a:ea typeface="ＭＳ Ｐゴシック" charset="-128"/>
                <a:cs typeface="ＭＳ Ｐゴシック" charset="-128"/>
              </a:rPr>
              <a:t> video about the resulting clusters : https://www.youtube.com/watch?v=HJS-SxgXAI4</a:t>
            </a:r>
          </a:p>
          <a:p>
            <a:endParaRPr lang="en-GB" sz="1200" b="0" i="0" kern="1200" baseline="0" dirty="0">
              <a:solidFill>
                <a:schemeClr val="tx1"/>
              </a:solidFill>
              <a:effectLst/>
              <a:latin typeface="+mn-lt"/>
              <a:ea typeface="ＭＳ Ｐゴシック" charset="-128"/>
              <a:cs typeface="ＭＳ Ｐゴシック" charset="-128"/>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134</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236366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8B4F6-707B-B916-32C8-38EBD6341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427C2-B19B-DFE3-1A1F-061D0031C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64DBC4-B3A4-B9B5-6223-D752C1DB724A}"/>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[see Section 12.2 for more</a:t>
            </a:r>
            <a:r>
              <a:rPr lang="en-US" altLang="en-US" baseline="0" dirty="0"/>
              <a:t> details]</a:t>
            </a:r>
          </a:p>
          <a:p>
            <a:endParaRPr lang="en-GB" dirty="0"/>
          </a:p>
        </p:txBody>
      </p:sp>
      <p:sp>
        <p:nvSpPr>
          <p:cNvPr id="4" name="Slide Number Placeholder 3">
            <a:extLst>
              <a:ext uri="{FF2B5EF4-FFF2-40B4-BE49-F238E27FC236}">
                <a16:creationId xmlns:a16="http://schemas.microsoft.com/office/drawing/2014/main" id="{B4871151-A2EF-FB0C-CDD6-A103B2731E45}"/>
              </a:ext>
            </a:extLst>
          </p:cNvPr>
          <p:cNvSpPr>
            <a:spLocks noGrp="1"/>
          </p:cNvSpPr>
          <p:nvPr>
            <p:ph type="sldNum" sz="quarter" idx="10"/>
          </p:nvPr>
        </p:nvSpPr>
        <p:spPr/>
        <p:txBody>
          <a:bodyPr/>
          <a:lstStyle/>
          <a:p>
            <a:pPr>
              <a:defRPr/>
            </a:pPr>
            <a:fld id="{763F58E1-992D-44B1-A1DD-87207F2D9151}" type="slidenum">
              <a:rPr lang="da-DK" smtClean="0"/>
              <a:pPr>
                <a:defRPr/>
              </a:pPr>
              <a:t>135</a:t>
            </a:fld>
            <a:endParaRPr lang="da-DK"/>
          </a:p>
        </p:txBody>
      </p:sp>
    </p:spTree>
    <p:extLst>
      <p:ext uri="{BB962C8B-B14F-4D97-AF65-F5344CB8AC3E}">
        <p14:creationId xmlns:p14="http://schemas.microsoft.com/office/powerpoint/2010/main" val="38988983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465BA-61F2-955C-8624-E27C7823C37D}"/>
            </a:ext>
          </a:extLst>
        </p:cNvPr>
        <p:cNvGrpSpPr/>
        <p:nvPr/>
      </p:nvGrpSpPr>
      <p:grpSpPr>
        <a:xfrm>
          <a:off x="0" y="0"/>
          <a:ext cx="0" cy="0"/>
          <a:chOff x="0" y="0"/>
          <a:chExt cx="0" cy="0"/>
        </a:xfrm>
      </p:grpSpPr>
      <p:sp>
        <p:nvSpPr>
          <p:cNvPr id="133122" name="Rectangle 7">
            <a:extLst>
              <a:ext uri="{FF2B5EF4-FFF2-40B4-BE49-F238E27FC236}">
                <a16:creationId xmlns:a16="http://schemas.microsoft.com/office/drawing/2014/main" id="{A460818D-0D35-8B94-120A-8D6E7360618E}"/>
              </a:ext>
            </a:extLst>
          </p:cNvPr>
          <p:cNvSpPr txBox="1">
            <a:spLocks noGrp="1" noChangeArrowheads="1"/>
          </p:cNvSpPr>
          <p:nvPr/>
        </p:nvSpPr>
        <p:spPr bwMode="auto">
          <a:xfrm>
            <a:off x="3971925" y="8774113"/>
            <a:ext cx="303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defRPr>
                <a:solidFill>
                  <a:schemeClr val="tx1"/>
                </a:solidFill>
                <a:latin typeface="Tahoma" panose="020B0604030504040204" pitchFamily="34" charset="0"/>
              </a:defRPr>
            </a:lvl1pPr>
            <a:lvl2pPr marL="742950" indent="-285750" defTabSz="931863" eaLnBrk="0" hangingPunct="0">
              <a:defRPr>
                <a:solidFill>
                  <a:schemeClr val="tx1"/>
                </a:solidFill>
                <a:latin typeface="Tahoma" panose="020B0604030504040204" pitchFamily="34" charset="0"/>
              </a:defRPr>
            </a:lvl2pPr>
            <a:lvl3pPr marL="1143000" indent="-228600" defTabSz="931863" eaLnBrk="0" hangingPunct="0">
              <a:defRPr>
                <a:solidFill>
                  <a:schemeClr val="tx1"/>
                </a:solidFill>
                <a:latin typeface="Tahoma" panose="020B0604030504040204" pitchFamily="34" charset="0"/>
              </a:defRPr>
            </a:lvl3pPr>
            <a:lvl4pPr marL="1600200" indent="-228600" defTabSz="931863" eaLnBrk="0" hangingPunct="0">
              <a:defRPr>
                <a:solidFill>
                  <a:schemeClr val="tx1"/>
                </a:solidFill>
                <a:latin typeface="Tahoma" panose="020B0604030504040204" pitchFamily="34" charset="0"/>
              </a:defRPr>
            </a:lvl4pPr>
            <a:lvl5pPr marL="2057400" indent="-228600" defTabSz="931863" eaLnBrk="0" hangingPunct="0">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3EAF2D74-0286-4DB9-A314-0E741F903D9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itchFamily="34" charset="-128"/>
              <a:cs typeface="+mn-cs"/>
            </a:endParaRPr>
          </a:p>
        </p:txBody>
      </p:sp>
      <p:sp>
        <p:nvSpPr>
          <p:cNvPr id="133123" name="Rectangle 2">
            <a:extLst>
              <a:ext uri="{FF2B5EF4-FFF2-40B4-BE49-F238E27FC236}">
                <a16:creationId xmlns:a16="http://schemas.microsoft.com/office/drawing/2014/main" id="{5B5146D9-20F9-42A4-5A63-9E510391F0B1}"/>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19B80DEE-942A-1CA4-2329-5477974D48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[see Section 12.2 for more</a:t>
            </a:r>
            <a:r>
              <a:rPr lang="en-US" altLang="en-US" baseline="0" dirty="0"/>
              <a:t> details]</a:t>
            </a:r>
          </a:p>
          <a:p>
            <a:endParaRPr lang="en-US" altLang="en-US" dirty="0"/>
          </a:p>
          <a:p>
            <a:r>
              <a:rPr lang="en-US" altLang="en-US" dirty="0"/>
              <a:t>We will now look at a follow-up supervised learning study on TRU. </a:t>
            </a:r>
            <a:r>
              <a:rPr lang="en-US" altLang="en-US" baseline="0" dirty="0"/>
              <a:t> For further information about this study please refer to the cited paper</a:t>
            </a:r>
            <a:endParaRPr lang="en-US" altLang="en-US" dirty="0"/>
          </a:p>
        </p:txBody>
      </p:sp>
    </p:spTree>
    <p:extLst>
      <p:ext uri="{BB962C8B-B14F-4D97-AF65-F5344CB8AC3E}">
        <p14:creationId xmlns:p14="http://schemas.microsoft.com/office/powerpoint/2010/main" val="279704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[see Section 12.2 for more</a:t>
            </a:r>
            <a:r>
              <a:rPr lang="en-US" altLang="en-US" baseline="0" dirty="0"/>
              <a:t> details]</a:t>
            </a:r>
          </a:p>
          <a:p>
            <a:endParaRPr lang="en-US" altLang="en-US" dirty="0"/>
          </a:p>
          <a:p>
            <a:r>
              <a:rPr lang="en-US" altLang="en-US" dirty="0"/>
              <a:t>This is the resulting decision tree employed to predict when players stop playing the game (which of the 7 levels of the game). It’s the supervised learning (player behavior) example </a:t>
            </a:r>
            <a:r>
              <a:rPr lang="en-US" altLang="en-US" baseline="0" dirty="0"/>
              <a:t>in </a:t>
            </a:r>
            <a:r>
              <a:rPr lang="en-US" altLang="en-US" i="1" baseline="0" dirty="0"/>
              <a:t>Tomb Raider: Underworld</a:t>
            </a:r>
            <a:r>
              <a:rPr lang="en-US" altLang="en-US" baseline="0" dirty="0"/>
              <a:t> (TRU) as detailed in Section 12.2</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137</a:t>
            </a:fld>
            <a:endParaRPr lang="da-DK"/>
          </a:p>
        </p:txBody>
      </p:sp>
    </p:spTree>
    <p:extLst>
      <p:ext uri="{BB962C8B-B14F-4D97-AF65-F5344CB8AC3E}">
        <p14:creationId xmlns:p14="http://schemas.microsoft.com/office/powerpoint/2010/main" val="2073486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MS PGothic" pitchFamily="34" charset="-128"/>
                <a:cs typeface="ＭＳ Ｐゴシック" charset="-128"/>
              </a:rPr>
              <a:t>Both studies are covered on the following video by the “AI</a:t>
            </a:r>
            <a:r>
              <a:rPr lang="en-GB" sz="1200" b="0" i="0" kern="1200" baseline="0" dirty="0">
                <a:solidFill>
                  <a:schemeClr val="tx1"/>
                </a:solidFill>
                <a:effectLst/>
                <a:latin typeface="+mn-lt"/>
                <a:ea typeface="MS PGothic" pitchFamily="34" charset="-128"/>
                <a:cs typeface="ＭＳ Ｐゴシック" charset="-128"/>
              </a:rPr>
              <a:t> and Games” </a:t>
            </a:r>
            <a:r>
              <a:rPr lang="en-GB" sz="1200" b="0" i="0" kern="1200" baseline="0" dirty="0" err="1">
                <a:solidFill>
                  <a:schemeClr val="tx1"/>
                </a:solidFill>
                <a:effectLst/>
                <a:latin typeface="+mn-lt"/>
                <a:ea typeface="MS PGothic" pitchFamily="34" charset="-128"/>
                <a:cs typeface="ＭＳ Ｐゴシック" charset="-128"/>
              </a:rPr>
              <a:t>Youtube</a:t>
            </a:r>
            <a:r>
              <a:rPr lang="en-GB" sz="1200" b="0" i="0" kern="1200" baseline="0" dirty="0">
                <a:solidFill>
                  <a:schemeClr val="tx1"/>
                </a:solidFill>
                <a:effectLst/>
                <a:latin typeface="+mn-lt"/>
                <a:ea typeface="MS PGothic" pitchFamily="34" charset="-128"/>
                <a:cs typeface="ＭＳ Ｐゴシック" charset="-128"/>
              </a:rPr>
              <a:t> Channel</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b="0" i="0" kern="1200" baseline="0" dirty="0">
              <a:solidFill>
                <a:schemeClr val="tx1"/>
              </a:solidFill>
              <a:effectLst/>
              <a:latin typeface="+mn-lt"/>
              <a:ea typeface="MS PGothic" pitchFamily="34"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baseline="0" dirty="0">
                <a:solidFill>
                  <a:schemeClr val="tx1"/>
                </a:solidFill>
                <a:effectLst/>
                <a:latin typeface="+mn-lt"/>
                <a:ea typeface="ＭＳ Ｐゴシック" charset="-128"/>
                <a:cs typeface="ＭＳ Ｐゴシック" charset="-128"/>
              </a:rPr>
              <a:t>https://www.youtube.com/watch?v=A89ZDjF51Nk</a:t>
            </a:r>
            <a:endParaRPr lang="el-GR" sz="1200" b="0" i="0" kern="120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MS PGothic" pitchFamily="34" charset="-128"/>
              <a:cs typeface="ＭＳ Ｐゴシック" charset="-128"/>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138</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4072702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[see Section 12.2 for more</a:t>
            </a:r>
            <a:r>
              <a:rPr lang="en-US" altLang="en-US" baseline="0" dirty="0"/>
              <a:t> details; For further information about this study please refer to the cited paper]</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In this second example of player </a:t>
            </a:r>
            <a:r>
              <a:rPr lang="en-GB" sz="1200" b="0"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we examine the phenomenon</a:t>
            </a:r>
          </a:p>
          <a:p>
            <a:r>
              <a:rPr lang="en-GB" sz="1200" b="0" i="0" u="none" strike="noStrike" kern="1200" baseline="0" dirty="0">
                <a:solidFill>
                  <a:schemeClr val="tx1"/>
                </a:solidFill>
                <a:latin typeface="+mn-lt"/>
                <a:ea typeface="MS PGothic" pitchFamily="34" charset="-128"/>
                <a:cs typeface="ＭＳ Ｐゴシック" charset="-128"/>
              </a:rPr>
              <a:t>of </a:t>
            </a:r>
            <a:r>
              <a:rPr lang="en-GB" sz="1200" b="1" i="0" u="none" strike="noStrike" kern="1200" baseline="0" dirty="0">
                <a:solidFill>
                  <a:schemeClr val="tx1"/>
                </a:solidFill>
                <a:latin typeface="+mn-lt"/>
                <a:ea typeface="MS PGothic" pitchFamily="34" charset="-128"/>
                <a:cs typeface="ＭＳ Ｐゴシック" charset="-128"/>
              </a:rPr>
              <a:t>toxic </a:t>
            </a:r>
            <a:r>
              <a:rPr lang="en-GB" sz="1200" b="1"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in multiplayer games and we examine whether it is possible</a:t>
            </a:r>
          </a:p>
          <a:p>
            <a:r>
              <a:rPr lang="en-GB" sz="1200" b="0" i="0" u="none" strike="noStrike" kern="1200" baseline="0" dirty="0">
                <a:solidFill>
                  <a:schemeClr val="tx1"/>
                </a:solidFill>
                <a:latin typeface="+mn-lt"/>
                <a:ea typeface="MS PGothic" pitchFamily="34" charset="-128"/>
                <a:cs typeface="ＭＳ Ｐゴシック" charset="-128"/>
              </a:rPr>
              <a:t>to predict toxicity in the multiplayer online battle arena (MOBA) game For Honor</a:t>
            </a:r>
          </a:p>
          <a:p>
            <a:r>
              <a:rPr lang="en-GB" sz="1200" b="0" i="0" u="none" strike="noStrike" kern="1200" baseline="0" dirty="0">
                <a:solidFill>
                  <a:schemeClr val="tx1"/>
                </a:solidFill>
                <a:latin typeface="+mn-lt"/>
                <a:ea typeface="MS PGothic" pitchFamily="34" charset="-128"/>
                <a:cs typeface="ＭＳ Ｐゴシック" charset="-128"/>
              </a:rPr>
              <a:t>(Ubisoft, 2017). The study attempts to predict a player’s toxicity (model output) by</a:t>
            </a:r>
          </a:p>
          <a:p>
            <a:r>
              <a:rPr lang="en-GB" sz="1200" b="0" i="0" u="none" strike="noStrike" kern="1200" baseline="0" dirty="0">
                <a:solidFill>
                  <a:schemeClr val="tx1"/>
                </a:solidFill>
                <a:latin typeface="+mn-lt"/>
                <a:ea typeface="MS PGothic" pitchFamily="34" charset="-128"/>
                <a:cs typeface="ＭＳ Ｐゴシック" charset="-128"/>
              </a:rPr>
              <a:t>observing in-game </a:t>
            </a:r>
            <a:r>
              <a:rPr lang="en-GB" sz="1200" b="0"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(model input) that have been </a:t>
            </a:r>
            <a:r>
              <a:rPr lang="en-GB" sz="1200" b="0" i="0" u="none" strike="noStrike" kern="1200" baseline="0" dirty="0" err="1">
                <a:solidFill>
                  <a:schemeClr val="tx1"/>
                </a:solidFill>
                <a:latin typeface="+mn-lt"/>
                <a:ea typeface="MS PGothic" pitchFamily="34" charset="-128"/>
                <a:cs typeface="ＭＳ Ｐゴシック" charset="-128"/>
              </a:rPr>
              <a:t>labeled</a:t>
            </a:r>
            <a:r>
              <a:rPr lang="en-GB" sz="1200" b="0" i="0" u="none" strike="noStrike" kern="1200" baseline="0" dirty="0">
                <a:solidFill>
                  <a:schemeClr val="tx1"/>
                </a:solidFill>
                <a:latin typeface="+mn-lt"/>
                <a:ea typeface="MS PGothic" pitchFamily="34" charset="-128"/>
                <a:cs typeface="ＭＳ Ｐゴシック" charset="-128"/>
              </a:rPr>
              <a:t> as toxic by Ubisoft</a:t>
            </a:r>
          </a:p>
          <a:p>
            <a:r>
              <a:rPr lang="en-US" sz="1200" b="0" i="0" u="none" strike="noStrike" kern="1200" baseline="0" dirty="0">
                <a:solidFill>
                  <a:schemeClr val="tx1"/>
                </a:solidFill>
                <a:latin typeface="+mn-lt"/>
                <a:ea typeface="MS PGothic" pitchFamily="34" charset="-128"/>
                <a:cs typeface="ＭＳ Ｐゴシック" charset="-128"/>
              </a:rPr>
              <a:t>community managers.</a:t>
            </a:r>
            <a:endParaRPr lang="en-GB" sz="1800" b="0" i="0" u="none" strike="noStrike" baseline="0" dirty="0">
              <a:latin typeface="LinLibertineTB"/>
            </a:endParaRPr>
          </a:p>
          <a:p>
            <a:pPr algn="l"/>
            <a:endParaRPr lang="en-GB" sz="1800" b="0" i="0" u="none" strike="noStrike" baseline="0" dirty="0">
              <a:latin typeface="LinLibertineTB"/>
            </a:endParaRPr>
          </a:p>
          <a:p>
            <a:pPr algn="l"/>
            <a:r>
              <a:rPr lang="en-GB" sz="1800" b="0" i="0" u="none" strike="noStrike" baseline="0" dirty="0">
                <a:latin typeface="LinLibertineTB"/>
              </a:rPr>
              <a:t>In summary we attempt to predict </a:t>
            </a:r>
          </a:p>
          <a:p>
            <a:pPr marL="285750" indent="-285750" algn="l">
              <a:buFont typeface="Arial" panose="020B0604020202020204" pitchFamily="34" charset="0"/>
              <a:buChar char="•"/>
            </a:pPr>
            <a:r>
              <a:rPr lang="en-GB" sz="1800" b="0" i="0" u="none" strike="noStrike" baseline="0" dirty="0">
                <a:latin typeface="LinLibertineTB"/>
              </a:rPr>
              <a:t>unsanctioned vs sanctioned players (binary classification)</a:t>
            </a:r>
          </a:p>
          <a:p>
            <a:pPr marL="285750" indent="-285750" algn="l">
              <a:buFont typeface="Arial" panose="020B0604020202020204" pitchFamily="34" charset="0"/>
              <a:buChar char="•"/>
            </a:pPr>
            <a:r>
              <a:rPr lang="en-GB" sz="1800" b="1" i="0" u="none" strike="noStrike" baseline="0" dirty="0">
                <a:latin typeface="LinLibertineTB"/>
              </a:rPr>
              <a:t>severity of toxicity</a:t>
            </a:r>
            <a:r>
              <a:rPr lang="en-GB" sz="1800" b="0" i="0" u="none" strike="noStrike" baseline="0" dirty="0">
                <a:latin typeface="LinLibertineTB"/>
              </a:rPr>
              <a:t>: Unsanctioned vs. warned vs. banned players</a:t>
            </a:r>
          </a:p>
          <a:p>
            <a:pPr marL="285750" indent="-285750" algn="l">
              <a:buFont typeface="Arial" panose="020B0604020202020204" pitchFamily="34" charset="0"/>
              <a:buChar char="•"/>
            </a:pPr>
            <a:endParaRPr lang="en-GB" sz="1800" b="0" i="0" u="none" strike="noStrike" baseline="0" dirty="0">
              <a:latin typeface="LinLibertineTB"/>
            </a:endParaRPr>
          </a:p>
          <a:p>
            <a:r>
              <a:rPr lang="en-GB" sz="1200" b="0" i="0" u="none" strike="noStrike" kern="1200" baseline="0" dirty="0">
                <a:solidFill>
                  <a:schemeClr val="tx1"/>
                </a:solidFill>
                <a:latin typeface="+mn-lt"/>
                <a:ea typeface="MS PGothic" pitchFamily="34" charset="-128"/>
                <a:cs typeface="ＭＳ Ｐゴシック" charset="-128"/>
              </a:rPr>
              <a:t>All derived models predict toxicity, its severity, and its type, with an accuracy of at</a:t>
            </a:r>
            <a:r>
              <a:rPr lang="en-GB" sz="1200" b="1" i="0" u="none" strike="noStrike" kern="1200" baseline="0" dirty="0">
                <a:solidFill>
                  <a:schemeClr val="tx1"/>
                </a:solidFill>
                <a:latin typeface="+mn-lt"/>
                <a:ea typeface="MS PGothic" pitchFamily="34" charset="-128"/>
                <a:cs typeface="ＭＳ Ｐゴシック" charset="-128"/>
              </a:rPr>
              <a:t> least 82%</a:t>
            </a:r>
            <a:r>
              <a:rPr lang="en-GB" sz="1200" b="0" i="0" u="none" strike="noStrike" kern="1200" baseline="0" dirty="0">
                <a:solidFill>
                  <a:schemeClr val="tx1"/>
                </a:solidFill>
                <a:latin typeface="+mn-lt"/>
                <a:ea typeface="MS PGothic" pitchFamily="34" charset="-128"/>
                <a:cs typeface="ＭＳ Ｐゴシック" charset="-128"/>
              </a:rPr>
              <a:t>, on average, over unseen players.</a:t>
            </a:r>
            <a:endParaRPr lang="en-GB" sz="1800" b="0" i="0" u="none" strike="noStrike" baseline="0" dirty="0">
              <a:latin typeface="LinLibertineTB"/>
            </a:endParaRPr>
          </a:p>
          <a:p>
            <a:pPr algn="l"/>
            <a:endParaRPr lang="en-GB" b="1" i="0" dirty="0">
              <a:effectLst/>
              <a:latin typeface="Raleway" pitchFamily="2"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139</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441801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[see Section 12.3 for more</a:t>
            </a:r>
            <a:r>
              <a:rPr lang="en-US" altLang="en-US" baseline="0" dirty="0"/>
              <a:t> details]</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140</a:t>
            </a:fld>
            <a:endParaRPr lang="da-DK"/>
          </a:p>
        </p:txBody>
      </p:sp>
    </p:spTree>
    <p:extLst>
      <p:ext uri="{BB962C8B-B14F-4D97-AF65-F5344CB8AC3E}">
        <p14:creationId xmlns:p14="http://schemas.microsoft.com/office/powerpoint/2010/main" val="348539715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E576F-452A-25C8-C279-EFD5DF086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B2718-121A-7903-03E8-641C6ACE0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68A45-7097-CA07-5092-17EEDE0A54A1}"/>
              </a:ext>
            </a:extLst>
          </p:cNvPr>
          <p:cNvSpPr>
            <a:spLocks noGrp="1"/>
          </p:cNvSpPr>
          <p:nvPr>
            <p:ph type="body" idx="1"/>
          </p:nvPr>
        </p:nvSpPr>
        <p:spPr/>
        <p:txBody>
          <a:bodyPr>
            <a:normAutofit fontScale="92500"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[see Section 12.3 for more</a:t>
            </a:r>
            <a:r>
              <a:rPr lang="en-US" altLang="en-US" baseline="0" dirty="0"/>
              <a:t> details; For further information please refer to the series of cited papers in that section]</a:t>
            </a:r>
          </a:p>
          <a:p>
            <a:endParaRPr lang="en-GB" sz="1200" b="0" i="0" u="none" strike="noStrike" kern="1200" baseline="0" dirty="0">
              <a:solidFill>
                <a:schemeClr val="tx1"/>
              </a:solidFill>
              <a:latin typeface="+mn-lt"/>
              <a:ea typeface="MS PGothic" pitchFamily="34" charset="-128"/>
              <a:cs typeface="ＭＳ Ｐゴシック" charset="-128"/>
            </a:endParaRPr>
          </a:p>
        </p:txBody>
      </p:sp>
      <p:sp>
        <p:nvSpPr>
          <p:cNvPr id="4" name="Slide Number Placeholder 3">
            <a:extLst>
              <a:ext uri="{FF2B5EF4-FFF2-40B4-BE49-F238E27FC236}">
                <a16:creationId xmlns:a16="http://schemas.microsoft.com/office/drawing/2014/main" id="{5D300D2F-5D97-FE53-0042-F3EE53B37AED}"/>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141</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03439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We could detect </a:t>
            </a:r>
            <a:r>
              <a:rPr lang="en-GB" sz="1200" b="0" i="0" u="none" strike="noStrike" kern="1200" baseline="0" dirty="0" err="1">
                <a:solidFill>
                  <a:schemeClr val="tx1"/>
                </a:solidFill>
                <a:latin typeface="+mn-lt"/>
                <a:ea typeface="MS PGothic" pitchFamily="34" charset="-128"/>
                <a:cs typeface="ＭＳ Ｐゴシック" charset="-128"/>
              </a:rPr>
              <a:t>behavioral</a:t>
            </a:r>
            <a:r>
              <a:rPr lang="en-GB" sz="1200" b="0" i="0" u="none" strike="noStrike" kern="1200" baseline="0" dirty="0">
                <a:solidFill>
                  <a:schemeClr val="tx1"/>
                </a:solidFill>
                <a:latin typeface="+mn-lt"/>
                <a:ea typeface="MS PGothic" pitchFamily="34" charset="-128"/>
                <a:cs typeface="ＭＳ Ｐゴシック" charset="-128"/>
              </a:rPr>
              <a:t>, emotional or cognitive aspects of both human players and non-human players, or non-player characters. However, in this book we focus on aspects that can be detected from, </a:t>
            </a:r>
            <a:r>
              <a:rPr lang="en-GB" sz="1200" b="0" i="0" u="none" strike="noStrike" kern="1200" baseline="0" dirty="0" err="1">
                <a:solidFill>
                  <a:schemeClr val="tx1"/>
                </a:solidFill>
                <a:latin typeface="+mn-lt"/>
                <a:ea typeface="MS PGothic" pitchFamily="34" charset="-128"/>
                <a:cs typeface="ＭＳ Ｐゴシック" charset="-128"/>
              </a:rPr>
              <a:t>modeled</a:t>
            </a:r>
            <a:r>
              <a:rPr lang="en-GB" sz="1200" b="0" i="0" u="none" strike="noStrike" kern="1200" baseline="0" dirty="0">
                <a:solidFill>
                  <a:schemeClr val="tx1"/>
                </a:solidFill>
                <a:latin typeface="+mn-lt"/>
                <a:ea typeface="MS PGothic" pitchFamily="34" charset="-128"/>
                <a:cs typeface="ＭＳ Ｐゴシック" charset="-128"/>
              </a:rPr>
              <a:t> from, and expressed in games wi</a:t>
            </a:r>
            <a:r>
              <a:rPr lang="en-GB" sz="1200" b="1" i="0" u="none" strike="noStrike" kern="1200" baseline="0" dirty="0">
                <a:solidFill>
                  <a:schemeClr val="tx1"/>
                </a:solidFill>
                <a:latin typeface="+mn-lt"/>
                <a:ea typeface="MS PGothic" pitchFamily="34" charset="-128"/>
                <a:cs typeface="ＭＳ Ｐゴシック" charset="-128"/>
              </a:rPr>
              <a:t>th human players</a:t>
            </a:r>
            <a:r>
              <a:rPr lang="en-GB" sz="1200" b="0" i="0" u="none" strike="noStrike" kern="1200" baseline="0" dirty="0">
                <a:solidFill>
                  <a:schemeClr val="tx1"/>
                </a:solidFill>
                <a:latin typeface="+mn-lt"/>
                <a:ea typeface="MS PGothic" pitchFamily="34" charset="-128"/>
                <a:cs typeface="ＭＳ Ｐゴシック" charset="-128"/>
              </a:rPr>
              <a:t>.</a:t>
            </a:r>
          </a:p>
          <a:p>
            <a:endParaRPr lang="en-GB" altLang="en-US" sz="1200" b="0" i="0" u="none" strike="noStrike" kern="1200" baseline="0" dirty="0">
              <a:solidFill>
                <a:schemeClr val="tx1"/>
              </a:solidFill>
              <a:latin typeface="+mn-lt"/>
              <a:ea typeface="MS PGothic" pitchFamily="34" charset="-128"/>
            </a:endParaRPr>
          </a:p>
          <a:p>
            <a:r>
              <a:rPr lang="en-GB" sz="1200" b="0" i="0" u="none" strike="noStrike" kern="1200" baseline="0" dirty="0">
                <a:solidFill>
                  <a:schemeClr val="tx1"/>
                </a:solidFill>
                <a:latin typeface="+mn-lt"/>
                <a:ea typeface="MS PGothic" pitchFamily="34" charset="-128"/>
                <a:cs typeface="ＭＳ Ｐゴシック" charset="-128"/>
              </a:rPr>
              <a:t>Sometimes the terms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and </a:t>
            </a:r>
            <a:r>
              <a:rPr lang="en-GB" sz="1200" b="0" i="1" u="none" strike="noStrike" kern="1200" baseline="0" dirty="0">
                <a:solidFill>
                  <a:schemeClr val="tx1"/>
                </a:solidFill>
                <a:latin typeface="+mn-lt"/>
                <a:ea typeface="MS PGothic" pitchFamily="34" charset="-128"/>
                <a:cs typeface="ＭＳ Ｐゴシック" charset="-128"/>
              </a:rPr>
              <a:t>opponent </a:t>
            </a:r>
            <a:r>
              <a:rPr lang="en-GB" sz="1200" b="0" i="1"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are used interchangeably when a human player is </a:t>
            </a:r>
            <a:r>
              <a:rPr lang="en-GB" sz="1200" b="0" i="0" u="none" strike="noStrike" kern="1200" baseline="0" dirty="0" err="1">
                <a:solidFill>
                  <a:schemeClr val="tx1"/>
                </a:solidFill>
                <a:latin typeface="+mn-lt"/>
                <a:ea typeface="MS PGothic" pitchFamily="34" charset="-128"/>
                <a:cs typeface="ＭＳ Ｐゴシック" charset="-128"/>
              </a:rPr>
              <a:t>modeled</a:t>
            </a:r>
            <a:r>
              <a:rPr lang="en-GB" sz="1200" b="0" i="0" u="none" strike="noStrike" kern="1200" baseline="0" dirty="0">
                <a:solidFill>
                  <a:schemeClr val="tx1"/>
                </a:solidFill>
                <a:latin typeface="+mn-lt"/>
                <a:ea typeface="MS PGothic" pitchFamily="34" charset="-128"/>
                <a:cs typeface="ＭＳ Ｐゴシック" charset="-128"/>
              </a:rPr>
              <a:t>. However, opponent modelling is a more narrow concept referring to predicting </a:t>
            </a:r>
            <a:r>
              <a:rPr lang="en-GB" sz="1200" b="0"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of an adversarial player when playing to win in an imperfect information game like Poker or StarCraft (Blizzard Entertainment, 1988)</a:t>
            </a:r>
          </a:p>
          <a:p>
            <a:endParaRPr lang="en-GB" sz="1200" b="0" i="0" u="none" strike="noStrike" kern="1200" baseline="0" dirty="0">
              <a:solidFill>
                <a:schemeClr val="tx1"/>
              </a:solidFill>
              <a:latin typeface="+mn-lt"/>
              <a:ea typeface="MS PGothic" pitchFamily="34" charset="-128"/>
            </a:endParaRPr>
          </a:p>
          <a:p>
            <a:r>
              <a:rPr lang="en-GB" sz="1200" b="0" i="0" u="none" strike="noStrike" kern="1200" baseline="0" dirty="0">
                <a:solidFill>
                  <a:schemeClr val="tx1"/>
                </a:solidFill>
                <a:latin typeface="+mn-lt"/>
                <a:ea typeface="MS PGothic" pitchFamily="34" charset="-128"/>
                <a:cs typeface="ＭＳ Ｐゴシック" charset="-128"/>
              </a:rPr>
              <a:t>We also make a distinction between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and </a:t>
            </a:r>
            <a:r>
              <a:rPr lang="en-GB" sz="1200" b="0" i="1" u="none" strike="noStrike" kern="1200" baseline="0" dirty="0">
                <a:solidFill>
                  <a:schemeClr val="tx1"/>
                </a:solidFill>
                <a:latin typeface="+mn-lt"/>
                <a:ea typeface="MS PGothic" pitchFamily="34" charset="-128"/>
                <a:cs typeface="ＭＳ Ｐゴシック" charset="-128"/>
              </a:rPr>
              <a:t>player profiling</a:t>
            </a:r>
            <a:r>
              <a:rPr lang="en-GB" sz="1200" b="0" i="0" u="none" strike="noStrike" kern="1200" baseline="0" dirty="0">
                <a:solidFill>
                  <a:schemeClr val="tx1"/>
                </a:solidFill>
                <a:latin typeface="+mn-lt"/>
                <a:ea typeface="MS PGothic" pitchFamily="34" charset="-128"/>
                <a:cs typeface="ＭＳ Ｐゴシック" charset="-128"/>
              </a:rPr>
              <a:t>. The former refers to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complex dynamic phenomena during gameplay interaction, whereas the latter refers to the categorization of players based on static information that does not alter during gameplay. Information of static nature includes personality, cultural background, gender and age. We put an emphasis on the former, but will not ignore the latter, as the availability of a good player profile may contribute to the construction of reliable player model.</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14</a:t>
            </a:fld>
            <a:endParaRPr lang="da-DK"/>
          </a:p>
        </p:txBody>
      </p:sp>
    </p:spTree>
    <p:extLst>
      <p:ext uri="{BB962C8B-B14F-4D97-AF65-F5344CB8AC3E}">
        <p14:creationId xmlns:p14="http://schemas.microsoft.com/office/powerpoint/2010/main" val="37595647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142</a:t>
            </a:fld>
            <a:endParaRPr lang="da-DK"/>
          </a:p>
        </p:txBody>
      </p:sp>
    </p:spTree>
    <p:extLst>
      <p:ext uri="{BB962C8B-B14F-4D97-AF65-F5344CB8AC3E}">
        <p14:creationId xmlns:p14="http://schemas.microsoft.com/office/powerpoint/2010/main" val="89367360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143</a:t>
            </a:fld>
            <a:endParaRPr lang="da-DK"/>
          </a:p>
        </p:txBody>
      </p:sp>
    </p:spTree>
    <p:extLst>
      <p:ext uri="{BB962C8B-B14F-4D97-AF65-F5344CB8AC3E}">
        <p14:creationId xmlns:p14="http://schemas.microsoft.com/office/powerpoint/2010/main" val="331566458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144</a:t>
            </a:fld>
            <a:endParaRPr lang="da-DK"/>
          </a:p>
        </p:txBody>
      </p:sp>
    </p:spTree>
    <p:extLst>
      <p:ext uri="{BB962C8B-B14F-4D97-AF65-F5344CB8AC3E}">
        <p14:creationId xmlns:p14="http://schemas.microsoft.com/office/powerpoint/2010/main" val="178890666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145</a:t>
            </a:fld>
            <a:endParaRPr lang="da-DK"/>
          </a:p>
        </p:txBody>
      </p:sp>
    </p:spTree>
    <p:extLst>
      <p:ext uri="{BB962C8B-B14F-4D97-AF65-F5344CB8AC3E}">
        <p14:creationId xmlns:p14="http://schemas.microsoft.com/office/powerpoint/2010/main" val="395004286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[see Section 12.3 for more</a:t>
            </a:r>
            <a:r>
              <a:rPr lang="en-US" altLang="en-US" baseline="0" dirty="0"/>
              <a:t> details; For further information please refer to the series of cited papers in that section]</a:t>
            </a:r>
          </a:p>
          <a:p>
            <a:endParaRPr lang="en-GB" sz="1200" b="0" i="0" u="none" strike="noStrike" kern="1200" baseline="0" dirty="0">
              <a:solidFill>
                <a:schemeClr val="tx1"/>
              </a:solidFill>
              <a:latin typeface="+mj-lt"/>
              <a:ea typeface="MS PGothic" pitchFamily="34" charset="-128"/>
            </a:endParaRPr>
          </a:p>
          <a:p>
            <a:r>
              <a:rPr lang="en-GB" sz="1200" b="0" i="0" u="none" strike="noStrike" kern="1200" baseline="0" dirty="0">
                <a:solidFill>
                  <a:schemeClr val="tx1"/>
                </a:solidFill>
                <a:latin typeface="+mj-lt"/>
                <a:ea typeface="MS PGothic" pitchFamily="34" charset="-128"/>
              </a:rPr>
              <a:t>We use the </a:t>
            </a:r>
            <a:r>
              <a:rPr lang="en-GB" sz="1200" b="0" i="0" u="none" strike="noStrike" kern="1200" baseline="0" dirty="0" err="1">
                <a:solidFill>
                  <a:schemeClr val="tx1"/>
                </a:solidFill>
                <a:latin typeface="+mj-lt"/>
                <a:ea typeface="MS PGothic" pitchFamily="34" charset="-128"/>
              </a:rPr>
              <a:t>Mazeball</a:t>
            </a:r>
            <a:r>
              <a:rPr lang="en-GB" sz="1200" b="0" i="0" u="none" strike="noStrike" kern="1200" baseline="0" dirty="0">
                <a:solidFill>
                  <a:schemeClr val="tx1"/>
                </a:solidFill>
                <a:latin typeface="+mj-lt"/>
                <a:ea typeface="MS PGothic" pitchFamily="34" charset="-128"/>
              </a:rPr>
              <a:t> (3D prey-predator game) dataset as a paradigm for processing player data without labels</a:t>
            </a:r>
          </a:p>
          <a:p>
            <a:endParaRPr lang="en-GB" sz="1200" b="0" i="0" u="none" strike="noStrike" kern="1200" baseline="0" dirty="0">
              <a:solidFill>
                <a:schemeClr val="tx1"/>
              </a:solidFill>
              <a:latin typeface="+mj-lt"/>
              <a:ea typeface="MS PGothic"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GB" sz="1200" b="0" i="0" u="none" strike="noStrike" kern="1200" baseline="0" dirty="0">
                <a:solidFill>
                  <a:schemeClr val="tx1"/>
                </a:solidFill>
                <a:latin typeface="+mj-lt"/>
                <a:ea typeface="MS PGothic" pitchFamily="34" charset="-128"/>
              </a:rPr>
              <a:t>More details can be found at </a:t>
            </a:r>
            <a:r>
              <a:rPr kumimoji="0" lang="en-GB" sz="1200" b="0" i="0" u="none" strike="noStrike" kern="1200" cap="none" spc="0" normalizeH="0" baseline="0" noProof="0" dirty="0">
                <a:ln>
                  <a:noFill/>
                </a:ln>
                <a:solidFill>
                  <a:schemeClr val="tx1"/>
                </a:solidFill>
                <a:effectLst/>
                <a:uLnTx/>
                <a:uFillTx/>
                <a:latin typeface="+mj-lt"/>
                <a:ea typeface="MS PGothic" pitchFamily="34" charset="-128"/>
                <a:cs typeface="+mn-cs"/>
              </a:rPr>
              <a:t>http://hectormartinez.com/ </a:t>
            </a:r>
            <a:endParaRPr kumimoji="0" lang="en-GB" sz="1200" b="0" i="1" u="none" strike="noStrike" kern="1200" cap="none" spc="0" normalizeH="0" baseline="0" noProof="0" dirty="0">
              <a:ln>
                <a:noFill/>
              </a:ln>
              <a:solidFill>
                <a:schemeClr val="tx1"/>
              </a:solidFill>
              <a:effectLst/>
              <a:uLnTx/>
              <a:uFillTx/>
              <a:latin typeface="+mj-lt"/>
              <a:ea typeface="MS PGothic" pitchFamily="34" charset="-128"/>
              <a:cs typeface="+mn-cs"/>
            </a:endParaRP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146</a:t>
            </a:fld>
            <a:endParaRPr lang="da-DK"/>
          </a:p>
        </p:txBody>
      </p:sp>
    </p:spTree>
    <p:extLst>
      <p:ext uri="{BB962C8B-B14F-4D97-AF65-F5344CB8AC3E}">
        <p14:creationId xmlns:p14="http://schemas.microsoft.com/office/powerpoint/2010/main" val="111684514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b="0" i="0" kern="1200" dirty="0">
                <a:solidFill>
                  <a:schemeClr val="tx1"/>
                </a:solidFill>
                <a:effectLst/>
                <a:latin typeface="+mn-lt"/>
                <a:ea typeface="MS PGothic" pitchFamily="34" charset="-128"/>
                <a:cs typeface="ＭＳ Ｐゴシック" charset="-128"/>
              </a:rPr>
              <a:t>Association mining for feature extraction on the multimodal input space via </a:t>
            </a:r>
            <a:r>
              <a:rPr lang="en-GB" sz="1200" b="1" i="0" kern="1200" dirty="0">
                <a:solidFill>
                  <a:schemeClr val="tx1"/>
                </a:solidFill>
                <a:effectLst/>
                <a:latin typeface="+mn-lt"/>
                <a:ea typeface="MS PGothic" pitchFamily="34" charset="-128"/>
                <a:cs typeface="ＭＳ Ｐゴシック" charset="-128"/>
              </a:rPr>
              <a:t>Generalized</a:t>
            </a:r>
            <a:r>
              <a:rPr lang="en-GB" sz="1200" b="0" i="0" kern="1200" dirty="0">
                <a:solidFill>
                  <a:schemeClr val="tx1"/>
                </a:solidFill>
                <a:effectLst/>
                <a:latin typeface="+mn-lt"/>
                <a:ea typeface="MS PGothic" pitchFamily="34" charset="-128"/>
                <a:cs typeface="ＭＳ Ｐゴシック" charset="-128"/>
              </a:rPr>
              <a:t> </a:t>
            </a:r>
            <a:r>
              <a:rPr lang="en-GB" sz="1200" b="1" i="0" kern="1200" dirty="0">
                <a:solidFill>
                  <a:schemeClr val="tx1"/>
                </a:solidFill>
                <a:effectLst/>
                <a:latin typeface="+mn-lt"/>
                <a:ea typeface="MS PGothic" pitchFamily="34" charset="-128"/>
                <a:cs typeface="ＭＳ Ｐゴシック" charset="-128"/>
              </a:rPr>
              <a:t>Sequential Pattern </a:t>
            </a:r>
            <a:r>
              <a:rPr lang="en-GB" sz="1200" b="0" i="0" kern="1200" dirty="0">
                <a:solidFill>
                  <a:schemeClr val="tx1"/>
                </a:solidFill>
                <a:effectLst/>
                <a:latin typeface="+mn-lt"/>
                <a:ea typeface="MS PGothic" pitchFamily="34" charset="-128"/>
                <a:cs typeface="ＭＳ Ｐゴシック" charset="-128"/>
              </a:rPr>
              <a:t>Algorithm</a:t>
            </a:r>
            <a:r>
              <a:rPr lang="en-GB" sz="1200" b="1" i="0" kern="1200" dirty="0">
                <a:solidFill>
                  <a:schemeClr val="tx1"/>
                </a:solidFill>
                <a:effectLst/>
                <a:latin typeface="+mn-lt"/>
                <a:ea typeface="MS PGothic" pitchFamily="34" charset="-128"/>
                <a:cs typeface="ＭＳ Ｐゴシック" charset="-128"/>
              </a:rPr>
              <a:t> (GSP)</a:t>
            </a:r>
            <a:endParaRPr lang="en-GB" dirty="0"/>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dirty="0"/>
              <a:t>GSP</a:t>
            </a:r>
            <a:r>
              <a:rPr lang="en-GB" baseline="0" dirty="0"/>
              <a:t> is</a:t>
            </a:r>
            <a:r>
              <a:rPr lang="en-GB" dirty="0"/>
              <a:t> a very simple method that </a:t>
            </a:r>
            <a:r>
              <a:rPr lang="en-GB" baseline="0" dirty="0"/>
              <a:t>reveals frequent sequences of data</a:t>
            </a:r>
            <a:endParaRPr lang="el-GR" dirty="0"/>
          </a:p>
          <a:p>
            <a:pPr marL="171450" indent="-171450">
              <a:buFontTx/>
              <a:buChar char="-"/>
            </a:pPr>
            <a:r>
              <a:rPr lang="en-GB" baseline="0" dirty="0"/>
              <a:t>The algorithm couples signals at the feature level</a:t>
            </a:r>
          </a:p>
          <a:p>
            <a:pPr marL="171450" indent="-171450">
              <a:buFontTx/>
              <a:buChar char="-"/>
            </a:pPr>
            <a:r>
              <a:rPr lang="en-GB" baseline="0" dirty="0"/>
              <a:t>Evidence suggests that it is a very useful technique for feature extraction of multimodal player data (galvanic skin response and gameplay in this example)</a:t>
            </a:r>
          </a:p>
          <a:p>
            <a:pPr marL="171450" indent="-171450">
              <a:buFontTx/>
              <a:buChar char="-"/>
            </a:pPr>
            <a:endParaRPr lang="en-GB" baseline="0" dirty="0"/>
          </a:p>
          <a:p>
            <a:pPr marL="0" indent="0">
              <a:buFontTx/>
              <a:buNone/>
            </a:pPr>
            <a:r>
              <a:rPr lang="en-GB" baseline="0" dirty="0"/>
              <a:t>For more details please refer to the cited paper</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147</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58318729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image depicts</a:t>
            </a:r>
            <a:r>
              <a:rPr lang="en-GB" baseline="0" dirty="0"/>
              <a:t> the derived model of fun (as a simple perceptron of three inputs) based on the most frequent sequences of multimodal data. The three inputs considered were from top to bottom: 1) pellets gathered 2) number of times the skin conductance of the player increased and then decreased after a pellet was gathered and 3) number of times the skin conductance decreased in conjunction with loosing by an opponent.</a:t>
            </a:r>
          </a:p>
          <a:p>
            <a:endParaRPr lang="en-GB" baseline="0" dirty="0"/>
          </a:p>
          <a:p>
            <a:r>
              <a:rPr lang="en-GB" baseline="0" dirty="0"/>
              <a:t>The model is trained via </a:t>
            </a:r>
            <a:r>
              <a:rPr lang="en-GB" baseline="0" dirty="0" err="1"/>
              <a:t>neuroevolutionary</a:t>
            </a:r>
            <a:r>
              <a:rPr lang="en-GB" baseline="0" dirty="0"/>
              <a:t> preference learning on pairwise comparisons of games with regards to “fun”</a:t>
            </a:r>
          </a:p>
          <a:p>
            <a:endParaRPr lang="en-GB" dirty="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a:t>For more details please refer to the cited paper</a:t>
            </a:r>
          </a:p>
          <a:p>
            <a:endParaRPr lang="en-GB" dirty="0"/>
          </a:p>
        </p:txBody>
      </p:sp>
    </p:spTree>
    <p:extLst>
      <p:ext uri="{BB962C8B-B14F-4D97-AF65-F5344CB8AC3E}">
        <p14:creationId xmlns:p14="http://schemas.microsoft.com/office/powerpoint/2010/main" val="236614451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An</a:t>
            </a:r>
            <a:r>
              <a:rPr lang="en-GB" baseline="0" dirty="0"/>
              <a:t> example of the application of convolutional neural networks (CNNs) on skin conductance signals for affect detection</a:t>
            </a:r>
            <a:endParaRPr lang="en-GB" dirty="0"/>
          </a:p>
          <a:p>
            <a:pPr marL="171450" indent="-171450">
              <a:buFontTx/>
              <a:buChar char="-"/>
            </a:pPr>
            <a:r>
              <a:rPr lang="en-GB" dirty="0"/>
              <a:t>Deep</a:t>
            </a:r>
            <a:r>
              <a:rPr lang="en-GB" baseline="0" dirty="0"/>
              <a:t> learning</a:t>
            </a:r>
            <a:r>
              <a:rPr lang="en-GB" dirty="0"/>
              <a:t> :</a:t>
            </a:r>
            <a:r>
              <a:rPr lang="en-GB" baseline="0" dirty="0"/>
              <a:t> supreme method for image and speech recognition. It automatically designs feature sets – most distinct patterns (main factors of variation in data). CNNs are applied directly to the signal and any signal type (discrete/continuous)</a:t>
            </a:r>
          </a:p>
          <a:p>
            <a:pPr marL="171450" indent="-171450">
              <a:buFontTx/>
              <a:buChar char="-"/>
            </a:pPr>
            <a:r>
              <a:rPr lang="en-GB" baseline="0" dirty="0"/>
              <a:t>Key finding: deep learning captures efficient temporal features of skin conductance (see the 5 images above) that no ad-hoc feature can capture</a:t>
            </a:r>
          </a:p>
          <a:p>
            <a:endParaRPr lang="en-GB" dirty="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a:t>For more details please refer to the cited paper</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149</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5625259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In (Martinez and </a:t>
            </a:r>
            <a:r>
              <a:rPr lang="en-GB" dirty="0" err="1">
                <a:effectLst/>
              </a:rPr>
              <a:t>Yannakakis</a:t>
            </a:r>
            <a:r>
              <a:rPr lang="en-GB" dirty="0">
                <a:effectLst/>
              </a:rPr>
              <a:t> 2014) we explored the various</a:t>
            </a:r>
            <a:r>
              <a:rPr lang="en-GB" baseline="0" dirty="0">
                <a:effectLst/>
              </a:rPr>
              <a:t> ways we can fuse discrete events and continuous signals retrieved from games via CNNs.</a:t>
            </a:r>
            <a:endParaRPr lang="en-GB" dirty="0">
              <a:effectLst/>
            </a:endParaRPr>
          </a:p>
          <a:p>
            <a:endParaRPr lang="en-GB" dirty="0">
              <a:effectLst/>
            </a:endParaRPr>
          </a:p>
          <a:p>
            <a:r>
              <a:rPr lang="en-GB" dirty="0">
                <a:effectLst/>
              </a:rPr>
              <a:t>The first convolutional layer receives as input a continuous signal at a high time resolution, which is further reduced by a pooling layer. The resulting signal (feature map) presents a lower time resolution. The second convolutional layer can combine this feature map with additional modalities at the same low resolution. </a:t>
            </a:r>
          </a:p>
          <a:p>
            <a:pPr marL="171450" indent="-171450">
              <a:buFontTx/>
              <a:buChar char="-"/>
            </a:pPr>
            <a:r>
              <a:rPr lang="en-GB" dirty="0">
                <a:effectLst/>
              </a:rPr>
              <a:t>Convolution fusion network (left figure): the two events are introduced at this level as a pulse signal [</a:t>
            </a:r>
            <a:r>
              <a:rPr lang="en-GB" sz="1200" b="0" i="0" u="none" strike="noStrike" kern="1200" baseline="0" dirty="0">
                <a:solidFill>
                  <a:schemeClr val="tx1"/>
                </a:solidFill>
                <a:latin typeface="+mn-lt"/>
                <a:ea typeface="MS PGothic" pitchFamily="34" charset="-128"/>
                <a:cs typeface="ＭＳ Ｐゴシック" charset="-128"/>
              </a:rPr>
              <a:t>equals </a:t>
            </a:r>
            <a:r>
              <a:rPr lang="en-GB" sz="1200" b="1" i="0" u="none" strike="noStrike" kern="1200" baseline="0" dirty="0">
                <a:solidFill>
                  <a:schemeClr val="tx1"/>
                </a:solidFill>
                <a:latin typeface="+mn-lt"/>
                <a:ea typeface="MS PGothic" pitchFamily="34" charset="-128"/>
                <a:cs typeface="ＭＳ Ｐゴシック" charset="-128"/>
              </a:rPr>
              <a:t>one</a:t>
            </a:r>
            <a:r>
              <a:rPr lang="en-GB" sz="1200" b="0" i="0" u="none" strike="noStrike" kern="1200" baseline="0" dirty="0">
                <a:solidFill>
                  <a:schemeClr val="tx1"/>
                </a:solidFill>
                <a:latin typeface="+mn-lt"/>
                <a:ea typeface="MS PGothic" pitchFamily="34" charset="-128"/>
                <a:cs typeface="ＭＳ Ｐゴシック" charset="-128"/>
              </a:rPr>
              <a:t> only when the event was recorded and </a:t>
            </a:r>
            <a:r>
              <a:rPr lang="en-GB" sz="1200" b="1" i="0" u="none" strike="noStrike" kern="1200" baseline="0" dirty="0">
                <a:solidFill>
                  <a:schemeClr val="tx1"/>
                </a:solidFill>
                <a:latin typeface="+mn-lt"/>
                <a:ea typeface="MS PGothic" pitchFamily="34" charset="-128"/>
                <a:cs typeface="ＭＳ Ｐゴシック" charset="-128"/>
              </a:rPr>
              <a:t>zero</a:t>
            </a:r>
            <a:r>
              <a:rPr lang="en-GB" sz="1200" b="0" i="0" u="none" strike="noStrike" kern="1200" baseline="0" dirty="0">
                <a:solidFill>
                  <a:schemeClr val="tx1"/>
                </a:solidFill>
                <a:latin typeface="+mn-lt"/>
                <a:ea typeface="MS PGothic" pitchFamily="34" charset="-128"/>
                <a:cs typeface="ＭＳ Ｐゴシック" charset="-128"/>
              </a:rPr>
              <a:t> otherwise]</a:t>
            </a:r>
            <a:r>
              <a:rPr lang="en-GB" dirty="0">
                <a:effectLst/>
              </a:rPr>
              <a:t>. </a:t>
            </a:r>
          </a:p>
          <a:p>
            <a:pPr marL="171450" indent="-171450">
              <a:buFontTx/>
              <a:buChar char="-"/>
            </a:pPr>
            <a:r>
              <a:rPr lang="en-GB" b="1" dirty="0">
                <a:effectLst/>
              </a:rPr>
              <a:t>Pooling fusion </a:t>
            </a:r>
            <a:r>
              <a:rPr lang="en-GB" dirty="0">
                <a:effectLst/>
              </a:rPr>
              <a:t>network (middle figure):</a:t>
            </a:r>
            <a:r>
              <a:rPr lang="en-GB" baseline="0" dirty="0">
                <a:effectLst/>
              </a:rPr>
              <a:t> </a:t>
            </a:r>
            <a:r>
              <a:rPr lang="en-GB" dirty="0">
                <a:effectLst/>
              </a:rPr>
              <a:t>events are introduced as part of the first pooling layer, resulting in a filtered feature map [</a:t>
            </a:r>
            <a:r>
              <a:rPr lang="en-GB" sz="1200" b="0" i="0" u="none" strike="noStrike" kern="1200" baseline="0" dirty="0">
                <a:solidFill>
                  <a:schemeClr val="tx1"/>
                </a:solidFill>
                <a:latin typeface="+mn-lt"/>
                <a:ea typeface="MS PGothic" pitchFamily="34" charset="-128"/>
                <a:cs typeface="ＭＳ Ｐゴシック" charset="-128"/>
              </a:rPr>
              <a:t>simple filter that equals 1 within the time window selected and decays linearly to zero]</a:t>
            </a:r>
            <a:r>
              <a:rPr lang="en-GB" dirty="0">
                <a:effectLst/>
              </a:rPr>
              <a:t>. </a:t>
            </a:r>
          </a:p>
          <a:p>
            <a:pPr marL="171450" indent="-171450">
              <a:buFontTx/>
              <a:buChar char="-"/>
            </a:pPr>
            <a:r>
              <a:rPr lang="en-GB" dirty="0">
                <a:effectLst/>
              </a:rPr>
              <a:t>Training fusion network (right figure):</a:t>
            </a:r>
            <a:r>
              <a:rPr lang="en-GB" baseline="0" dirty="0">
                <a:effectLst/>
              </a:rPr>
              <a:t> e</a:t>
            </a:r>
            <a:r>
              <a:rPr lang="en-GB" dirty="0">
                <a:effectLst/>
              </a:rPr>
              <a:t>vents affect the training process of the first convolutional layer [resampling.</a:t>
            </a:r>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150</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5415115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F666-541E-925A-BDA2-9F4FFD7DF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7FE8D-25F6-2EED-3647-F422AAFC2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02CB97-90D9-5633-3805-8F4A08C7EC65}"/>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[see Section 12.3 for more</a:t>
            </a:r>
            <a:r>
              <a:rPr lang="en-US" altLang="en-US" baseline="0" dirty="0"/>
              <a:t> details; For further information please refer to the series of cited papers in that section]</a:t>
            </a:r>
          </a:p>
          <a:p>
            <a:endParaRPr lang="en-GB" sz="1200" b="0" i="0" u="none" strike="noStrike" kern="1200" baseline="0" dirty="0">
              <a:solidFill>
                <a:schemeClr val="tx1"/>
              </a:solidFill>
              <a:latin typeface="+mn-lt"/>
              <a:ea typeface="MS PGothic" pitchFamily="34" charset="-128"/>
              <a:cs typeface="ＭＳ Ｐゴシック" charset="-128"/>
            </a:endParaRPr>
          </a:p>
        </p:txBody>
      </p:sp>
      <p:sp>
        <p:nvSpPr>
          <p:cNvPr id="4" name="Slide Number Placeholder 3">
            <a:extLst>
              <a:ext uri="{FF2B5EF4-FFF2-40B4-BE49-F238E27FC236}">
                <a16:creationId xmlns:a16="http://schemas.microsoft.com/office/drawing/2014/main" id="{41E36C54-F114-8E7B-6A25-86AD840A1ECD}"/>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151</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57396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definition in this book</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15</a:t>
            </a:fld>
            <a:endParaRPr lang="da-DK"/>
          </a:p>
        </p:txBody>
      </p:sp>
    </p:spTree>
    <p:extLst>
      <p:ext uri="{BB962C8B-B14F-4D97-AF65-F5344CB8AC3E}">
        <p14:creationId xmlns:p14="http://schemas.microsoft.com/office/powerpoint/2010/main" val="370861505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[see Section 12.3 for more</a:t>
            </a:r>
            <a:r>
              <a:rPr lang="en-US" altLang="en-US" baseline="0" dirty="0"/>
              <a:t> details; For further information please refer to the series of cited papers in that section]</a:t>
            </a:r>
          </a:p>
          <a:p>
            <a:endParaRPr lang="en-GB" dirty="0"/>
          </a:p>
          <a:p>
            <a:r>
              <a:rPr lang="en-GB" dirty="0"/>
              <a:t>Gameplay videos and corresponding activation maps </a:t>
            </a:r>
            <a:endParaRPr lang="en-MT"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152</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390583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[see Section 12.3 for more</a:t>
            </a:r>
            <a:r>
              <a:rPr lang="en-US" altLang="en-US" baseline="0" dirty="0"/>
              <a:t> details; For further information please refer to the series of cited papers in that section]</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153</a:t>
            </a:fld>
            <a:endParaRPr lang="da-DK"/>
          </a:p>
        </p:txBody>
      </p:sp>
    </p:spTree>
    <p:extLst>
      <p:ext uri="{BB962C8B-B14F-4D97-AF65-F5344CB8AC3E}">
        <p14:creationId xmlns:p14="http://schemas.microsoft.com/office/powerpoint/2010/main" val="140457642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[see Section 12.3 for more</a:t>
            </a:r>
            <a:r>
              <a:rPr lang="en-US" altLang="en-US" baseline="0" dirty="0"/>
              <a:t> details; For further information please refer to the series of cited papers in that section]</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154</a:t>
            </a:fld>
            <a:endParaRPr lang="da-DK"/>
          </a:p>
        </p:txBody>
      </p:sp>
    </p:spTree>
    <p:extLst>
      <p:ext uri="{BB962C8B-B14F-4D97-AF65-F5344CB8AC3E}">
        <p14:creationId xmlns:p14="http://schemas.microsoft.com/office/powerpoint/2010/main" val="13767138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showcasing the annotation process (outer window) of the player’s gameplay (inner window)</a:t>
            </a:r>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155</a:t>
            </a:fld>
            <a:endParaRPr lang="da-DK"/>
          </a:p>
        </p:txBody>
      </p:sp>
    </p:spTree>
    <p:extLst>
      <p:ext uri="{BB962C8B-B14F-4D97-AF65-F5344CB8AC3E}">
        <p14:creationId xmlns:p14="http://schemas.microsoft.com/office/powerpoint/2010/main" val="131324188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0C031-EF63-BEC9-3E65-44330933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6D07C-6F14-85EA-5E9B-4A8F17581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659F3-0366-AB01-0155-761DF0C8484D}"/>
              </a:ext>
            </a:extLst>
          </p:cNvPr>
          <p:cNvSpPr>
            <a:spLocks noGrp="1"/>
          </p:cNvSpPr>
          <p:nvPr>
            <p:ph type="body" idx="1"/>
          </p:nvPr>
        </p:nvSpPr>
        <p:spPr/>
        <p:txBody>
          <a:bodyPr/>
          <a:lstStyle/>
          <a:p>
            <a:r>
              <a:rPr lang="en-GB" dirty="0"/>
              <a:t>See Section 12.4 for further reading and Section 12.5 for exercises related to Player </a:t>
            </a:r>
            <a:r>
              <a:rPr lang="en-GB" dirty="0" err="1"/>
              <a:t>Modeling</a:t>
            </a:r>
            <a:r>
              <a:rPr lang="en-GB" dirty="0"/>
              <a:t>.</a:t>
            </a:r>
          </a:p>
        </p:txBody>
      </p:sp>
      <p:sp>
        <p:nvSpPr>
          <p:cNvPr id="4" name="Slide Number Placeholder 3">
            <a:extLst>
              <a:ext uri="{FF2B5EF4-FFF2-40B4-BE49-F238E27FC236}">
                <a16:creationId xmlns:a16="http://schemas.microsoft.com/office/drawing/2014/main" id="{28669DDB-29AA-832F-F73C-0247E78C22B0}"/>
              </a:ext>
            </a:extLst>
          </p:cNvPr>
          <p:cNvSpPr>
            <a:spLocks noGrp="1"/>
          </p:cNvSpPr>
          <p:nvPr>
            <p:ph type="sldNum" sz="quarter" idx="10"/>
          </p:nvPr>
        </p:nvSpPr>
        <p:spPr/>
        <p:txBody>
          <a:bodyPr/>
          <a:lstStyle/>
          <a:p>
            <a:pPr>
              <a:defRPr/>
            </a:pPr>
            <a:fld id="{243668E2-9599-474A-AA6A-ED57E397CE89}" type="slidenum">
              <a:rPr lang="da-DK" smtClean="0"/>
              <a:pPr>
                <a:defRPr/>
              </a:pPr>
              <a:t>157</a:t>
            </a:fld>
            <a:endParaRPr lang="da-DK"/>
          </a:p>
        </p:txBody>
      </p:sp>
    </p:spTree>
    <p:extLst>
      <p:ext uri="{BB962C8B-B14F-4D97-AF65-F5344CB8AC3E}">
        <p14:creationId xmlns:p14="http://schemas.microsoft.com/office/powerpoint/2010/main" val="4054682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A high-level overview of a player model. The model senses inputs from the player (observations)</a:t>
            </a:r>
          </a:p>
          <a:p>
            <a:r>
              <a:rPr lang="en-GB" sz="1200" b="0" i="0" u="none" strike="noStrike" kern="1200" baseline="0" dirty="0">
                <a:solidFill>
                  <a:schemeClr val="tx1"/>
                </a:solidFill>
                <a:latin typeface="+mn-lt"/>
                <a:ea typeface="MS PGothic" pitchFamily="34" charset="-128"/>
                <a:cs typeface="ＭＳ Ｐゴシック" charset="-128"/>
              </a:rPr>
              <a:t>such as gameplay patterns, physiological signals or the visual feed, and predicts </a:t>
            </a:r>
            <a:r>
              <a:rPr lang="en-GB" sz="1200" b="0" i="0" u="none" strike="noStrike" kern="1200" baseline="0" dirty="0" err="1">
                <a:solidFill>
                  <a:schemeClr val="tx1"/>
                </a:solidFill>
                <a:latin typeface="+mn-lt"/>
                <a:ea typeface="MS PGothic" pitchFamily="34" charset="-128"/>
                <a:cs typeface="ＭＳ Ｐゴシック" charset="-128"/>
              </a:rPr>
              <a:t>labeled</a:t>
            </a:r>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outputs related to player </a:t>
            </a:r>
            <a:r>
              <a:rPr lang="en-GB" sz="1200" b="0"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(e.g., completion times), experience (e.g., player motivation) or</a:t>
            </a:r>
          </a:p>
          <a:p>
            <a:r>
              <a:rPr lang="en-GB" sz="1200" b="0" i="0" u="none" strike="noStrike" kern="1200" baseline="0" dirty="0">
                <a:solidFill>
                  <a:schemeClr val="tx1"/>
                </a:solidFill>
                <a:latin typeface="+mn-lt"/>
                <a:ea typeface="MS PGothic" pitchFamily="34" charset="-128"/>
                <a:cs typeface="ＭＳ Ｐゴシック" charset="-128"/>
              </a:rPr>
              <a:t>even </a:t>
            </a:r>
            <a:r>
              <a:rPr lang="en-GB" sz="1200" b="0" i="0" u="none" strike="noStrike" kern="1200" baseline="0" dirty="0" err="1">
                <a:solidFill>
                  <a:schemeClr val="tx1"/>
                </a:solidFill>
                <a:latin typeface="+mn-lt"/>
                <a:ea typeface="MS PGothic" pitchFamily="34" charset="-128"/>
                <a:cs typeface="ＭＳ Ｐゴシック" charset="-128"/>
              </a:rPr>
              <a:t>unlabeled</a:t>
            </a:r>
            <a:r>
              <a:rPr lang="en-GB" sz="1200" b="0" i="0" u="none" strike="noStrike" kern="1200" baseline="0" dirty="0">
                <a:solidFill>
                  <a:schemeClr val="tx1"/>
                </a:solidFill>
                <a:latin typeface="+mn-lt"/>
                <a:ea typeface="MS PGothic" pitchFamily="34" charset="-128"/>
                <a:cs typeface="ＭＳ Ｐゴシック" charset="-128"/>
              </a:rPr>
              <a:t> player embeddings. </a:t>
            </a:r>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16</a:t>
            </a:fld>
            <a:endParaRPr lang="da-DK"/>
          </a:p>
        </p:txBody>
      </p:sp>
    </p:spTree>
    <p:extLst>
      <p:ext uri="{BB962C8B-B14F-4D97-AF65-F5344CB8AC3E}">
        <p14:creationId xmlns:p14="http://schemas.microsoft.com/office/powerpoint/2010/main" val="1904553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IEEE TAC,</a:t>
            </a:r>
            <a:r>
              <a:rPr lang="en-GB" baseline="0" dirty="0"/>
              <a:t> TCIAIG </a:t>
            </a:r>
            <a:r>
              <a:rPr lang="en-GB" dirty="0"/>
              <a:t>special issues</a:t>
            </a:r>
          </a:p>
          <a:p>
            <a:r>
              <a:rPr lang="en-GB" dirty="0"/>
              <a:t>FDG/CIG/CHI/AIIDE</a:t>
            </a:r>
            <a:r>
              <a:rPr lang="en-GB" baseline="0" dirty="0"/>
              <a:t> special sessions, workshops and panels</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706542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itchFamily="34" charset="-128"/>
                <a:cs typeface="ＭＳ Ｐゴシック" charset="-128"/>
              </a:rPr>
              <a:t>Arousal-driven appearance of non-player characters (NPCs)  </a:t>
            </a:r>
            <a:r>
              <a:rPr lang="en-GB" sz="1200" i="1" kern="1200" dirty="0">
                <a:solidFill>
                  <a:schemeClr val="tx1"/>
                </a:solidFill>
                <a:effectLst/>
                <a:latin typeface="+mn-lt"/>
                <a:ea typeface="MS PGothic" pitchFamily="34" charset="-128"/>
                <a:cs typeface="ＭＳ Ｐゴシック" charset="-128"/>
              </a:rPr>
              <a:t>Left 4 Dead</a:t>
            </a:r>
            <a:r>
              <a:rPr lang="en-GB" sz="1200" kern="1200" dirty="0">
                <a:solidFill>
                  <a:schemeClr val="tx1"/>
                </a:solidFill>
                <a:effectLst/>
                <a:latin typeface="+mn-lt"/>
                <a:ea typeface="MS PGothic" pitchFamily="34" charset="-128"/>
                <a:cs typeface="ＭＳ Ｐゴシック" charset="-128"/>
              </a:rPr>
              <a:t> 2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itchFamily="34" charset="-128"/>
                <a:cs typeface="ＭＳ Ｐゴシック" charset="-128"/>
              </a:rPr>
              <a:t>The fearful combat skills of the opponent NPCs in </a:t>
            </a:r>
            <a:r>
              <a:rPr lang="en-GB" sz="1200" i="1" kern="1200" dirty="0">
                <a:solidFill>
                  <a:schemeClr val="tx1"/>
                </a:solidFill>
                <a:effectLst/>
                <a:latin typeface="+mn-lt"/>
                <a:ea typeface="MS PGothic" pitchFamily="34" charset="-128"/>
                <a:cs typeface="ＭＳ Ｐゴシック" charset="-128"/>
              </a:rPr>
              <a:t>F.E.A.R.</a:t>
            </a:r>
            <a:r>
              <a:rPr lang="en-GB" sz="1200" kern="1200" dirty="0">
                <a:solidFill>
                  <a:schemeClr val="tx1"/>
                </a:solidFill>
                <a:effectLst/>
                <a:latin typeface="+mn-lt"/>
                <a:ea typeface="MS PGothic" pitchFamily="34" charset="-128"/>
                <a:cs typeface="ＭＳ Ｐゴシック" charset="-128"/>
              </a:rPr>
              <a: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itchFamily="34" charset="-128"/>
                <a:cs typeface="ＭＳ Ｐゴシック" charset="-128"/>
              </a:rPr>
              <a:t>The avatars’ emotion expression in the </a:t>
            </a:r>
            <a:r>
              <a:rPr lang="en-GB" sz="1200" i="1" kern="1200" dirty="0">
                <a:solidFill>
                  <a:schemeClr val="tx1"/>
                </a:solidFill>
                <a:effectLst/>
                <a:latin typeface="+mn-lt"/>
                <a:ea typeface="MS PGothic" pitchFamily="34" charset="-128"/>
                <a:cs typeface="ＭＳ Ｐゴシック" charset="-128"/>
              </a:rPr>
              <a:t>Sims</a:t>
            </a:r>
            <a:r>
              <a:rPr lang="en-GB" sz="1200" kern="1200" dirty="0">
                <a:solidFill>
                  <a:schemeClr val="tx1"/>
                </a:solidFill>
                <a:effectLst/>
                <a:latin typeface="+mn-lt"/>
                <a:ea typeface="MS PGothic" pitchFamily="34" charset="-128"/>
                <a:cs typeface="ＭＳ Ｐゴシック" charset="-128"/>
              </a:rPr>
              <a:t> series and </a:t>
            </a:r>
            <a:r>
              <a:rPr lang="en-GB" sz="1200" i="1" kern="1200" dirty="0">
                <a:solidFill>
                  <a:schemeClr val="tx1"/>
                </a:solidFill>
                <a:effectLst/>
                <a:latin typeface="+mn-lt"/>
                <a:ea typeface="MS PGothic" pitchFamily="34" charset="-128"/>
                <a:cs typeface="ＭＳ Ｐゴシック" charset="-128"/>
              </a:rPr>
              <a:t>Black and White</a:t>
            </a:r>
            <a:endParaRPr lang="en-GB" sz="1200" i="0" kern="1200" dirty="0">
              <a:solidFill>
                <a:schemeClr val="tx1"/>
              </a:solidFill>
              <a:effectLst/>
              <a:latin typeface="+mn-lt"/>
              <a:ea typeface="MS PGothic" pitchFamily="34" charset="-128"/>
              <a:cs typeface="ＭＳ Ｐゴシック" charset="-128"/>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i="0" kern="1200" dirty="0">
                <a:solidFill>
                  <a:schemeClr val="tx1"/>
                </a:solidFill>
                <a:effectLst/>
                <a:latin typeface="+mn-lt"/>
                <a:ea typeface="MS PGothic" pitchFamily="34" charset="-128"/>
                <a:cs typeface="ＭＳ Ｐゴシック" charset="-128"/>
              </a:rPr>
              <a:t>T</a:t>
            </a:r>
            <a:r>
              <a:rPr lang="en-GB" sz="1200" kern="1200" dirty="0">
                <a:solidFill>
                  <a:schemeClr val="tx1"/>
                </a:solidFill>
                <a:effectLst/>
                <a:latin typeface="+mn-lt"/>
                <a:ea typeface="MS PGothic" pitchFamily="34" charset="-128"/>
                <a:cs typeface="ＭＳ Ｐゴシック" charset="-128"/>
              </a:rPr>
              <a:t>he emotional play-through for characters in </a:t>
            </a:r>
            <a:r>
              <a:rPr lang="en-GB" sz="1200" i="1" kern="1200" dirty="0" err="1">
                <a:solidFill>
                  <a:schemeClr val="tx1"/>
                </a:solidFill>
                <a:effectLst/>
                <a:latin typeface="+mn-lt"/>
                <a:ea typeface="MS PGothic" pitchFamily="34" charset="-128"/>
                <a:cs typeface="ＭＳ Ｐゴシック" charset="-128"/>
              </a:rPr>
              <a:t>Psychonauts</a:t>
            </a:r>
            <a:r>
              <a:rPr lang="en-GB" sz="1200" kern="1200" dirty="0">
                <a:solidFill>
                  <a:schemeClr val="tx1"/>
                </a:solidFill>
                <a:effectLst/>
                <a:latin typeface="+mn-lt"/>
                <a:ea typeface="MS PGothic" pitchFamily="34" charset="-128"/>
                <a:cs typeface="ＭＳ Ｐゴシック" charset="-128"/>
              </a:rPr>
              <a: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itchFamily="34" charset="-128"/>
                <a:cs typeface="ＭＳ Ｐゴシック" charset="-128"/>
              </a:rPr>
              <a:t>The emotional responses of game characters in </a:t>
            </a:r>
            <a:r>
              <a:rPr lang="en-GB" sz="1200" i="1" kern="1200" dirty="0">
                <a:solidFill>
                  <a:schemeClr val="tx1"/>
                </a:solidFill>
                <a:effectLst/>
                <a:latin typeface="+mn-lt"/>
                <a:ea typeface="MS PGothic" pitchFamily="34" charset="-128"/>
                <a:cs typeface="ＭＳ Ｐゴシック" charset="-128"/>
              </a:rPr>
              <a:t>Prom Week</a:t>
            </a:r>
            <a:r>
              <a:rPr lang="en-GB" sz="1200" kern="1200" dirty="0">
                <a:solidFill>
                  <a:schemeClr val="tx1"/>
                </a:solidFill>
                <a:effectLst/>
                <a:latin typeface="+mn-lt"/>
                <a:ea typeface="MS PGothic" pitchFamily="34" charset="-128"/>
                <a:cs typeface="ＭＳ Ｐゴシック" charset="-128"/>
              </a:rPr>
              <a:t> and </a:t>
            </a:r>
            <a:r>
              <a:rPr lang="en-GB" sz="1200" i="1" kern="1200" dirty="0">
                <a:solidFill>
                  <a:schemeClr val="tx1"/>
                </a:solidFill>
                <a:effectLst/>
                <a:latin typeface="+mn-lt"/>
                <a:ea typeface="MS PGothic" pitchFamily="34" charset="-128"/>
                <a:cs typeface="ＭＳ Ｐゴシック" charset="-128"/>
              </a:rPr>
              <a:t>Façade</a:t>
            </a:r>
            <a:endParaRPr lang="en-GB" sz="1200" i="0" kern="1200" dirty="0">
              <a:solidFill>
                <a:schemeClr val="tx1"/>
              </a:solidFill>
              <a:effectLst/>
              <a:latin typeface="+mn-lt"/>
              <a:ea typeface="MS PGothic" pitchFamily="34" charset="-128"/>
              <a:cs typeface="ＭＳ Ｐゴシック" charset="-128"/>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i="0" kern="1200" dirty="0">
                <a:solidFill>
                  <a:schemeClr val="tx1"/>
                </a:solidFill>
                <a:effectLst/>
                <a:latin typeface="+mn-lt"/>
                <a:ea typeface="MS PGothic" pitchFamily="34" charset="-128"/>
                <a:cs typeface="ＭＳ Ｐゴシック" charset="-128"/>
              </a:rPr>
              <a:t>T</a:t>
            </a:r>
            <a:r>
              <a:rPr lang="en-GB" sz="1200" kern="1200" dirty="0">
                <a:solidFill>
                  <a:schemeClr val="tx1"/>
                </a:solidFill>
                <a:effectLst/>
                <a:latin typeface="+mn-lt"/>
                <a:ea typeface="MS PGothic" pitchFamily="34" charset="-128"/>
                <a:cs typeface="ＭＳ Ｐゴシック" charset="-128"/>
              </a:rPr>
              <a:t>he personality-based adaptation in </a:t>
            </a:r>
            <a:r>
              <a:rPr lang="en-GB" sz="1200" i="1" kern="1200" dirty="0">
                <a:solidFill>
                  <a:schemeClr val="tx1"/>
                </a:solidFill>
                <a:effectLst/>
                <a:latin typeface="+mn-lt"/>
                <a:ea typeface="MS PGothic" pitchFamily="34" charset="-128"/>
                <a:cs typeface="ＭＳ Ｐゴシック" charset="-128"/>
              </a:rPr>
              <a:t>Silent Hill: Shattered Memories</a:t>
            </a:r>
            <a:endParaRPr lang="en-GB" sz="1200" i="0" kern="1200" dirty="0">
              <a:solidFill>
                <a:schemeClr val="tx1"/>
              </a:solidFill>
              <a:effectLst/>
              <a:latin typeface="+mn-lt"/>
              <a:ea typeface="MS PGothic" pitchFamily="34" charset="-128"/>
              <a:cs typeface="ＭＳ Ｐゴシック" charset="-128"/>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i="0" kern="1200" dirty="0">
                <a:solidFill>
                  <a:schemeClr val="tx1"/>
                </a:solidFill>
                <a:effectLst/>
                <a:latin typeface="+mn-lt"/>
                <a:ea typeface="MS PGothic" pitchFamily="34" charset="-128"/>
                <a:cs typeface="ＭＳ Ｐゴシック" charset="-128"/>
              </a:rPr>
              <a:t>T</a:t>
            </a:r>
            <a:r>
              <a:rPr lang="en-GB" sz="1200" kern="1200" dirty="0">
                <a:solidFill>
                  <a:schemeClr val="tx1"/>
                </a:solidFill>
                <a:effectLst/>
                <a:latin typeface="+mn-lt"/>
                <a:ea typeface="MS PGothic" pitchFamily="34" charset="-128"/>
                <a:cs typeface="ＭＳ Ｐゴシック" charset="-128"/>
              </a:rPr>
              <a:t>he affect-based cinematographic representation of multiple cameras in </a:t>
            </a:r>
            <a:r>
              <a:rPr lang="en-GB" sz="1200" i="1" kern="1200" dirty="0">
                <a:solidFill>
                  <a:schemeClr val="tx1"/>
                </a:solidFill>
                <a:effectLst/>
                <a:latin typeface="+mn-lt"/>
                <a:ea typeface="MS PGothic" pitchFamily="34" charset="-128"/>
                <a:cs typeface="ＭＳ Ｐゴシック" charset="-128"/>
              </a:rPr>
              <a:t>Heavy Rain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i="0" kern="1200" dirty="0">
                <a:solidFill>
                  <a:schemeClr val="tx1"/>
                </a:solidFill>
                <a:effectLst/>
                <a:latin typeface="+mn-lt"/>
                <a:ea typeface="MS PGothic" pitchFamily="34" charset="-128"/>
                <a:cs typeface="ＭＳ Ｐゴシック" charset="-128"/>
              </a:rPr>
              <a:t>T</a:t>
            </a:r>
            <a:r>
              <a:rPr lang="en-GB" sz="1200" kern="1200" dirty="0">
                <a:solidFill>
                  <a:schemeClr val="tx1"/>
                </a:solidFill>
                <a:effectLst/>
                <a:latin typeface="+mn-lt"/>
                <a:ea typeface="MS PGothic" pitchFamily="34" charset="-128"/>
                <a:cs typeface="ＭＳ Ｐゴシック" charset="-128"/>
              </a:rPr>
              <a:t>he aesthetically pleasing locations of</a:t>
            </a:r>
            <a:r>
              <a:rPr lang="en-GB" sz="1200" i="1" kern="1200" dirty="0">
                <a:solidFill>
                  <a:schemeClr val="tx1"/>
                </a:solidFill>
                <a:effectLst/>
                <a:latin typeface="+mn-lt"/>
                <a:ea typeface="MS PGothic" pitchFamily="34" charset="-128"/>
                <a:cs typeface="ＭＳ Ｐゴシック" charset="-128"/>
              </a:rPr>
              <a:t> World of Warcraft </a:t>
            </a:r>
            <a:endParaRPr lang="en-GB" sz="1200" i="0" kern="1200" dirty="0">
              <a:solidFill>
                <a:schemeClr val="tx1"/>
              </a:solidFill>
              <a:effectLst/>
              <a:latin typeface="+mn-lt"/>
              <a:ea typeface="MS PGothic" pitchFamily="34" charset="-128"/>
              <a:cs typeface="ＭＳ Ｐゴシック" charset="-128"/>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i="0" kern="1200" dirty="0">
                <a:solidFill>
                  <a:schemeClr val="tx1"/>
                </a:solidFill>
                <a:effectLst/>
                <a:latin typeface="+mn-lt"/>
                <a:ea typeface="MS PGothic" pitchFamily="34" charset="-128"/>
                <a:cs typeface="ＭＳ Ｐゴシック" charset="-128"/>
              </a:rPr>
              <a:t>A</a:t>
            </a:r>
            <a:r>
              <a:rPr lang="en-GB" sz="1200" kern="1200" dirty="0">
                <a:solidFill>
                  <a:schemeClr val="tx1"/>
                </a:solidFill>
                <a:effectLst/>
                <a:latin typeface="+mn-lt"/>
                <a:ea typeface="MS PGothic" pitchFamily="34" charset="-128"/>
                <a:cs typeface="ＭＳ Ｐゴシック" charset="-128"/>
              </a:rPr>
              <a:t>ffect-centred game narratives such as the one of</a:t>
            </a:r>
            <a:r>
              <a:rPr lang="en-GB" sz="1200" i="1" kern="1200" dirty="0">
                <a:solidFill>
                  <a:schemeClr val="tx1"/>
                </a:solidFill>
                <a:effectLst/>
                <a:latin typeface="+mn-lt"/>
                <a:ea typeface="MS PGothic" pitchFamily="34" charset="-128"/>
                <a:cs typeface="ＭＳ Ｐゴシック" charset="-128"/>
              </a:rPr>
              <a:t> Final Fantasy VII</a:t>
            </a:r>
            <a:r>
              <a:rPr lang="en-GB" sz="1200" kern="1200" dirty="0">
                <a:solidFill>
                  <a:schemeClr val="tx1"/>
                </a:solidFill>
                <a:effectLst/>
                <a:latin typeface="+mn-lt"/>
                <a:ea typeface="MS PGothic" pitchFamily="34" charset="-128"/>
                <a:cs typeface="ＭＳ Ｐゴシック" charset="-128"/>
              </a:rPr>
              <a: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itchFamily="34" charset="-128"/>
                <a:cs typeface="ＭＳ Ｐゴシック" charset="-128"/>
              </a:rPr>
              <a: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94094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[see Section 10.3 for more details]</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endParaRPr lang="en-US" altLang="en-US"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7304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5361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This is the high level player modelling (PM) taxonomy we cover in Chapter 10 of the book</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The taxonomy contains </a:t>
            </a:r>
            <a:r>
              <a:rPr lang="en-GB" sz="1200" b="1" i="0" u="none" strike="noStrike" kern="1200" baseline="0" dirty="0">
                <a:solidFill>
                  <a:schemeClr val="tx1"/>
                </a:solidFill>
                <a:latin typeface="+mn-lt"/>
                <a:ea typeface="MS PGothic" pitchFamily="34" charset="-128"/>
                <a:cs typeface="ＭＳ Ｐゴシック" charset="-128"/>
              </a:rPr>
              <a:t>6 key dimensions</a:t>
            </a:r>
            <a:r>
              <a:rPr lang="en-GB" sz="1200" b="0" i="0" u="none" strike="noStrike" kern="1200" baseline="0" dirty="0">
                <a:solidFill>
                  <a:schemeClr val="tx1"/>
                </a:solidFill>
                <a:latin typeface="+mn-lt"/>
                <a:ea typeface="MS PGothic" pitchFamily="34" charset="-128"/>
                <a:cs typeface="ＭＳ Ｐゴシック" charset="-128"/>
              </a:rPr>
              <a:t> that affect the design and deployment of a player model; some dimensions are binary while some represent aspects that usually lie somewhere on a continuum of that dimension. We start discussing the possible </a:t>
            </a:r>
            <a:r>
              <a:rPr lang="en-GB" sz="1200" b="1" i="0" u="none" strike="noStrike" kern="1200" baseline="0" dirty="0">
                <a:solidFill>
                  <a:schemeClr val="tx1"/>
                </a:solidFill>
                <a:latin typeface="+mn-lt"/>
                <a:ea typeface="MS PGothic" pitchFamily="34" charset="-128"/>
                <a:cs typeface="ＭＳ Ｐゴシック" charset="-128"/>
              </a:rPr>
              <a:t>roles</a:t>
            </a:r>
            <a:r>
              <a:rPr lang="en-GB" sz="1200" b="0" i="0" u="none" strike="noStrike" kern="1200" baseline="0" dirty="0">
                <a:solidFill>
                  <a:schemeClr val="tx1"/>
                </a:solidFill>
                <a:latin typeface="+mn-lt"/>
                <a:ea typeface="MS PGothic" pitchFamily="34" charset="-128"/>
                <a:cs typeface="ＭＳ Ｐゴシック" charset="-128"/>
              </a:rPr>
              <a:t> of PM [see Section 10.3.1]; we then discuss a critical dimension related to the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t>
            </a:r>
            <a:r>
              <a:rPr lang="en-GB" sz="1200" b="1" i="0" u="none" strike="noStrike" kern="1200" baseline="0" dirty="0">
                <a:solidFill>
                  <a:schemeClr val="tx1"/>
                </a:solidFill>
                <a:latin typeface="+mn-lt"/>
                <a:ea typeface="MS PGothic" pitchFamily="34" charset="-128"/>
                <a:cs typeface="ＭＳ Ｐゴシック" charset="-128"/>
              </a:rPr>
              <a:t>approach</a:t>
            </a:r>
            <a:r>
              <a:rPr lang="en-GB" sz="1200" b="0" i="0" u="none" strike="noStrike" kern="1200" baseline="0" dirty="0">
                <a:solidFill>
                  <a:schemeClr val="tx1"/>
                </a:solidFill>
                <a:latin typeface="+mn-lt"/>
                <a:ea typeface="MS PGothic" pitchFamily="34" charset="-128"/>
                <a:cs typeface="ＭＳ Ｐゴシック" charset="-128"/>
              </a:rPr>
              <a:t> used [see Section 10.3.2] and we conclude the presentation of the taxonomy with aspects related to the input and output (</a:t>
            </a:r>
            <a:r>
              <a:rPr lang="en-GB" sz="1200" b="1" i="0" u="none" strike="noStrike" kern="1200" baseline="0" dirty="0">
                <a:solidFill>
                  <a:schemeClr val="tx1"/>
                </a:solidFill>
                <a:latin typeface="+mn-lt"/>
                <a:ea typeface="MS PGothic" pitchFamily="34" charset="-128"/>
                <a:cs typeface="ＭＳ Ｐゴシック" charset="-128"/>
              </a:rPr>
              <a:t>I/O</a:t>
            </a:r>
            <a:r>
              <a:rPr lang="en-GB" sz="1200" b="0" i="0" u="none" strike="noStrike" kern="1200" baseline="0" dirty="0">
                <a:solidFill>
                  <a:schemeClr val="tx1"/>
                </a:solidFill>
                <a:latin typeface="+mn-lt"/>
                <a:ea typeface="MS PGothic" pitchFamily="34" charset="-128"/>
                <a:cs typeface="ＭＳ Ｐゴシック" charset="-128"/>
              </a:rPr>
              <a:t>) of the player model.</a:t>
            </a:r>
          </a:p>
          <a:p>
            <a:endParaRPr lang="en-GB" sz="1200" b="0" i="0" u="none" strike="noStrike" kern="1200" baseline="0" dirty="0">
              <a:solidFill>
                <a:schemeClr val="tx1"/>
              </a:solidFill>
              <a:latin typeface="+mn-lt"/>
              <a:ea typeface="MS PGothic" pitchFamily="34"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20</a:t>
            </a:fld>
            <a:endParaRPr lang="da-DK"/>
          </a:p>
        </p:txBody>
      </p:sp>
    </p:spTree>
    <p:extLst>
      <p:ext uri="{BB962C8B-B14F-4D97-AF65-F5344CB8AC3E}">
        <p14:creationId xmlns:p14="http://schemas.microsoft.com/office/powerpoint/2010/main" val="3315186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S PGothic" pitchFamily="34" charset="-128"/>
                <a:cs typeface="ＭＳ Ｐゴシック" charset="-128"/>
              </a:rPr>
              <a:t>Roles:</a:t>
            </a:r>
            <a:r>
              <a:rPr lang="en-GB" sz="1200" b="0" i="0" u="none" strike="noStrike" kern="1200" baseline="0" dirty="0">
                <a:solidFill>
                  <a:schemeClr val="tx1"/>
                </a:solidFill>
                <a:latin typeface="+mn-lt"/>
                <a:ea typeface="MS PGothic" pitchFamily="34" charset="-128"/>
                <a:cs typeface="ＭＳ Ｐゴシック" charset="-128"/>
              </a:rPr>
              <a:t> Given that the core aim of a player model is to uncover phenomena associated with players we can make an important distinction of the roles of such models in games: roles associated primarily to player </a:t>
            </a:r>
            <a:r>
              <a:rPr lang="en-GB" sz="1200" b="1"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vs. roles associated primarily</a:t>
            </a:r>
          </a:p>
          <a:p>
            <a:r>
              <a:rPr lang="en-US" sz="1200" b="0" i="0" u="none" strike="noStrike" kern="1200" baseline="0" dirty="0">
                <a:solidFill>
                  <a:schemeClr val="tx1"/>
                </a:solidFill>
                <a:latin typeface="+mn-lt"/>
                <a:ea typeface="MS PGothic" pitchFamily="34" charset="-128"/>
                <a:cs typeface="ＭＳ Ｐゴシック" charset="-128"/>
              </a:rPr>
              <a:t>to player </a:t>
            </a:r>
            <a:r>
              <a:rPr lang="en-US" sz="1200" b="1" i="0" u="none" strike="noStrike" kern="1200" baseline="0" dirty="0">
                <a:solidFill>
                  <a:schemeClr val="tx1"/>
                </a:solidFill>
                <a:latin typeface="+mn-lt"/>
                <a:ea typeface="MS PGothic" pitchFamily="34" charset="-128"/>
                <a:cs typeface="ＭＳ Ｐゴシック" charset="-128"/>
              </a:rPr>
              <a:t>experience</a:t>
            </a:r>
          </a:p>
          <a:p>
            <a:endParaRPr lang="en-US" sz="1200" b="1" i="0" u="none" strike="noStrike" kern="1200" baseline="0" dirty="0">
              <a:solidFill>
                <a:schemeClr val="tx1"/>
              </a:solidFill>
              <a:latin typeface="+mn-lt"/>
              <a:ea typeface="MS PGothic" pitchFamily="34" charset="-128"/>
            </a:endParaRPr>
          </a:p>
          <a:p>
            <a:endParaRPr lang="en-MT" dirty="0"/>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21</a:t>
            </a:fld>
            <a:endParaRPr lang="da-DK"/>
          </a:p>
        </p:txBody>
      </p:sp>
    </p:spTree>
    <p:extLst>
      <p:ext uri="{BB962C8B-B14F-4D97-AF65-F5344CB8AC3E}">
        <p14:creationId xmlns:p14="http://schemas.microsoft.com/office/powerpoint/2010/main" val="3720237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t>[see</a:t>
            </a:r>
            <a:r>
              <a:rPr lang="en-US" altLang="en-US" baseline="0" dirty="0"/>
              <a:t> Section 10.3.1 for more details]</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While player </a:t>
            </a:r>
            <a:r>
              <a:rPr lang="en-GB" sz="1200" b="0"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and player experience are interwoven notions there is a subtle difference between them. </a:t>
            </a:r>
          </a:p>
          <a:p>
            <a:endParaRPr lang="en-GB" sz="1200" b="0" i="0" u="none" strike="noStrike" kern="1200" baseline="0" dirty="0">
              <a:solidFill>
                <a:schemeClr val="tx1"/>
              </a:solidFill>
              <a:latin typeface="+mn-lt"/>
              <a:ea typeface="MS PGothic" pitchFamily="34" charset="-128"/>
            </a:endParaRPr>
          </a:p>
          <a:p>
            <a:r>
              <a:rPr lang="en-GB" sz="1200" b="0" i="0" u="none" strike="noStrike" kern="1200" baseline="0" dirty="0">
                <a:solidFill>
                  <a:schemeClr val="tx1"/>
                </a:solidFill>
                <a:latin typeface="+mn-lt"/>
                <a:ea typeface="MS PGothic" pitchFamily="34" charset="-128"/>
                <a:cs typeface="ＭＳ Ｐゴシック" charset="-128"/>
              </a:rPr>
              <a:t>Player </a:t>
            </a:r>
            <a:r>
              <a:rPr lang="en-GB" sz="1200" b="0"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points to what a </a:t>
            </a:r>
            <a:r>
              <a:rPr lang="en-GB" sz="1200" b="1" i="0" u="none" strike="noStrike" kern="1200" baseline="0" dirty="0">
                <a:solidFill>
                  <a:schemeClr val="tx1"/>
                </a:solidFill>
                <a:latin typeface="+mn-lt"/>
                <a:ea typeface="MS PGothic" pitchFamily="34" charset="-128"/>
                <a:cs typeface="ＭＳ Ｐゴシック" charset="-128"/>
              </a:rPr>
              <a:t>player does</a:t>
            </a:r>
            <a:r>
              <a:rPr lang="en-GB" sz="1200" b="0" i="0" u="none" strike="noStrike" kern="1200" baseline="0" dirty="0">
                <a:solidFill>
                  <a:schemeClr val="tx1"/>
                </a:solidFill>
                <a:latin typeface="+mn-lt"/>
                <a:ea typeface="MS PGothic" pitchFamily="34" charset="-128"/>
                <a:cs typeface="ＭＳ Ｐゴシック" charset="-128"/>
              </a:rPr>
              <a:t> in a game whereas player experience refers to how a </a:t>
            </a:r>
            <a:r>
              <a:rPr lang="en-GB" sz="1200" b="1" i="0" u="none" strike="noStrike" kern="1200" baseline="0" dirty="0">
                <a:solidFill>
                  <a:schemeClr val="tx1"/>
                </a:solidFill>
                <a:latin typeface="+mn-lt"/>
                <a:ea typeface="MS PGothic" pitchFamily="34" charset="-128"/>
                <a:cs typeface="ＭＳ Ｐゴシック" charset="-128"/>
              </a:rPr>
              <a:t>player feels</a:t>
            </a:r>
            <a:r>
              <a:rPr lang="en-GB" sz="1200" b="0" i="0" u="none" strike="noStrike" kern="1200" baseline="0" dirty="0">
                <a:solidFill>
                  <a:schemeClr val="tx1"/>
                </a:solidFill>
                <a:latin typeface="+mn-lt"/>
                <a:ea typeface="MS PGothic" pitchFamily="34" charset="-128"/>
                <a:cs typeface="ＭＳ Ｐゴシック" charset="-128"/>
              </a:rPr>
              <a:t> during play</a:t>
            </a:r>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3668E2-9599-474A-AA6A-ED57E397CE89}"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7589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The </a:t>
            </a:r>
            <a:r>
              <a:rPr lang="en-GB" sz="1200" b="1" i="0" u="none" strike="noStrike" kern="1200" baseline="0" dirty="0">
                <a:solidFill>
                  <a:schemeClr val="tx1"/>
                </a:solidFill>
                <a:latin typeface="+mn-lt"/>
                <a:ea typeface="MS PGothic" pitchFamily="34" charset="-128"/>
                <a:cs typeface="ＭＳ Ｐゴシック" charset="-128"/>
              </a:rPr>
              <a:t>six key roles</a:t>
            </a:r>
            <a:r>
              <a:rPr lang="en-GB" sz="1200" b="0" i="0" u="none" strike="noStrike" kern="1200" baseline="0" dirty="0">
                <a:solidFill>
                  <a:schemeClr val="tx1"/>
                </a:solidFill>
                <a:latin typeface="+mn-lt"/>
                <a:ea typeface="MS PGothic" pitchFamily="34" charset="-128"/>
                <a:cs typeface="ＭＳ Ｐゴシック" charset="-128"/>
              </a:rPr>
              <a:t> of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associated with the goal of player </a:t>
            </a:r>
            <a:r>
              <a:rPr lang="en-GB" sz="1200" b="0"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opposed</a:t>
            </a:r>
          </a:p>
          <a:p>
            <a:r>
              <a:rPr lang="en-GB" sz="1200" b="0" i="0" u="none" strike="noStrike" kern="1200" baseline="0" dirty="0">
                <a:solidFill>
                  <a:schemeClr val="tx1"/>
                </a:solidFill>
                <a:latin typeface="+mn-lt"/>
                <a:ea typeface="MS PGothic" pitchFamily="34" charset="-128"/>
                <a:cs typeface="ＭＳ Ｐゴシック" charset="-128"/>
              </a:rPr>
              <a:t>to player experience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across the tasks of </a:t>
            </a:r>
            <a:r>
              <a:rPr lang="en-GB" sz="1200" b="0" i="1" u="none" strike="noStrike" kern="1200" baseline="0" dirty="0">
                <a:solidFill>
                  <a:schemeClr val="tx1"/>
                </a:solidFill>
                <a:latin typeface="+mn-lt"/>
                <a:ea typeface="MS PGothic" pitchFamily="34" charset="-128"/>
                <a:cs typeface="ＭＳ Ｐゴシック" charset="-128"/>
              </a:rPr>
              <a:t>analysis</a:t>
            </a:r>
            <a:r>
              <a:rPr lang="en-GB" sz="1200" b="0" i="0" u="none" strike="noStrike" kern="1200" baseline="0" dirty="0">
                <a:solidFill>
                  <a:schemeClr val="tx1"/>
                </a:solidFill>
                <a:latin typeface="+mn-lt"/>
                <a:ea typeface="MS PGothic" pitchFamily="34" charset="-128"/>
                <a:cs typeface="ＭＳ Ｐゴシック" charset="-128"/>
              </a:rPr>
              <a:t>, </a:t>
            </a:r>
            <a:r>
              <a:rPr lang="en-GB" sz="1200" b="0" i="1" u="none" strike="noStrike" kern="1200" baseline="0" dirty="0">
                <a:solidFill>
                  <a:schemeClr val="tx1"/>
                </a:solidFill>
                <a:latin typeface="+mn-lt"/>
                <a:ea typeface="MS PGothic" pitchFamily="34" charset="-128"/>
                <a:cs typeface="ＭＳ Ｐゴシック" charset="-128"/>
              </a:rPr>
              <a:t>design</a:t>
            </a:r>
            <a:r>
              <a:rPr lang="en-GB" sz="1200" b="0" i="0" u="none" strike="noStrike" kern="1200" baseline="0" dirty="0">
                <a:solidFill>
                  <a:schemeClr val="tx1"/>
                </a:solidFill>
                <a:latin typeface="+mn-lt"/>
                <a:ea typeface="MS PGothic" pitchFamily="34" charset="-128"/>
                <a:cs typeface="ＭＳ Ｐゴシック" charset="-128"/>
              </a:rPr>
              <a:t> and </a:t>
            </a:r>
            <a:r>
              <a:rPr lang="en-GB" sz="1200" b="0" i="1" u="none" strike="noStrike" kern="1200" baseline="0" dirty="0">
                <a:solidFill>
                  <a:schemeClr val="tx1"/>
                </a:solidFill>
                <a:latin typeface="+mn-lt"/>
                <a:ea typeface="MS PGothic" pitchFamily="34" charset="-128"/>
                <a:cs typeface="ＭＳ Ｐゴシック" charset="-128"/>
              </a:rPr>
              <a:t>adaptation</a:t>
            </a:r>
            <a:r>
              <a:rPr lang="en-GB" sz="1200" b="0" i="0" u="none" strike="noStrike" kern="1200" baseline="0" dirty="0">
                <a:solidFill>
                  <a:schemeClr val="tx1"/>
                </a:solidFill>
                <a:latin typeface="+mn-lt"/>
                <a:ea typeface="MS PGothic" pitchFamily="34" charset="-128"/>
                <a:cs typeface="ＭＳ Ｐゴシック" charset="-128"/>
              </a:rPr>
              <a:t> as identified in</a:t>
            </a:r>
          </a:p>
          <a:p>
            <a:r>
              <a:rPr lang="en-GB" sz="1200" b="0" i="0" u="none" strike="noStrike" kern="1200" baseline="0" dirty="0">
                <a:solidFill>
                  <a:schemeClr val="tx1"/>
                </a:solidFill>
                <a:latin typeface="+mn-lt"/>
                <a:ea typeface="MS PGothic" pitchFamily="34" charset="-128"/>
                <a:cs typeface="ＭＳ Ｐゴシック" charset="-128"/>
              </a:rPr>
              <a:t>our taxonomy. Each role (box) contains a number of popular use cases, This figure can be seen as </a:t>
            </a:r>
          </a:p>
          <a:p>
            <a:r>
              <a:rPr lang="en-GB" sz="1200" b="0" i="0" u="none" strike="noStrike" kern="1200" baseline="0" dirty="0">
                <a:solidFill>
                  <a:schemeClr val="tx1"/>
                </a:solidFill>
                <a:latin typeface="+mn-lt"/>
                <a:ea typeface="MS PGothic" pitchFamily="34" charset="-128"/>
                <a:cs typeface="ＭＳ Ｐゴシック" charset="-128"/>
              </a:rPr>
              <a:t>zooming in on the top right corner of Fig. 10.1 (Slide 12 of this deck) which defines what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is.</a:t>
            </a:r>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23</a:t>
            </a:fld>
            <a:endParaRPr lang="da-DK"/>
          </a:p>
        </p:txBody>
      </p:sp>
    </p:spTree>
    <p:extLst>
      <p:ext uri="{BB962C8B-B14F-4D97-AF65-F5344CB8AC3E}">
        <p14:creationId xmlns:p14="http://schemas.microsoft.com/office/powerpoint/2010/main" val="4259897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The </a:t>
            </a:r>
            <a:r>
              <a:rPr lang="en-GB" sz="1200" b="1" i="0" u="none" strike="noStrike" kern="1200" baseline="0" dirty="0">
                <a:solidFill>
                  <a:schemeClr val="tx1"/>
                </a:solidFill>
                <a:latin typeface="+mn-lt"/>
                <a:ea typeface="MS PGothic" pitchFamily="34" charset="-128"/>
                <a:cs typeface="ＭＳ Ｐゴシック" charset="-128"/>
              </a:rPr>
              <a:t>six key roles</a:t>
            </a:r>
            <a:r>
              <a:rPr lang="en-GB" sz="1200" b="0" i="0" u="none" strike="noStrike" kern="1200" baseline="0" dirty="0">
                <a:solidFill>
                  <a:schemeClr val="tx1"/>
                </a:solidFill>
                <a:latin typeface="+mn-lt"/>
                <a:ea typeface="MS PGothic" pitchFamily="34" charset="-128"/>
                <a:cs typeface="ＭＳ Ｐゴシック" charset="-128"/>
              </a:rPr>
              <a:t> of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associated with the goal of player </a:t>
            </a:r>
            <a:r>
              <a:rPr lang="en-GB" sz="1200" b="0"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opposed</a:t>
            </a:r>
          </a:p>
          <a:p>
            <a:r>
              <a:rPr lang="en-GB" sz="1200" b="0" i="0" u="none" strike="noStrike" kern="1200" baseline="0" dirty="0">
                <a:solidFill>
                  <a:schemeClr val="tx1"/>
                </a:solidFill>
                <a:latin typeface="+mn-lt"/>
                <a:ea typeface="MS PGothic" pitchFamily="34" charset="-128"/>
                <a:cs typeface="ＭＳ Ｐゴシック" charset="-128"/>
              </a:rPr>
              <a:t>to player experience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across the tasks of </a:t>
            </a:r>
            <a:r>
              <a:rPr lang="en-GB" sz="1200" b="0" i="1" u="none" strike="noStrike" kern="1200" baseline="0" dirty="0">
                <a:solidFill>
                  <a:schemeClr val="tx1"/>
                </a:solidFill>
                <a:latin typeface="+mn-lt"/>
                <a:ea typeface="MS PGothic" pitchFamily="34" charset="-128"/>
                <a:cs typeface="ＭＳ Ｐゴシック" charset="-128"/>
              </a:rPr>
              <a:t>analysis</a:t>
            </a:r>
            <a:r>
              <a:rPr lang="en-GB" sz="1200" b="0" i="0" u="none" strike="noStrike" kern="1200" baseline="0" dirty="0">
                <a:solidFill>
                  <a:schemeClr val="tx1"/>
                </a:solidFill>
                <a:latin typeface="+mn-lt"/>
                <a:ea typeface="MS PGothic" pitchFamily="34" charset="-128"/>
                <a:cs typeface="ＭＳ Ｐゴシック" charset="-128"/>
              </a:rPr>
              <a:t>, </a:t>
            </a:r>
            <a:r>
              <a:rPr lang="en-GB" sz="1200" b="0" i="1" u="none" strike="noStrike" kern="1200" baseline="0" dirty="0">
                <a:solidFill>
                  <a:schemeClr val="tx1"/>
                </a:solidFill>
                <a:latin typeface="+mn-lt"/>
                <a:ea typeface="MS PGothic" pitchFamily="34" charset="-128"/>
                <a:cs typeface="ＭＳ Ｐゴシック" charset="-128"/>
              </a:rPr>
              <a:t>design</a:t>
            </a:r>
            <a:r>
              <a:rPr lang="en-GB" sz="1200" b="0" i="0" u="none" strike="noStrike" kern="1200" baseline="0" dirty="0">
                <a:solidFill>
                  <a:schemeClr val="tx1"/>
                </a:solidFill>
                <a:latin typeface="+mn-lt"/>
                <a:ea typeface="MS PGothic" pitchFamily="34" charset="-128"/>
                <a:cs typeface="ＭＳ Ｐゴシック" charset="-128"/>
              </a:rPr>
              <a:t> and </a:t>
            </a:r>
            <a:r>
              <a:rPr lang="en-GB" sz="1200" b="0" i="1" u="none" strike="noStrike" kern="1200" baseline="0" dirty="0">
                <a:solidFill>
                  <a:schemeClr val="tx1"/>
                </a:solidFill>
                <a:latin typeface="+mn-lt"/>
                <a:ea typeface="MS PGothic" pitchFamily="34" charset="-128"/>
                <a:cs typeface="ＭＳ Ｐゴシック" charset="-128"/>
              </a:rPr>
              <a:t>adaptation</a:t>
            </a:r>
            <a:r>
              <a:rPr lang="en-GB" sz="1200" b="0" i="0" u="none" strike="noStrike" kern="1200" baseline="0" dirty="0">
                <a:solidFill>
                  <a:schemeClr val="tx1"/>
                </a:solidFill>
                <a:latin typeface="+mn-lt"/>
                <a:ea typeface="MS PGothic" pitchFamily="34" charset="-128"/>
                <a:cs typeface="ＭＳ Ｐゴシック" charset="-128"/>
              </a:rPr>
              <a:t> as identified in</a:t>
            </a:r>
          </a:p>
          <a:p>
            <a:r>
              <a:rPr lang="en-GB" sz="1200" b="0" i="0" u="none" strike="noStrike" kern="1200" baseline="0" dirty="0">
                <a:solidFill>
                  <a:schemeClr val="tx1"/>
                </a:solidFill>
                <a:latin typeface="+mn-lt"/>
                <a:ea typeface="MS PGothic" pitchFamily="34" charset="-128"/>
                <a:cs typeface="ＭＳ Ｐゴシック" charset="-128"/>
              </a:rPr>
              <a:t>our taxonomy. Each role (box) contains a number of popular use cases, This figure can be seen as </a:t>
            </a:r>
          </a:p>
          <a:p>
            <a:r>
              <a:rPr lang="en-GB" sz="1200" b="0" i="0" u="none" strike="noStrike" kern="1200" baseline="0" dirty="0">
                <a:solidFill>
                  <a:schemeClr val="tx1"/>
                </a:solidFill>
                <a:latin typeface="+mn-lt"/>
                <a:ea typeface="MS PGothic" pitchFamily="34" charset="-128"/>
                <a:cs typeface="ＭＳ Ｐゴシック" charset="-128"/>
              </a:rPr>
              <a:t>zooming in on the top right corner of Fig. 10.1 (Slide 12 of this deck) which defines what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is.</a:t>
            </a:r>
            <a:endParaRPr lang="en-MT" dirty="0"/>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24</a:t>
            </a:fld>
            <a:endParaRPr lang="da-DK"/>
          </a:p>
        </p:txBody>
      </p:sp>
    </p:spTree>
    <p:extLst>
      <p:ext uri="{BB962C8B-B14F-4D97-AF65-F5344CB8AC3E}">
        <p14:creationId xmlns:p14="http://schemas.microsoft.com/office/powerpoint/2010/main" val="422958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The </a:t>
            </a:r>
            <a:r>
              <a:rPr lang="en-GB" sz="1200" b="1" i="0" u="none" strike="noStrike" kern="1200" baseline="0" dirty="0">
                <a:solidFill>
                  <a:schemeClr val="tx1"/>
                </a:solidFill>
                <a:latin typeface="+mn-lt"/>
                <a:ea typeface="MS PGothic" pitchFamily="34" charset="-128"/>
                <a:cs typeface="ＭＳ Ｐゴシック" charset="-128"/>
              </a:rPr>
              <a:t>six key roles</a:t>
            </a:r>
            <a:r>
              <a:rPr lang="en-GB" sz="1200" b="0" i="0" u="none" strike="noStrike" kern="1200" baseline="0" dirty="0">
                <a:solidFill>
                  <a:schemeClr val="tx1"/>
                </a:solidFill>
                <a:latin typeface="+mn-lt"/>
                <a:ea typeface="MS PGothic" pitchFamily="34" charset="-128"/>
                <a:cs typeface="ＭＳ Ｐゴシック" charset="-128"/>
              </a:rPr>
              <a:t> of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associated with the goal of player </a:t>
            </a:r>
            <a:r>
              <a:rPr lang="en-GB" sz="1200" b="0"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opposed</a:t>
            </a:r>
          </a:p>
          <a:p>
            <a:r>
              <a:rPr lang="en-GB" sz="1200" b="0" i="0" u="none" strike="noStrike" kern="1200" baseline="0" dirty="0">
                <a:solidFill>
                  <a:schemeClr val="tx1"/>
                </a:solidFill>
                <a:latin typeface="+mn-lt"/>
                <a:ea typeface="MS PGothic" pitchFamily="34" charset="-128"/>
                <a:cs typeface="ＭＳ Ｐゴシック" charset="-128"/>
              </a:rPr>
              <a:t>to player experience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across the tasks of </a:t>
            </a:r>
            <a:r>
              <a:rPr lang="en-GB" sz="1200" b="0" i="1" u="none" strike="noStrike" kern="1200" baseline="0" dirty="0">
                <a:solidFill>
                  <a:schemeClr val="tx1"/>
                </a:solidFill>
                <a:latin typeface="+mn-lt"/>
                <a:ea typeface="MS PGothic" pitchFamily="34" charset="-128"/>
                <a:cs typeface="ＭＳ Ｐゴシック" charset="-128"/>
              </a:rPr>
              <a:t>analysis</a:t>
            </a:r>
            <a:r>
              <a:rPr lang="en-GB" sz="1200" b="0" i="0" u="none" strike="noStrike" kern="1200" baseline="0" dirty="0">
                <a:solidFill>
                  <a:schemeClr val="tx1"/>
                </a:solidFill>
                <a:latin typeface="+mn-lt"/>
                <a:ea typeface="MS PGothic" pitchFamily="34" charset="-128"/>
                <a:cs typeface="ＭＳ Ｐゴシック" charset="-128"/>
              </a:rPr>
              <a:t>, </a:t>
            </a:r>
            <a:r>
              <a:rPr lang="en-GB" sz="1200" b="0" i="1" u="none" strike="noStrike" kern="1200" baseline="0" dirty="0">
                <a:solidFill>
                  <a:schemeClr val="tx1"/>
                </a:solidFill>
                <a:latin typeface="+mn-lt"/>
                <a:ea typeface="MS PGothic" pitchFamily="34" charset="-128"/>
                <a:cs typeface="ＭＳ Ｐゴシック" charset="-128"/>
              </a:rPr>
              <a:t>design</a:t>
            </a:r>
            <a:r>
              <a:rPr lang="en-GB" sz="1200" b="0" i="0" u="none" strike="noStrike" kern="1200" baseline="0" dirty="0">
                <a:solidFill>
                  <a:schemeClr val="tx1"/>
                </a:solidFill>
                <a:latin typeface="+mn-lt"/>
                <a:ea typeface="MS PGothic" pitchFamily="34" charset="-128"/>
                <a:cs typeface="ＭＳ Ｐゴシック" charset="-128"/>
              </a:rPr>
              <a:t> and </a:t>
            </a:r>
            <a:r>
              <a:rPr lang="en-GB" sz="1200" b="0" i="1" u="none" strike="noStrike" kern="1200" baseline="0" dirty="0">
                <a:solidFill>
                  <a:schemeClr val="tx1"/>
                </a:solidFill>
                <a:latin typeface="+mn-lt"/>
                <a:ea typeface="MS PGothic" pitchFamily="34" charset="-128"/>
                <a:cs typeface="ＭＳ Ｐゴシック" charset="-128"/>
              </a:rPr>
              <a:t>adaptation</a:t>
            </a:r>
            <a:r>
              <a:rPr lang="en-GB" sz="1200" b="0" i="0" u="none" strike="noStrike" kern="1200" baseline="0" dirty="0">
                <a:solidFill>
                  <a:schemeClr val="tx1"/>
                </a:solidFill>
                <a:latin typeface="+mn-lt"/>
                <a:ea typeface="MS PGothic" pitchFamily="34" charset="-128"/>
                <a:cs typeface="ＭＳ Ｐゴシック" charset="-128"/>
              </a:rPr>
              <a:t> as identified in</a:t>
            </a:r>
          </a:p>
          <a:p>
            <a:r>
              <a:rPr lang="en-GB" sz="1200" b="0" i="0" u="none" strike="noStrike" kern="1200" baseline="0" dirty="0">
                <a:solidFill>
                  <a:schemeClr val="tx1"/>
                </a:solidFill>
                <a:latin typeface="+mn-lt"/>
                <a:ea typeface="MS PGothic" pitchFamily="34" charset="-128"/>
                <a:cs typeface="ＭＳ Ｐゴシック" charset="-128"/>
              </a:rPr>
              <a:t>our taxonomy. Each role (box) contains a number of popular use cases, This figure can be seen as </a:t>
            </a:r>
          </a:p>
          <a:p>
            <a:r>
              <a:rPr lang="en-GB" sz="1200" b="0" i="0" u="none" strike="noStrike" kern="1200" baseline="0" dirty="0">
                <a:solidFill>
                  <a:schemeClr val="tx1"/>
                </a:solidFill>
                <a:latin typeface="+mn-lt"/>
                <a:ea typeface="MS PGothic" pitchFamily="34" charset="-128"/>
                <a:cs typeface="ＭＳ Ｐゴシック" charset="-128"/>
              </a:rPr>
              <a:t>zooming in on the top right corner of Fig. 10.1 (Slide 12 of this deck) which defines what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is.</a:t>
            </a:r>
            <a:endParaRPr lang="en-MT" dirty="0"/>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25</a:t>
            </a:fld>
            <a:endParaRPr lang="da-DK"/>
          </a:p>
        </p:txBody>
      </p:sp>
    </p:spTree>
    <p:extLst>
      <p:ext uri="{BB962C8B-B14F-4D97-AF65-F5344CB8AC3E}">
        <p14:creationId xmlns:p14="http://schemas.microsoft.com/office/powerpoint/2010/main" val="101065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A78E0-0EB3-367C-ED23-222D22CE7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6AA22-6BF1-F170-9C1E-BC11F8C0D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E9A4C-BB18-9D04-3568-3398081B92B5}"/>
              </a:ext>
            </a:extLst>
          </p:cNvPr>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[see Section 10.3.2 for more details]</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Next, we discuss a critical dimension related to the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t>
            </a:r>
            <a:r>
              <a:rPr lang="en-GB" sz="1200" b="1" i="0" u="none" strike="noStrike" kern="1200" baseline="0" dirty="0">
                <a:solidFill>
                  <a:schemeClr val="tx1"/>
                </a:solidFill>
                <a:latin typeface="+mn-lt"/>
                <a:ea typeface="MS PGothic" pitchFamily="34" charset="-128"/>
                <a:cs typeface="ＭＳ Ｐゴシック" charset="-128"/>
              </a:rPr>
              <a:t>approach</a:t>
            </a:r>
            <a:r>
              <a:rPr lang="en-GB" sz="1200" b="0" i="0" u="none" strike="noStrike" kern="1200" baseline="0" dirty="0">
                <a:solidFill>
                  <a:schemeClr val="tx1"/>
                </a:solidFill>
                <a:latin typeface="+mn-lt"/>
                <a:ea typeface="MS PGothic" pitchFamily="34" charset="-128"/>
                <a:cs typeface="ＭＳ Ｐゴシック" charset="-128"/>
              </a:rPr>
              <a:t> used: Model-Based (Top-Down vs. Model-Free (Bottom-Up)</a:t>
            </a:r>
          </a:p>
        </p:txBody>
      </p:sp>
      <p:sp>
        <p:nvSpPr>
          <p:cNvPr id="4" name="Slide Number Placeholder 3">
            <a:extLst>
              <a:ext uri="{FF2B5EF4-FFF2-40B4-BE49-F238E27FC236}">
                <a16:creationId xmlns:a16="http://schemas.microsoft.com/office/drawing/2014/main" id="{461551B9-DF94-128A-0053-C2CFBB5DEAF4}"/>
              </a:ext>
            </a:extLst>
          </p:cNvPr>
          <p:cNvSpPr>
            <a:spLocks noGrp="1"/>
          </p:cNvSpPr>
          <p:nvPr>
            <p:ph type="sldNum" sz="quarter" idx="5"/>
          </p:nvPr>
        </p:nvSpPr>
        <p:spPr/>
        <p:txBody>
          <a:bodyPr/>
          <a:lstStyle/>
          <a:p>
            <a:pPr>
              <a:defRPr/>
            </a:pPr>
            <a:fld id="{763F58E1-992D-44B1-A1DD-87207F2D9151}" type="slidenum">
              <a:rPr lang="da-DK" smtClean="0"/>
              <a:pPr>
                <a:defRPr/>
              </a:pPr>
              <a:t>26</a:t>
            </a:fld>
            <a:endParaRPr lang="da-DK"/>
          </a:p>
        </p:txBody>
      </p:sp>
    </p:spTree>
    <p:extLst>
      <p:ext uri="{BB962C8B-B14F-4D97-AF65-F5344CB8AC3E}">
        <p14:creationId xmlns:p14="http://schemas.microsoft.com/office/powerpoint/2010/main" val="3370023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A high-level classification of the available approaches for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can be made between model-based (or top-down) and model-free (or bottom-up) approaches. The above definitions are inspired by the analogous classification in RL by which a world model is available (i.e., model-based) or not (i.e., model-free). Given the two ends of this continuum hybrid approaches between them can naturally exist. The gradient red </a:t>
            </a:r>
            <a:r>
              <a:rPr lang="en-GB" sz="1200" b="0" i="0" u="none" strike="noStrike" kern="1200" baseline="0" dirty="0" err="1">
                <a:solidFill>
                  <a:schemeClr val="tx1"/>
                </a:solidFill>
                <a:latin typeface="+mn-lt"/>
                <a:ea typeface="MS PGothic" pitchFamily="34" charset="-128"/>
                <a:cs typeface="ＭＳ Ｐゴシック" charset="-128"/>
              </a:rPr>
              <a:t>color</a:t>
            </a:r>
            <a:r>
              <a:rPr lang="en-GB" sz="1200" b="0" i="0" u="none" strike="noStrike" kern="1200" baseline="0" dirty="0">
                <a:solidFill>
                  <a:schemeClr val="tx1"/>
                </a:solidFill>
                <a:latin typeface="+mn-lt"/>
                <a:ea typeface="MS PGothic" pitchFamily="34" charset="-128"/>
                <a:cs typeface="ＭＳ Ｐゴシック" charset="-128"/>
              </a:rPr>
              <a:t> of the player model box in this Figure illustrates the continuum between top-down and bottom-up approaches.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936539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10.3.2.1 for more details]</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In a model-based or top-down approach a player model is built on a theoretical framework. As such, researchers follow the modus operandi of the humanities and social sciences, which hypothesize models to explain phenomena. Such hypotheses are usually followed by an empirical phase in which it is experimentally determined to what extent the hypothesized models fit observations; however, such a practice is not the norm within player experience research. While user experience has been studied extensively across several disciplines, in this book we identify three main disciplines we can borrow theoretical frameworks from and build models of player experience: </a:t>
            </a:r>
          </a:p>
          <a:p>
            <a:pPr marL="171450" indent="-171450">
              <a:buFont typeface="Arial" panose="020B0604020202020204" pitchFamily="34" charset="0"/>
              <a:buChar char="•"/>
            </a:pPr>
            <a:r>
              <a:rPr lang="en-GB" sz="1200" b="1" i="0" u="none" strike="noStrike" kern="1200" baseline="0" dirty="0">
                <a:solidFill>
                  <a:schemeClr val="tx1"/>
                </a:solidFill>
                <a:latin typeface="+mn-lt"/>
                <a:ea typeface="MS PGothic" pitchFamily="34" charset="-128"/>
                <a:cs typeface="ＭＳ Ｐゴシック" charset="-128"/>
              </a:rPr>
              <a:t>Psychology</a:t>
            </a:r>
            <a:r>
              <a:rPr lang="en-GB" sz="1200" b="0" i="0" u="none" strike="noStrike" kern="1200" baseline="0" dirty="0">
                <a:solidFill>
                  <a:schemeClr val="tx1"/>
                </a:solidFill>
                <a:latin typeface="+mn-lt"/>
                <a:ea typeface="MS PGothic" pitchFamily="34" charset="-128"/>
                <a:cs typeface="ＭＳ Ｐゴシック" charset="-128"/>
              </a:rPr>
              <a:t> and </a:t>
            </a:r>
            <a:r>
              <a:rPr lang="en-GB" sz="1200" b="1" i="0" u="none" strike="noStrike" kern="1200" baseline="0" dirty="0">
                <a:solidFill>
                  <a:schemeClr val="tx1"/>
                </a:solidFill>
                <a:latin typeface="+mn-lt"/>
                <a:ea typeface="MS PGothic" pitchFamily="34" charset="-128"/>
                <a:cs typeface="ＭＳ Ｐゴシック" charset="-128"/>
              </a:rPr>
              <a:t>affective sciences</a:t>
            </a:r>
            <a:r>
              <a:rPr lang="en-GB" sz="1200" b="0" i="0" u="none" strike="noStrike" kern="1200" baseline="0" dirty="0">
                <a:solidFill>
                  <a:schemeClr val="tx1"/>
                </a:solidFill>
                <a:latin typeface="+mn-lt"/>
                <a:ea typeface="MS PGothic" pitchFamily="34" charset="-128"/>
                <a:cs typeface="ＭＳ Ｐゴシック" charset="-128"/>
              </a:rPr>
              <a:t> </a:t>
            </a:r>
          </a:p>
          <a:p>
            <a:pPr marL="171450" indent="-171450">
              <a:buFont typeface="Arial" panose="020B0604020202020204" pitchFamily="34" charset="0"/>
              <a:buChar char="•"/>
            </a:pPr>
            <a:r>
              <a:rPr lang="en-GB" sz="1200" b="1" i="0" u="none" strike="noStrike" kern="1200" baseline="0" dirty="0">
                <a:solidFill>
                  <a:schemeClr val="tx1"/>
                </a:solidFill>
                <a:latin typeface="+mn-lt"/>
                <a:ea typeface="MS PGothic" pitchFamily="34" charset="-128"/>
                <a:cs typeface="ＭＳ Ｐゴシック" charset="-128"/>
              </a:rPr>
              <a:t>Neuroscience</a:t>
            </a:r>
            <a:endParaRPr lang="en-GB" sz="1200" b="0" i="0" u="none" strike="noStrike" kern="1200" baseline="0" dirty="0">
              <a:solidFill>
                <a:schemeClr val="tx1"/>
              </a:solidFill>
              <a:latin typeface="+mn-lt"/>
              <a:ea typeface="MS PGothic" pitchFamily="34" charset="-128"/>
              <a:cs typeface="ＭＳ Ｐゴシック" charset="-128"/>
            </a:endParaRPr>
          </a:p>
          <a:p>
            <a:pPr marL="171450" indent="-171450">
              <a:buFont typeface="Arial" panose="020B0604020202020204" pitchFamily="34" charset="0"/>
              <a:buChar char="•"/>
            </a:pPr>
            <a:r>
              <a:rPr lang="en-GB" sz="1200" b="1" i="0" u="none" strike="noStrike" kern="1200" baseline="0" dirty="0">
                <a:solidFill>
                  <a:schemeClr val="tx1"/>
                </a:solidFill>
                <a:latin typeface="+mn-lt"/>
                <a:ea typeface="MS PGothic" pitchFamily="34" charset="-128"/>
                <a:cs typeface="ＭＳ Ｐゴシック" charset="-128"/>
              </a:rPr>
              <a:t>Game studies</a:t>
            </a:r>
            <a:r>
              <a:rPr lang="en-GB" sz="1200" b="0" i="0" u="none" strike="noStrike" kern="1200" baseline="0" dirty="0">
                <a:solidFill>
                  <a:schemeClr val="tx1"/>
                </a:solidFill>
                <a:latin typeface="+mn-lt"/>
                <a:ea typeface="MS PGothic" pitchFamily="34" charset="-128"/>
                <a:cs typeface="ＭＳ Ｐゴシック" charset="-128"/>
              </a:rPr>
              <a:t> and </a:t>
            </a:r>
            <a:r>
              <a:rPr lang="en-GB" sz="1200" b="1" i="0" u="none" strike="noStrike" kern="1200" baseline="0" dirty="0">
                <a:solidFill>
                  <a:schemeClr val="tx1"/>
                </a:solidFill>
                <a:latin typeface="+mn-lt"/>
                <a:ea typeface="MS PGothic" pitchFamily="34" charset="-128"/>
                <a:cs typeface="ＭＳ Ｐゴシック" charset="-128"/>
              </a:rPr>
              <a:t>game research</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713710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t>[see</a:t>
            </a:r>
            <a:r>
              <a:rPr lang="en-US" altLang="en-US" baseline="0" dirty="0"/>
              <a:t> Section 10.3.2.1 for more details]</a:t>
            </a:r>
          </a:p>
          <a:p>
            <a:endParaRPr lang="en-GB" dirty="0"/>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A number of studies have relied on the working hypothesis of an underlying mapping between the brain, its neural activity and player experience. However, this relationship is not well explored and the presumptive mapping is largely unknown. </a:t>
            </a:r>
            <a:r>
              <a:rPr lang="en-GB" dirty="0"/>
              <a:t>We will now cover briefly some</a:t>
            </a:r>
            <a:r>
              <a:rPr lang="en-GB" baseline="0" dirty="0"/>
              <a:t> key assumptions and evidence that might be relevant to top-down player modelling.</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29</a:t>
            </a:fld>
            <a:endParaRPr lang="da-DK"/>
          </a:p>
        </p:txBody>
      </p:sp>
    </p:spTree>
    <p:extLst>
      <p:ext uri="{BB962C8B-B14F-4D97-AF65-F5344CB8AC3E}">
        <p14:creationId xmlns:p14="http://schemas.microsoft.com/office/powerpoint/2010/main" val="92567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As a reminder: “Model</a:t>
            </a:r>
            <a:r>
              <a:rPr lang="en-GB" baseline="0" dirty="0"/>
              <a:t> Players</a:t>
            </a:r>
            <a:r>
              <a:rPr lang="en-GB" dirty="0"/>
              <a:t>” is identified as one of the</a:t>
            </a:r>
            <a:r>
              <a:rPr lang="en-GB" baseline="0" dirty="0"/>
              <a:t> three major roles of AI in games in this book. </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a:t>
            </a:fld>
            <a:endParaRPr lang="da-DK"/>
          </a:p>
        </p:txBody>
      </p:sp>
    </p:spTree>
    <p:extLst>
      <p:ext uri="{BB962C8B-B14F-4D97-AF65-F5344CB8AC3E}">
        <p14:creationId xmlns:p14="http://schemas.microsoft.com/office/powerpoint/2010/main" val="3530475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t>[see</a:t>
            </a:r>
            <a:r>
              <a:rPr lang="en-US" altLang="en-US" baseline="0" dirty="0"/>
              <a:t> Section 10.3.2.1 for more details]</a:t>
            </a:r>
          </a:p>
          <a:p>
            <a:endParaRPr lang="en-GB" dirty="0"/>
          </a:p>
          <a:p>
            <a:r>
              <a:rPr lang="en-GB" dirty="0"/>
              <a:t>Please</a:t>
            </a:r>
            <a:r>
              <a:rPr lang="en-GB" baseline="0" dirty="0"/>
              <a:t> refer to the cited work for more details</a:t>
            </a:r>
            <a:r>
              <a:rPr lang="en-GB" dirty="0"/>
              <a:t> </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30</a:t>
            </a:fld>
            <a:endParaRPr lang="da-DK"/>
          </a:p>
        </p:txBody>
      </p:sp>
    </p:spTree>
    <p:extLst>
      <p:ext uri="{BB962C8B-B14F-4D97-AF65-F5344CB8AC3E}">
        <p14:creationId xmlns:p14="http://schemas.microsoft.com/office/powerpoint/2010/main" val="1251069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10.3.2.1 for more details]</a:t>
            </a:r>
          </a:p>
          <a:p>
            <a:endParaRPr lang="en-GB" dirty="0"/>
          </a:p>
          <a:p>
            <a:r>
              <a:rPr lang="en-GB" dirty="0"/>
              <a:t>Within</a:t>
            </a:r>
            <a:r>
              <a:rPr lang="en-GB" baseline="0" dirty="0"/>
              <a:t> top-down player </a:t>
            </a:r>
            <a:r>
              <a:rPr lang="en-GB" baseline="0" dirty="0" err="1"/>
              <a:t>modeling</a:t>
            </a:r>
            <a:r>
              <a:rPr lang="en-GB" baseline="0" dirty="0"/>
              <a:t> w</a:t>
            </a:r>
            <a:r>
              <a:rPr lang="en-GB" dirty="0"/>
              <a:t>e will first cover a</a:t>
            </a:r>
            <a:r>
              <a:rPr lang="en-GB" baseline="0" dirty="0"/>
              <a:t> number of key notions and definitions within psychology and affective sciences</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31</a:t>
            </a:fld>
            <a:endParaRPr lang="da-DK"/>
          </a:p>
        </p:txBody>
      </p:sp>
    </p:spTree>
    <p:extLst>
      <p:ext uri="{BB962C8B-B14F-4D97-AF65-F5344CB8AC3E}">
        <p14:creationId xmlns:p14="http://schemas.microsoft.com/office/powerpoint/2010/main" val="3890925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t>[see</a:t>
            </a:r>
            <a:r>
              <a:rPr lang="en-US" altLang="en-US" baseline="0" dirty="0"/>
              <a:t> Section 10.3.2.1 for more details]</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58693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34</a:t>
            </a:fld>
            <a:endParaRPr lang="da-DK"/>
          </a:p>
        </p:txBody>
      </p:sp>
    </p:spTree>
    <p:extLst>
      <p:ext uri="{BB962C8B-B14F-4D97-AF65-F5344CB8AC3E}">
        <p14:creationId xmlns:p14="http://schemas.microsoft.com/office/powerpoint/2010/main" val="1661352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Emotion occurs in the following order:</a:t>
            </a:r>
          </a:p>
          <a:p>
            <a:pPr marL="514350" indent="-514350">
              <a:buFont typeface="+mj-lt"/>
              <a:buAutoNum type="arabicPeriod"/>
            </a:pPr>
            <a:r>
              <a:rPr lang="en-GB" sz="1200" dirty="0"/>
              <a:t>Cognitive appraisal—The individual assesses the event cognitively, which cues the emotion.</a:t>
            </a:r>
          </a:p>
          <a:p>
            <a:pPr marL="514350" indent="-514350">
              <a:buFont typeface="+mj-lt"/>
              <a:buAutoNum type="arabicPeriod"/>
            </a:pPr>
            <a:r>
              <a:rPr lang="en-GB" sz="1200" dirty="0"/>
              <a:t>Physiological changes—The cognitive reaction starts biological changes such as increased heart rate or pituitary adrenal response.</a:t>
            </a:r>
          </a:p>
          <a:p>
            <a:pPr marL="514350" indent="-514350">
              <a:buFont typeface="+mj-lt"/>
              <a:buAutoNum type="arabicPeriod"/>
            </a:pPr>
            <a:r>
              <a:rPr lang="en-GB" sz="1200" dirty="0"/>
              <a:t>Action—The individual feels the emotion and chooses how to react.</a:t>
            </a:r>
          </a:p>
          <a:p>
            <a:endParaRPr lang="en-GB" sz="1200" dirty="0"/>
          </a:p>
          <a:p>
            <a:r>
              <a:rPr lang="en-GB" sz="1200" dirty="0"/>
              <a:t>For example: </a:t>
            </a:r>
          </a:p>
          <a:p>
            <a:pPr marL="171450" indent="-171450">
              <a:buFont typeface="Arial" panose="020B0604020202020204" pitchFamily="34" charset="0"/>
              <a:buChar char="•"/>
            </a:pPr>
            <a:r>
              <a:rPr lang="en-GB" sz="1200" dirty="0"/>
              <a:t>Jenny sees a shark.</a:t>
            </a:r>
          </a:p>
          <a:p>
            <a:pPr marL="171450" indent="-171450">
              <a:buFont typeface="Arial" panose="020B0604020202020204" pitchFamily="34" charset="0"/>
              <a:buChar char="•"/>
            </a:pPr>
            <a:r>
              <a:rPr lang="en-GB" sz="1200" dirty="0"/>
              <a:t>Jenny cognitively assesses the shark in her presence. Cognition allows her to understand it as a danger.</a:t>
            </a:r>
          </a:p>
          <a:p>
            <a:pPr marL="171450" indent="-171450">
              <a:buFont typeface="Arial" panose="020B0604020202020204" pitchFamily="34" charset="0"/>
              <a:buChar char="•"/>
            </a:pPr>
            <a:r>
              <a:rPr lang="en-GB" sz="1200" dirty="0"/>
              <a:t>Her brain activates adrenaline gland which pumps adrenaline through her blood stream resulting in increased heartbeat.</a:t>
            </a:r>
          </a:p>
          <a:p>
            <a:pPr marL="171450" indent="-171450">
              <a:buFont typeface="Arial" panose="020B0604020202020204" pitchFamily="34" charset="0"/>
              <a:buChar char="•"/>
            </a:pPr>
            <a:r>
              <a:rPr lang="en-GB" sz="1200" dirty="0"/>
              <a:t>Jenny screams and runs away.</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35</a:t>
            </a:fld>
            <a:endParaRPr lang="da-DK"/>
          </a:p>
        </p:txBody>
      </p:sp>
    </p:spTree>
    <p:extLst>
      <p:ext uri="{BB962C8B-B14F-4D97-AF65-F5344CB8AC3E}">
        <p14:creationId xmlns:p14="http://schemas.microsoft.com/office/powerpoint/2010/main" val="3392460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36</a:t>
            </a:fld>
            <a:endParaRPr lang="da-DK"/>
          </a:p>
        </p:txBody>
      </p:sp>
    </p:spTree>
    <p:extLst>
      <p:ext uri="{BB962C8B-B14F-4D97-AF65-F5344CB8AC3E}">
        <p14:creationId xmlns:p14="http://schemas.microsoft.com/office/powerpoint/2010/main" val="1736588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dirty="0"/>
              <a:t>The </a:t>
            </a:r>
            <a:r>
              <a:rPr lang="en-US" cap="none" dirty="0" err="1"/>
              <a:t>Circuplex</a:t>
            </a:r>
            <a:r>
              <a:rPr lang="en-US" cap="none" dirty="0"/>
              <a:t> Model by Russell</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37</a:t>
            </a:fld>
            <a:endParaRPr lang="da-DK"/>
          </a:p>
        </p:txBody>
      </p:sp>
    </p:spTree>
    <p:extLst>
      <p:ext uri="{BB962C8B-B14F-4D97-AF65-F5344CB8AC3E}">
        <p14:creationId xmlns:p14="http://schemas.microsoft.com/office/powerpoint/2010/main" val="308046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90000"/>
              </a:lnSpc>
              <a:spcBef>
                <a:spcPct val="30000"/>
              </a:spcBef>
              <a:spcAft>
                <a:spcPct val="0"/>
              </a:spcAft>
              <a:buClrTx/>
              <a:buSzTx/>
              <a:buFontTx/>
              <a:buNone/>
              <a:tabLst/>
              <a:defRPr/>
            </a:pPr>
            <a:r>
              <a:rPr lang="en-GB" sz="1200" dirty="0"/>
              <a:t>This</a:t>
            </a:r>
            <a:r>
              <a:rPr lang="en-GB" sz="1200" baseline="0" dirty="0"/>
              <a:t> is a r</a:t>
            </a:r>
            <a:r>
              <a:rPr lang="en-GB" sz="1200" dirty="0"/>
              <a:t>eminder slide about</a:t>
            </a:r>
            <a:r>
              <a:rPr lang="en-GB" sz="1200" baseline="0" dirty="0"/>
              <a:t> a</a:t>
            </a:r>
            <a:r>
              <a:rPr lang="en-GB" sz="1200" dirty="0"/>
              <a:t>ffective Loop and affective interaction</a:t>
            </a:r>
          </a:p>
          <a:p>
            <a:pPr>
              <a:lnSpc>
                <a:spcPct val="90000"/>
              </a:lnSpc>
              <a:buFontTx/>
              <a:buNone/>
            </a:pPr>
            <a:endParaRPr lang="en-GB" sz="1200" dirty="0"/>
          </a:p>
          <a:p>
            <a:pPr>
              <a:lnSpc>
                <a:spcPct val="90000"/>
              </a:lnSpc>
              <a:buFontTx/>
              <a:buNone/>
            </a:pPr>
            <a:r>
              <a:rPr lang="en-GB" sz="1200" dirty="0"/>
              <a:t>This is a</a:t>
            </a:r>
            <a:r>
              <a:rPr lang="en-GB" sz="1200" baseline="0" dirty="0"/>
              <a:t>n illustration of the </a:t>
            </a:r>
            <a:r>
              <a:rPr lang="en-GB" sz="1200" i="1" baseline="0" dirty="0"/>
              <a:t>affective loop</a:t>
            </a:r>
            <a:r>
              <a:rPr lang="en-GB" sz="1200" baseline="0" dirty="0"/>
              <a:t> as applied to games. The 3 core phases include: emotion elicitation, emotion detection and emotion expressions. Here are some reasons why games offer the best possible realization of the affective loop. </a:t>
            </a:r>
            <a:endParaRPr lang="en-GB" sz="1200" dirty="0"/>
          </a:p>
          <a:p>
            <a:pPr marL="171450" indent="-171450">
              <a:lnSpc>
                <a:spcPct val="90000"/>
              </a:lnSpc>
              <a:buFontTx/>
              <a:buChar char="-"/>
            </a:pPr>
            <a:r>
              <a:rPr lang="en-GB" sz="1200" dirty="0"/>
              <a:t>Emotion elicitation: games offer brilliant contextual building blocks for eliciting emotion</a:t>
            </a:r>
            <a:r>
              <a:rPr lang="en-GB" sz="1200" baseline="0" dirty="0"/>
              <a:t> as stimuli are variant and come from different sources such as images, sounds, stories etc.</a:t>
            </a:r>
          </a:p>
          <a:p>
            <a:pPr marL="171450" indent="-171450">
              <a:lnSpc>
                <a:spcPct val="90000"/>
              </a:lnSpc>
              <a:buFontTx/>
              <a:buChar char="-"/>
            </a:pPr>
            <a:r>
              <a:rPr lang="en-GB" sz="1200" dirty="0"/>
              <a:t>Emotion Detection: users</a:t>
            </a:r>
            <a:r>
              <a:rPr lang="en-GB" sz="1200" baseline="0" dirty="0"/>
              <a:t> of games (players)</a:t>
            </a:r>
            <a:r>
              <a:rPr lang="en-GB" sz="1200" dirty="0"/>
              <a:t> are generally more that willing to provide more input of multimodal nature (via sensors) as long as that would lead</a:t>
            </a:r>
            <a:r>
              <a:rPr lang="en-GB" sz="1200" baseline="0" dirty="0"/>
              <a:t> </a:t>
            </a:r>
            <a:r>
              <a:rPr lang="en-GB" sz="1200" dirty="0"/>
              <a:t>to enhanced experience. In a sense, players are the best possible users for affective computing and multimodal interaction studies</a:t>
            </a:r>
          </a:p>
          <a:p>
            <a:pPr marL="171450" indent="-171450">
              <a:lnSpc>
                <a:spcPct val="90000"/>
              </a:lnSpc>
              <a:buFontTx/>
              <a:buChar char="-"/>
            </a:pPr>
            <a:r>
              <a:rPr lang="en-GB" sz="1200" dirty="0"/>
              <a:t>Emotion Adaptation: </a:t>
            </a:r>
          </a:p>
          <a:p>
            <a:pPr marL="628650" lvl="1" indent="-171450">
              <a:lnSpc>
                <a:spcPct val="90000"/>
              </a:lnSpc>
              <a:buFontTx/>
              <a:buChar char="-"/>
            </a:pPr>
            <a:r>
              <a:rPr lang="en-GB" sz="1200" dirty="0"/>
              <a:t>Users voluntarily go through a spectrum</a:t>
            </a:r>
            <a:r>
              <a:rPr lang="en-GB" sz="1200" baseline="0" dirty="0"/>
              <a:t> of </a:t>
            </a:r>
            <a:r>
              <a:rPr lang="en-GB" sz="1200" dirty="0"/>
              <a:t>experiences during</a:t>
            </a:r>
            <a:r>
              <a:rPr lang="en-GB" sz="1200" baseline="0" dirty="0"/>
              <a:t> play: these vary from the very positive to the very negative ones</a:t>
            </a:r>
            <a:r>
              <a:rPr lang="en-GB" sz="1200" dirty="0"/>
              <a:t> </a:t>
            </a:r>
          </a:p>
          <a:p>
            <a:pPr marL="628650" lvl="1" indent="-171450">
              <a:lnSpc>
                <a:spcPct val="90000"/>
              </a:lnSpc>
              <a:buFontTx/>
              <a:buChar char="-"/>
            </a:pPr>
            <a:r>
              <a:rPr lang="en-GB" sz="1200" dirty="0"/>
              <a:t>Affective experiences in games are </a:t>
            </a:r>
            <a:r>
              <a:rPr lang="en-GB" sz="1200" b="1" dirty="0"/>
              <a:t>affected</a:t>
            </a:r>
            <a:r>
              <a:rPr lang="en-GB" sz="1200" dirty="0"/>
              <a:t> by players!</a:t>
            </a:r>
            <a:r>
              <a:rPr lang="en-GB" sz="1200" baseline="0" dirty="0"/>
              <a:t> As a result </a:t>
            </a:r>
            <a:r>
              <a:rPr lang="en-GB" sz="1200" dirty="0"/>
              <a:t>a player is used</a:t>
            </a:r>
            <a:r>
              <a:rPr lang="en-GB" sz="1200" baseline="0" dirty="0"/>
              <a:t> to and largely </a:t>
            </a:r>
            <a:r>
              <a:rPr lang="en-GB" sz="1200" b="1" dirty="0"/>
              <a:t>open</a:t>
            </a:r>
            <a:r>
              <a:rPr lang="en-GB" sz="1200" dirty="0"/>
              <a:t> to affect-based adaptation! </a:t>
            </a:r>
          </a:p>
          <a:p>
            <a:pPr marL="457200" lvl="1" indent="0">
              <a:lnSpc>
                <a:spcPct val="90000"/>
              </a:lnSpc>
              <a:buFontTx/>
              <a:buNone/>
            </a:pPr>
            <a:endParaRPr lang="en-GB" sz="1200" dirty="0"/>
          </a:p>
          <a:p>
            <a:pPr marL="457200" lvl="1" indent="0">
              <a:lnSpc>
                <a:spcPct val="90000"/>
              </a:lnSpc>
              <a:buFontTx/>
              <a:buNone/>
            </a:pPr>
            <a:r>
              <a:rPr lang="en-GB" sz="1200" dirty="0"/>
              <a:t>EDPCG</a:t>
            </a:r>
            <a:r>
              <a:rPr lang="en-GB" sz="1200" baseline="0" dirty="0"/>
              <a:t> realises the game affective loop by offering content that is “appropriate” (based on experience heuristics) for players. EDPCG is a content-based formalization of the game affective loop.</a:t>
            </a:r>
            <a:endParaRPr lang="en-GB" sz="1200" dirty="0"/>
          </a:p>
          <a:p>
            <a:pPr marL="457200" lvl="1" indent="0">
              <a:lnSpc>
                <a:spcPct val="90000"/>
              </a:lnSpc>
              <a:buFontTx/>
              <a:buNone/>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solidFill>
                  <a:prstClr val="black"/>
                </a:solidFill>
              </a:rPr>
              <a:pPr>
                <a:defRPr/>
              </a:pPr>
              <a:t>38</a:t>
            </a:fld>
            <a:endParaRPr lang="da-DK">
              <a:solidFill>
                <a:prstClr val="black"/>
              </a:solidFill>
            </a:endParaRPr>
          </a:p>
        </p:txBody>
      </p:sp>
    </p:spTree>
    <p:extLst>
      <p:ext uri="{BB962C8B-B14F-4D97-AF65-F5344CB8AC3E}">
        <p14:creationId xmlns:p14="http://schemas.microsoft.com/office/powerpoint/2010/main" val="2950176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t>[see</a:t>
            </a:r>
            <a:r>
              <a:rPr lang="en-US" altLang="en-US" baseline="0" dirty="0"/>
              <a:t> Section 5.3.1.3 for more details]</a:t>
            </a:r>
          </a:p>
          <a:p>
            <a:endParaRPr lang="en-GB" dirty="0"/>
          </a:p>
          <a:p>
            <a:r>
              <a:rPr lang="en-GB" dirty="0"/>
              <a:t>Finally we will cover a</a:t>
            </a:r>
            <a:r>
              <a:rPr lang="en-GB" baseline="0" dirty="0"/>
              <a:t> number of key notions and definitions within game studies and game research relevant to top-down player modelling.</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39</a:t>
            </a:fld>
            <a:endParaRPr lang="da-DK"/>
          </a:p>
        </p:txBody>
      </p:sp>
    </p:spTree>
    <p:extLst>
      <p:ext uri="{BB962C8B-B14F-4D97-AF65-F5344CB8AC3E}">
        <p14:creationId xmlns:p14="http://schemas.microsoft.com/office/powerpoint/2010/main" val="1606526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40</a:t>
            </a:fld>
            <a:endParaRPr lang="da-DK"/>
          </a:p>
        </p:txBody>
      </p:sp>
    </p:spTree>
    <p:extLst>
      <p:ext uri="{BB962C8B-B14F-4D97-AF65-F5344CB8AC3E}">
        <p14:creationId xmlns:p14="http://schemas.microsoft.com/office/powerpoint/2010/main" val="109856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a:t>The focus of this slide deck is on the role of AI for modelling players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4</a:t>
            </a:fld>
            <a:endParaRPr lang="da-DK"/>
          </a:p>
        </p:txBody>
      </p:sp>
    </p:spTree>
    <p:extLst>
      <p:ext uri="{BB962C8B-B14F-4D97-AF65-F5344CB8AC3E}">
        <p14:creationId xmlns:p14="http://schemas.microsoft.com/office/powerpoint/2010/main" val="2302419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96208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cited</a:t>
            </a:r>
            <a:r>
              <a:rPr lang="en-GB" baseline="0" dirty="0"/>
              <a:t> paper for more details</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43159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a:t>HARD FUN</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Playing to see how good I really am</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Playing to beat the game</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Having multiple objectives</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Requiring strategy rather than luck</a:t>
            </a:r>
          </a:p>
          <a:p>
            <a:pPr marL="0" indent="0" rtl="0">
              <a:buFont typeface="Arial" panose="020B0604020202020204" pitchFamily="34" charset="0"/>
              <a:buNone/>
            </a:pPr>
            <a:r>
              <a:rPr lang="en-GB" sz="1200" kern="1200" dirty="0">
                <a:solidFill>
                  <a:schemeClr val="tx1"/>
                </a:solidFill>
                <a:effectLst/>
                <a:latin typeface="+mn-lt"/>
                <a:ea typeface="MS PGothic" pitchFamily="34" charset="-128"/>
                <a:cs typeface="ＭＳ Ｐゴシック" charset="-128"/>
              </a:rPr>
              <a:t>EASY FUN</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Exploring new worlds with intriguing people</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Excitement and adventure</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Wanting to figure it out</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Seeing what happens in the story, even if I have to use a walk through</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Feeling like me and my character are one</a:t>
            </a:r>
          </a:p>
          <a:p>
            <a:pPr marL="0" indent="0" rtl="0">
              <a:buFont typeface="Arial" panose="020B0604020202020204" pitchFamily="34" charset="0"/>
              <a:buNone/>
            </a:pPr>
            <a:r>
              <a:rPr lang="en-GB" sz="1200" kern="1200" dirty="0">
                <a:solidFill>
                  <a:schemeClr val="tx1"/>
                </a:solidFill>
                <a:effectLst/>
                <a:latin typeface="+mn-lt"/>
                <a:ea typeface="MS PGothic" pitchFamily="34" charset="-128"/>
                <a:cs typeface="ＭＳ Ｐゴシック" charset="-128"/>
              </a:rPr>
              <a:t>SERIOUS FUN (Altered states)</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Clearing my mind by clearing a level</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Feeling better about myself</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Avoiding boredom</a:t>
            </a:r>
          </a:p>
          <a:p>
            <a:pPr marL="171450" indent="-171450" rtl="0">
              <a:buFont typeface="Arial" panose="020B0604020202020204" pitchFamily="34" charset="0"/>
              <a:buChar char="•"/>
            </a:pPr>
            <a:r>
              <a:rPr lang="en-GB" dirty="0"/>
              <a:t>Being better at something that matters</a:t>
            </a:r>
          </a:p>
          <a:p>
            <a:pPr marL="0" indent="0" rtl="0">
              <a:buFont typeface="Arial" panose="020B0604020202020204" pitchFamily="34" charset="0"/>
              <a:buNone/>
            </a:pPr>
            <a:r>
              <a:rPr lang="en-GB" dirty="0"/>
              <a:t>PEOPLE</a:t>
            </a:r>
            <a:r>
              <a:rPr lang="en-GB" baseline="0" dirty="0"/>
              <a:t> FUN</a:t>
            </a:r>
            <a:endParaRPr lang="en-GB" dirty="0"/>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It’s the people that are addictive not the game.</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I want an excuse to invite my friends over.</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I don’t like playing games, but it’s a fun way to spend time with my friends.</a:t>
            </a:r>
          </a:p>
          <a:p>
            <a:pPr marL="171450" indent="-171450" rtl="0">
              <a:buFont typeface="Arial" panose="020B0604020202020204" pitchFamily="34" charset="0"/>
              <a:buChar char="•"/>
            </a:pPr>
            <a:r>
              <a:rPr lang="en-GB" sz="1200" kern="1200" dirty="0">
                <a:solidFill>
                  <a:schemeClr val="tx1"/>
                </a:solidFill>
                <a:effectLst/>
                <a:latin typeface="+mn-lt"/>
                <a:ea typeface="MS PGothic" pitchFamily="34" charset="-128"/>
                <a:cs typeface="ＭＳ Ｐゴシック" charset="-128"/>
              </a:rPr>
              <a:t>I don’t play, but it’s fun to watch</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43</a:t>
            </a:fld>
            <a:endParaRPr lang="da-DK"/>
          </a:p>
        </p:txBody>
      </p:sp>
    </p:spTree>
    <p:extLst>
      <p:ext uri="{BB962C8B-B14F-4D97-AF65-F5344CB8AC3E}">
        <p14:creationId xmlns:p14="http://schemas.microsoft.com/office/powerpoint/2010/main" val="3710668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44</a:t>
            </a:fld>
            <a:endParaRPr lang="da-DK"/>
          </a:p>
        </p:txBody>
      </p:sp>
    </p:spTree>
    <p:extLst>
      <p:ext uri="{BB962C8B-B14F-4D97-AF65-F5344CB8AC3E}">
        <p14:creationId xmlns:p14="http://schemas.microsoft.com/office/powerpoint/2010/main" val="1082479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a:t>
            </a:r>
            <a:r>
              <a:rPr lang="en-GB" baseline="0" dirty="0"/>
              <a:t> r</a:t>
            </a:r>
            <a:r>
              <a:rPr lang="en-GB" dirty="0"/>
              <a:t>efer to the cited book of Bartle for more details]</a:t>
            </a:r>
          </a:p>
          <a:p>
            <a:endParaRPr lang="en-GB" dirty="0"/>
          </a:p>
          <a:p>
            <a:r>
              <a:rPr lang="en-GB" dirty="0"/>
              <a:t>KILLERS:</a:t>
            </a:r>
          </a:p>
          <a:p>
            <a:pPr marL="171450" indent="-171450">
              <a:buFontTx/>
              <a:buChar char="-"/>
            </a:pPr>
            <a:r>
              <a:rPr lang="en-GB" baseline="0" dirty="0"/>
              <a:t>Focus: winning / competition</a:t>
            </a:r>
          </a:p>
          <a:p>
            <a:pPr marL="171450" indent="-171450">
              <a:buFontTx/>
              <a:buChar char="-"/>
            </a:pPr>
            <a:r>
              <a:rPr lang="en-GB" baseline="0" dirty="0"/>
              <a:t>Engaged by: ranks, </a:t>
            </a:r>
            <a:r>
              <a:rPr lang="en-GB" baseline="0" dirty="0" err="1"/>
              <a:t>leaderboards</a:t>
            </a:r>
            <a:endParaRPr lang="en-GB" baseline="0" dirty="0"/>
          </a:p>
          <a:p>
            <a:pPr marL="0" indent="0">
              <a:buFontTx/>
              <a:buNone/>
            </a:pPr>
            <a:r>
              <a:rPr lang="en-GB" dirty="0"/>
              <a:t>ACHIEVERS</a:t>
            </a:r>
          </a:p>
          <a:p>
            <a:pPr marL="171450" indent="-171450">
              <a:buFontTx/>
              <a:buChar char="-"/>
            </a:pPr>
            <a:r>
              <a:rPr lang="en-GB" dirty="0"/>
              <a:t>Focus:</a:t>
            </a:r>
            <a:r>
              <a:rPr lang="en-GB" baseline="0" dirty="0"/>
              <a:t> </a:t>
            </a:r>
            <a:r>
              <a:rPr lang="en-GB" dirty="0"/>
              <a:t>attaining status</a:t>
            </a:r>
            <a:r>
              <a:rPr lang="en-GB" baseline="0" dirty="0"/>
              <a:t> and achieving </a:t>
            </a:r>
            <a:r>
              <a:rPr lang="en-GB" baseline="0" dirty="0" err="1"/>
              <a:t>preset</a:t>
            </a:r>
            <a:r>
              <a:rPr lang="en-GB" baseline="0" dirty="0"/>
              <a:t> goals quickly/completely</a:t>
            </a:r>
          </a:p>
          <a:p>
            <a:pPr marL="171450" indent="-171450">
              <a:buFontTx/>
              <a:buChar char="-"/>
            </a:pPr>
            <a:r>
              <a:rPr lang="en-GB" baseline="0" dirty="0"/>
              <a:t>Engaged by: achievements</a:t>
            </a:r>
          </a:p>
          <a:p>
            <a:pPr marL="0" indent="0">
              <a:buFontTx/>
              <a:buNone/>
            </a:pPr>
            <a:r>
              <a:rPr lang="en-GB" baseline="0" dirty="0"/>
              <a:t>SOCIALIZERS</a:t>
            </a:r>
          </a:p>
          <a:p>
            <a:pPr marL="171450" indent="-171450">
              <a:buFontTx/>
              <a:buChar char="-"/>
            </a:pPr>
            <a:r>
              <a:rPr lang="en-GB" baseline="0" dirty="0"/>
              <a:t>Focus: Socializing / develop network of friends/contacts</a:t>
            </a:r>
          </a:p>
          <a:p>
            <a:pPr marL="171450" indent="-171450">
              <a:buFontTx/>
              <a:buChar char="-"/>
            </a:pPr>
            <a:r>
              <a:rPr lang="en-GB" baseline="0" dirty="0"/>
              <a:t>Engaged by: friend lists/newsfeed/chat</a:t>
            </a:r>
          </a:p>
          <a:p>
            <a:pPr marL="0" indent="0">
              <a:buFontTx/>
              <a:buNone/>
            </a:pPr>
            <a:r>
              <a:rPr lang="en-GB" baseline="0" dirty="0"/>
              <a:t>EXPLORERS</a:t>
            </a:r>
          </a:p>
          <a:p>
            <a:pPr marL="171450" indent="-171450">
              <a:buFontTx/>
              <a:buChar char="-"/>
            </a:pPr>
            <a:r>
              <a:rPr lang="en-GB" baseline="0" dirty="0"/>
              <a:t>Focus: exploring/discover the unknown</a:t>
            </a:r>
          </a:p>
          <a:p>
            <a:pPr marL="171450" indent="-171450">
              <a:buFontTx/>
              <a:buChar char="-"/>
            </a:pPr>
            <a:r>
              <a:rPr lang="en-GB" baseline="0" dirty="0"/>
              <a:t>Engaged by: fuzzy achievements…</a:t>
            </a:r>
          </a:p>
          <a:p>
            <a:pPr marL="0" indent="0">
              <a:buFontTx/>
              <a:buNone/>
            </a:pP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45</a:t>
            </a:fld>
            <a:endParaRPr lang="da-DK"/>
          </a:p>
        </p:txBody>
      </p:sp>
    </p:spTree>
    <p:extLst>
      <p:ext uri="{BB962C8B-B14F-4D97-AF65-F5344CB8AC3E}">
        <p14:creationId xmlns:p14="http://schemas.microsoft.com/office/powerpoint/2010/main" val="404299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Characteristics of the flow state</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46</a:t>
            </a:fld>
            <a:endParaRPr lang="da-DK"/>
          </a:p>
        </p:txBody>
      </p:sp>
    </p:spTree>
    <p:extLst>
      <p:ext uri="{BB962C8B-B14F-4D97-AF65-F5344CB8AC3E}">
        <p14:creationId xmlns:p14="http://schemas.microsoft.com/office/powerpoint/2010/main" val="3536990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illustration of the flow channel</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47</a:t>
            </a:fld>
            <a:endParaRPr lang="da-DK"/>
          </a:p>
        </p:txBody>
      </p:sp>
    </p:spTree>
    <p:extLst>
      <p:ext uri="{BB962C8B-B14F-4D97-AF65-F5344CB8AC3E}">
        <p14:creationId xmlns:p14="http://schemas.microsoft.com/office/powerpoint/2010/main" val="2413369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[Please</a:t>
            </a:r>
            <a:r>
              <a:rPr lang="en-GB" baseline="0" dirty="0"/>
              <a:t> r</a:t>
            </a:r>
            <a:r>
              <a:rPr lang="en-GB" dirty="0"/>
              <a:t>efer to the cited paper for more details]</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48</a:t>
            </a:fld>
            <a:endParaRPr lang="da-DK"/>
          </a:p>
        </p:txBody>
      </p:sp>
    </p:spTree>
    <p:extLst>
      <p:ext uri="{BB962C8B-B14F-4D97-AF65-F5344CB8AC3E}">
        <p14:creationId xmlns:p14="http://schemas.microsoft.com/office/powerpoint/2010/main" val="3900205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[Please</a:t>
            </a:r>
            <a:r>
              <a:rPr lang="en-GB" baseline="0" dirty="0"/>
              <a:t> r</a:t>
            </a:r>
            <a:r>
              <a:rPr lang="en-GB" dirty="0"/>
              <a:t>efer to the cited paper for more details]</a:t>
            </a:r>
          </a:p>
          <a:p>
            <a:endParaRPr lang="en-GB" dirty="0"/>
          </a:p>
          <a:p>
            <a:r>
              <a:rPr lang="en-GB" dirty="0"/>
              <a:t>The graphs depict the function</a:t>
            </a:r>
            <a:r>
              <a:rPr lang="en-GB" baseline="0" dirty="0"/>
              <a:t> between </a:t>
            </a:r>
            <a:r>
              <a:rPr lang="en-GB" dirty="0"/>
              <a:t>entertainment (y), in-game challenge </a:t>
            </a:r>
            <a:r>
              <a:rPr lang="el-GR" dirty="0"/>
              <a:t>(Ε{</a:t>
            </a:r>
            <a:r>
              <a:rPr lang="en-GB" dirty="0" err="1"/>
              <a:t>t_k</a:t>
            </a:r>
            <a:r>
              <a:rPr lang="en-GB" dirty="0"/>
              <a:t>}</a:t>
            </a:r>
            <a:r>
              <a:rPr lang="en-GB" baseline="0" dirty="0"/>
              <a:t>) </a:t>
            </a:r>
            <a:r>
              <a:rPr lang="en-GB" dirty="0"/>
              <a:t>and in-game curiosity (</a:t>
            </a:r>
            <a:r>
              <a:rPr lang="el-GR" dirty="0"/>
              <a:t>σ{</a:t>
            </a:r>
            <a:r>
              <a:rPr lang="en-GB" dirty="0" err="1"/>
              <a:t>t_k</a:t>
            </a:r>
            <a:r>
              <a:rPr lang="el-GR" dirty="0"/>
              <a:t>})</a:t>
            </a:r>
            <a:r>
              <a:rPr lang="en-GB" dirty="0"/>
              <a:t> in Pac-Man like games.</a:t>
            </a:r>
            <a:r>
              <a:rPr lang="en-GB" baseline="0" dirty="0"/>
              <a:t> The function is modelled through an artificial neural network (left image) or a neuro-fuzzy model (right image). Both models are trained via preference learning on self-reported pairwise preferences of entertainment from players of the game. Note the inverse U-shaped functions confirming Malone’s assumption that average levels of challenge and curiosity yield, on average, higher degrees of entertainment.  </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49</a:t>
            </a:fld>
            <a:endParaRPr lang="da-DK"/>
          </a:p>
        </p:txBody>
      </p:sp>
    </p:spTree>
    <p:extLst>
      <p:ext uri="{BB962C8B-B14F-4D97-AF65-F5344CB8AC3E}">
        <p14:creationId xmlns:p14="http://schemas.microsoft.com/office/powerpoint/2010/main" val="20230593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[Please</a:t>
            </a:r>
            <a:r>
              <a:rPr lang="en-GB" baseline="0" dirty="0"/>
              <a:t> r</a:t>
            </a:r>
            <a:r>
              <a:rPr lang="en-GB" dirty="0"/>
              <a:t>efer to the cited paper for more details]</a:t>
            </a:r>
          </a:p>
          <a:p>
            <a:endParaRPr lang="en-GB" dirty="0"/>
          </a:p>
          <a:p>
            <a:r>
              <a:rPr lang="en-GB" dirty="0"/>
              <a:t>The graphs depict the function</a:t>
            </a:r>
            <a:r>
              <a:rPr lang="en-GB" baseline="0" dirty="0"/>
              <a:t> between </a:t>
            </a:r>
            <a:r>
              <a:rPr lang="en-GB" dirty="0"/>
              <a:t>entertainment (y), in-game challenge </a:t>
            </a:r>
            <a:r>
              <a:rPr lang="el-GR" dirty="0"/>
              <a:t>(</a:t>
            </a:r>
            <a:r>
              <a:rPr lang="en-GB" dirty="0"/>
              <a:t>S:</a:t>
            </a:r>
            <a:r>
              <a:rPr lang="en-GB" baseline="0" dirty="0"/>
              <a:t> game speed) </a:t>
            </a:r>
            <a:r>
              <a:rPr lang="en-GB" dirty="0"/>
              <a:t>and in-game curiosity (H:</a:t>
            </a:r>
            <a:r>
              <a:rPr lang="en-GB" baseline="0" dirty="0"/>
              <a:t> opponent appearance entropy</a:t>
            </a:r>
            <a:r>
              <a:rPr lang="el-GR" dirty="0"/>
              <a:t>)</a:t>
            </a:r>
            <a:r>
              <a:rPr lang="en-GB" dirty="0"/>
              <a:t> in physical</a:t>
            </a:r>
            <a:r>
              <a:rPr lang="en-GB" baseline="0" dirty="0"/>
              <a:t> interactive games (left image)</a:t>
            </a:r>
            <a:r>
              <a:rPr lang="en-GB" dirty="0"/>
              <a:t>.</a:t>
            </a:r>
            <a:r>
              <a:rPr lang="en-GB" baseline="0" dirty="0"/>
              <a:t> The function is modelled through an artificial neural network (right image) trained via </a:t>
            </a:r>
            <a:r>
              <a:rPr lang="en-GB" baseline="0" dirty="0" err="1"/>
              <a:t>neuroevolutionary</a:t>
            </a:r>
            <a:r>
              <a:rPr lang="en-GB" baseline="0" dirty="0"/>
              <a:t> preference learning on self-reported pairwise preferences of entertainment from players of the game. Note the inverse U-shaped function confirming Malone’s assumption that average levels of challenge and curiosity yield, on average, higher degrees of entertainment.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50</a:t>
            </a:fld>
            <a:endParaRPr lang="da-DK"/>
          </a:p>
        </p:txBody>
      </p:sp>
    </p:spTree>
    <p:extLst>
      <p:ext uri="{BB962C8B-B14F-4D97-AF65-F5344CB8AC3E}">
        <p14:creationId xmlns:p14="http://schemas.microsoft.com/office/powerpoint/2010/main" val="1644285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The overview of the slide-</a:t>
            </a:r>
            <a:r>
              <a:rPr lang="en-GB" baseline="0" dirty="0"/>
              <a:t>deck</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5</a:t>
            </a:fld>
            <a:endParaRPr lang="da-DK"/>
          </a:p>
        </p:txBody>
      </p:sp>
    </p:spTree>
    <p:extLst>
      <p:ext uri="{BB962C8B-B14F-4D97-AF65-F5344CB8AC3E}">
        <p14:creationId xmlns:p14="http://schemas.microsoft.com/office/powerpoint/2010/main" val="1513696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[Please</a:t>
            </a:r>
            <a:r>
              <a:rPr lang="en-GB" baseline="0" dirty="0"/>
              <a:t> r</a:t>
            </a:r>
            <a:r>
              <a:rPr lang="en-GB" dirty="0"/>
              <a:t>efer to the cited paper for more details]</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51</a:t>
            </a:fld>
            <a:endParaRPr lang="da-DK"/>
          </a:p>
        </p:txBody>
      </p:sp>
    </p:spTree>
    <p:extLst>
      <p:ext uri="{BB962C8B-B14F-4D97-AF65-F5344CB8AC3E}">
        <p14:creationId xmlns:p14="http://schemas.microsoft.com/office/powerpoint/2010/main" val="22609369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[Please</a:t>
            </a:r>
            <a:r>
              <a:rPr lang="en-GB" baseline="0" dirty="0"/>
              <a:t> r</a:t>
            </a:r>
            <a:r>
              <a:rPr lang="en-GB" dirty="0"/>
              <a:t>efer to </a:t>
            </a:r>
            <a:r>
              <a:rPr lang="en-GB" dirty="0" err="1"/>
              <a:t>Calleja’s</a:t>
            </a:r>
            <a:r>
              <a:rPr lang="en-GB" dirty="0"/>
              <a:t> book for more details]</a:t>
            </a:r>
          </a:p>
          <a:p>
            <a:endParaRPr lang="en-GB" dirty="0"/>
          </a:p>
          <a:p>
            <a:r>
              <a:rPr lang="en-GB" dirty="0"/>
              <a:t>Micro: moment to moment aspects of involvement</a:t>
            </a:r>
          </a:p>
          <a:p>
            <a:r>
              <a:rPr lang="en-GB" dirty="0"/>
              <a:t>Macro: long-term aspects</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52</a:t>
            </a:fld>
            <a:endParaRPr lang="da-DK"/>
          </a:p>
        </p:txBody>
      </p:sp>
    </p:spTree>
    <p:extLst>
      <p:ext uri="{BB962C8B-B14F-4D97-AF65-F5344CB8AC3E}">
        <p14:creationId xmlns:p14="http://schemas.microsoft.com/office/powerpoint/2010/main" val="16663675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[see Section 10.3.2.2 for more details]</a:t>
            </a:r>
          </a:p>
          <a:p>
            <a:endParaRPr lang="en-GB" dirty="0"/>
          </a:p>
          <a:p>
            <a:r>
              <a:rPr lang="en-GB" sz="1200" b="0" i="0" u="none" strike="noStrike" kern="1200" baseline="0" dirty="0">
                <a:solidFill>
                  <a:schemeClr val="tx1"/>
                </a:solidFill>
                <a:latin typeface="+mn-lt"/>
                <a:ea typeface="MS PGothic" pitchFamily="34" charset="-128"/>
                <a:cs typeface="ＭＳ Ｐゴシック" charset="-128"/>
              </a:rPr>
              <a:t>Model-free approaches follow the </a:t>
            </a:r>
            <a:r>
              <a:rPr lang="en-GB" sz="1200" b="0" i="1" u="none" strike="noStrike" kern="1200" baseline="0" dirty="0">
                <a:solidFill>
                  <a:schemeClr val="tx1"/>
                </a:solidFill>
                <a:latin typeface="+mn-lt"/>
                <a:ea typeface="MS PGothic" pitchFamily="34" charset="-128"/>
                <a:cs typeface="ＭＳ Ｐゴシック" charset="-128"/>
              </a:rPr>
              <a:t>modus operandi</a:t>
            </a:r>
            <a:r>
              <a:rPr lang="en-GB" sz="1200" b="0" i="0" u="none" strike="noStrike" kern="1200" baseline="0" dirty="0">
                <a:solidFill>
                  <a:schemeClr val="tx1"/>
                </a:solidFill>
                <a:latin typeface="+mn-lt"/>
                <a:ea typeface="MS PGothic" pitchFamily="34" charset="-128"/>
                <a:cs typeface="ＭＳ Ｐゴシック" charset="-128"/>
              </a:rPr>
              <a:t> of the exact sciences, in which observations are collected and </a:t>
            </a:r>
            <a:r>
              <a:rPr lang="en-GB" sz="1200" b="0" i="0" u="none" strike="noStrike" kern="1200" baseline="0" dirty="0" err="1">
                <a:solidFill>
                  <a:schemeClr val="tx1"/>
                </a:solidFill>
                <a:latin typeface="+mn-lt"/>
                <a:ea typeface="MS PGothic" pitchFamily="34" charset="-128"/>
                <a:cs typeface="ＭＳ Ｐゴシック" charset="-128"/>
              </a:rPr>
              <a:t>analyzed</a:t>
            </a:r>
            <a:r>
              <a:rPr lang="en-GB" sz="1200" b="0" i="0" u="none" strike="noStrike" kern="1200" baseline="0" dirty="0">
                <a:solidFill>
                  <a:schemeClr val="tx1"/>
                </a:solidFill>
                <a:latin typeface="+mn-lt"/>
                <a:ea typeface="MS PGothic" pitchFamily="34" charset="-128"/>
                <a:cs typeface="ＭＳ Ｐゴシック" charset="-128"/>
              </a:rPr>
              <a:t> to generate models without a strong initial assumption on what the model looks like or even what it captures. </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Any ML technique or statistical approach can be used for the construction of the mapping between the input and the output of the model. While supervised learning (and its variants) is the dominant player modelling paradigm, RL and unsupervised learning are applicable. </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1" i="0" u="none" strike="noStrike" kern="1200" baseline="0" dirty="0">
                <a:solidFill>
                  <a:schemeClr val="tx1"/>
                </a:solidFill>
                <a:latin typeface="+mn-lt"/>
                <a:ea typeface="MS PGothic" pitchFamily="34" charset="-128"/>
                <a:cs typeface="ＭＳ Ｐゴシック" charset="-128"/>
              </a:rPr>
              <a:t>Chapter 11</a:t>
            </a:r>
            <a:r>
              <a:rPr lang="en-GB" sz="1200" b="0" i="0" u="none" strike="noStrike" kern="1200" baseline="0" dirty="0">
                <a:solidFill>
                  <a:schemeClr val="tx1"/>
                </a:solidFill>
                <a:latin typeface="+mn-lt"/>
                <a:ea typeface="MS PGothic" pitchFamily="34" charset="-128"/>
                <a:cs typeface="ＭＳ Ｐゴシック" charset="-128"/>
              </a:rPr>
              <a:t> [text and slides] offer more details regarding the various </a:t>
            </a:r>
            <a:r>
              <a:rPr lang="en-GB" sz="1200" b="1" i="0" u="none" strike="noStrike" kern="1200" baseline="0" dirty="0">
                <a:solidFill>
                  <a:schemeClr val="tx1"/>
                </a:solidFill>
                <a:latin typeface="+mn-lt"/>
                <a:ea typeface="MS PGothic" pitchFamily="34" charset="-128"/>
                <a:cs typeface="ＭＳ Ｐゴシック" charset="-128"/>
              </a:rPr>
              <a:t>methods</a:t>
            </a:r>
            <a:r>
              <a:rPr lang="en-GB" sz="1200" b="0" i="0" u="none" strike="noStrike" kern="1200" baseline="0" dirty="0">
                <a:solidFill>
                  <a:schemeClr val="tx1"/>
                </a:solidFill>
                <a:latin typeface="+mn-lt"/>
                <a:ea typeface="MS PGothic" pitchFamily="34" charset="-128"/>
                <a:cs typeface="ＭＳ Ｐゴシック" charset="-128"/>
              </a:rPr>
              <a:t> that are applicable depending on the availability of human demonstrations and labels of player states.</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64065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10.3.2.2</a:t>
            </a:r>
            <a:r>
              <a:rPr lang="en-GB" baseline="0" dirty="0"/>
              <a:t> for more details]</a:t>
            </a:r>
          </a:p>
          <a:p>
            <a:endParaRPr lang="en-GB" baseline="0" dirty="0"/>
          </a:p>
          <a:p>
            <a:pPr marL="171450" indent="-171450">
              <a:buFont typeface="Arial" panose="020B0604020202020204" pitchFamily="34" charset="0"/>
              <a:buChar char="•"/>
            </a:pPr>
            <a:r>
              <a:rPr lang="en-GB" baseline="0" dirty="0"/>
              <a:t>On the left (input) there is rich input that comes from multiple modalities of player signals (manifestations of experience) including gameplay data, physiology, gaze tracking etc.</a:t>
            </a:r>
          </a:p>
          <a:p>
            <a:pPr marL="171450" indent="-171450">
              <a:buFont typeface="Arial" panose="020B0604020202020204" pitchFamily="34" charset="0"/>
              <a:buChar char="•"/>
            </a:pPr>
            <a:r>
              <a:rPr lang="en-GB" baseline="0" dirty="0"/>
              <a:t>On the right (output) there are labels of experience (annotators) in various formats</a:t>
            </a:r>
          </a:p>
          <a:p>
            <a:pPr marL="171450" indent="-171450">
              <a:buFont typeface="Arial" panose="020B0604020202020204" pitchFamily="34" charset="0"/>
              <a:buChar char="•"/>
            </a:pPr>
            <a:r>
              <a:rPr lang="en-GB" baseline="0" dirty="0"/>
              <a:t>In between there is a computational model (AI) that maps between the two</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82796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[please</a:t>
            </a:r>
            <a:r>
              <a:rPr lang="en-GB" baseline="0" dirty="0"/>
              <a:t> refer to the depicted books by Seif El-Nasr et al. for more details]</a:t>
            </a:r>
          </a:p>
          <a:p>
            <a:endParaRPr lang="en-GB" baseline="0" dirty="0"/>
          </a:p>
          <a:p>
            <a:r>
              <a:rPr lang="en-US" sz="1200" b="0" i="0" u="none" strike="noStrike" kern="1200" baseline="0" dirty="0">
                <a:solidFill>
                  <a:schemeClr val="tx1"/>
                </a:solidFill>
                <a:latin typeface="+mn-lt"/>
                <a:ea typeface="MS PGothic" pitchFamily="34" charset="-128"/>
                <a:cs typeface="ＭＳ Ｐゴシック" charset="-128"/>
              </a:rPr>
              <a:t>Recently the growing </a:t>
            </a:r>
            <a:r>
              <a:rPr lang="en-GB" sz="1200" b="0" i="0" u="none" strike="noStrike" kern="1200" baseline="0" dirty="0">
                <a:solidFill>
                  <a:schemeClr val="tx1"/>
                </a:solidFill>
                <a:latin typeface="+mn-lt"/>
                <a:ea typeface="MS PGothic" pitchFamily="34" charset="-128"/>
                <a:cs typeface="ＭＳ Ｐゴシック" charset="-128"/>
              </a:rPr>
              <a:t>deployment of game telemetry tools started offering researches large sets of game</a:t>
            </a:r>
          </a:p>
          <a:p>
            <a:r>
              <a:rPr lang="en-GB" sz="1200" b="0" i="0" u="none" strike="noStrike" kern="1200" baseline="0" dirty="0">
                <a:solidFill>
                  <a:schemeClr val="tx1"/>
                </a:solidFill>
                <a:latin typeface="+mn-lt"/>
                <a:ea typeface="MS PGothic" pitchFamily="34" charset="-128"/>
                <a:cs typeface="ＭＳ Ｐゴシック" charset="-128"/>
              </a:rPr>
              <a:t>and player data. This data availability has opened up the horizons of </a:t>
            </a:r>
            <a:r>
              <a:rPr lang="en-GB" sz="1200" b="0" i="0" u="none" strike="noStrike" kern="1200" baseline="0" dirty="0" err="1">
                <a:solidFill>
                  <a:schemeClr val="tx1"/>
                </a:solidFill>
                <a:latin typeface="+mn-lt"/>
                <a:ea typeface="MS PGothic" pitchFamily="34" charset="-128"/>
                <a:cs typeface="ＭＳ Ｐゴシック" charset="-128"/>
              </a:rPr>
              <a:t>behavioral</a:t>
            </a:r>
            <a:r>
              <a:rPr lang="en-GB" sz="1200" b="0" i="0" u="none" strike="noStrike" kern="1200" baseline="0" dirty="0">
                <a:solidFill>
                  <a:schemeClr val="tx1"/>
                </a:solidFill>
                <a:latin typeface="+mn-lt"/>
                <a:ea typeface="MS PGothic" pitchFamily="34" charset="-128"/>
                <a:cs typeface="ＭＳ Ｐゴシック" charset="-128"/>
              </a:rPr>
              <a:t> data</a:t>
            </a:r>
          </a:p>
          <a:p>
            <a:r>
              <a:rPr lang="en-GB" sz="1200" b="0" i="0" u="none" strike="noStrike" kern="1200" baseline="0" dirty="0">
                <a:solidFill>
                  <a:schemeClr val="tx1"/>
                </a:solidFill>
                <a:latin typeface="+mn-lt"/>
                <a:ea typeface="MS PGothic" pitchFamily="34" charset="-128"/>
                <a:cs typeface="ＭＳ Ｐゴシック" charset="-128"/>
              </a:rPr>
              <a:t>mining in games </a:t>
            </a:r>
            <a:r>
              <a:rPr lang="en-GB" sz="1200" b="1" i="0" u="none" strike="noStrike" kern="1200" baseline="0" dirty="0">
                <a:solidFill>
                  <a:schemeClr val="tx1"/>
                </a:solidFill>
                <a:latin typeface="+mn-lt"/>
                <a:ea typeface="MS PGothic" pitchFamily="34" charset="-128"/>
                <a:cs typeface="ＭＳ Ｐゴシック" charset="-128"/>
              </a:rPr>
              <a:t>(game data mining)</a:t>
            </a:r>
            <a:r>
              <a:rPr lang="en-GB" sz="1200" b="0" i="0" u="none" strike="noStrike" kern="1200" baseline="0" dirty="0">
                <a:solidFill>
                  <a:schemeClr val="tx1"/>
                </a:solidFill>
                <a:latin typeface="+mn-lt"/>
                <a:ea typeface="MS PGothic" pitchFamily="34" charset="-128"/>
                <a:cs typeface="ＭＳ Ｐゴシック" charset="-128"/>
              </a:rPr>
              <a:t> and gradually introduced the subfield</a:t>
            </a:r>
          </a:p>
          <a:p>
            <a:r>
              <a:rPr lang="en-GB" sz="1200" b="0" i="0" u="none" strike="noStrike" kern="1200" baseline="0" dirty="0">
                <a:solidFill>
                  <a:schemeClr val="tx1"/>
                </a:solidFill>
                <a:latin typeface="+mn-lt"/>
                <a:ea typeface="MS PGothic" pitchFamily="34" charset="-128"/>
                <a:cs typeface="ＭＳ Ｐゴシック" charset="-128"/>
              </a:rPr>
              <a:t>of </a:t>
            </a:r>
            <a:r>
              <a:rPr lang="en-GB" sz="1200" b="1" i="0" u="none" strike="noStrike" kern="1200" baseline="0" dirty="0">
                <a:solidFill>
                  <a:schemeClr val="tx1"/>
                </a:solidFill>
                <a:latin typeface="+mn-lt"/>
                <a:ea typeface="MS PGothic" pitchFamily="34" charset="-128"/>
                <a:cs typeface="ＭＳ Ｐゴシック" charset="-128"/>
              </a:rPr>
              <a:t>game data science</a:t>
            </a:r>
            <a:r>
              <a:rPr lang="en-GB" sz="1200" b="0" i="0" u="none" strike="noStrike" kern="1200" baseline="0" dirty="0">
                <a:solidFill>
                  <a:schemeClr val="tx1"/>
                </a:solidFill>
                <a:latin typeface="+mn-lt"/>
                <a:ea typeface="MS PGothic" pitchFamily="34" charset="-128"/>
                <a:cs typeface="ＭＳ Ｐゴシック" charset="-128"/>
              </a:rPr>
              <a:t>. </a:t>
            </a:r>
          </a:p>
          <a:p>
            <a:endParaRPr lang="en-GB" sz="1200" b="0" i="0" u="none" strike="noStrike" kern="1200" baseline="0" dirty="0">
              <a:solidFill>
                <a:schemeClr val="tx1"/>
              </a:solidFill>
              <a:latin typeface="+mn-lt"/>
              <a:ea typeface="MS PGothic" pitchFamily="34" charset="-128"/>
              <a:cs typeface="ＭＳ Ｐゴシック"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273080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56</a:t>
            </a:fld>
            <a:endParaRPr lang="da-DK"/>
          </a:p>
        </p:txBody>
      </p:sp>
    </p:spTree>
    <p:extLst>
      <p:ext uri="{BB962C8B-B14F-4D97-AF65-F5344CB8AC3E}">
        <p14:creationId xmlns:p14="http://schemas.microsoft.com/office/powerpoint/2010/main" val="22195258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57</a:t>
            </a:fld>
            <a:endParaRPr lang="da-DK"/>
          </a:p>
        </p:txBody>
      </p:sp>
    </p:spTree>
    <p:extLst>
      <p:ext uri="{BB962C8B-B14F-4D97-AF65-F5344CB8AC3E}">
        <p14:creationId xmlns:p14="http://schemas.microsoft.com/office/powerpoint/2010/main" val="3385251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58</a:t>
            </a:fld>
            <a:endParaRPr lang="da-DK"/>
          </a:p>
        </p:txBody>
      </p:sp>
    </p:spTree>
    <p:extLst>
      <p:ext uri="{BB962C8B-B14F-4D97-AF65-F5344CB8AC3E}">
        <p14:creationId xmlns:p14="http://schemas.microsoft.com/office/powerpoint/2010/main" val="1869650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core aspect of game analytics is the way we visualise data once we obtain it – we will dedicate a few slides on this aspect of data analysis in games</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59</a:t>
            </a:fld>
            <a:endParaRPr lang="da-DK"/>
          </a:p>
        </p:txBody>
      </p:sp>
    </p:spTree>
    <p:extLst>
      <p:ext uri="{BB962C8B-B14F-4D97-AF65-F5344CB8AC3E}">
        <p14:creationId xmlns:p14="http://schemas.microsoft.com/office/powerpoint/2010/main" val="3171224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60</a:t>
            </a:fld>
            <a:endParaRPr lang="da-DK"/>
          </a:p>
        </p:txBody>
      </p:sp>
    </p:spTree>
    <p:extLst>
      <p:ext uri="{BB962C8B-B14F-4D97-AF65-F5344CB8AC3E}">
        <p14:creationId xmlns:p14="http://schemas.microsoft.com/office/powerpoint/2010/main" val="1594422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2903E-8A24-5150-F927-557AA23F0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3E7C9-D850-DD7E-1B81-70D92CF9A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C5F63-E7EB-BE09-8754-2A09AD4E4D4F}"/>
              </a:ext>
            </a:extLst>
          </p:cNvPr>
          <p:cNvSpPr>
            <a:spLocks noGrp="1"/>
          </p:cNvSpPr>
          <p:nvPr>
            <p:ph type="body" idx="1"/>
          </p:nvPr>
        </p:nvSpPr>
        <p:spPr/>
        <p:txBody>
          <a:bodyPr/>
          <a:lstStyle/>
          <a:p>
            <a:r>
              <a:rPr lang="en-US" altLang="en-US" dirty="0"/>
              <a:t>[see</a:t>
            </a:r>
            <a:r>
              <a:rPr lang="en-US" altLang="en-US" baseline="0" dirty="0"/>
              <a:t> Chapter 10 for more details]</a:t>
            </a:r>
          </a:p>
          <a:p>
            <a:endParaRPr lang="en-US" altLang="en-US" baseline="0" dirty="0"/>
          </a:p>
          <a:p>
            <a:endParaRPr lang="en-GB" dirty="0"/>
          </a:p>
        </p:txBody>
      </p:sp>
      <p:sp>
        <p:nvSpPr>
          <p:cNvPr id="4" name="Slide Number Placeholder 3">
            <a:extLst>
              <a:ext uri="{FF2B5EF4-FFF2-40B4-BE49-F238E27FC236}">
                <a16:creationId xmlns:a16="http://schemas.microsoft.com/office/drawing/2014/main" id="{79132CD0-C882-6103-5505-7F7226EB7BDD}"/>
              </a:ext>
            </a:extLst>
          </p:cNvPr>
          <p:cNvSpPr>
            <a:spLocks noGrp="1"/>
          </p:cNvSpPr>
          <p:nvPr>
            <p:ph type="sldNum" sz="quarter" idx="10"/>
          </p:nvPr>
        </p:nvSpPr>
        <p:spPr/>
        <p:txBody>
          <a:bodyPr/>
          <a:lstStyle/>
          <a:p>
            <a:pPr>
              <a:defRPr/>
            </a:pPr>
            <a:fld id="{763F58E1-992D-44B1-A1DD-87207F2D9151}" type="slidenum">
              <a:rPr lang="da-DK" smtClean="0"/>
              <a:pPr>
                <a:defRPr/>
              </a:pPr>
              <a:t>6</a:t>
            </a:fld>
            <a:endParaRPr lang="da-DK"/>
          </a:p>
        </p:txBody>
      </p:sp>
    </p:spTree>
    <p:extLst>
      <p:ext uri="{BB962C8B-B14F-4D97-AF65-F5344CB8AC3E}">
        <p14:creationId xmlns:p14="http://schemas.microsoft.com/office/powerpoint/2010/main" val="953253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[for more details please refer to the cited paper]</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Percentages of the four causes of death in Tomb Raider: Underworld over the game’s 7 levels</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Sample size: 10,000 players</a:t>
            </a:r>
          </a:p>
          <a:p>
            <a:endParaRPr lang="en-GB" sz="1200" b="0" i="0" u="none" strike="noStrike" kern="1200" baseline="0" dirty="0">
              <a:solidFill>
                <a:schemeClr val="tx1"/>
              </a:solidFill>
              <a:latin typeface="+mn-lt"/>
              <a:ea typeface="MS PGothic" pitchFamily="34" charset="-128"/>
            </a:endParaRPr>
          </a:p>
          <a:p>
            <a:r>
              <a:rPr lang="en-GB" sz="1200" b="0" i="0" u="none" strike="noStrike" kern="1200" baseline="0" dirty="0">
                <a:solidFill>
                  <a:schemeClr val="tx1"/>
                </a:solidFill>
                <a:latin typeface="+mn-lt"/>
                <a:ea typeface="MS PGothic" pitchFamily="34" charset="-128"/>
              </a:rPr>
              <a:t>Causes of death:</a:t>
            </a:r>
          </a:p>
          <a:p>
            <a:pPr marL="171450" indent="-171450">
              <a:buFont typeface="Arial" panose="020B0604020202020204" pitchFamily="34" charset="0"/>
              <a:buChar char="•"/>
            </a:pPr>
            <a:r>
              <a:rPr lang="en-GB" sz="1200" b="0" i="0" u="none" strike="noStrike" kern="1200" baseline="0" dirty="0" err="1">
                <a:solidFill>
                  <a:schemeClr val="tx1"/>
                </a:solidFill>
                <a:latin typeface="+mn-lt"/>
                <a:ea typeface="MS PGothic" pitchFamily="34" charset="-128"/>
              </a:rPr>
              <a:t>D_m</a:t>
            </a:r>
            <a:r>
              <a:rPr lang="en-GB" sz="1200" b="0" i="0" u="none" strike="noStrike" kern="1200" baseline="0" dirty="0">
                <a:solidFill>
                  <a:schemeClr val="tx1"/>
                </a:solidFill>
                <a:latin typeface="+mn-lt"/>
                <a:ea typeface="MS PGothic" pitchFamily="34" charset="-128"/>
              </a:rPr>
              <a:t>: melee death from enemies</a:t>
            </a:r>
          </a:p>
          <a:p>
            <a:pPr marL="171450" indent="-171450">
              <a:buFont typeface="Arial" panose="020B0604020202020204" pitchFamily="34" charset="0"/>
              <a:buChar char="•"/>
            </a:pPr>
            <a:r>
              <a:rPr lang="en-GB" sz="1200" b="0" i="0" u="none" strike="noStrike" kern="1200" baseline="0" dirty="0" err="1">
                <a:solidFill>
                  <a:schemeClr val="tx1"/>
                </a:solidFill>
                <a:latin typeface="+mn-lt"/>
                <a:ea typeface="MS PGothic" pitchFamily="34" charset="-128"/>
              </a:rPr>
              <a:t>D_r</a:t>
            </a:r>
            <a:r>
              <a:rPr lang="en-GB" sz="1200" b="0" i="0" u="none" strike="noStrike" kern="1200" baseline="0" dirty="0">
                <a:solidFill>
                  <a:schemeClr val="tx1"/>
                </a:solidFill>
                <a:latin typeface="+mn-lt"/>
                <a:ea typeface="MS PGothic" pitchFamily="34" charset="-128"/>
              </a:rPr>
              <a:t>: ranged death from enemies</a:t>
            </a:r>
          </a:p>
          <a:p>
            <a:pPr marL="171450" indent="-171450">
              <a:buFont typeface="Arial" panose="020B0604020202020204" pitchFamily="34" charset="0"/>
              <a:buChar char="•"/>
            </a:pPr>
            <a:r>
              <a:rPr lang="en-GB" sz="1200" b="0" i="0" u="none" strike="noStrike" kern="1200" baseline="0" dirty="0" err="1">
                <a:solidFill>
                  <a:schemeClr val="tx1"/>
                </a:solidFill>
                <a:latin typeface="+mn-lt"/>
                <a:ea typeface="MS PGothic" pitchFamily="34" charset="-128"/>
              </a:rPr>
              <a:t>D_e</a:t>
            </a:r>
            <a:r>
              <a:rPr lang="en-GB" sz="1200" b="0" i="0" u="none" strike="noStrike" kern="1200" baseline="0" dirty="0">
                <a:solidFill>
                  <a:schemeClr val="tx1"/>
                </a:solidFill>
                <a:latin typeface="+mn-lt"/>
                <a:ea typeface="MS PGothic" pitchFamily="34" charset="-128"/>
              </a:rPr>
              <a:t>: environment</a:t>
            </a:r>
          </a:p>
          <a:p>
            <a:pPr marL="171450" indent="-171450">
              <a:buFont typeface="Arial" panose="020B0604020202020204" pitchFamily="34" charset="0"/>
              <a:buChar char="•"/>
            </a:pPr>
            <a:r>
              <a:rPr lang="en-GB" sz="1200" b="0" i="0" u="none" strike="noStrike" kern="1200" baseline="0" dirty="0" err="1">
                <a:solidFill>
                  <a:schemeClr val="tx1"/>
                </a:solidFill>
                <a:latin typeface="+mn-lt"/>
                <a:ea typeface="MS PGothic" pitchFamily="34" charset="-128"/>
              </a:rPr>
              <a:t>D_f</a:t>
            </a:r>
            <a:r>
              <a:rPr lang="en-GB" sz="1200" b="0" i="0" u="none" strike="noStrike" kern="1200" baseline="0" dirty="0">
                <a:solidFill>
                  <a:schemeClr val="tx1"/>
                </a:solidFill>
                <a:latin typeface="+mn-lt"/>
                <a:ea typeface="MS PGothic" pitchFamily="34" charset="-128"/>
              </a:rPr>
              <a:t>: falling</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61</a:t>
            </a:fld>
            <a:endParaRPr lang="da-DK"/>
          </a:p>
        </p:txBody>
      </p:sp>
    </p:spTree>
    <p:extLst>
      <p:ext uri="{BB962C8B-B14F-4D97-AF65-F5344CB8AC3E}">
        <p14:creationId xmlns:p14="http://schemas.microsoft.com/office/powerpoint/2010/main" val="4182716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a:t>
            </a:r>
            <a:r>
              <a:rPr lang="en-GB" baseline="0" dirty="0"/>
              <a:t> </a:t>
            </a:r>
            <a:r>
              <a:rPr lang="en-GB" baseline="0" dirty="0" err="1"/>
              <a:t>heatmap</a:t>
            </a:r>
            <a:r>
              <a:rPr lang="en-GB" baseline="0" dirty="0"/>
              <a:t> is one of the most popular ways of </a:t>
            </a:r>
            <a:r>
              <a:rPr lang="en-GB" baseline="0" dirty="0" err="1"/>
              <a:t>vizualising</a:t>
            </a:r>
            <a:r>
              <a:rPr lang="en-GB" baseline="0" dirty="0"/>
              <a:t> game/player data. A </a:t>
            </a:r>
            <a:r>
              <a:rPr lang="en-GB" baseline="0" dirty="0" err="1"/>
              <a:t>heatmap</a:t>
            </a:r>
            <a:r>
              <a:rPr lang="en-GB" baseline="0" dirty="0"/>
              <a:t> r</a:t>
            </a:r>
            <a:r>
              <a:rPr lang="en-GB" dirty="0"/>
              <a:t>eveals the relation between the distribution of the data and the game level.</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62</a:t>
            </a:fld>
            <a:endParaRPr lang="da-DK"/>
          </a:p>
        </p:txBody>
      </p:sp>
    </p:spTree>
    <p:extLst>
      <p:ext uri="{BB962C8B-B14F-4D97-AF65-F5344CB8AC3E}">
        <p14:creationId xmlns:p14="http://schemas.microsoft.com/office/powerpoint/2010/main" val="2770129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a:t>
            </a:r>
            <a:r>
              <a:rPr lang="en-GB" baseline="0" dirty="0"/>
              <a:t> of dissimilar </a:t>
            </a:r>
            <a:r>
              <a:rPr lang="en-GB" baseline="0" dirty="0" err="1"/>
              <a:t>heatmaps</a:t>
            </a:r>
            <a:r>
              <a:rPr lang="en-GB" baseline="0" dirty="0"/>
              <a:t> in </a:t>
            </a:r>
            <a:r>
              <a:rPr lang="en-GB" i="1" baseline="0" dirty="0"/>
              <a:t>Halo</a:t>
            </a:r>
            <a:endParaRPr lang="en-GB" i="1"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63</a:t>
            </a:fld>
            <a:endParaRPr lang="da-DK"/>
          </a:p>
        </p:txBody>
      </p:sp>
    </p:spTree>
    <p:extLst>
      <p:ext uri="{BB962C8B-B14F-4D97-AF65-F5344CB8AC3E}">
        <p14:creationId xmlns:p14="http://schemas.microsoft.com/office/powerpoint/2010/main" val="32590553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a:t>
            </a:r>
            <a:r>
              <a:rPr lang="en-GB" baseline="0" dirty="0"/>
              <a:t> </a:t>
            </a:r>
            <a:r>
              <a:rPr lang="en-GB" baseline="0" dirty="0" err="1"/>
              <a:t>heatmap</a:t>
            </a:r>
            <a:r>
              <a:rPr lang="en-GB" baseline="0" dirty="0"/>
              <a:t> example in </a:t>
            </a:r>
            <a:r>
              <a:rPr lang="en-GB" dirty="0"/>
              <a:t>Just Cause</a:t>
            </a:r>
            <a:r>
              <a:rPr lang="en-GB" baseline="0" dirty="0"/>
              <a:t> 2 (</a:t>
            </a:r>
            <a:r>
              <a:rPr lang="en-GB" baseline="0" dirty="0" err="1"/>
              <a:t>Sqare</a:t>
            </a:r>
            <a:r>
              <a:rPr lang="en-GB" baseline="0" dirty="0"/>
              <a:t> </a:t>
            </a:r>
            <a:r>
              <a:rPr lang="en-GB" baseline="0" dirty="0" err="1"/>
              <a:t>Enix</a:t>
            </a:r>
            <a:r>
              <a:rPr lang="en-GB" baseline="0" dirty="0"/>
              <a:t> Europe)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a:p>
          <a:p>
            <a:pPr marL="171450" indent="-171450">
              <a:buFont typeface="Arial" panose="020B0604020202020204" pitchFamily="34" charset="0"/>
              <a:buChar char="•"/>
            </a:pPr>
            <a:r>
              <a:rPr lang="en-GB" baseline="0" dirty="0"/>
              <a:t>More than 22.3 Million events</a:t>
            </a:r>
          </a:p>
          <a:p>
            <a:pPr marL="171450" indent="-171450">
              <a:buFont typeface="Arial" panose="020B0604020202020204" pitchFamily="34" charset="0"/>
              <a:buChar char="•"/>
            </a:pPr>
            <a:r>
              <a:rPr lang="en-GB" baseline="0" dirty="0"/>
              <a:t>Larger is white</a:t>
            </a:r>
          </a:p>
          <a:p>
            <a:pPr marL="171450" indent="-171450">
              <a:buFont typeface="Arial" panose="020B0604020202020204" pitchFamily="34" charset="0"/>
              <a:buChar char="•"/>
            </a:pPr>
            <a:endParaRPr lang="en-GB" baseline="0" dirty="0"/>
          </a:p>
          <a:p>
            <a:pPr marL="0" indent="0">
              <a:buFont typeface="Arial" panose="020B0604020202020204" pitchFamily="34" charset="0"/>
              <a:buNone/>
            </a:pPr>
            <a:r>
              <a:rPr lang="en-GB" baseline="0" dirty="0"/>
              <a:t>Please refer to the cited paper for more details</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64</a:t>
            </a:fld>
            <a:endParaRPr lang="da-DK"/>
          </a:p>
        </p:txBody>
      </p:sp>
    </p:spTree>
    <p:extLst>
      <p:ext uri="{BB962C8B-B14F-4D97-AF65-F5344CB8AC3E}">
        <p14:creationId xmlns:p14="http://schemas.microsoft.com/office/powerpoint/2010/main" val="30510715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image depicts a</a:t>
            </a:r>
            <a:r>
              <a:rPr lang="en-GB" dirty="0"/>
              <a:t> menu </a:t>
            </a:r>
            <a:r>
              <a:rPr lang="en-GB" dirty="0" err="1"/>
              <a:t>heatmap</a:t>
            </a:r>
            <a:r>
              <a:rPr lang="en-GB" baseline="0" dirty="0"/>
              <a:t> of user clicks from game </a:t>
            </a:r>
            <a:r>
              <a:rPr lang="en-GB" i="1" baseline="0" dirty="0" err="1"/>
              <a:t>Youda</a:t>
            </a:r>
            <a:r>
              <a:rPr lang="en-GB" i="1" baseline="0" dirty="0"/>
              <a:t> </a:t>
            </a:r>
            <a:r>
              <a:rPr lang="en-GB" i="1" baseline="0" dirty="0" err="1"/>
              <a:t>Lewel</a:t>
            </a:r>
            <a:r>
              <a:rPr lang="en-GB" i="1" baseline="0" dirty="0"/>
              <a:t> Shop </a:t>
            </a:r>
            <a:r>
              <a:rPr lang="en-GB" i="0" baseline="0" dirty="0"/>
              <a:t>using</a:t>
            </a:r>
            <a:r>
              <a:rPr lang="en-GB" i="1" baseline="0" dirty="0"/>
              <a:t> </a:t>
            </a:r>
            <a:r>
              <a:rPr lang="en-GB" i="0" baseline="0" dirty="0"/>
              <a:t>the</a:t>
            </a:r>
            <a:r>
              <a:rPr lang="en-GB" i="1" baseline="0" dirty="0"/>
              <a:t> </a:t>
            </a:r>
            <a:r>
              <a:rPr lang="en-GB" i="1" baseline="0" dirty="0" err="1"/>
              <a:t>Playtomic</a:t>
            </a:r>
            <a:r>
              <a:rPr lang="en-GB" i="1" baseline="0" dirty="0"/>
              <a:t> </a:t>
            </a:r>
            <a:r>
              <a:rPr lang="en-GB" i="0" baseline="0" dirty="0" err="1"/>
              <a:t>heatmap</a:t>
            </a:r>
            <a:r>
              <a:rPr lang="en-GB" i="0" baseline="0" dirty="0"/>
              <a:t> function.</a:t>
            </a:r>
            <a:r>
              <a:rPr lang="en-GB" i="1" baseline="0" dirty="0"/>
              <a:t> A </a:t>
            </a:r>
            <a:r>
              <a:rPr lang="en-GB" i="0" baseline="0" dirty="0" err="1"/>
              <a:t>heatmpap</a:t>
            </a:r>
            <a:r>
              <a:rPr lang="en-GB" i="0" baseline="0" dirty="0"/>
              <a:t> as such can provide useful information on the use of buttons vs. the non-use of alternate use of buttons or other visual </a:t>
            </a:r>
            <a:r>
              <a:rPr lang="en-GB" i="0" baseline="0" dirty="0" err="1"/>
              <a:t>conten</a:t>
            </a:r>
            <a:r>
              <a:rPr lang="en-GB" i="0" baseline="0" dirty="0"/>
              <a:t>. In this example several players clicked on the dress to change it but the dress cannot change in this game.</a:t>
            </a:r>
            <a:endParaRPr lang="en-GB" i="0"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65</a:t>
            </a:fld>
            <a:endParaRPr lang="da-DK"/>
          </a:p>
        </p:txBody>
      </p:sp>
    </p:spTree>
    <p:extLst>
      <p:ext uri="{BB962C8B-B14F-4D97-AF65-F5344CB8AC3E}">
        <p14:creationId xmlns:p14="http://schemas.microsoft.com/office/powerpoint/2010/main" val="17746888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Another</a:t>
            </a:r>
            <a:r>
              <a:rPr lang="en-GB" baseline="0" dirty="0"/>
              <a:t> example of a m</a:t>
            </a:r>
            <a:r>
              <a:rPr lang="en-GB" dirty="0"/>
              <a:t>enu </a:t>
            </a:r>
            <a:r>
              <a:rPr lang="en-GB" dirty="0" err="1"/>
              <a:t>heatmap</a:t>
            </a:r>
            <a:r>
              <a:rPr lang="en-GB" baseline="0" dirty="0"/>
              <a:t> of user clicks from game </a:t>
            </a:r>
            <a:r>
              <a:rPr lang="en-GB" i="1" baseline="0" dirty="0" err="1"/>
              <a:t>Stackwick</a:t>
            </a:r>
            <a:r>
              <a:rPr lang="en-GB" i="1" baseline="0" dirty="0"/>
              <a:t> Legacy </a:t>
            </a:r>
            <a:r>
              <a:rPr lang="en-GB" i="0" baseline="0" dirty="0"/>
              <a:t>using the</a:t>
            </a:r>
            <a:r>
              <a:rPr lang="en-GB" i="1" baseline="0" dirty="0"/>
              <a:t> </a:t>
            </a:r>
            <a:r>
              <a:rPr lang="en-GB" i="1" baseline="0" dirty="0" err="1"/>
              <a:t>Playtomic</a:t>
            </a:r>
            <a:r>
              <a:rPr lang="en-GB" i="1" baseline="0" dirty="0"/>
              <a:t> </a:t>
            </a:r>
            <a:r>
              <a:rPr lang="en-GB" i="0" baseline="0" dirty="0" err="1"/>
              <a:t>heatmap</a:t>
            </a:r>
            <a:r>
              <a:rPr lang="en-GB" i="0" baseline="0" dirty="0"/>
              <a:t> function</a:t>
            </a:r>
            <a:endParaRPr lang="en-GB" i="1" baseline="0" dirty="0"/>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66</a:t>
            </a:fld>
            <a:endParaRPr lang="da-DK"/>
          </a:p>
        </p:txBody>
      </p:sp>
    </p:spTree>
    <p:extLst>
      <p:ext uri="{BB962C8B-B14F-4D97-AF65-F5344CB8AC3E}">
        <p14:creationId xmlns:p14="http://schemas.microsoft.com/office/powerpoint/2010/main" val="26057153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Trajectory analysis</a:t>
            </a:r>
            <a:r>
              <a:rPr lang="en-GB" baseline="0" dirty="0"/>
              <a:t> is a decisive s</a:t>
            </a:r>
            <a:r>
              <a:rPr lang="en-GB" dirty="0"/>
              <a:t>tep from the spatial</a:t>
            </a:r>
            <a:r>
              <a:rPr lang="en-GB" baseline="0" dirty="0"/>
              <a:t> to the spatiotemporal space!</a:t>
            </a:r>
          </a:p>
          <a:p>
            <a:pPr marL="0" indent="0">
              <a:buFontTx/>
              <a:buNone/>
            </a:pPr>
            <a:endParaRPr lang="en-GB" baseline="0" dirty="0"/>
          </a:p>
          <a:p>
            <a:pPr marL="0" indent="0">
              <a:buFontTx/>
              <a:buNone/>
            </a:pPr>
            <a:r>
              <a:rPr lang="en-GB" baseline="0" dirty="0"/>
              <a:t>Example depicted in the image: DNA viewer used by </a:t>
            </a:r>
            <a:r>
              <a:rPr lang="en-GB" baseline="0" dirty="0" err="1"/>
              <a:t>Ubisoft</a:t>
            </a:r>
            <a:endParaRPr lang="en-GB" baseline="0" dirty="0"/>
          </a:p>
          <a:p>
            <a:pPr marL="171450" indent="-171450">
              <a:buFontTx/>
              <a:buChar char="-"/>
            </a:pPr>
            <a:r>
              <a:rPr lang="en-GB" baseline="0" dirty="0"/>
              <a:t>While most players would take the parachute path during the tutorial (desired path) some would take the ground path which is far less fun.</a:t>
            </a:r>
          </a:p>
          <a:p>
            <a:pPr marL="171450" indent="-171450">
              <a:buFontTx/>
              <a:buChar char="-"/>
            </a:pPr>
            <a:r>
              <a:rPr lang="en-GB" baseline="0" dirty="0" err="1"/>
              <a:t>Ubisoft</a:t>
            </a:r>
            <a:r>
              <a:rPr lang="en-GB" baseline="0" dirty="0"/>
              <a:t> fixed the level so that no player takes the ground path and hence the game is more engaging for everyone. </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67</a:t>
            </a:fld>
            <a:endParaRPr lang="da-DK"/>
          </a:p>
        </p:txBody>
      </p:sp>
    </p:spTree>
    <p:extLst>
      <p:ext uri="{BB962C8B-B14F-4D97-AF65-F5344CB8AC3E}">
        <p14:creationId xmlns:p14="http://schemas.microsoft.com/office/powerpoint/2010/main" val="2173400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refer to the cited paper for more details</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68</a:t>
            </a:fld>
            <a:endParaRPr lang="da-DK"/>
          </a:p>
        </p:txBody>
      </p:sp>
    </p:spTree>
    <p:extLst>
      <p:ext uri="{BB962C8B-B14F-4D97-AF65-F5344CB8AC3E}">
        <p14:creationId xmlns:p14="http://schemas.microsoft.com/office/powerpoint/2010/main" val="16606126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69</a:t>
            </a:fld>
            <a:endParaRPr lang="da-DK"/>
          </a:p>
        </p:txBody>
      </p:sp>
    </p:spTree>
    <p:extLst>
      <p:ext uri="{BB962C8B-B14F-4D97-AF65-F5344CB8AC3E}">
        <p14:creationId xmlns:p14="http://schemas.microsoft.com/office/powerpoint/2010/main" val="22265900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70</a:t>
            </a:fld>
            <a:endParaRPr lang="da-DK"/>
          </a:p>
        </p:txBody>
      </p:sp>
    </p:spTree>
    <p:extLst>
      <p:ext uri="{BB962C8B-B14F-4D97-AF65-F5344CB8AC3E}">
        <p14:creationId xmlns:p14="http://schemas.microsoft.com/office/powerpoint/2010/main" val="3472019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[see Section 10.1 for more details]</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Let us first attempt to define why player modeling is within the focus of this book</a:t>
            </a:r>
          </a:p>
          <a:p>
            <a:endParaRPr lang="en-US" altLang="en-US" baseline="0" dirty="0"/>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7</a:t>
            </a:fld>
            <a:endParaRPr lang="da-DK"/>
          </a:p>
        </p:txBody>
      </p:sp>
    </p:spTree>
    <p:extLst>
      <p:ext uri="{BB962C8B-B14F-4D97-AF65-F5344CB8AC3E}">
        <p14:creationId xmlns:p14="http://schemas.microsoft.com/office/powerpoint/2010/main" val="34342514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71</a:t>
            </a:fld>
            <a:endParaRPr lang="da-DK"/>
          </a:p>
        </p:txBody>
      </p:sp>
    </p:spTree>
    <p:extLst>
      <p:ext uri="{BB962C8B-B14F-4D97-AF65-F5344CB8AC3E}">
        <p14:creationId xmlns:p14="http://schemas.microsoft.com/office/powerpoint/2010/main" val="3168099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main uses: understanding players (behaviour, style, experience) and testing (Players vs game design) </a:t>
            </a:r>
          </a:p>
          <a:p>
            <a:r>
              <a:rPr lang="en-GB" dirty="0"/>
              <a:t>Testers vs alpha players | Code and experience debugging | Nonlinear games</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72</a:t>
            </a:fld>
            <a:endParaRPr lang="da-DK"/>
          </a:p>
        </p:txBody>
      </p:sp>
    </p:spTree>
    <p:extLst>
      <p:ext uri="{BB962C8B-B14F-4D97-AF65-F5344CB8AC3E}">
        <p14:creationId xmlns:p14="http://schemas.microsoft.com/office/powerpoint/2010/main" val="13654183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53DB9-462D-FB49-0C26-2C65F6C55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BFD0F-2B0B-4C61-F54D-3D67D19B7F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5BBE4-6AC8-896A-A04A-244C959B3E9C}"/>
              </a:ext>
            </a:extLst>
          </p:cNvPr>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10.3.2.3 for more details]</a:t>
            </a:r>
          </a:p>
          <a:p>
            <a:endParaRPr lang="en-GB" dirty="0"/>
          </a:p>
        </p:txBody>
      </p:sp>
      <p:sp>
        <p:nvSpPr>
          <p:cNvPr id="4" name="Slide Number Placeholder 3">
            <a:extLst>
              <a:ext uri="{FF2B5EF4-FFF2-40B4-BE49-F238E27FC236}">
                <a16:creationId xmlns:a16="http://schemas.microsoft.com/office/drawing/2014/main" id="{C9A9C030-1623-C3FD-A8CA-74BE6332FF38}"/>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753472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74</a:t>
            </a:fld>
            <a:endParaRPr lang="da-DK"/>
          </a:p>
        </p:txBody>
      </p:sp>
    </p:spTree>
    <p:extLst>
      <p:ext uri="{BB962C8B-B14F-4D97-AF65-F5344CB8AC3E}">
        <p14:creationId xmlns:p14="http://schemas.microsoft.com/office/powerpoint/2010/main" val="23577316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10.3.2.3 for more</a:t>
            </a:r>
            <a:r>
              <a:rPr lang="en-GB" baseline="0" dirty="0"/>
              <a:t> details]</a:t>
            </a:r>
            <a:endParaRPr lang="en-GB" dirty="0"/>
          </a:p>
          <a:p>
            <a:endParaRPr lang="en-GB" dirty="0"/>
          </a:p>
          <a:p>
            <a:r>
              <a:rPr lang="en-GB" sz="1200" b="0" i="0" u="none" strike="noStrike" kern="1200" baseline="0" dirty="0">
                <a:solidFill>
                  <a:schemeClr val="tx1"/>
                </a:solidFill>
                <a:latin typeface="+mn-lt"/>
                <a:ea typeface="MS PGothic" pitchFamily="34" charset="-128"/>
                <a:cs typeface="ＭＳ Ｐゴシック" charset="-128"/>
              </a:rPr>
              <a:t>The space between a completely model-based and a completely model-free approach can be viewed as a continuum along which any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approach might be placed. While a completely model-based approach relies solely on a theoretical framework that maps a player’s responses to game stimuli, a completely model-free approach assumes there is an unknown function between modalities of user input and player states that a machine learner (or a statistical model) may discover, but does not assume anything about the structure of this function. Relative to these extremes, the vast majority of studies in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may be viewed as hybrids that synergistically combine elements of the two approaches. </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75</a:t>
            </a:fld>
            <a:endParaRPr lang="da-DK"/>
          </a:p>
        </p:txBody>
      </p:sp>
    </p:spTree>
    <p:extLst>
      <p:ext uri="{BB962C8B-B14F-4D97-AF65-F5344CB8AC3E}">
        <p14:creationId xmlns:p14="http://schemas.microsoft.com/office/powerpoint/2010/main" val="33125087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E589E-4421-7DA2-DE46-F253CC80A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0379E5-163C-ADE0-B4CB-A763D2159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799DC-B08F-2003-7190-D076922DD52D}"/>
              </a:ext>
            </a:extLst>
          </p:cNvPr>
          <p:cNvSpPr>
            <a:spLocks noGrp="1"/>
          </p:cNvSpPr>
          <p:nvPr>
            <p:ph type="body" idx="1"/>
          </p:nvPr>
        </p:nvSpPr>
        <p:spPr/>
        <p:txBody>
          <a:bodyPr/>
          <a:lstStyle/>
          <a:p>
            <a:r>
              <a:rPr lang="en-GB" sz="1200" b="0" i="0" u="none" strike="noStrike" kern="1200" baseline="0" dirty="0">
                <a:solidFill>
                  <a:schemeClr val="tx1"/>
                </a:solidFill>
                <a:latin typeface="+mn-lt"/>
                <a:ea typeface="MS PGothic" pitchFamily="34" charset="-128"/>
                <a:cs typeface="ＭＳ Ｐゴシック" charset="-128"/>
              </a:rPr>
              <a:t>This is the high-level player modelling (PM) taxonomy we cover in Chapter 10 of the book</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We conclude the presentation of the taxonomy with the two aspects related to the input and output (</a:t>
            </a:r>
            <a:r>
              <a:rPr lang="en-GB" sz="1200" b="1" i="0" u="none" strike="noStrike" kern="1200" baseline="0" dirty="0">
                <a:solidFill>
                  <a:schemeClr val="tx1"/>
                </a:solidFill>
                <a:latin typeface="+mn-lt"/>
                <a:ea typeface="MS PGothic" pitchFamily="34" charset="-128"/>
                <a:cs typeface="ＭＳ Ｐゴシック" charset="-128"/>
              </a:rPr>
              <a:t>I/O</a:t>
            </a:r>
            <a:r>
              <a:rPr lang="en-GB" sz="1200" b="0" i="0" u="none" strike="noStrike" kern="1200" baseline="0" dirty="0">
                <a:solidFill>
                  <a:schemeClr val="tx1"/>
                </a:solidFill>
                <a:latin typeface="+mn-lt"/>
                <a:ea typeface="MS PGothic" pitchFamily="34" charset="-128"/>
                <a:cs typeface="ＭＳ Ｐゴシック" charset="-128"/>
              </a:rPr>
              <a:t>) of the player model: observation and </a:t>
            </a:r>
            <a:r>
              <a:rPr lang="en-GB" sz="1200" b="0" i="0" u="none" strike="noStrike" kern="1200" baseline="0" dirty="0" err="1">
                <a:solidFill>
                  <a:schemeClr val="tx1"/>
                </a:solidFill>
                <a:latin typeface="+mn-lt"/>
                <a:ea typeface="MS PGothic" pitchFamily="34" charset="-128"/>
                <a:cs typeface="ＭＳ Ｐゴシック" charset="-128"/>
              </a:rPr>
              <a:t>labeling</a:t>
            </a:r>
            <a:r>
              <a:rPr lang="en-GB" sz="1200" b="0" i="0" u="none" strike="noStrike" kern="1200" baseline="0" dirty="0">
                <a:solidFill>
                  <a:schemeClr val="tx1"/>
                </a:solidFill>
                <a:latin typeface="+mn-lt"/>
                <a:ea typeface="MS PGothic" pitchFamily="34" charset="-128"/>
                <a:cs typeface="ＭＳ Ｐゴシック" charset="-128"/>
              </a:rPr>
              <a:t>.</a:t>
            </a:r>
          </a:p>
          <a:p>
            <a:endParaRPr lang="en-GB" sz="1200" b="0" i="0" u="none" strike="noStrike" kern="1200" baseline="0" dirty="0">
              <a:solidFill>
                <a:schemeClr val="tx1"/>
              </a:solidFill>
              <a:latin typeface="+mn-lt"/>
              <a:ea typeface="MS PGothic" pitchFamily="34" charset="-128"/>
              <a:cs typeface="ＭＳ Ｐゴシック" charset="-128"/>
            </a:endParaRPr>
          </a:p>
        </p:txBody>
      </p:sp>
      <p:sp>
        <p:nvSpPr>
          <p:cNvPr id="4" name="Slide Number Placeholder 3">
            <a:extLst>
              <a:ext uri="{FF2B5EF4-FFF2-40B4-BE49-F238E27FC236}">
                <a16:creationId xmlns:a16="http://schemas.microsoft.com/office/drawing/2014/main" id="{A90379D8-E89F-E405-225F-310E9CD29F26}"/>
              </a:ext>
            </a:extLst>
          </p:cNvPr>
          <p:cNvSpPr>
            <a:spLocks noGrp="1"/>
          </p:cNvSpPr>
          <p:nvPr>
            <p:ph type="sldNum" sz="quarter" idx="5"/>
          </p:nvPr>
        </p:nvSpPr>
        <p:spPr/>
        <p:txBody>
          <a:bodyPr/>
          <a:lstStyle/>
          <a:p>
            <a:pPr>
              <a:defRPr/>
            </a:pPr>
            <a:fld id="{763F58E1-992D-44B1-A1DD-87207F2D9151}" type="slidenum">
              <a:rPr lang="da-DK" smtClean="0"/>
              <a:pPr>
                <a:defRPr/>
              </a:pPr>
              <a:t>76</a:t>
            </a:fld>
            <a:endParaRPr lang="da-DK"/>
          </a:p>
        </p:txBody>
      </p:sp>
    </p:spTree>
    <p:extLst>
      <p:ext uri="{BB962C8B-B14F-4D97-AF65-F5344CB8AC3E}">
        <p14:creationId xmlns:p14="http://schemas.microsoft.com/office/powerpoint/2010/main" val="6588371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DCC75-F59D-9896-863D-BD3EB6682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8F03F-7BA0-9D86-92EE-DAFC05D52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74F968-83D6-0680-3863-B7CDE7690DFF}"/>
              </a:ext>
            </a:extLst>
          </p:cNvPr>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10.3.3 for more details]</a:t>
            </a:r>
          </a:p>
          <a:p>
            <a:endParaRPr lang="en-GB" dirty="0"/>
          </a:p>
        </p:txBody>
      </p:sp>
      <p:sp>
        <p:nvSpPr>
          <p:cNvPr id="4" name="Slide Number Placeholder 3">
            <a:extLst>
              <a:ext uri="{FF2B5EF4-FFF2-40B4-BE49-F238E27FC236}">
                <a16:creationId xmlns:a16="http://schemas.microsoft.com/office/drawing/2014/main" id="{282FD94C-2451-9468-8141-51BC059C742F}"/>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179733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cs typeface="ＭＳ Ｐゴシック" charset="-128"/>
              </a:rPr>
              <a:t>[see Section 10.3.3 for more details]</a:t>
            </a:r>
          </a:p>
          <a:p>
            <a:endParaRPr lang="en-GB" dirty="0">
              <a:latin typeface="+mn-lt"/>
              <a:cs typeface="ＭＳ Ｐゴシック" charset="-128"/>
            </a:endParaRPr>
          </a:p>
          <a:p>
            <a:r>
              <a:rPr lang="en-GB" dirty="0">
                <a:latin typeface="+mn-lt"/>
                <a:cs typeface="ＭＳ Ｐゴシック" charset="-128"/>
              </a:rPr>
              <a:t>The core differences between static and dynamic observations that may serve as a model’s input are also detailed in Section 11.1</a:t>
            </a:r>
            <a:endParaRPr lang="en-MT" sz="1100" dirty="0">
              <a:latin typeface="+mn-lt"/>
            </a:endParaRP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78</a:t>
            </a:fld>
            <a:endParaRPr lang="da-DK"/>
          </a:p>
        </p:txBody>
      </p:sp>
    </p:spTree>
    <p:extLst>
      <p:ext uri="{BB962C8B-B14F-4D97-AF65-F5344CB8AC3E}">
        <p14:creationId xmlns:p14="http://schemas.microsoft.com/office/powerpoint/2010/main" val="37320410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MS PGothic" pitchFamily="34" charset="-128"/>
                <a:cs typeface="ＭＳ Ｐゴシック" charset="-128"/>
              </a:rPr>
              <a:t>[see Section 10.3.3 for more details]</a:t>
            </a:r>
          </a:p>
          <a:p>
            <a:endParaRPr lang="en-GB" dirty="0"/>
          </a:p>
          <a:p>
            <a:r>
              <a:rPr lang="en-GB" sz="1200" b="0" i="0" u="none" strike="noStrike" kern="1200" baseline="0" dirty="0">
                <a:solidFill>
                  <a:schemeClr val="tx1"/>
                </a:solidFill>
                <a:latin typeface="+mn-lt"/>
                <a:ea typeface="MS PGothic" pitchFamily="34" charset="-128"/>
                <a:cs typeface="ＭＳ Ｐゴシック" charset="-128"/>
              </a:rPr>
              <a:t>To model the experience of the player one needs to have access to labels of that experience. Those labels ideally need to be as close to the ground truth of experience as possible. The ground truth (or gold standard) in affective sciences refers to a hypothesized and unknown label, value, or function, that best characterizes and represents an affective construct or an experience. Labels are normally provided through manual annotation which is a rather laborious process. Manual annotation is however necessary given that we require some estimate of the ground truth for subjective notions such as the emotional states of the player. The accuracy of that estimation is regularly questioned as there are numerous factors contributing to a deviation between a label and the actual underlying player experience.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003385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80</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357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t>[see</a:t>
            </a:r>
            <a:r>
              <a:rPr lang="en-US" altLang="en-US" baseline="0" dirty="0"/>
              <a:t> Section 10.1 for more details]</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The primary goal of player </a:t>
            </a:r>
            <a:r>
              <a:rPr lang="en-GB" sz="1200" b="0" i="0" u="none" strike="noStrike" kern="1200" baseline="0" dirty="0" err="1">
                <a:solidFill>
                  <a:schemeClr val="tx1"/>
                </a:solidFill>
                <a:latin typeface="+mn-lt"/>
                <a:ea typeface="MS PGothic" pitchFamily="34" charset="-128"/>
                <a:cs typeface="ＭＳ Ｐゴシック" charset="-128"/>
              </a:rPr>
              <a:t>modeling</a:t>
            </a:r>
            <a:r>
              <a:rPr lang="en-GB" sz="1200" b="0" i="0" u="none" strike="noStrike" kern="1200" baseline="0" dirty="0">
                <a:solidFill>
                  <a:schemeClr val="tx1"/>
                </a:solidFill>
                <a:latin typeface="+mn-lt"/>
                <a:ea typeface="MS PGothic" pitchFamily="34" charset="-128"/>
                <a:cs typeface="ＭＳ Ｐゴシック" charset="-128"/>
              </a:rPr>
              <a:t> is to understand how the interaction with a game is experienced by individual players. Thus, while games can be utilized as an arena for eliciting, evaluating, expressing and even synthesizing experience, we argue that the main aim of the study of players in games is the understanding of players’ cognitive, affective and </a:t>
            </a:r>
            <a:r>
              <a:rPr lang="en-GB" sz="1200" b="0" i="0" u="none" strike="noStrike" kern="1200" baseline="0" dirty="0" err="1">
                <a:solidFill>
                  <a:schemeClr val="tx1"/>
                </a:solidFill>
                <a:latin typeface="+mn-lt"/>
                <a:ea typeface="MS PGothic" pitchFamily="34" charset="-128"/>
                <a:cs typeface="ＭＳ Ｐゴシック" charset="-128"/>
              </a:rPr>
              <a:t>behavioral</a:t>
            </a:r>
            <a:r>
              <a:rPr lang="en-GB" sz="1200" b="0" i="0" u="none" strike="noStrike" kern="1200" baseline="0" dirty="0">
                <a:solidFill>
                  <a:schemeClr val="tx1"/>
                </a:solidFill>
                <a:latin typeface="+mn-lt"/>
                <a:ea typeface="MS PGothic" pitchFamily="34" charset="-128"/>
                <a:cs typeface="ＭＳ Ｐゴシック" charset="-128"/>
              </a:rPr>
              <a:t> patterns. Indeed, by the very nature of games, one cannot dissociate games from player experience.</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8</a:t>
            </a:fld>
            <a:endParaRPr lang="da-DK"/>
          </a:p>
        </p:txBody>
      </p:sp>
    </p:spTree>
    <p:extLst>
      <p:ext uri="{BB962C8B-B14F-4D97-AF65-F5344CB8AC3E}">
        <p14:creationId xmlns:p14="http://schemas.microsoft.com/office/powerpoint/2010/main" val="40366716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0F2DD-458C-869F-36C6-A41D4B061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5DCDB-924C-670E-899E-81E82FDFC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40A5E-7791-804F-9A21-D09574D73A99}"/>
              </a:ext>
            </a:extLst>
          </p:cNvPr>
          <p:cNvSpPr>
            <a:spLocks noGrp="1"/>
          </p:cNvSpPr>
          <p:nvPr>
            <p:ph type="body" idx="1"/>
          </p:nvPr>
        </p:nvSpPr>
        <p:spPr/>
        <p:txBody>
          <a:bodyPr/>
          <a:lstStyle/>
          <a:p>
            <a:r>
              <a:rPr lang="en-US" altLang="en-US" dirty="0"/>
              <a:t>[see</a:t>
            </a:r>
            <a:r>
              <a:rPr lang="en-US" altLang="en-US" baseline="0" dirty="0"/>
              <a:t> Chapter 11 for more details]</a:t>
            </a:r>
          </a:p>
          <a:p>
            <a:endParaRPr lang="en-US" altLang="en-US" baseline="0" dirty="0"/>
          </a:p>
          <a:p>
            <a:endParaRPr lang="en-GB" dirty="0"/>
          </a:p>
        </p:txBody>
      </p:sp>
      <p:sp>
        <p:nvSpPr>
          <p:cNvPr id="4" name="Slide Number Placeholder 3">
            <a:extLst>
              <a:ext uri="{FF2B5EF4-FFF2-40B4-BE49-F238E27FC236}">
                <a16:creationId xmlns:a16="http://schemas.microsoft.com/office/drawing/2014/main" id="{8BA8FCB0-93FD-26E9-6C6C-9D9E9F2C97A6}"/>
              </a:ext>
            </a:extLst>
          </p:cNvPr>
          <p:cNvSpPr>
            <a:spLocks noGrp="1"/>
          </p:cNvSpPr>
          <p:nvPr>
            <p:ph type="sldNum" sz="quarter" idx="10"/>
          </p:nvPr>
        </p:nvSpPr>
        <p:spPr/>
        <p:txBody>
          <a:bodyPr/>
          <a:lstStyle/>
          <a:p>
            <a:pPr>
              <a:defRPr/>
            </a:pPr>
            <a:fld id="{763F58E1-992D-44B1-A1DD-87207F2D9151}" type="slidenum">
              <a:rPr lang="da-DK" smtClean="0"/>
              <a:pPr>
                <a:defRPr/>
              </a:pPr>
              <a:t>82</a:t>
            </a:fld>
            <a:endParaRPr lang="da-DK"/>
          </a:p>
        </p:txBody>
      </p:sp>
    </p:spTree>
    <p:extLst>
      <p:ext uri="{BB962C8B-B14F-4D97-AF65-F5344CB8AC3E}">
        <p14:creationId xmlns:p14="http://schemas.microsoft.com/office/powerpoint/2010/main" val="4168799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7F178-7B6F-7FED-8D25-2F661230C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A6CB6-CB29-F703-A6EC-BC662EFFB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177ED-35CE-06B4-16D5-9A686C709EF6}"/>
              </a:ext>
            </a:extLst>
          </p:cNvPr>
          <p:cNvSpPr>
            <a:spLocks noGrp="1"/>
          </p:cNvSpPr>
          <p:nvPr>
            <p:ph type="body" idx="1"/>
          </p:nvPr>
        </p:nvSpPr>
        <p:spPr/>
        <p:txBody>
          <a:bodyPr/>
          <a:lstStyle/>
          <a:p>
            <a:r>
              <a:rPr lang="en-US" altLang="en-US" dirty="0"/>
              <a:t>[see</a:t>
            </a:r>
            <a:r>
              <a:rPr lang="en-US" altLang="en-US" baseline="0" dirty="0"/>
              <a:t> Section 11.1 for more details]</a:t>
            </a:r>
          </a:p>
          <a:p>
            <a:endParaRPr lang="en-US" altLang="en-US" baseline="0" dirty="0"/>
          </a:p>
          <a:p>
            <a:endParaRPr lang="en-GB" dirty="0"/>
          </a:p>
        </p:txBody>
      </p:sp>
      <p:sp>
        <p:nvSpPr>
          <p:cNvPr id="4" name="Slide Number Placeholder 3">
            <a:extLst>
              <a:ext uri="{FF2B5EF4-FFF2-40B4-BE49-F238E27FC236}">
                <a16:creationId xmlns:a16="http://schemas.microsoft.com/office/drawing/2014/main" id="{77201D0F-B519-5176-3EDE-1F201D9D63E9}"/>
              </a:ext>
            </a:extLst>
          </p:cNvPr>
          <p:cNvSpPr>
            <a:spLocks noGrp="1"/>
          </p:cNvSpPr>
          <p:nvPr>
            <p:ph type="sldNum" sz="quarter" idx="10"/>
          </p:nvPr>
        </p:nvSpPr>
        <p:spPr/>
        <p:txBody>
          <a:bodyPr/>
          <a:lstStyle/>
          <a:p>
            <a:pPr>
              <a:defRPr/>
            </a:pPr>
            <a:fld id="{763F58E1-992D-44B1-A1DD-87207F2D9151}" type="slidenum">
              <a:rPr lang="da-DK" smtClean="0"/>
              <a:pPr>
                <a:defRPr/>
              </a:pPr>
              <a:t>83</a:t>
            </a:fld>
            <a:endParaRPr lang="da-DK"/>
          </a:p>
        </p:txBody>
      </p:sp>
    </p:spTree>
    <p:extLst>
      <p:ext uri="{BB962C8B-B14F-4D97-AF65-F5344CB8AC3E}">
        <p14:creationId xmlns:p14="http://schemas.microsoft.com/office/powerpoint/2010/main" val="26760408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11.1 for more details]</a:t>
            </a:r>
          </a:p>
          <a:p>
            <a:endParaRPr lang="en-GB" dirty="0"/>
          </a:p>
          <a:p>
            <a:r>
              <a:rPr lang="en-GB" sz="1200" b="0" i="0" u="none" strike="noStrike" kern="1200" baseline="0" dirty="0">
                <a:solidFill>
                  <a:schemeClr val="tx1"/>
                </a:solidFill>
                <a:latin typeface="+mn-lt"/>
                <a:ea typeface="MS PGothic" pitchFamily="34" charset="-128"/>
                <a:cs typeface="ＭＳ Ｐゴシック" charset="-128"/>
              </a:rPr>
              <a:t>The various options for the input (observations) of a player model as discussed in Section</a:t>
            </a:r>
          </a:p>
          <a:p>
            <a:r>
              <a:rPr lang="en-GB" sz="1200" b="0" i="0" u="none" strike="noStrike" kern="1200" baseline="0" dirty="0">
                <a:solidFill>
                  <a:schemeClr val="tx1"/>
                </a:solidFill>
                <a:latin typeface="+mn-lt"/>
                <a:ea typeface="MS PGothic" pitchFamily="34" charset="-128"/>
                <a:cs typeface="ＭＳ Ｐゴシック" charset="-128"/>
              </a:rPr>
              <a:t>11.1. The observations of the model may include gameplay or objective data, the game context,</a:t>
            </a:r>
          </a:p>
          <a:p>
            <a:r>
              <a:rPr lang="en-GB" sz="1200" b="0" i="0" u="none" strike="noStrike" kern="1200" baseline="0" dirty="0">
                <a:solidFill>
                  <a:schemeClr val="tx1"/>
                </a:solidFill>
                <a:latin typeface="+mn-lt"/>
                <a:ea typeface="MS PGothic" pitchFamily="34" charset="-128"/>
                <a:cs typeface="ＭＳ Ｐゴシック" charset="-128"/>
              </a:rPr>
              <a:t>and information about the player’s profile. The dotted box indicates that the player profile is the</a:t>
            </a:r>
          </a:p>
          <a:p>
            <a:r>
              <a:rPr lang="en-GB" sz="1200" b="0" i="0" u="none" strike="noStrike" kern="1200" baseline="0" dirty="0">
                <a:solidFill>
                  <a:schemeClr val="tx1"/>
                </a:solidFill>
                <a:latin typeface="+mn-lt"/>
                <a:ea typeface="MS PGothic" pitchFamily="34" charset="-128"/>
                <a:cs typeface="ＭＳ Ｐゴシック" charset="-128"/>
              </a:rPr>
              <a:t>only input type containing static information.</a:t>
            </a:r>
            <a:endParaRPr lang="en-MT"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84</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086514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Section 11.1 for more details]</a:t>
            </a:r>
          </a:p>
          <a:p>
            <a:endParaRPr lang="en-MT" dirty="0"/>
          </a:p>
        </p:txBody>
      </p:sp>
      <p:sp>
        <p:nvSpPr>
          <p:cNvPr id="4" name="Slide Number Placeholder 3"/>
          <p:cNvSpPr>
            <a:spLocks noGrp="1"/>
          </p:cNvSpPr>
          <p:nvPr>
            <p:ph type="sldNum" sz="quarter" idx="5"/>
          </p:nvPr>
        </p:nvSpPr>
        <p:spPr/>
        <p:txBody>
          <a:bodyPr/>
          <a:lstStyle/>
          <a:p>
            <a:pPr>
              <a:defRPr/>
            </a:pPr>
            <a:fld id="{763F58E1-992D-44B1-A1DD-87207F2D9151}" type="slidenum">
              <a:rPr lang="da-DK" smtClean="0"/>
              <a:pPr>
                <a:defRPr/>
              </a:pPr>
              <a:t>85</a:t>
            </a:fld>
            <a:endParaRPr lang="da-DK"/>
          </a:p>
        </p:txBody>
      </p:sp>
    </p:spTree>
    <p:extLst>
      <p:ext uri="{BB962C8B-B14F-4D97-AF65-F5344CB8AC3E}">
        <p14:creationId xmlns:p14="http://schemas.microsoft.com/office/powerpoint/2010/main" val="26080000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86</a:t>
            </a:fld>
            <a:endParaRPr lang="da-DK"/>
          </a:p>
        </p:txBody>
      </p:sp>
    </p:spTree>
    <p:extLst>
      <p:ext uri="{BB962C8B-B14F-4D97-AF65-F5344CB8AC3E}">
        <p14:creationId xmlns:p14="http://schemas.microsoft.com/office/powerpoint/2010/main" val="36697021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11.1.1</a:t>
            </a:r>
            <a:r>
              <a:rPr lang="en-GB" baseline="0" dirty="0"/>
              <a:t> for more details]</a:t>
            </a:r>
          </a:p>
          <a:p>
            <a:endParaRPr lang="en-GB" dirty="0"/>
          </a:p>
          <a:p>
            <a:r>
              <a:rPr lang="en-GB" sz="1200" b="0" i="0" u="none" strike="noStrike" kern="1200" baseline="0" dirty="0">
                <a:solidFill>
                  <a:schemeClr val="tx1"/>
                </a:solidFill>
                <a:latin typeface="+mn-lt"/>
                <a:ea typeface="MS PGothic" pitchFamily="34" charset="-128"/>
                <a:cs typeface="ＭＳ Ｐゴシック" charset="-128"/>
              </a:rPr>
              <a:t>One of the most popular uses of gameplay-based player models is for game (and</a:t>
            </a:r>
          </a:p>
          <a:p>
            <a:r>
              <a:rPr lang="en-GB" sz="1200" b="0" i="0" u="none" strike="noStrike" kern="1200" baseline="0" dirty="0">
                <a:solidFill>
                  <a:schemeClr val="tx1"/>
                </a:solidFill>
                <a:latin typeface="+mn-lt"/>
                <a:ea typeface="MS PGothic" pitchFamily="34" charset="-128"/>
                <a:cs typeface="ＭＳ Ｐゴシック" charset="-128"/>
              </a:rPr>
              <a:t>player) balancing. Two of the most widely used game balancing systems are Microsoft’s</a:t>
            </a:r>
          </a:p>
          <a:p>
            <a:r>
              <a:rPr lang="en-US" sz="1200" b="0" i="0" u="none" strike="noStrike" kern="1200" baseline="0" dirty="0">
                <a:solidFill>
                  <a:schemeClr val="tx1"/>
                </a:solidFill>
                <a:latin typeface="+mn-lt"/>
                <a:ea typeface="MS PGothic" pitchFamily="34" charset="-128"/>
                <a:cs typeface="ＭＳ Ｐゴシック" charset="-128"/>
              </a:rPr>
              <a:t>TrueSkill and </a:t>
            </a:r>
            <a:r>
              <a:rPr lang="en-US" sz="1200" b="0" i="0" u="none" strike="noStrike" kern="1200" baseline="0" dirty="0" err="1">
                <a:solidFill>
                  <a:schemeClr val="tx1"/>
                </a:solidFill>
                <a:latin typeface="+mn-lt"/>
                <a:ea typeface="MS PGothic" pitchFamily="34" charset="-128"/>
                <a:cs typeface="ＭＳ Ｐゴシック" charset="-128"/>
              </a:rPr>
              <a:t>TrueMatch</a:t>
            </a:r>
            <a:r>
              <a:rPr lang="en-US" sz="1200" b="0" i="0" u="none" strike="noStrike" kern="1200" baseline="0" dirty="0">
                <a:solidFill>
                  <a:schemeClr val="tx1"/>
                </a:solidFill>
                <a:latin typeface="+mn-lt"/>
                <a:ea typeface="MS PGothic" pitchFamily="34" charset="-128"/>
                <a:cs typeface="ＭＳ Ｐゴシック" charset="-128"/>
              </a:rPr>
              <a:t>. </a:t>
            </a:r>
            <a:r>
              <a:rPr lang="en-GB" sz="1200" b="0" i="0" u="none" strike="noStrike" kern="1200" baseline="0" dirty="0">
                <a:solidFill>
                  <a:schemeClr val="tx1"/>
                </a:solidFill>
                <a:latin typeface="+mn-lt"/>
                <a:ea typeface="MS PGothic" pitchFamily="34" charset="-128"/>
                <a:cs typeface="ＭＳ Ｐゴシック" charset="-128"/>
              </a:rPr>
              <a:t>[Top Image] A screenshot from the matchmaking process of Halo Infinite (Microsoft Game Studios, 2021). The game features TrueSkill II for player skill assessment and </a:t>
            </a:r>
            <a:r>
              <a:rPr lang="en-GB" sz="1200" b="0" i="0" u="none" strike="noStrike" kern="1200" baseline="0" dirty="0" err="1">
                <a:solidFill>
                  <a:schemeClr val="tx1"/>
                </a:solidFill>
                <a:latin typeface="+mn-lt"/>
                <a:ea typeface="MS PGothic" pitchFamily="34" charset="-128"/>
                <a:cs typeface="ＭＳ Ｐゴシック" charset="-128"/>
              </a:rPr>
              <a:t>TrueMatch</a:t>
            </a:r>
            <a:r>
              <a:rPr lang="en-GB" sz="1200" b="0" i="0" u="none" strike="noStrike" kern="1200" baseline="0" dirty="0">
                <a:solidFill>
                  <a:schemeClr val="tx1"/>
                </a:solidFill>
                <a:latin typeface="+mn-lt"/>
                <a:ea typeface="MS PGothic" pitchFamily="34" charset="-128"/>
                <a:cs typeface="ＭＳ Ｐゴシック" charset="-128"/>
              </a:rPr>
              <a:t> for matchmaking. Screenshot made by the authors.</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87</a:t>
            </a:fld>
            <a:endParaRPr lang="da-DK"/>
          </a:p>
        </p:txBody>
      </p:sp>
    </p:spTree>
    <p:extLst>
      <p:ext uri="{BB962C8B-B14F-4D97-AF65-F5344CB8AC3E}">
        <p14:creationId xmlns:p14="http://schemas.microsoft.com/office/powerpoint/2010/main" val="17068449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11.1.2</a:t>
            </a:r>
            <a:r>
              <a:rPr lang="en-GB" baseline="0" dirty="0"/>
              <a:t> for more details]</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88</a:t>
            </a:fld>
            <a:endParaRPr lang="da-DK"/>
          </a:p>
        </p:txBody>
      </p:sp>
    </p:spTree>
    <p:extLst>
      <p:ext uri="{BB962C8B-B14F-4D97-AF65-F5344CB8AC3E}">
        <p14:creationId xmlns:p14="http://schemas.microsoft.com/office/powerpoint/2010/main" val="13258542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89</a:t>
            </a:fld>
            <a:endParaRPr lang="da-DK"/>
          </a:p>
        </p:txBody>
      </p:sp>
    </p:spTree>
    <p:extLst>
      <p:ext uri="{BB962C8B-B14F-4D97-AF65-F5344CB8AC3E}">
        <p14:creationId xmlns:p14="http://schemas.microsoft.com/office/powerpoint/2010/main" val="40557239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5656" lvl="1" indent="-257828" defTabSz="338860">
              <a:defRPr sz="3564"/>
            </a:pPr>
            <a:r>
              <a:rPr lang="en-GB" sz="1400" dirty="0"/>
              <a:t>Challenges of physiological</a:t>
            </a:r>
            <a:r>
              <a:rPr lang="en-GB" sz="1400" baseline="0" dirty="0"/>
              <a:t> signals</a:t>
            </a:r>
          </a:p>
          <a:p>
            <a:pPr marL="171450" indent="-171450">
              <a:buFont typeface="Arial" panose="020B0604020202020204" pitchFamily="34" charset="0"/>
              <a:buChar char="•"/>
            </a:pPr>
            <a:r>
              <a:rPr lang="en-GB" sz="1400" dirty="0"/>
              <a:t>Measuring physiology can be obtrusive and noisy</a:t>
            </a:r>
          </a:p>
          <a:p>
            <a:pPr marL="171450" indent="-171450">
              <a:buFont typeface="Arial" panose="020B0604020202020204" pitchFamily="34" charset="0"/>
              <a:buChar char="•"/>
            </a:pPr>
            <a:r>
              <a:rPr lang="en-GB" sz="1400" dirty="0"/>
              <a:t>The less intrusive</a:t>
            </a:r>
            <a:r>
              <a:rPr lang="en-GB" sz="1400" baseline="0" dirty="0"/>
              <a:t> the sensor, generally, the less accurate </a:t>
            </a:r>
          </a:p>
          <a:p>
            <a:pPr marL="171450" indent="-171450">
              <a:buFont typeface="Arial" panose="020B0604020202020204" pitchFamily="34" charset="0"/>
              <a:buChar char="•"/>
            </a:pPr>
            <a:r>
              <a:rPr lang="en-GB" sz="1400" dirty="0"/>
              <a:t>Law of initial values: response depends of current status</a:t>
            </a:r>
          </a:p>
          <a:p>
            <a:pPr marL="171450" indent="-171450">
              <a:buFont typeface="Arial" panose="020B0604020202020204" pitchFamily="34" charset="0"/>
              <a:buChar char="•"/>
            </a:pPr>
            <a:r>
              <a:rPr lang="en-GB" sz="1400" dirty="0"/>
              <a:t>Habituation: when the stimulus is presented repeatedly, the physiological responsivity decreases (linked to changes in effect response?)</a:t>
            </a:r>
          </a:p>
          <a:p>
            <a:pPr marL="171450" indent="-171450">
              <a:buFont typeface="Arial" panose="020B0604020202020204" pitchFamily="34" charset="0"/>
              <a:buChar char="•"/>
            </a:pPr>
            <a:r>
              <a:rPr lang="en-GB" sz="1400" dirty="0"/>
              <a:t>Rebound: after the stimulus, signals return to lower levels than before the stimulus </a:t>
            </a:r>
          </a:p>
          <a:p>
            <a:pPr marL="171450" indent="-171450">
              <a:buFont typeface="Arial" panose="020B0604020202020204" pitchFamily="34" charset="0"/>
              <a:buChar char="•"/>
            </a:pPr>
            <a:r>
              <a:rPr lang="en-GB" sz="1400" dirty="0"/>
              <a:t>Subject dependent levels: baselines</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90</a:t>
            </a:fld>
            <a:endParaRPr lang="da-DK"/>
          </a:p>
        </p:txBody>
      </p:sp>
    </p:spTree>
    <p:extLst>
      <p:ext uri="{BB962C8B-B14F-4D97-AF65-F5344CB8AC3E}">
        <p14:creationId xmlns:p14="http://schemas.microsoft.com/office/powerpoint/2010/main" val="11840430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GB" dirty="0"/>
              <a:t>Most research on emotion modelling from facial expressions is based on posed expressions</a:t>
            </a:r>
          </a:p>
          <a:p>
            <a:pPr marL="228600" indent="-228600">
              <a:buFont typeface="Arial" panose="020B0604020202020204" pitchFamily="34" charset="0"/>
              <a:buChar char="•"/>
            </a:pPr>
            <a:r>
              <a:rPr lang="en-GB" dirty="0"/>
              <a:t>What are gamers’ facial expressions though?</a:t>
            </a:r>
          </a:p>
          <a:p>
            <a:pPr marL="228600" indent="-228600">
              <a:buFont typeface="Arial" panose="020B0604020202020204" pitchFamily="34" charset="0"/>
              <a:buChar char="•"/>
            </a:pPr>
            <a:r>
              <a:rPr lang="en-GB" dirty="0"/>
              <a:t>Research area scarcely explored</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91</a:t>
            </a:fld>
            <a:endParaRPr lang="da-DK"/>
          </a:p>
        </p:txBody>
      </p:sp>
    </p:spTree>
    <p:extLst>
      <p:ext uri="{BB962C8B-B14F-4D97-AF65-F5344CB8AC3E}">
        <p14:creationId xmlns:p14="http://schemas.microsoft.com/office/powerpoint/2010/main" val="18824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t>[see</a:t>
            </a:r>
            <a:r>
              <a:rPr lang="en-US" altLang="en-US" baseline="0" dirty="0"/>
              <a:t> Section 10.1 for more details]</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9</a:t>
            </a:fld>
            <a:endParaRPr lang="da-DK"/>
          </a:p>
        </p:txBody>
      </p:sp>
    </p:spTree>
    <p:extLst>
      <p:ext uri="{BB962C8B-B14F-4D97-AF65-F5344CB8AC3E}">
        <p14:creationId xmlns:p14="http://schemas.microsoft.com/office/powerpoint/2010/main" val="23902146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more in Section 11.1.2]</a:t>
            </a:r>
          </a:p>
          <a:p>
            <a:endParaRPr lang="en-GB" dirty="0"/>
          </a:p>
          <a:p>
            <a:r>
              <a:rPr lang="en-GB" dirty="0"/>
              <a:t>The</a:t>
            </a:r>
            <a:r>
              <a:rPr lang="en-GB" baseline="0" dirty="0"/>
              <a:t> images depict a number of available tools for video-based affect detection. In particular</a:t>
            </a:r>
            <a:endParaRPr lang="en-GB" dirty="0"/>
          </a:p>
          <a:p>
            <a:pPr marL="171450" indent="-171450">
              <a:buFont typeface="Arial" panose="020B0604020202020204" pitchFamily="34" charset="0"/>
              <a:buChar char="•"/>
            </a:pPr>
            <a:r>
              <a:rPr lang="en-GB" dirty="0"/>
              <a:t>Intel </a:t>
            </a:r>
            <a:r>
              <a:rPr lang="en-GB" dirty="0" err="1"/>
              <a:t>realsense</a:t>
            </a:r>
            <a:r>
              <a:rPr lang="en-GB" dirty="0"/>
              <a:t> – gesture recognition [top right]</a:t>
            </a:r>
          </a:p>
          <a:p>
            <a:pPr marL="171450" indent="-171450">
              <a:buFont typeface="Arial" panose="020B0604020202020204" pitchFamily="34" charset="0"/>
              <a:buChar char="•"/>
            </a:pPr>
            <a:r>
              <a:rPr lang="en-GB" dirty="0" err="1"/>
              <a:t>Affectiva’s</a:t>
            </a:r>
            <a:r>
              <a:rPr lang="en-GB" dirty="0"/>
              <a:t> </a:t>
            </a:r>
            <a:r>
              <a:rPr lang="en-GB" dirty="0" err="1"/>
              <a:t>AffDex</a:t>
            </a:r>
            <a:r>
              <a:rPr lang="en-GB" dirty="0"/>
              <a:t> </a:t>
            </a:r>
            <a:r>
              <a:rPr lang="en-GB" baseline="0" dirty="0"/>
              <a:t>– facial features detection and emotion detection </a:t>
            </a:r>
            <a:r>
              <a:rPr lang="en-GB" dirty="0"/>
              <a:t>[left]</a:t>
            </a:r>
          </a:p>
          <a:p>
            <a:pPr marL="171450" indent="-171450">
              <a:buFont typeface="Arial" panose="020B0604020202020204" pitchFamily="34" charset="0"/>
              <a:buChar char="•"/>
            </a:pPr>
            <a:r>
              <a:rPr lang="en-GB" dirty="0" err="1"/>
              <a:t>Openface</a:t>
            </a:r>
            <a:r>
              <a:rPr lang="en-GB" dirty="0"/>
              <a:t> – </a:t>
            </a:r>
            <a:r>
              <a:rPr lang="en-GB" baseline="0" dirty="0"/>
              <a:t>facial features detection [bottom right]</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92</a:t>
            </a:fld>
            <a:endParaRPr lang="da-DK"/>
          </a:p>
        </p:txBody>
      </p:sp>
    </p:spTree>
    <p:extLst>
      <p:ext uri="{BB962C8B-B14F-4D97-AF65-F5344CB8AC3E}">
        <p14:creationId xmlns:p14="http://schemas.microsoft.com/office/powerpoint/2010/main" val="26423685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more in Section 11.1.2]</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93</a:t>
            </a:fld>
            <a:endParaRPr lang="da-DK"/>
          </a:p>
        </p:txBody>
      </p:sp>
    </p:spTree>
    <p:extLst>
      <p:ext uri="{BB962C8B-B14F-4D97-AF65-F5344CB8AC3E}">
        <p14:creationId xmlns:p14="http://schemas.microsoft.com/office/powerpoint/2010/main" val="15918042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more in Section 11.1.2]</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94</a:t>
            </a:fld>
            <a:endParaRPr lang="da-DK"/>
          </a:p>
        </p:txBody>
      </p:sp>
    </p:spTree>
    <p:extLst>
      <p:ext uri="{BB962C8B-B14F-4D97-AF65-F5344CB8AC3E}">
        <p14:creationId xmlns:p14="http://schemas.microsoft.com/office/powerpoint/2010/main" val="4546391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more in Section 11.1.2]</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95</a:t>
            </a:fld>
            <a:endParaRPr lang="da-DK"/>
          </a:p>
        </p:txBody>
      </p:sp>
    </p:spTree>
    <p:extLst>
      <p:ext uri="{BB962C8B-B14F-4D97-AF65-F5344CB8AC3E}">
        <p14:creationId xmlns:p14="http://schemas.microsoft.com/office/powerpoint/2010/main" val="38531626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great</a:t>
            </a:r>
            <a:r>
              <a:rPr lang="en-GB" baseline="0" dirty="0"/>
              <a:t> example of a biofeedback-adaptive game is </a:t>
            </a:r>
            <a:r>
              <a:rPr lang="en-GB" i="1" baseline="0" dirty="0" err="1"/>
              <a:t>Nevermind</a:t>
            </a:r>
            <a:r>
              <a:rPr lang="en-GB" i="1" baseline="0" dirty="0"/>
              <a:t> </a:t>
            </a:r>
            <a:r>
              <a:rPr lang="en-GB" baseline="0" dirty="0"/>
              <a:t>by Erin Reynolds. The game features a number of sensors for the multimodal tracking of players. The sensors detect the level of stress of a player which is used to modify the content of the game.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63F58E1-992D-44B1-A1DD-87207F2D915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317447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a:t>
            </a:r>
            <a:r>
              <a:rPr lang="en-GB" baseline="0" dirty="0"/>
              <a:t> Section 11.1.3 for more details]</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The game’s context is the 3</a:t>
            </a:r>
            <a:r>
              <a:rPr lang="en-GB" sz="1200" b="0" i="0" u="none" strike="noStrike" kern="1200" baseline="30000" dirty="0">
                <a:solidFill>
                  <a:schemeClr val="tx1"/>
                </a:solidFill>
                <a:latin typeface="+mn-lt"/>
                <a:ea typeface="MS PGothic" pitchFamily="34" charset="-128"/>
                <a:cs typeface="ＭＳ Ｐゴシック" charset="-128"/>
              </a:rPr>
              <a:t>rd</a:t>
            </a:r>
            <a:r>
              <a:rPr lang="en-GB" sz="1200" b="0" i="0" u="none" strike="noStrike" kern="1200" baseline="0" dirty="0">
                <a:solidFill>
                  <a:schemeClr val="tx1"/>
                </a:solidFill>
                <a:latin typeface="+mn-lt"/>
                <a:ea typeface="MS PGothic" pitchFamily="34" charset="-128"/>
                <a:cs typeface="ＭＳ Ｐゴシック" charset="-128"/>
              </a:rPr>
              <a:t> category of input a player model may consider. Game context refers to the game’s genre, the platform used, and the game’s characteristics that collectively define the </a:t>
            </a:r>
            <a:r>
              <a:rPr lang="en-GB" sz="1200" b="0" i="0" u="none" strike="noStrike" kern="1200" baseline="0" dirty="0" err="1">
                <a:solidFill>
                  <a:schemeClr val="tx1"/>
                </a:solidFill>
                <a:latin typeface="+mn-lt"/>
                <a:ea typeface="MS PGothic" pitchFamily="34" charset="-128"/>
                <a:cs typeface="ＭＳ Ｐゴシック" charset="-128"/>
              </a:rPr>
              <a:t>momentanous</a:t>
            </a:r>
            <a:r>
              <a:rPr lang="en-GB" sz="1200" b="0" i="0" u="none" strike="noStrike" kern="1200" baseline="0" dirty="0">
                <a:solidFill>
                  <a:schemeClr val="tx1"/>
                </a:solidFill>
                <a:latin typeface="+mn-lt"/>
                <a:ea typeface="MS PGothic" pitchFamily="34" charset="-128"/>
                <a:cs typeface="ＭＳ Ｐゴシック" charset="-128"/>
              </a:rPr>
              <a:t> state of the game during play and excludes </a:t>
            </a:r>
            <a:r>
              <a:rPr lang="en-US" sz="1200" b="0" i="0" u="none" strike="noStrike" kern="1200" baseline="0" dirty="0">
                <a:solidFill>
                  <a:schemeClr val="tx1"/>
                </a:solidFill>
                <a:latin typeface="+mn-lt"/>
                <a:ea typeface="MS PGothic" pitchFamily="34" charset="-128"/>
                <a:cs typeface="ＭＳ Ｐゴシック" charset="-128"/>
              </a:rPr>
              <a:t>any gameplay aspects.</a:t>
            </a:r>
            <a:endParaRPr lang="el-GR" dirty="0"/>
          </a:p>
          <a:p>
            <a:endParaRPr lang="en-GB" dirty="0"/>
          </a:p>
          <a:p>
            <a:r>
              <a:rPr lang="en-GB" dirty="0"/>
              <a:t>Context</a:t>
            </a:r>
            <a:r>
              <a:rPr lang="en-GB" baseline="0" dirty="0"/>
              <a:t> is very important in player modelling. Let us suppose you detect h</a:t>
            </a:r>
            <a:r>
              <a:rPr lang="en-GB" dirty="0"/>
              <a:t>igh arousal (e.g. through the player’s skin conductance) at a particular moment in the game. What would high</a:t>
            </a:r>
            <a:r>
              <a:rPr lang="en-GB" baseline="0" dirty="0"/>
              <a:t> arousal actually mean without knowing what happened in the game? Was it</a:t>
            </a:r>
            <a:r>
              <a:rPr lang="en-GB" dirty="0"/>
              <a:t> player excitement or player frustration?</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97</a:t>
            </a:fld>
            <a:endParaRPr lang="da-DK"/>
          </a:p>
        </p:txBody>
      </p:sp>
    </p:spTree>
    <p:extLst>
      <p:ext uri="{BB962C8B-B14F-4D97-AF65-F5344CB8AC3E}">
        <p14:creationId xmlns:p14="http://schemas.microsoft.com/office/powerpoint/2010/main" val="10169145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a:t>
            </a:r>
            <a:r>
              <a:rPr lang="en-GB" baseline="0" dirty="0"/>
              <a:t> Section 11.1.3 for more details]</a:t>
            </a:r>
          </a:p>
          <a:p>
            <a:endParaRPr lang="en-GB" dirty="0"/>
          </a:p>
          <a:p>
            <a:r>
              <a:rPr lang="en-GB" dirty="0"/>
              <a:t>The images depict a famous example within</a:t>
            </a:r>
            <a:r>
              <a:rPr lang="en-GB" baseline="0" dirty="0"/>
              <a:t> the affective computing literature: four different emotional states can be identified across the four images even though the facial expression of the person remains the same. What changes is the context!</a:t>
            </a:r>
            <a:endParaRPr lang="en-GB" dirty="0"/>
          </a:p>
          <a:p>
            <a:endParaRPr lang="en-GB" dirty="0"/>
          </a:p>
          <a:p>
            <a:r>
              <a:rPr lang="en-GB" dirty="0"/>
              <a:t>The world around (and within) us is tied to our emotional reactions.</a:t>
            </a:r>
            <a:r>
              <a:rPr lang="en-GB" baseline="0" dirty="0"/>
              <a:t> </a:t>
            </a:r>
            <a:r>
              <a:rPr lang="en-GB" dirty="0"/>
              <a:t>Affect can be seen as appraisal of game events!</a:t>
            </a:r>
            <a:r>
              <a:rPr lang="en-GB" baseline="0" dirty="0"/>
              <a:t> While v</a:t>
            </a:r>
            <a:r>
              <a:rPr lang="en-GB" dirty="0"/>
              <a:t>ery detailed information is easily available,</a:t>
            </a:r>
            <a:r>
              <a:rPr lang="en-GB" baseline="0" dirty="0"/>
              <a:t> we have n</a:t>
            </a:r>
            <a:r>
              <a:rPr lang="en-GB" dirty="0"/>
              <a:t>o standard (or general) way of extracting</a:t>
            </a:r>
            <a:r>
              <a:rPr lang="en-GB" baseline="0" dirty="0"/>
              <a:t> </a:t>
            </a:r>
            <a:r>
              <a:rPr lang="en-GB" dirty="0"/>
              <a:t>features for affect detection. In particular those are:</a:t>
            </a:r>
          </a:p>
          <a:p>
            <a:endParaRPr lang="en-GB" dirty="0"/>
          </a:p>
          <a:p>
            <a:pPr marL="171450" indent="-171450">
              <a:buFont typeface="Arial" panose="020B0604020202020204" pitchFamily="34" charset="0"/>
              <a:buChar char="•"/>
            </a:pPr>
            <a:r>
              <a:rPr lang="en-GB" dirty="0"/>
              <a:t>Game dependent</a:t>
            </a:r>
          </a:p>
          <a:p>
            <a:pPr marL="171450" indent="-171450">
              <a:buFont typeface="Arial" panose="020B0604020202020204" pitchFamily="34" charset="0"/>
              <a:buChar char="•"/>
            </a:pPr>
            <a:r>
              <a:rPr lang="en-GB" dirty="0"/>
              <a:t>Genre dependent</a:t>
            </a:r>
          </a:p>
          <a:p>
            <a:pPr marL="171450" indent="-171450">
              <a:buFont typeface="Arial" panose="020B0604020202020204" pitchFamily="34" charset="0"/>
              <a:buChar char="•"/>
            </a:pPr>
            <a:r>
              <a:rPr lang="en-GB" dirty="0"/>
              <a:t>Player</a:t>
            </a:r>
            <a:r>
              <a:rPr lang="en-GB" baseline="0" dirty="0"/>
              <a:t> dependent</a:t>
            </a:r>
            <a:endParaRPr lang="en-GB" dirty="0"/>
          </a:p>
          <a:p>
            <a:endParaRPr lang="el-GR"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solidFill>
                  <a:prstClr val="black"/>
                </a:solidFill>
              </a:rPr>
              <a:pPr>
                <a:defRPr/>
              </a:pPr>
              <a:t>98</a:t>
            </a:fld>
            <a:endParaRPr lang="da-DK">
              <a:solidFill>
                <a:prstClr val="black"/>
              </a:solidFill>
            </a:endParaRPr>
          </a:p>
        </p:txBody>
      </p:sp>
    </p:spTree>
    <p:extLst>
      <p:ext uri="{BB962C8B-B14F-4D97-AF65-F5344CB8AC3E}">
        <p14:creationId xmlns:p14="http://schemas.microsoft.com/office/powerpoint/2010/main" val="11888670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a:t>
            </a:r>
            <a:r>
              <a:rPr lang="en-GB" baseline="0" dirty="0"/>
              <a:t> Section 11.1.4 for more details]</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99</a:t>
            </a:fld>
            <a:endParaRPr lang="da-DK"/>
          </a:p>
        </p:txBody>
      </p:sp>
    </p:spTree>
    <p:extLst>
      <p:ext uri="{BB962C8B-B14F-4D97-AF65-F5344CB8AC3E}">
        <p14:creationId xmlns:p14="http://schemas.microsoft.com/office/powerpoint/2010/main" val="30427555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a:t>
            </a:r>
            <a:r>
              <a:rPr lang="en-GB" baseline="0" dirty="0"/>
              <a:t> Section 11.1.4 for more details]</a:t>
            </a:r>
          </a:p>
          <a:p>
            <a:endParaRPr lang="en-GB" sz="1200" b="0" i="0" u="none" strike="noStrike" kern="1200" baseline="0" dirty="0">
              <a:solidFill>
                <a:schemeClr val="tx1"/>
              </a:solidFill>
              <a:latin typeface="+mn-lt"/>
              <a:ea typeface="MS PGothic" pitchFamily="34" charset="-128"/>
              <a:cs typeface="ＭＳ Ｐゴシック" charset="-128"/>
            </a:endParaRPr>
          </a:p>
          <a:p>
            <a:r>
              <a:rPr lang="en-GB" sz="1200" b="0" i="0" u="none" strike="noStrike" kern="1200" baseline="0" dirty="0">
                <a:solidFill>
                  <a:schemeClr val="tx1"/>
                </a:solidFill>
                <a:latin typeface="+mn-lt"/>
                <a:ea typeface="MS PGothic" pitchFamily="34" charset="-128"/>
                <a:cs typeface="ＭＳ Ｐゴシック" charset="-128"/>
              </a:rPr>
              <a:t>A player profile includes all the information about the player which is static and it is not directly (nor necessarily) linked to gameplay. This may include information on player personality (such as expressed by the Five Factor Model of personality, culture dependent factors, and general demographics such as gender and age. A player’s profile may be used as input to the player model to complement the captured in-game </a:t>
            </a:r>
            <a:r>
              <a:rPr lang="en-GB" sz="1200" b="0" i="0" u="none" strike="noStrike" kern="1200" baseline="0" dirty="0" err="1">
                <a:solidFill>
                  <a:schemeClr val="tx1"/>
                </a:solidFill>
                <a:latin typeface="+mn-lt"/>
                <a:ea typeface="MS PGothic" pitchFamily="34" charset="-128"/>
                <a:cs typeface="ＭＳ Ｐゴシック" charset="-128"/>
              </a:rPr>
              <a:t>behavior</a:t>
            </a:r>
            <a:r>
              <a:rPr lang="en-GB" sz="1200" b="0" i="0" u="none" strike="noStrike" kern="1200" baseline="0" dirty="0">
                <a:solidFill>
                  <a:schemeClr val="tx1"/>
                </a:solidFill>
                <a:latin typeface="+mn-lt"/>
                <a:ea typeface="MS PGothic" pitchFamily="34" charset="-128"/>
                <a:cs typeface="ＭＳ Ｐゴシック" charset="-128"/>
              </a:rPr>
              <a:t> with general attributes about the player. Such information may lead to more precise predictive models about players.</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100</a:t>
            </a:fld>
            <a:endParaRPr lang="da-DK"/>
          </a:p>
        </p:txBody>
      </p:sp>
    </p:spTree>
    <p:extLst>
      <p:ext uri="{BB962C8B-B14F-4D97-AF65-F5344CB8AC3E}">
        <p14:creationId xmlns:p14="http://schemas.microsoft.com/office/powerpoint/2010/main" val="20485153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a:t>
            </a:r>
            <a:r>
              <a:rPr lang="en-GB" baseline="0" dirty="0"/>
              <a:t> Section 11.1.4 for more details]</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101</a:t>
            </a:fld>
            <a:endParaRPr lang="da-DK"/>
          </a:p>
        </p:txBody>
      </p:sp>
    </p:spTree>
    <p:extLst>
      <p:ext uri="{BB962C8B-B14F-4D97-AF65-F5344CB8AC3E}">
        <p14:creationId xmlns:p14="http://schemas.microsoft.com/office/powerpoint/2010/main" val="3550504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3"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0" bIns="72000"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defRPr/>
            </a:pPr>
            <a:r>
              <a:rPr lang="da-DK" sz="3200">
                <a:solidFill>
                  <a:schemeClr val="bg1"/>
                </a:solidFill>
                <a:latin typeface="Calibri" pitchFamily="34" charset="0"/>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2386105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4825"/>
            <a:ext cx="7772400" cy="1225550"/>
          </a:xfrm>
        </p:spPr>
        <p:txBody>
          <a:bodyPr/>
          <a:lstStyle/>
          <a:p>
            <a:r>
              <a:rPr lang="en-US"/>
              <a:t>Click to edit Master title style</a:t>
            </a:r>
            <a:endParaRPr lang="en-GB"/>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0331DE1-DBDF-4F39-BA8B-39079DB5EB66}" type="datetimeFigureOut">
              <a:rPr lang="en-GB"/>
              <a:pPr>
                <a:defRPr/>
              </a:pPr>
              <a:t>13/08/2025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7A83593-1B33-4D3E-87A7-65DA44AD549D}" type="slidenum">
              <a:rPr lang="en-GB"/>
              <a:pPr>
                <a:defRPr/>
              </a:pPr>
              <a:t>‹#›</a:t>
            </a:fld>
            <a:endParaRPr lang="en-GB"/>
          </a:p>
        </p:txBody>
      </p:sp>
    </p:spTree>
    <p:extLst>
      <p:ext uri="{BB962C8B-B14F-4D97-AF65-F5344CB8AC3E}">
        <p14:creationId xmlns:p14="http://schemas.microsoft.com/office/powerpoint/2010/main" val="18157375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90"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6277" tIns="23138" rIns="46277" bIns="23138"/>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nvGrpSpPr>
          <p:cNvPr id="6" name="Grupper 6"/>
          <p:cNvGrpSpPr>
            <a:grpSpLocks/>
          </p:cNvGrpSpPr>
          <p:nvPr userDrawn="1"/>
        </p:nvGrpSpPr>
        <p:grpSpPr bwMode="auto">
          <a:xfrm>
            <a:off x="5556253" y="5053014"/>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Text Box 9"/>
            <p:cNvSpPr txBox="1">
              <a:spLocks noChangeArrowheads="1"/>
            </p:cNvSpPr>
            <p:nvPr/>
          </p:nvSpPr>
          <p:spPr bwMode="auto">
            <a:xfrm>
              <a:off x="5643563" y="5125952"/>
              <a:ext cx="3214687" cy="2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altLang="ja-JP" sz="1710"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6"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marL="0" marR="0" lvl="0" indent="0" algn="r" defTabSz="411480" rtl="0" eaLnBrk="1" fontAlgn="base" latinLnBrk="0" hangingPunct="1">
              <a:lnSpc>
                <a:spcPts val="1463"/>
              </a:lnSpc>
              <a:spcBef>
                <a:spcPct val="0"/>
              </a:spcBef>
              <a:spcAft>
                <a:spcPct val="0"/>
              </a:spcAft>
              <a:buClrTx/>
              <a:buSzTx/>
              <a:buFontTx/>
              <a:buNone/>
              <a:tabLst/>
              <a:defRPr/>
            </a:pPr>
            <a:r>
              <a:rPr kumimoji="0" lang="da-DK" altLang="ja-JP" sz="1170" b="0" i="0" u="none" strike="noStrike" kern="1200" cap="none" spc="0" normalizeH="0" baseline="0" noProof="0">
                <a:ln>
                  <a:noFill/>
                </a:ln>
                <a:solidFill>
                  <a:prstClr val="black"/>
                </a:solidFill>
                <a:effectLst/>
                <a:uLnTx/>
                <a:uFillTx/>
                <a:latin typeface="Arial" charset="0"/>
                <a:ea typeface="ＭＳ Ｐゴシック" charset="-128"/>
                <a:cs typeface="+mn-cs"/>
              </a:rPr>
              <a:t>www.itu.dk</a:t>
            </a:r>
            <a:endParaRPr kumimoji="0" lang="en-US" altLang="ja-JP" sz="117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512105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90"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6277" tIns="23138" rIns="46277" bIns="23138"/>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nvGrpSpPr>
          <p:cNvPr id="6" name="Grupper 6"/>
          <p:cNvGrpSpPr>
            <a:grpSpLocks/>
          </p:cNvGrpSpPr>
          <p:nvPr userDrawn="1"/>
        </p:nvGrpSpPr>
        <p:grpSpPr bwMode="auto">
          <a:xfrm>
            <a:off x="5556253" y="5053014"/>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Text Box 9"/>
            <p:cNvSpPr txBox="1">
              <a:spLocks noChangeArrowheads="1"/>
            </p:cNvSpPr>
            <p:nvPr/>
          </p:nvSpPr>
          <p:spPr bwMode="auto">
            <a:xfrm>
              <a:off x="5643563" y="5125952"/>
              <a:ext cx="3214687" cy="2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altLang="ja-JP" sz="1710"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6"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marL="0" marR="0" lvl="0" indent="0" algn="r" defTabSz="411480" rtl="0" eaLnBrk="1" fontAlgn="base" latinLnBrk="0" hangingPunct="1">
              <a:lnSpc>
                <a:spcPts val="1463"/>
              </a:lnSpc>
              <a:spcBef>
                <a:spcPct val="0"/>
              </a:spcBef>
              <a:spcAft>
                <a:spcPct val="0"/>
              </a:spcAft>
              <a:buClrTx/>
              <a:buSzTx/>
              <a:buFontTx/>
              <a:buNone/>
              <a:tabLst/>
              <a:defRPr/>
            </a:pPr>
            <a:r>
              <a:rPr kumimoji="0" lang="da-DK" altLang="ja-JP" sz="1170" b="0" i="0" u="none" strike="noStrike" kern="1200" cap="none" spc="0" normalizeH="0" baseline="0" noProof="0">
                <a:ln>
                  <a:noFill/>
                </a:ln>
                <a:solidFill>
                  <a:prstClr val="black"/>
                </a:solidFill>
                <a:effectLst/>
                <a:uLnTx/>
                <a:uFillTx/>
                <a:latin typeface="Arial" charset="0"/>
                <a:ea typeface="ＭＳ Ｐゴシック" charset="-128"/>
                <a:cs typeface="+mn-cs"/>
              </a:rPr>
              <a:t>www.itu.dk</a:t>
            </a:r>
            <a:endParaRPr kumimoji="0" lang="en-US" altLang="ja-JP" sz="117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5379082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p:txBody>
          <a:bodyPr/>
          <a:lstStyle>
            <a:lvl1pPr>
              <a:defRPr/>
            </a:lvl1pPr>
          </a:lstStyle>
          <a:p>
            <a:pPr marL="0" marR="0" lvl="0" indent="0" algn="r" defTabSz="411480" rtl="0" eaLnBrk="1" fontAlgn="base" latinLnBrk="0" hangingPunct="1">
              <a:lnSpc>
                <a:spcPts val="1463"/>
              </a:lnSpc>
              <a:spcBef>
                <a:spcPct val="0"/>
              </a:spcBef>
              <a:spcAft>
                <a:spcPct val="0"/>
              </a:spcAft>
              <a:buClrTx/>
              <a:buSzTx/>
              <a:buFontTx/>
              <a:buNone/>
              <a:tabLst/>
              <a:defRPr/>
            </a:pPr>
            <a:r>
              <a:rPr kumimoji="0" lang="da-DK" altLang="ja-JP" sz="1170" b="0" i="0" u="none" strike="noStrike" kern="1200" cap="none" spc="0" normalizeH="0" baseline="0" noProof="0">
                <a:ln>
                  <a:noFill/>
                </a:ln>
                <a:solidFill>
                  <a:prstClr val="black"/>
                </a:solidFill>
                <a:effectLst/>
                <a:uLnTx/>
                <a:uFillTx/>
                <a:latin typeface="Arial" charset="0"/>
                <a:ea typeface="ＭＳ Ｐゴシック" charset="-128"/>
                <a:cs typeface="+mn-cs"/>
              </a:rPr>
              <a:t>www.itu.dk</a:t>
            </a:r>
            <a:endParaRPr kumimoji="0" lang="en-US" altLang="ja-JP" sz="117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539039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424556"/>
            <a:ext cx="7886880" cy="2377449"/>
          </a:xfrm>
        </p:spPr>
        <p:txBody>
          <a:bodyPr anchor="b"/>
          <a:lstStyle>
            <a:lvl1pPr>
              <a:defRPr sz="4082"/>
            </a:lvl1pPr>
          </a:lstStyle>
          <a:p>
            <a:r>
              <a:rPr lang="en-US"/>
              <a:t>Click to edit Master title style</a:t>
            </a:r>
            <a:endParaRPr lang="en-GB"/>
          </a:p>
        </p:txBody>
      </p:sp>
      <p:sp>
        <p:nvSpPr>
          <p:cNvPr id="3" name="Text Placeholder 2"/>
          <p:cNvSpPr>
            <a:spLocks noGrp="1"/>
          </p:cNvSpPr>
          <p:nvPr>
            <p:ph type="body" idx="1"/>
          </p:nvPr>
        </p:nvSpPr>
        <p:spPr>
          <a:xfrm>
            <a:off x="623521" y="3824808"/>
            <a:ext cx="7886880" cy="1249331"/>
          </a:xfrm>
        </p:spPr>
        <p:txBody>
          <a:bodyPr/>
          <a:lstStyle>
            <a:lvl1pPr marL="0" indent="0">
              <a:buNone/>
              <a:defRPr sz="1633"/>
            </a:lvl1pPr>
            <a:lvl2pPr marL="311076" indent="0">
              <a:buNone/>
              <a:defRPr sz="1361"/>
            </a:lvl2pPr>
            <a:lvl3pPr marL="622151" indent="0">
              <a:buNone/>
              <a:defRPr sz="1225"/>
            </a:lvl3pPr>
            <a:lvl4pPr marL="933228" indent="0">
              <a:buNone/>
              <a:defRPr sz="1089"/>
            </a:lvl4pPr>
            <a:lvl5pPr marL="1244303" indent="0">
              <a:buNone/>
              <a:defRPr sz="1089"/>
            </a:lvl5pPr>
            <a:lvl6pPr marL="1555379" indent="0">
              <a:buNone/>
              <a:defRPr sz="1089"/>
            </a:lvl6pPr>
            <a:lvl7pPr marL="1866455" indent="0">
              <a:buNone/>
              <a:defRPr sz="1089"/>
            </a:lvl7pPr>
            <a:lvl8pPr marL="2177530" indent="0">
              <a:buNone/>
              <a:defRPr sz="1089"/>
            </a:lvl8pPr>
            <a:lvl9pPr marL="2488607" indent="0">
              <a:buNone/>
              <a:defRPr sz="1089"/>
            </a:lvl9pPr>
          </a:lstStyle>
          <a:p>
            <a:pPr lvl="0"/>
            <a:r>
              <a:rPr lang="en-US"/>
              <a:t>Click to edit Master text styles</a:t>
            </a:r>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altLang="en-US"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5" name="Footer Placeholder 4"/>
          <p:cNvSpPr>
            <a:spLocks noGrp="1"/>
          </p:cNvSpPr>
          <p:nvPr>
            <p:ph type="ftr" idx="11"/>
          </p:nvPr>
        </p:nvSpPr>
        <p:spPr/>
        <p:txBody>
          <a:bodyPr/>
          <a:lstStyle>
            <a:lvl1pPr>
              <a:defRPr/>
            </a:lvl1pPr>
          </a:lstStyle>
          <a:p>
            <a:pPr marL="0" marR="0" lvl="0" indent="0" algn="r" defTabSz="411480" rtl="0" eaLnBrk="1" fontAlgn="base" latinLnBrk="0" hangingPunct="1">
              <a:lnSpc>
                <a:spcPts val="1463"/>
              </a:lnSpc>
              <a:spcBef>
                <a:spcPct val="0"/>
              </a:spcBef>
              <a:spcAft>
                <a:spcPct val="0"/>
              </a:spcAft>
              <a:buClrTx/>
              <a:buSzTx/>
              <a:buFontTx/>
              <a:buNone/>
              <a:tabLst/>
              <a:defRPr/>
            </a:pPr>
            <a:endParaRPr kumimoji="0" lang="en-US" altLang="en-US" sz="117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pPr marL="0" marR="0" lvl="0" indent="0" algn="l" defTabSz="411480" rtl="0" eaLnBrk="1" fontAlgn="base" latinLnBrk="0" hangingPunct="1">
              <a:lnSpc>
                <a:spcPct val="100000"/>
              </a:lnSpc>
              <a:spcBef>
                <a:spcPct val="0"/>
              </a:spcBef>
              <a:spcAft>
                <a:spcPct val="0"/>
              </a:spcAft>
              <a:buClrTx/>
              <a:buSzTx/>
              <a:buFontTx/>
              <a:buNone/>
              <a:tabLst/>
              <a:defRPr/>
            </a:pPr>
            <a:fld id="{750EC9CD-913F-46ED-BAD7-D40ADF0C2F01}" type="slidenum">
              <a:rPr kumimoji="0" lang="en-US" altLang="en-US" sz="216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l" defTabSz="411480" rtl="0" eaLnBrk="1" fontAlgn="base" latinLnBrk="0" hangingPunct="1">
                <a:lnSpc>
                  <a:spcPct val="100000"/>
                </a:lnSpc>
                <a:spcBef>
                  <a:spcPct val="0"/>
                </a:spcBef>
                <a:spcAft>
                  <a:spcPct val="0"/>
                </a:spcAft>
                <a:buClrTx/>
                <a:buSzTx/>
                <a:buFontTx/>
                <a:buNone/>
                <a:tabLst/>
                <a:defRPr/>
              </a:pPr>
              <a:t>‹#›</a:t>
            </a:fld>
            <a:endParaRPr kumimoji="0" lang="en-US" altLang="en-US"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370936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3"/>
            <a:ext cx="6858000" cy="1989667"/>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887" indent="0" algn="ctr">
              <a:buNone/>
              <a:defRPr sz="1500"/>
            </a:lvl2pPr>
            <a:lvl3pPr marL="685773" indent="0" algn="ctr">
              <a:buNone/>
              <a:defRPr sz="1350"/>
            </a:lvl3pPr>
            <a:lvl4pPr marL="1028659" indent="0" algn="ctr">
              <a:buNone/>
              <a:defRPr sz="1200"/>
            </a:lvl4pPr>
            <a:lvl5pPr marL="1371545" indent="0" algn="ctr">
              <a:buNone/>
              <a:defRPr sz="1200"/>
            </a:lvl5pPr>
            <a:lvl6pPr marL="1714432" indent="0" algn="ctr">
              <a:buNone/>
              <a:defRPr sz="1200"/>
            </a:lvl6pPr>
            <a:lvl7pPr marL="2057318" indent="0" algn="ctr">
              <a:buNone/>
              <a:defRPr sz="1200"/>
            </a:lvl7pPr>
            <a:lvl8pPr marL="2400204" indent="0" algn="ctr">
              <a:buNone/>
              <a:defRPr sz="1200"/>
            </a:lvl8pPr>
            <a:lvl9pPr marL="274309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5" name="Footer Placeholder 4"/>
          <p:cNvSpPr>
            <a:spLocks noGrp="1"/>
          </p:cNvSpPr>
          <p:nvPr>
            <p:ph type="ftr" sz="quarter" idx="11"/>
          </p:nvPr>
        </p:nvSpPr>
        <p:spPr/>
        <p:txBody>
          <a:body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6" name="Slide Number Placeholder 5"/>
          <p:cNvSpPr>
            <a:spLocks noGrp="1"/>
          </p:cNvSpPr>
          <p:nvPr>
            <p:ph type="sldNum" sz="quarter" idx="12"/>
          </p:nvPr>
        </p:nvSpPr>
        <p:spPr/>
        <p:txBody>
          <a:body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16433029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5" name="Footer Placeholder 4"/>
          <p:cNvSpPr>
            <a:spLocks noGrp="1"/>
          </p:cNvSpPr>
          <p:nvPr>
            <p:ph type="ftr" sz="quarter" idx="11"/>
          </p:nvPr>
        </p:nvSpPr>
        <p:spPr/>
        <p:txBody>
          <a:body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6" name="Slide Number Placeholder 5"/>
          <p:cNvSpPr>
            <a:spLocks noGrp="1"/>
          </p:cNvSpPr>
          <p:nvPr>
            <p:ph type="sldNum" sz="quarter" idx="12"/>
          </p:nvPr>
        </p:nvSpPr>
        <p:spPr/>
        <p:txBody>
          <a:body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19011221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3"/>
            <a:ext cx="7886700" cy="2377281"/>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887" indent="0">
              <a:buNone/>
              <a:defRPr sz="1500">
                <a:solidFill>
                  <a:schemeClr val="tx1">
                    <a:tint val="75000"/>
                  </a:schemeClr>
                </a:solidFill>
              </a:defRPr>
            </a:lvl2pPr>
            <a:lvl3pPr marL="685773" indent="0">
              <a:buNone/>
              <a:defRPr sz="1350">
                <a:solidFill>
                  <a:schemeClr val="tx1">
                    <a:tint val="75000"/>
                  </a:schemeClr>
                </a:solidFill>
              </a:defRPr>
            </a:lvl3pPr>
            <a:lvl4pPr marL="1028659" indent="0">
              <a:buNone/>
              <a:defRPr sz="1200">
                <a:solidFill>
                  <a:schemeClr val="tx1">
                    <a:tint val="75000"/>
                  </a:schemeClr>
                </a:solidFill>
              </a:defRPr>
            </a:lvl4pPr>
            <a:lvl5pPr marL="1371545" indent="0">
              <a:buNone/>
              <a:defRPr sz="1200">
                <a:solidFill>
                  <a:schemeClr val="tx1">
                    <a:tint val="75000"/>
                  </a:schemeClr>
                </a:solidFill>
              </a:defRPr>
            </a:lvl5pPr>
            <a:lvl6pPr marL="1714432" indent="0">
              <a:buNone/>
              <a:defRPr sz="1200">
                <a:solidFill>
                  <a:schemeClr val="tx1">
                    <a:tint val="75000"/>
                  </a:schemeClr>
                </a:solidFill>
              </a:defRPr>
            </a:lvl6pPr>
            <a:lvl7pPr marL="2057318" indent="0">
              <a:buNone/>
              <a:defRPr sz="1200">
                <a:solidFill>
                  <a:schemeClr val="tx1">
                    <a:tint val="75000"/>
                  </a:schemeClr>
                </a:solidFill>
              </a:defRPr>
            </a:lvl7pPr>
            <a:lvl8pPr marL="2400204" indent="0">
              <a:buNone/>
              <a:defRPr sz="1200">
                <a:solidFill>
                  <a:schemeClr val="tx1">
                    <a:tint val="75000"/>
                  </a:schemeClr>
                </a:solidFill>
              </a:defRPr>
            </a:lvl8pPr>
            <a:lvl9pPr marL="274309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5" name="Footer Placeholder 4"/>
          <p:cNvSpPr>
            <a:spLocks noGrp="1"/>
          </p:cNvSpPr>
          <p:nvPr>
            <p:ph type="ftr" sz="quarter" idx="11"/>
          </p:nvPr>
        </p:nvSpPr>
        <p:spPr/>
        <p:txBody>
          <a:body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6" name="Slide Number Placeholder 5"/>
          <p:cNvSpPr>
            <a:spLocks noGrp="1"/>
          </p:cNvSpPr>
          <p:nvPr>
            <p:ph type="sldNum" sz="quarter" idx="12"/>
          </p:nvPr>
        </p:nvSpPr>
        <p:spPr/>
        <p:txBody>
          <a:body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1917732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521355"/>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521355"/>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6" name="Footer Placeholder 5"/>
          <p:cNvSpPr>
            <a:spLocks noGrp="1"/>
          </p:cNvSpPr>
          <p:nvPr>
            <p:ph type="ftr" sz="quarter" idx="11"/>
          </p:nvPr>
        </p:nvSpPr>
        <p:spPr/>
        <p:txBody>
          <a:body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7" name="Slide Number Placeholder 6"/>
          <p:cNvSpPr>
            <a:spLocks noGrp="1"/>
          </p:cNvSpPr>
          <p:nvPr>
            <p:ph type="sldNum" sz="quarter" idx="12"/>
          </p:nvPr>
        </p:nvSpPr>
        <p:spPr/>
        <p:txBody>
          <a:body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16881065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400970"/>
            <a:ext cx="3868340" cy="686593"/>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400970"/>
            <a:ext cx="3887391" cy="686593"/>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8" name="Footer Placeholder 7"/>
          <p:cNvSpPr>
            <a:spLocks noGrp="1"/>
          </p:cNvSpPr>
          <p:nvPr>
            <p:ph type="ftr" sz="quarter" idx="11"/>
          </p:nvPr>
        </p:nvSpPr>
        <p:spPr/>
        <p:txBody>
          <a:body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9" name="Slide Number Placeholder 8"/>
          <p:cNvSpPr>
            <a:spLocks noGrp="1"/>
          </p:cNvSpPr>
          <p:nvPr>
            <p:ph type="sldNum" sz="quarter" idx="12"/>
          </p:nvPr>
        </p:nvSpPr>
        <p:spPr/>
        <p:txBody>
          <a:body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38822075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4" name="Footer Placeholder 3"/>
          <p:cNvSpPr>
            <a:spLocks noGrp="1"/>
          </p:cNvSpPr>
          <p:nvPr>
            <p:ph type="ftr" sz="quarter" idx="11"/>
          </p:nvPr>
        </p:nvSpPr>
        <p:spPr/>
        <p:txBody>
          <a:body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5" name="Slide Number Placeholder 4"/>
          <p:cNvSpPr>
            <a:spLocks noGrp="1"/>
          </p:cNvSpPr>
          <p:nvPr>
            <p:ph type="sldNum" sz="quarter" idx="12"/>
          </p:nvPr>
        </p:nvSpPr>
        <p:spPr/>
        <p:txBody>
          <a:body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10240198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6B7EE16-CC9F-43CF-B3B1-6A7B3DEA79A0}" type="datetimeFigureOut">
              <a:rPr lang="en-GB"/>
              <a:pPr>
                <a:defRPr/>
              </a:pPr>
              <a:t>13/08/2025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23A704A-6ED2-4ADF-8D78-11804BA1E069}" type="slidenum">
              <a:rPr lang="en-GB"/>
              <a:pPr>
                <a:defRPr/>
              </a:pPr>
              <a:t>‹#›</a:t>
            </a:fld>
            <a:endParaRPr lang="en-GB"/>
          </a:p>
        </p:txBody>
      </p:sp>
    </p:spTree>
    <p:extLst>
      <p:ext uri="{BB962C8B-B14F-4D97-AF65-F5344CB8AC3E}">
        <p14:creationId xmlns:p14="http://schemas.microsoft.com/office/powerpoint/2010/main" val="33371629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3" name="Footer Placeholder 2"/>
          <p:cNvSpPr>
            <a:spLocks noGrp="1"/>
          </p:cNvSpPr>
          <p:nvPr>
            <p:ph type="ftr" sz="quarter" idx="11"/>
          </p:nvPr>
        </p:nvSpPr>
        <p:spPr/>
        <p:txBody>
          <a:body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4" name="Slide Number Placeholder 3"/>
          <p:cNvSpPr>
            <a:spLocks noGrp="1"/>
          </p:cNvSpPr>
          <p:nvPr>
            <p:ph type="sldNum" sz="quarter" idx="12"/>
          </p:nvPr>
        </p:nvSpPr>
        <p:spPr/>
        <p:txBody>
          <a:body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37375773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887" indent="0">
              <a:buNone/>
              <a:defRPr sz="1050"/>
            </a:lvl2pPr>
            <a:lvl3pPr marL="685773" indent="0">
              <a:buNone/>
              <a:defRPr sz="900"/>
            </a:lvl3pPr>
            <a:lvl4pPr marL="1028659" indent="0">
              <a:buNone/>
              <a:defRPr sz="750"/>
            </a:lvl4pPr>
            <a:lvl5pPr marL="1371545" indent="0">
              <a:buNone/>
              <a:defRPr sz="750"/>
            </a:lvl5pPr>
            <a:lvl6pPr marL="1714432" indent="0">
              <a:buNone/>
              <a:defRPr sz="750"/>
            </a:lvl6pPr>
            <a:lvl7pPr marL="2057318" indent="0">
              <a:buNone/>
              <a:defRPr sz="750"/>
            </a:lvl7pPr>
            <a:lvl8pPr marL="2400204" indent="0">
              <a:buNone/>
              <a:defRPr sz="750"/>
            </a:lvl8pPr>
            <a:lvl9pPr marL="274309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6" name="Footer Placeholder 5"/>
          <p:cNvSpPr>
            <a:spLocks noGrp="1"/>
          </p:cNvSpPr>
          <p:nvPr>
            <p:ph type="ftr" sz="quarter" idx="11"/>
          </p:nvPr>
        </p:nvSpPr>
        <p:spPr/>
        <p:txBody>
          <a:body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7" name="Slide Number Placeholder 6"/>
          <p:cNvSpPr>
            <a:spLocks noGrp="1"/>
          </p:cNvSpPr>
          <p:nvPr>
            <p:ph type="sldNum" sz="quarter" idx="12"/>
          </p:nvPr>
        </p:nvSpPr>
        <p:spPr/>
        <p:txBody>
          <a:body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42213690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822855"/>
            <a:ext cx="4629150" cy="4061354"/>
          </a:xfrm>
        </p:spPr>
        <p:txBody>
          <a:bodyPr/>
          <a:lstStyle>
            <a:lvl1pPr marL="0" indent="0">
              <a:buNone/>
              <a:defRPr sz="2400"/>
            </a:lvl1pPr>
            <a:lvl2pPr marL="342887" indent="0">
              <a:buNone/>
              <a:defRPr sz="2100"/>
            </a:lvl2pPr>
            <a:lvl3pPr marL="685773" indent="0">
              <a:buNone/>
              <a:defRPr sz="1800"/>
            </a:lvl3pPr>
            <a:lvl4pPr marL="1028659" indent="0">
              <a:buNone/>
              <a:defRPr sz="1500"/>
            </a:lvl4pPr>
            <a:lvl5pPr marL="1371545" indent="0">
              <a:buNone/>
              <a:defRPr sz="1500"/>
            </a:lvl5pPr>
            <a:lvl6pPr marL="1714432" indent="0">
              <a:buNone/>
              <a:defRPr sz="1500"/>
            </a:lvl6pPr>
            <a:lvl7pPr marL="2057318" indent="0">
              <a:buNone/>
              <a:defRPr sz="1500"/>
            </a:lvl7pPr>
            <a:lvl8pPr marL="2400204" indent="0">
              <a:buNone/>
              <a:defRPr sz="1500"/>
            </a:lvl8pPr>
            <a:lvl9pPr marL="2743090" indent="0">
              <a:buNone/>
              <a:defRPr sz="1500"/>
            </a:lvl9pPr>
          </a:lstStyle>
          <a:p>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887" indent="0">
              <a:buNone/>
              <a:defRPr sz="1050"/>
            </a:lvl2pPr>
            <a:lvl3pPr marL="685773" indent="0">
              <a:buNone/>
              <a:defRPr sz="900"/>
            </a:lvl3pPr>
            <a:lvl4pPr marL="1028659" indent="0">
              <a:buNone/>
              <a:defRPr sz="750"/>
            </a:lvl4pPr>
            <a:lvl5pPr marL="1371545" indent="0">
              <a:buNone/>
              <a:defRPr sz="750"/>
            </a:lvl5pPr>
            <a:lvl6pPr marL="1714432" indent="0">
              <a:buNone/>
              <a:defRPr sz="750"/>
            </a:lvl6pPr>
            <a:lvl7pPr marL="2057318" indent="0">
              <a:buNone/>
              <a:defRPr sz="750"/>
            </a:lvl7pPr>
            <a:lvl8pPr marL="2400204" indent="0">
              <a:buNone/>
              <a:defRPr sz="750"/>
            </a:lvl8pPr>
            <a:lvl9pPr marL="274309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6" name="Footer Placeholder 5"/>
          <p:cNvSpPr>
            <a:spLocks noGrp="1"/>
          </p:cNvSpPr>
          <p:nvPr>
            <p:ph type="ftr" sz="quarter" idx="11"/>
          </p:nvPr>
        </p:nvSpPr>
        <p:spPr/>
        <p:txBody>
          <a:body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7" name="Slide Number Placeholder 6"/>
          <p:cNvSpPr>
            <a:spLocks noGrp="1"/>
          </p:cNvSpPr>
          <p:nvPr>
            <p:ph type="sldNum" sz="quarter" idx="12"/>
          </p:nvPr>
        </p:nvSpPr>
        <p:spPr/>
        <p:txBody>
          <a:body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8667007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5" name="Footer Placeholder 4"/>
          <p:cNvSpPr>
            <a:spLocks noGrp="1"/>
          </p:cNvSpPr>
          <p:nvPr>
            <p:ph type="ftr" sz="quarter" idx="11"/>
          </p:nvPr>
        </p:nvSpPr>
        <p:spPr/>
        <p:txBody>
          <a:body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6" name="Slide Number Placeholder 5"/>
          <p:cNvSpPr>
            <a:spLocks noGrp="1"/>
          </p:cNvSpPr>
          <p:nvPr>
            <p:ph type="sldNum" sz="quarter" idx="12"/>
          </p:nvPr>
        </p:nvSpPr>
        <p:spPr/>
        <p:txBody>
          <a:body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33510074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5" name="Footer Placeholder 4"/>
          <p:cNvSpPr>
            <a:spLocks noGrp="1"/>
          </p:cNvSpPr>
          <p:nvPr>
            <p:ph type="ftr" sz="quarter" idx="11"/>
          </p:nvPr>
        </p:nvSpPr>
        <p:spPr/>
        <p:txBody>
          <a:body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6" name="Slide Number Placeholder 5"/>
          <p:cNvSpPr>
            <a:spLocks noGrp="1"/>
          </p:cNvSpPr>
          <p:nvPr>
            <p:ph type="sldNum" sz="quarter" idx="12"/>
          </p:nvPr>
        </p:nvSpPr>
        <p:spPr/>
        <p:txBody>
          <a:body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2239053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2" y="5126041"/>
            <a:ext cx="271938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822919" rtl="0" eaLnBrk="1" fontAlgn="base" latinLnBrk="0" hangingPunct="1">
              <a:lnSpc>
                <a:spcPct val="100000"/>
              </a:lnSpc>
              <a:spcBef>
                <a:spcPct val="0"/>
              </a:spcBef>
              <a:spcAft>
                <a:spcPct val="0"/>
              </a:spcAft>
              <a:buClrTx/>
              <a:buSzTx/>
              <a:buFontTx/>
              <a:buNone/>
              <a:tabLst/>
              <a:defRPr/>
            </a:pPr>
            <a:endParaRPr kumimoji="0" lang="en-GB"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7"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1040602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1888"/>
            <a:ext cx="7772400" cy="1135062"/>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422525"/>
            <a:ext cx="7772400" cy="1249363"/>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756DF-77BC-44D6-B324-E9013DC94F38}" type="datetimeFigureOut">
              <a:rPr lang="en-GB"/>
              <a:pPr>
                <a:defRPr/>
              </a:pPr>
              <a:t>13/08/2025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0DEE4F1-9886-4F45-A11E-BC46965FFA4B}" type="slidenum">
              <a:rPr lang="en-GB"/>
              <a:pPr>
                <a:defRPr/>
              </a:pPr>
              <a:t>‹#›</a:t>
            </a:fld>
            <a:endParaRPr lang="en-GB"/>
          </a:p>
        </p:txBody>
      </p:sp>
    </p:spTree>
    <p:extLst>
      <p:ext uri="{BB962C8B-B14F-4D97-AF65-F5344CB8AC3E}">
        <p14:creationId xmlns:p14="http://schemas.microsoft.com/office/powerpoint/2010/main" val="4221220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5E0BC617-A7F4-4848-A5A2-9F78B2D4BE55}" type="datetimeFigureOut">
              <a:rPr lang="en-GB"/>
              <a:pPr>
                <a:defRPr/>
              </a:pPr>
              <a:t>13/08/2025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470D340-ABE1-4765-9703-CE6D848346CE}" type="slidenum">
              <a:rPr lang="en-GB"/>
              <a:pPr>
                <a:defRPr/>
              </a:pPr>
              <a:t>‹#›</a:t>
            </a:fld>
            <a:endParaRPr lang="en-GB"/>
          </a:p>
        </p:txBody>
      </p:sp>
    </p:spTree>
    <p:extLst>
      <p:ext uri="{BB962C8B-B14F-4D97-AF65-F5344CB8AC3E}">
        <p14:creationId xmlns:p14="http://schemas.microsoft.com/office/powerpoint/2010/main" val="591323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279525"/>
            <a:ext cx="40401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925"/>
            <a:ext cx="4040188"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279525"/>
            <a:ext cx="40417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12925"/>
            <a:ext cx="4041775"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E6FB6E36-31A1-4B67-9158-F331222BF3F2}" type="datetimeFigureOut">
              <a:rPr lang="en-GB"/>
              <a:pPr>
                <a:defRPr/>
              </a:pPr>
              <a:t>13/08/2025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B4E33104-F8A7-4862-B26F-A8F14800C037}" type="slidenum">
              <a:rPr lang="en-GB"/>
              <a:pPr>
                <a:defRPr/>
              </a:pPr>
              <a:t>‹#›</a:t>
            </a:fld>
            <a:endParaRPr lang="en-GB"/>
          </a:p>
        </p:txBody>
      </p:sp>
    </p:spTree>
    <p:extLst>
      <p:ext uri="{BB962C8B-B14F-4D97-AF65-F5344CB8AC3E}">
        <p14:creationId xmlns:p14="http://schemas.microsoft.com/office/powerpoint/2010/main" val="1594085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5BF29879-025B-4477-A277-E1390E86D3C6}" type="datetimeFigureOut">
              <a:rPr lang="en-GB"/>
              <a:pPr>
                <a:defRPr/>
              </a:pPr>
              <a:t>13/08/2025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8612503C-C870-4D19-BF20-45BCC2571F87}" type="slidenum">
              <a:rPr lang="en-GB"/>
              <a:pPr>
                <a:defRPr/>
              </a:pPr>
              <a:t>‹#›</a:t>
            </a:fld>
            <a:endParaRPr lang="en-GB"/>
          </a:p>
        </p:txBody>
      </p:sp>
    </p:spTree>
    <p:extLst>
      <p:ext uri="{BB962C8B-B14F-4D97-AF65-F5344CB8AC3E}">
        <p14:creationId xmlns:p14="http://schemas.microsoft.com/office/powerpoint/2010/main" val="697416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E46578-9CB5-4D15-87D5-649DA57E665E}" type="datetimeFigureOut">
              <a:rPr lang="en-GB"/>
              <a:pPr>
                <a:defRPr/>
              </a:pPr>
              <a:t>13/08/2025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3AA3AB1D-0702-422F-A65E-D4E17D49782C}" type="slidenum">
              <a:rPr lang="en-GB"/>
              <a:pPr>
                <a:defRPr/>
              </a:pPr>
              <a:t>‹#›</a:t>
            </a:fld>
            <a:endParaRPr lang="en-GB"/>
          </a:p>
        </p:txBody>
      </p:sp>
    </p:spTree>
    <p:extLst>
      <p:ext uri="{BB962C8B-B14F-4D97-AF65-F5344CB8AC3E}">
        <p14:creationId xmlns:p14="http://schemas.microsoft.com/office/powerpoint/2010/main" val="666432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3008313" cy="968375"/>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27013"/>
            <a:ext cx="5111750" cy="4878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195388"/>
            <a:ext cx="3008313" cy="391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2778D35-8096-4E8A-84FA-4A643F8F7CB3}" type="datetimeFigureOut">
              <a:rPr lang="en-GB"/>
              <a:pPr>
                <a:defRPr/>
              </a:pPr>
              <a:t>13/08/2025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AC535F2-B850-491E-B58A-455D50AF7601}" type="slidenum">
              <a:rPr lang="en-GB"/>
              <a:pPr>
                <a:defRPr/>
              </a:pPr>
              <a:t>‹#›</a:t>
            </a:fld>
            <a:endParaRPr lang="en-GB"/>
          </a:p>
        </p:txBody>
      </p:sp>
    </p:spTree>
    <p:extLst>
      <p:ext uri="{BB962C8B-B14F-4D97-AF65-F5344CB8AC3E}">
        <p14:creationId xmlns:p14="http://schemas.microsoft.com/office/powerpoint/2010/main" val="3618979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3075"/>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511175"/>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4473575"/>
            <a:ext cx="5486400" cy="6699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73176ED-CD31-4173-BEAA-BF4081885B43}" type="datetimeFigureOut">
              <a:rPr lang="en-GB"/>
              <a:pPr>
                <a:defRPr/>
              </a:pPr>
              <a:t>13/08/2025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35B447C-49F9-4985-8AE9-AB2A414C99E6}" type="slidenum">
              <a:rPr lang="en-GB"/>
              <a:pPr>
                <a:defRPr/>
              </a:pPr>
              <a:t>‹#›</a:t>
            </a:fld>
            <a:endParaRPr lang="en-GB"/>
          </a:p>
        </p:txBody>
      </p:sp>
    </p:spTree>
    <p:extLst>
      <p:ext uri="{BB962C8B-B14F-4D97-AF65-F5344CB8AC3E}">
        <p14:creationId xmlns:p14="http://schemas.microsoft.com/office/powerpoint/2010/main" val="266217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BA48837-18C4-4585-8197-F6B595B40464}" type="datetimeFigureOut">
              <a:rPr lang="en-GB"/>
              <a:pPr>
                <a:defRPr/>
              </a:pPr>
              <a:t>13/08/2025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4022031-3385-4934-AFF3-4D8E7E4595B0}" type="slidenum">
              <a:rPr lang="en-GB"/>
              <a:pPr>
                <a:defRPr/>
              </a:pPr>
              <a:t>‹#›</a:t>
            </a:fld>
            <a:endParaRPr lang="en-GB"/>
          </a:p>
        </p:txBody>
      </p:sp>
    </p:spTree>
    <p:extLst>
      <p:ext uri="{BB962C8B-B14F-4D97-AF65-F5344CB8AC3E}">
        <p14:creationId xmlns:p14="http://schemas.microsoft.com/office/powerpoint/2010/main" val="1666723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3"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p:spPr>
        <p:txBody>
          <a:bodyPr/>
          <a:lstStyle/>
          <a:p>
            <a:pPr lvl="1"/>
            <a:endParaRPr lang="da-DK" dirty="0"/>
          </a:p>
        </p:txBody>
      </p:sp>
      <p:sp>
        <p:nvSpPr>
          <p:cNvPr id="5" name="Pladsholder til sidefod 13"/>
          <p:cNvSpPr>
            <a:spLocks noGrp="1"/>
          </p:cNvSpPr>
          <p:nvPr userDrawn="1">
            <p:ph type="ftr" sz="quarter" idx="11"/>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2173868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876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28600"/>
            <a:ext cx="60198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8C095EF-132E-476B-8BD4-7298D616E03F}" type="datetimeFigureOut">
              <a:rPr lang="en-GB"/>
              <a:pPr>
                <a:defRPr/>
              </a:pPr>
              <a:t>13/08/2025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A8C2BC1-0DDD-47D2-9FF3-E83E1F3E118B}" type="slidenum">
              <a:rPr lang="en-GB"/>
              <a:pPr>
                <a:defRPr/>
              </a:pPr>
              <a:t>‹#›</a:t>
            </a:fld>
            <a:endParaRPr lang="en-GB"/>
          </a:p>
        </p:txBody>
      </p:sp>
    </p:spTree>
    <p:extLst>
      <p:ext uri="{BB962C8B-B14F-4D97-AF65-F5344CB8AC3E}">
        <p14:creationId xmlns:p14="http://schemas.microsoft.com/office/powerpoint/2010/main" val="939814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Shape 13"/>
          <p:cNvSpPr>
            <a:spLocks noGrp="1"/>
          </p:cNvSpPr>
          <p:nvPr>
            <p:ph type="title"/>
          </p:nvPr>
        </p:nvSpPr>
        <p:spPr>
          <a:xfrm>
            <a:off x="892969" y="959941"/>
            <a:ext cx="7358063" cy="1934766"/>
          </a:xfrm>
          <a:prstGeom prst="rect">
            <a:avLst/>
          </a:prstGeom>
        </p:spPr>
        <p:txBody>
          <a:bodyPr anchor="b"/>
          <a:lstStyle>
            <a:lvl1pPr algn="ctr">
              <a:defRPr sz="4687">
                <a:solidFill>
                  <a:srgbClr val="000000"/>
                </a:solidFill>
              </a:defRPr>
            </a:lvl1pPr>
          </a:lstStyle>
          <a:p>
            <a:r>
              <a:t>Title Text</a:t>
            </a:r>
          </a:p>
        </p:txBody>
      </p:sp>
      <p:sp>
        <p:nvSpPr>
          <p:cNvPr id="14" name="Shape 14"/>
          <p:cNvSpPr>
            <a:spLocks noGrp="1"/>
          </p:cNvSpPr>
          <p:nvPr>
            <p:ph type="body" sz="quarter" idx="1"/>
          </p:nvPr>
        </p:nvSpPr>
        <p:spPr>
          <a:xfrm>
            <a:off x="892969" y="2946797"/>
            <a:ext cx="7358063" cy="662285"/>
          </a:xfrm>
          <a:prstGeom prst="rect">
            <a:avLst/>
          </a:prstGeom>
        </p:spPr>
        <p:txBody>
          <a:bodyPr/>
          <a:lstStyle>
            <a:lvl1pPr marL="0" indent="0" algn="ctr">
              <a:lnSpc>
                <a:spcPct val="100000"/>
              </a:lnSpc>
              <a:buSzTx/>
              <a:buNone/>
              <a:defRPr sz="1875">
                <a:latin typeface="+mn-lt"/>
                <a:ea typeface="+mn-ea"/>
                <a:cs typeface="+mn-cs"/>
                <a:sym typeface="Helvetica Light"/>
              </a:defRPr>
            </a:lvl1pPr>
            <a:lvl2pPr marL="0" indent="133937" algn="ctr">
              <a:lnSpc>
                <a:spcPct val="100000"/>
              </a:lnSpc>
              <a:buSzTx/>
              <a:buNone/>
              <a:defRPr sz="1875">
                <a:latin typeface="+mn-lt"/>
                <a:ea typeface="+mn-ea"/>
                <a:cs typeface="+mn-cs"/>
                <a:sym typeface="Helvetica Light"/>
              </a:defRPr>
            </a:lvl2pPr>
            <a:lvl3pPr marL="0" indent="267873" algn="ctr">
              <a:lnSpc>
                <a:spcPct val="100000"/>
              </a:lnSpc>
              <a:buSzTx/>
              <a:buNone/>
              <a:defRPr sz="1875">
                <a:latin typeface="+mn-lt"/>
                <a:ea typeface="+mn-ea"/>
                <a:cs typeface="+mn-cs"/>
                <a:sym typeface="Helvetica Light"/>
              </a:defRPr>
            </a:lvl3pPr>
            <a:lvl4pPr marL="0" indent="401810" algn="ctr">
              <a:lnSpc>
                <a:spcPct val="100000"/>
              </a:lnSpc>
              <a:buSzTx/>
              <a:buNone/>
              <a:defRPr sz="1875">
                <a:latin typeface="+mn-lt"/>
                <a:ea typeface="+mn-ea"/>
                <a:cs typeface="+mn-cs"/>
                <a:sym typeface="Helvetica Light"/>
              </a:defRPr>
            </a:lvl4pPr>
            <a:lvl5pPr marL="0" indent="535747" algn="ctr">
              <a:lnSpc>
                <a:spcPct val="100000"/>
              </a:lnSpc>
              <a:buSzTx/>
              <a:buNone/>
              <a:defRPr sz="1875">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261528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IntroSlide">
    <p:spTree>
      <p:nvGrpSpPr>
        <p:cNvPr id="1" name=""/>
        <p:cNvGrpSpPr/>
        <p:nvPr/>
      </p:nvGrpSpPr>
      <p:grpSpPr>
        <a:xfrm>
          <a:off x="0" y="0"/>
          <a:ext cx="0" cy="0"/>
          <a:chOff x="0" y="0"/>
          <a:chExt cx="0" cy="0"/>
        </a:xfrm>
      </p:grpSpPr>
      <p:sp>
        <p:nvSpPr>
          <p:cNvPr id="24" name="Shape 24"/>
          <p:cNvSpPr>
            <a:spLocks noGrp="1"/>
          </p:cNvSpPr>
          <p:nvPr>
            <p:ph type="title"/>
          </p:nvPr>
        </p:nvSpPr>
        <p:spPr>
          <a:xfrm>
            <a:off x="352352" y="872796"/>
            <a:ext cx="8617890" cy="611788"/>
          </a:xfrm>
          <a:prstGeom prst="rect">
            <a:avLst/>
          </a:prstGeom>
          <a:solidFill>
            <a:schemeClr val="tx1"/>
          </a:solidFill>
        </p:spPr>
        <p:txBody>
          <a:bodyPr/>
          <a:lstStyle>
            <a:lvl1pPr algn="ctr">
              <a:defRPr sz="3515">
                <a:latin typeface="Calibri" panose="020F0502020204030204" pitchFamily="34" charset="0"/>
              </a:defRPr>
            </a:lvl1pPr>
          </a:lstStyle>
          <a:p>
            <a:r>
              <a:rPr dirty="0"/>
              <a:t>Title Text</a:t>
            </a:r>
          </a:p>
        </p:txBody>
      </p:sp>
      <p:sp>
        <p:nvSpPr>
          <p:cNvPr id="25" name="Shape 25"/>
          <p:cNvSpPr>
            <a:spLocks noGrp="1"/>
          </p:cNvSpPr>
          <p:nvPr>
            <p:ph type="body" sz="quarter" idx="13"/>
          </p:nvPr>
        </p:nvSpPr>
        <p:spPr>
          <a:xfrm>
            <a:off x="467038" y="3108925"/>
            <a:ext cx="4104962" cy="420770"/>
          </a:xfrm>
          <a:prstGeom prst="rect">
            <a:avLst/>
          </a:prstGeom>
        </p:spPr>
        <p:txBody>
          <a:bodyPr/>
          <a:lstStyle>
            <a:lvl1pPr marL="0" indent="0">
              <a:lnSpc>
                <a:spcPct val="100000"/>
              </a:lnSpc>
              <a:buSzTx/>
              <a:buNone/>
            </a:lvl1pPr>
          </a:lstStyle>
          <a:p>
            <a:r>
              <a:t>Name</a:t>
            </a:r>
          </a:p>
        </p:txBody>
      </p:sp>
      <p:sp>
        <p:nvSpPr>
          <p:cNvPr id="26" name="Shape 26"/>
          <p:cNvSpPr>
            <a:spLocks noGrp="1"/>
          </p:cNvSpPr>
          <p:nvPr>
            <p:ph type="body" sz="quarter" idx="14"/>
          </p:nvPr>
        </p:nvSpPr>
        <p:spPr>
          <a:xfrm>
            <a:off x="467038" y="3450367"/>
            <a:ext cx="4104962" cy="420771"/>
          </a:xfrm>
          <a:prstGeom prst="rect">
            <a:avLst/>
          </a:prstGeom>
        </p:spPr>
        <p:txBody>
          <a:bodyPr/>
          <a:lstStyle>
            <a:lvl1pPr marL="0" indent="0">
              <a:lnSpc>
                <a:spcPct val="100000"/>
              </a:lnSpc>
              <a:buSzTx/>
              <a:buNone/>
            </a:lvl1pPr>
          </a:lstStyle>
          <a:p>
            <a:r>
              <a:t>Email</a:t>
            </a:r>
          </a:p>
        </p:txBody>
      </p:sp>
      <p:sp>
        <p:nvSpPr>
          <p:cNvPr id="27" name="Shape 27"/>
          <p:cNvSpPr>
            <a:spLocks noGrp="1"/>
          </p:cNvSpPr>
          <p:nvPr>
            <p:ph type="body" sz="quarter" idx="15"/>
          </p:nvPr>
        </p:nvSpPr>
        <p:spPr>
          <a:xfrm>
            <a:off x="4775982" y="3108925"/>
            <a:ext cx="4104963" cy="420770"/>
          </a:xfrm>
          <a:prstGeom prst="rect">
            <a:avLst/>
          </a:prstGeom>
        </p:spPr>
        <p:txBody>
          <a:bodyPr/>
          <a:lstStyle>
            <a:lvl1pPr marL="0" indent="0" algn="r">
              <a:lnSpc>
                <a:spcPct val="100000"/>
              </a:lnSpc>
              <a:buSzTx/>
              <a:buNone/>
            </a:lvl1pPr>
          </a:lstStyle>
          <a:p>
            <a:r>
              <a:t>Website</a:t>
            </a:r>
          </a:p>
        </p:txBody>
      </p:sp>
      <p:sp>
        <p:nvSpPr>
          <p:cNvPr id="29" name="Shape 29"/>
          <p:cNvSpPr/>
          <p:nvPr/>
        </p:nvSpPr>
        <p:spPr>
          <a:xfrm>
            <a:off x="4775982" y="2555124"/>
            <a:ext cx="4104963" cy="420771"/>
          </a:xfrm>
          <a:prstGeom prst="rect">
            <a:avLst/>
          </a:prstGeom>
          <a:ln w="12700">
            <a:miter lim="400000"/>
          </a:ln>
          <a:extLst>
            <a:ext uri="{C572A759-6A51-4108-AA02-DFA0A04FC94B}">
              <ma14:wrappingTextBoxFlag xmlns="" xmlns:ma14="http://schemas.microsoft.com/office/mac/drawingml/2011/main" val="1"/>
            </a:ext>
          </a:extLst>
        </p:spPr>
        <p:txBody>
          <a:bodyPr lIns="29766" tIns="29766" rIns="29766" bIns="29766">
            <a:normAutofit/>
          </a:bodyPr>
          <a:lstStyle>
            <a:lvl1pPr algn="r">
              <a:defRPr sz="3000">
                <a:solidFill>
                  <a:srgbClr val="FFFFFF"/>
                </a:solidFill>
                <a:latin typeface="Helvetica"/>
                <a:ea typeface="Helvetica"/>
                <a:cs typeface="Helvetica"/>
                <a:sym typeface="Helvetica"/>
              </a:defRPr>
            </a:lvl1pPr>
          </a:lstStyle>
          <a:p>
            <a:pPr defTabSz="342283" fontAlgn="auto" hangingPunct="0">
              <a:spcBef>
                <a:spcPts val="0"/>
              </a:spcBef>
              <a:spcAft>
                <a:spcPts val="0"/>
              </a:spcAft>
            </a:pPr>
            <a:r>
              <a:rPr sz="1758" kern="0" dirty="0"/>
              <a:t>M.Sc. in Digital Games</a:t>
            </a:r>
          </a:p>
        </p:txBody>
      </p:sp>
      <p:sp>
        <p:nvSpPr>
          <p:cNvPr id="31" name="Shape 31"/>
          <p:cNvSpPr>
            <a:spLocks noGrp="1"/>
          </p:cNvSpPr>
          <p:nvPr>
            <p:ph type="body" sz="quarter" idx="16"/>
          </p:nvPr>
        </p:nvSpPr>
        <p:spPr>
          <a:xfrm>
            <a:off x="263055" y="2555124"/>
            <a:ext cx="4104963" cy="420771"/>
          </a:xfrm>
          <a:prstGeom prst="rect">
            <a:avLst/>
          </a:prstGeom>
        </p:spPr>
        <p:txBody>
          <a:bodyPr/>
          <a:lstStyle>
            <a:lvl1pPr marL="0" indent="0">
              <a:lnSpc>
                <a:spcPct val="100000"/>
              </a:lnSpc>
              <a:buSzTx/>
              <a:buNone/>
              <a:defRPr sz="1758">
                <a:solidFill>
                  <a:srgbClr val="FFFFFF"/>
                </a:solidFill>
              </a:defRPr>
            </a:lvl1pPr>
          </a:lstStyle>
          <a:p>
            <a:r>
              <a:rPr dirty="0"/>
              <a:t>Course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4675156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reserve="1">
  <p:cSld name="1_RegularSlide">
    <p:spTree>
      <p:nvGrpSpPr>
        <p:cNvPr id="1" name=""/>
        <p:cNvGrpSpPr/>
        <p:nvPr/>
      </p:nvGrpSpPr>
      <p:grpSpPr>
        <a:xfrm>
          <a:off x="0" y="0"/>
          <a:ext cx="0" cy="0"/>
          <a:chOff x="0" y="0"/>
          <a:chExt cx="0" cy="0"/>
        </a:xfrm>
      </p:grpSpPr>
      <p:sp>
        <p:nvSpPr>
          <p:cNvPr id="157" name="Shape 157"/>
          <p:cNvSpPr>
            <a:spLocks noGrp="1"/>
          </p:cNvSpPr>
          <p:nvPr>
            <p:ph type="title" hasCustomPrompt="1"/>
          </p:nvPr>
        </p:nvSpPr>
        <p:spPr>
          <a:xfrm>
            <a:off x="704910" y="448468"/>
            <a:ext cx="8439090" cy="625528"/>
          </a:xfrm>
          <a:prstGeom prst="rect">
            <a:avLst/>
          </a:prstGeom>
          <a:solidFill>
            <a:schemeClr val="tx1"/>
          </a:solidFill>
        </p:spPr>
        <p:txBody>
          <a:bodyPr/>
          <a:lstStyle>
            <a:lvl1pPr>
              <a:defRPr sz="3164"/>
            </a:lvl1pPr>
          </a:lstStyle>
          <a:p>
            <a:r>
              <a:rPr lang="en-GB" dirty="0"/>
              <a:t> </a:t>
            </a:r>
            <a:r>
              <a:rPr dirty="0"/>
              <a:t>Title Text</a:t>
            </a:r>
          </a:p>
        </p:txBody>
      </p:sp>
      <p:sp>
        <p:nvSpPr>
          <p:cNvPr id="158" name="Shape 158"/>
          <p:cNvSpPr>
            <a:spLocks noGrp="1"/>
          </p:cNvSpPr>
          <p:nvPr>
            <p:ph type="body" idx="1"/>
          </p:nvPr>
        </p:nvSpPr>
        <p:spPr>
          <a:xfrm>
            <a:off x="704910" y="1241227"/>
            <a:ext cx="8189059" cy="4052348"/>
          </a:xfrm>
          <a:prstGeom prst="rect">
            <a:avLst/>
          </a:prstGeom>
        </p:spPr>
        <p:txBody>
          <a:bodyPr/>
          <a:lstStyle>
            <a:lvl1pPr marL="245964" indent="-245964">
              <a:defRPr sz="1992"/>
            </a:lvl1pPr>
            <a:lvl2pPr marL="506396" indent="-245964">
              <a:defRPr sz="1992"/>
            </a:lvl2pPr>
            <a:lvl3pPr marL="766829" indent="-245964">
              <a:defRPr sz="1992"/>
            </a:lvl3pPr>
            <a:lvl4pPr marL="1027261" indent="-245964">
              <a:defRPr sz="1992"/>
            </a:lvl4pPr>
            <a:lvl5pPr marL="1287694" indent="-245964">
              <a:defRPr sz="1992"/>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26846038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RegularSlide">
    <p:spTree>
      <p:nvGrpSpPr>
        <p:cNvPr id="1" name=""/>
        <p:cNvGrpSpPr/>
        <p:nvPr/>
      </p:nvGrpSpPr>
      <p:grpSpPr>
        <a:xfrm>
          <a:off x="0" y="0"/>
          <a:ext cx="0" cy="0"/>
          <a:chOff x="0" y="0"/>
          <a:chExt cx="0" cy="0"/>
        </a:xfrm>
      </p:grpSpPr>
      <p:sp>
        <p:nvSpPr>
          <p:cNvPr id="40" name="Shape 40"/>
          <p:cNvSpPr>
            <a:spLocks noGrp="1"/>
          </p:cNvSpPr>
          <p:nvPr>
            <p:ph type="body" idx="1"/>
          </p:nvPr>
        </p:nvSpPr>
        <p:spPr>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hape 157"/>
          <p:cNvSpPr>
            <a:spLocks noGrp="1"/>
          </p:cNvSpPr>
          <p:nvPr>
            <p:ph type="title" hasCustomPrompt="1"/>
          </p:nvPr>
        </p:nvSpPr>
        <p:spPr>
          <a:xfrm>
            <a:off x="704910" y="448468"/>
            <a:ext cx="8439090" cy="625528"/>
          </a:xfrm>
          <a:prstGeom prst="rect">
            <a:avLst/>
          </a:prstGeom>
          <a:solidFill>
            <a:schemeClr val="tx1"/>
          </a:solidFill>
        </p:spPr>
        <p:txBody>
          <a:bodyPr/>
          <a:lstStyle>
            <a:lvl1pPr>
              <a:defRPr sz="3164"/>
            </a:lvl1pPr>
          </a:lstStyle>
          <a:p>
            <a:r>
              <a:rPr lang="en-GB" dirty="0"/>
              <a:t> </a:t>
            </a:r>
            <a:r>
              <a:rPr dirty="0"/>
              <a:t>Title Text</a:t>
            </a:r>
          </a:p>
        </p:txBody>
      </p:sp>
    </p:spTree>
    <p:extLst>
      <p:ext uri="{BB962C8B-B14F-4D97-AF65-F5344CB8AC3E}">
        <p14:creationId xmlns:p14="http://schemas.microsoft.com/office/powerpoint/2010/main" val="345880844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58" name="Shape 58"/>
          <p:cNvSpPr>
            <a:spLocks noGrp="1"/>
          </p:cNvSpPr>
          <p:nvPr>
            <p:ph type="pic" idx="13"/>
          </p:nvPr>
        </p:nvSpPr>
        <p:spPr>
          <a:xfrm>
            <a:off x="1129606" y="372070"/>
            <a:ext cx="6875859" cy="3467695"/>
          </a:xfrm>
          <a:prstGeom prst="rect">
            <a:avLst/>
          </a:prstGeom>
        </p:spPr>
        <p:txBody>
          <a:bodyPr lIns="91439" tIns="45719" rIns="91439" bIns="45719">
            <a:noAutofit/>
          </a:bodyPr>
          <a:lstStyle/>
          <a:p>
            <a:endParaRPr/>
          </a:p>
        </p:txBody>
      </p:sp>
      <p:sp>
        <p:nvSpPr>
          <p:cNvPr id="59" name="Shape 59"/>
          <p:cNvSpPr>
            <a:spLocks noGrp="1"/>
          </p:cNvSpPr>
          <p:nvPr>
            <p:ph type="title"/>
          </p:nvPr>
        </p:nvSpPr>
        <p:spPr>
          <a:xfrm>
            <a:off x="892969" y="3936504"/>
            <a:ext cx="7358063" cy="833438"/>
          </a:xfrm>
          <a:prstGeom prst="rect">
            <a:avLst/>
          </a:prstGeom>
        </p:spPr>
        <p:txBody>
          <a:bodyPr anchor="b"/>
          <a:lstStyle>
            <a:lvl1pPr algn="ctr">
              <a:defRPr sz="4687">
                <a:solidFill>
                  <a:srgbClr val="000000"/>
                </a:solidFill>
              </a:defRPr>
            </a:lvl1pPr>
          </a:lstStyle>
          <a:p>
            <a:r>
              <a:t>Title Text</a:t>
            </a:r>
          </a:p>
        </p:txBody>
      </p:sp>
      <p:sp>
        <p:nvSpPr>
          <p:cNvPr id="60" name="Shape 60"/>
          <p:cNvSpPr>
            <a:spLocks noGrp="1"/>
          </p:cNvSpPr>
          <p:nvPr>
            <p:ph type="body" sz="quarter" idx="1"/>
          </p:nvPr>
        </p:nvSpPr>
        <p:spPr>
          <a:xfrm>
            <a:off x="892969" y="4799707"/>
            <a:ext cx="7358063" cy="662285"/>
          </a:xfrm>
          <a:prstGeom prst="rect">
            <a:avLst/>
          </a:prstGeom>
        </p:spPr>
        <p:txBody>
          <a:bodyPr/>
          <a:lstStyle>
            <a:lvl1pPr marL="0" indent="0" algn="ctr">
              <a:lnSpc>
                <a:spcPct val="100000"/>
              </a:lnSpc>
              <a:buSzTx/>
              <a:buNone/>
              <a:defRPr sz="1875">
                <a:latin typeface="+mn-lt"/>
                <a:ea typeface="+mn-ea"/>
                <a:cs typeface="+mn-cs"/>
                <a:sym typeface="Helvetica Light"/>
              </a:defRPr>
            </a:lvl1pPr>
            <a:lvl2pPr marL="0" indent="133937" algn="ctr">
              <a:lnSpc>
                <a:spcPct val="100000"/>
              </a:lnSpc>
              <a:buSzTx/>
              <a:buNone/>
              <a:defRPr sz="1875">
                <a:latin typeface="+mn-lt"/>
                <a:ea typeface="+mn-ea"/>
                <a:cs typeface="+mn-cs"/>
                <a:sym typeface="Helvetica Light"/>
              </a:defRPr>
            </a:lvl2pPr>
            <a:lvl3pPr marL="0" indent="267873" algn="ctr">
              <a:lnSpc>
                <a:spcPct val="100000"/>
              </a:lnSpc>
              <a:buSzTx/>
              <a:buNone/>
              <a:defRPr sz="1875">
                <a:latin typeface="+mn-lt"/>
                <a:ea typeface="+mn-ea"/>
                <a:cs typeface="+mn-cs"/>
                <a:sym typeface="Helvetica Light"/>
              </a:defRPr>
            </a:lvl3pPr>
            <a:lvl4pPr marL="0" indent="401810" algn="ctr">
              <a:lnSpc>
                <a:spcPct val="100000"/>
              </a:lnSpc>
              <a:buSzTx/>
              <a:buNone/>
              <a:defRPr sz="1875">
                <a:latin typeface="+mn-lt"/>
                <a:ea typeface="+mn-ea"/>
                <a:cs typeface="+mn-cs"/>
                <a:sym typeface="Helvetica Light"/>
              </a:defRPr>
            </a:lvl4pPr>
            <a:lvl5pPr marL="0" indent="535747" algn="ctr">
              <a:lnSpc>
                <a:spcPct val="100000"/>
              </a:lnSpc>
              <a:buSzTx/>
              <a:buNone/>
              <a:defRPr sz="1875">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1" name="Shape 61"/>
          <p:cNvSpPr>
            <a:spLocks noGrp="1"/>
          </p:cNvSpPr>
          <p:nvPr>
            <p:ph type="sldNum" sz="quarter" idx="2"/>
          </p:nvPr>
        </p:nvSpPr>
        <p:spPr>
          <a:xfrm>
            <a:off x="4437983" y="5417344"/>
            <a:ext cx="267702" cy="264944"/>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3822842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68" name="Shape 68"/>
          <p:cNvSpPr>
            <a:spLocks noGrp="1"/>
          </p:cNvSpPr>
          <p:nvPr>
            <p:ph type="title"/>
          </p:nvPr>
        </p:nvSpPr>
        <p:spPr>
          <a:xfrm>
            <a:off x="892969" y="1890117"/>
            <a:ext cx="7358063" cy="1934766"/>
          </a:xfrm>
          <a:prstGeom prst="rect">
            <a:avLst/>
          </a:prstGeom>
        </p:spPr>
        <p:txBody>
          <a:bodyPr anchor="ctr"/>
          <a:lstStyle>
            <a:lvl1pPr algn="ctr">
              <a:defRPr sz="4687">
                <a:solidFill>
                  <a:srgbClr val="000000"/>
                </a:solidFill>
              </a:defRPr>
            </a:lvl1pPr>
          </a:lstStyle>
          <a:p>
            <a:r>
              <a:t>Title Text</a:t>
            </a:r>
          </a:p>
        </p:txBody>
      </p:sp>
      <p:sp>
        <p:nvSpPr>
          <p:cNvPr id="69" name="Shape 6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574196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76" name="Shape 76"/>
          <p:cNvSpPr>
            <a:spLocks noGrp="1"/>
          </p:cNvSpPr>
          <p:nvPr>
            <p:ph type="pic" sz="half" idx="13"/>
          </p:nvPr>
        </p:nvSpPr>
        <p:spPr>
          <a:xfrm>
            <a:off x="4723805" y="372070"/>
            <a:ext cx="3750469" cy="4822031"/>
          </a:xfrm>
          <a:prstGeom prst="rect">
            <a:avLst/>
          </a:prstGeom>
        </p:spPr>
        <p:txBody>
          <a:bodyPr lIns="91439" tIns="45719" rIns="91439" bIns="45719">
            <a:noAutofit/>
          </a:bodyPr>
          <a:lstStyle/>
          <a:p>
            <a:endParaRPr/>
          </a:p>
        </p:txBody>
      </p:sp>
      <p:sp>
        <p:nvSpPr>
          <p:cNvPr id="77" name="Shape 77"/>
          <p:cNvSpPr>
            <a:spLocks noGrp="1"/>
          </p:cNvSpPr>
          <p:nvPr>
            <p:ph type="title"/>
          </p:nvPr>
        </p:nvSpPr>
        <p:spPr>
          <a:xfrm>
            <a:off x="669726" y="372070"/>
            <a:ext cx="3750469" cy="2336602"/>
          </a:xfrm>
          <a:prstGeom prst="rect">
            <a:avLst/>
          </a:prstGeom>
        </p:spPr>
        <p:txBody>
          <a:bodyPr anchor="b"/>
          <a:lstStyle>
            <a:lvl1pPr algn="ctr">
              <a:defRPr sz="3515">
                <a:solidFill>
                  <a:srgbClr val="000000"/>
                </a:solidFill>
              </a:defRPr>
            </a:lvl1pPr>
          </a:lstStyle>
          <a:p>
            <a:r>
              <a:t>Title Text</a:t>
            </a:r>
          </a:p>
        </p:txBody>
      </p:sp>
      <p:sp>
        <p:nvSpPr>
          <p:cNvPr id="78" name="Shape 78"/>
          <p:cNvSpPr>
            <a:spLocks noGrp="1"/>
          </p:cNvSpPr>
          <p:nvPr>
            <p:ph type="body" sz="quarter" idx="1"/>
          </p:nvPr>
        </p:nvSpPr>
        <p:spPr>
          <a:xfrm>
            <a:off x="669726" y="2790527"/>
            <a:ext cx="3750469" cy="2403574"/>
          </a:xfrm>
          <a:prstGeom prst="rect">
            <a:avLst/>
          </a:prstGeom>
        </p:spPr>
        <p:txBody>
          <a:bodyPr/>
          <a:lstStyle>
            <a:lvl1pPr marL="0" indent="0" algn="ctr">
              <a:lnSpc>
                <a:spcPct val="100000"/>
              </a:lnSpc>
              <a:buSzTx/>
              <a:buNone/>
              <a:defRPr sz="1875">
                <a:latin typeface="+mn-lt"/>
                <a:ea typeface="+mn-ea"/>
                <a:cs typeface="+mn-cs"/>
                <a:sym typeface="Helvetica Light"/>
              </a:defRPr>
            </a:lvl1pPr>
            <a:lvl2pPr marL="0" indent="133937" algn="ctr">
              <a:lnSpc>
                <a:spcPct val="100000"/>
              </a:lnSpc>
              <a:buSzTx/>
              <a:buNone/>
              <a:defRPr sz="1875">
                <a:latin typeface="+mn-lt"/>
                <a:ea typeface="+mn-ea"/>
                <a:cs typeface="+mn-cs"/>
                <a:sym typeface="Helvetica Light"/>
              </a:defRPr>
            </a:lvl2pPr>
            <a:lvl3pPr marL="0" indent="267873" algn="ctr">
              <a:lnSpc>
                <a:spcPct val="100000"/>
              </a:lnSpc>
              <a:buSzTx/>
              <a:buNone/>
              <a:defRPr sz="1875">
                <a:latin typeface="+mn-lt"/>
                <a:ea typeface="+mn-ea"/>
                <a:cs typeface="+mn-cs"/>
                <a:sym typeface="Helvetica Light"/>
              </a:defRPr>
            </a:lvl3pPr>
            <a:lvl4pPr marL="0" indent="401810" algn="ctr">
              <a:lnSpc>
                <a:spcPct val="100000"/>
              </a:lnSpc>
              <a:buSzTx/>
              <a:buNone/>
              <a:defRPr sz="1875">
                <a:latin typeface="+mn-lt"/>
                <a:ea typeface="+mn-ea"/>
                <a:cs typeface="+mn-cs"/>
                <a:sym typeface="Helvetica Light"/>
              </a:defRPr>
            </a:lvl4pPr>
            <a:lvl5pPr marL="0" indent="535747" algn="ctr">
              <a:lnSpc>
                <a:spcPct val="100000"/>
              </a:lnSpc>
              <a:buSzTx/>
              <a:buNone/>
              <a:defRPr sz="1875">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5230725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86" name="Shape 86"/>
          <p:cNvSpPr>
            <a:spLocks noGrp="1"/>
          </p:cNvSpPr>
          <p:nvPr>
            <p:ph type="title"/>
          </p:nvPr>
        </p:nvSpPr>
        <p:spPr>
          <a:xfrm>
            <a:off x="669727" y="260449"/>
            <a:ext cx="7804547" cy="1265039"/>
          </a:xfrm>
          <a:prstGeom prst="rect">
            <a:avLst/>
          </a:prstGeom>
        </p:spPr>
        <p:txBody>
          <a:bodyPr anchor="ctr"/>
          <a:lstStyle>
            <a:lvl1pPr algn="ctr">
              <a:defRPr sz="4687">
                <a:solidFill>
                  <a:srgbClr val="000000"/>
                </a:solidFill>
              </a:defRPr>
            </a:lvl1pPr>
          </a:lstStyle>
          <a:p>
            <a:r>
              <a:t>Title Text</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2295720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94" name="Shape 94"/>
          <p:cNvSpPr>
            <a:spLocks noGrp="1"/>
          </p:cNvSpPr>
          <p:nvPr>
            <p:ph type="title"/>
          </p:nvPr>
        </p:nvSpPr>
        <p:spPr>
          <a:xfrm>
            <a:off x="669727" y="260449"/>
            <a:ext cx="7804547" cy="1265039"/>
          </a:xfrm>
          <a:prstGeom prst="rect">
            <a:avLst/>
          </a:prstGeom>
        </p:spPr>
        <p:txBody>
          <a:bodyPr anchor="ctr"/>
          <a:lstStyle>
            <a:lvl1pPr algn="ctr">
              <a:defRPr sz="4687">
                <a:solidFill>
                  <a:srgbClr val="000000"/>
                </a:solidFill>
              </a:defRPr>
            </a:lvl1pPr>
          </a:lstStyle>
          <a:p>
            <a:r>
              <a:t>Title Text</a:t>
            </a:r>
          </a:p>
        </p:txBody>
      </p:sp>
      <p:sp>
        <p:nvSpPr>
          <p:cNvPr id="95" name="Shape 95"/>
          <p:cNvSpPr>
            <a:spLocks noGrp="1"/>
          </p:cNvSpPr>
          <p:nvPr>
            <p:ph type="body" idx="1"/>
          </p:nvPr>
        </p:nvSpPr>
        <p:spPr>
          <a:xfrm>
            <a:off x="669727" y="1525488"/>
            <a:ext cx="7804547" cy="3683496"/>
          </a:xfrm>
          <a:prstGeom prst="rect">
            <a:avLst/>
          </a:prstGeom>
        </p:spPr>
        <p:txBody>
          <a:bodyPr anchor="ctr"/>
          <a:lstStyle>
            <a:lvl1pPr>
              <a:lnSpc>
                <a:spcPct val="100000"/>
              </a:lnSpc>
              <a:spcBef>
                <a:spcPts val="2461"/>
              </a:spcBef>
              <a:buSzPct val="75000"/>
              <a:defRPr>
                <a:latin typeface="+mn-lt"/>
                <a:ea typeface="+mn-ea"/>
                <a:cs typeface="+mn-cs"/>
                <a:sym typeface="Helvetica Light"/>
              </a:defRPr>
            </a:lvl1pPr>
            <a:lvl2pPr>
              <a:lnSpc>
                <a:spcPct val="100000"/>
              </a:lnSpc>
              <a:spcBef>
                <a:spcPts val="2461"/>
              </a:spcBef>
              <a:buSzPct val="75000"/>
              <a:buChar char="•"/>
              <a:defRPr>
                <a:latin typeface="+mn-lt"/>
                <a:ea typeface="+mn-ea"/>
                <a:cs typeface="+mn-cs"/>
                <a:sym typeface="Helvetica Light"/>
              </a:defRPr>
            </a:lvl2pPr>
            <a:lvl3pPr>
              <a:lnSpc>
                <a:spcPct val="100000"/>
              </a:lnSpc>
              <a:spcBef>
                <a:spcPts val="2461"/>
              </a:spcBef>
              <a:buSzPct val="75000"/>
              <a:buChar char="•"/>
              <a:defRPr>
                <a:latin typeface="+mn-lt"/>
                <a:ea typeface="+mn-ea"/>
                <a:cs typeface="+mn-cs"/>
                <a:sym typeface="Helvetica Light"/>
              </a:defRPr>
            </a:lvl3pPr>
            <a:lvl4pPr>
              <a:lnSpc>
                <a:spcPct val="100000"/>
              </a:lnSpc>
              <a:spcBef>
                <a:spcPts val="2461"/>
              </a:spcBef>
              <a:buSzPct val="75000"/>
              <a:buChar char="•"/>
              <a:defRPr>
                <a:latin typeface="+mn-lt"/>
                <a:ea typeface="+mn-ea"/>
                <a:cs typeface="+mn-cs"/>
                <a:sym typeface="Helvetica Light"/>
              </a:defRPr>
            </a:lvl4pPr>
            <a:lvl5pPr>
              <a:lnSpc>
                <a:spcPct val="100000"/>
              </a:lnSpc>
              <a:spcBef>
                <a:spcPts val="2461"/>
              </a:spcBef>
              <a:buSzPct val="75000"/>
              <a:buChar char="•"/>
              <a:defRPr>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640187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2104422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03" name="Shape 103"/>
          <p:cNvSpPr>
            <a:spLocks noGrp="1"/>
          </p:cNvSpPr>
          <p:nvPr>
            <p:ph type="pic" sz="half" idx="13"/>
          </p:nvPr>
        </p:nvSpPr>
        <p:spPr>
          <a:xfrm>
            <a:off x="4723805" y="1525488"/>
            <a:ext cx="3750469" cy="3683496"/>
          </a:xfrm>
          <a:prstGeom prst="rect">
            <a:avLst/>
          </a:prstGeom>
        </p:spPr>
        <p:txBody>
          <a:bodyPr lIns="91439" tIns="45719" rIns="91439" bIns="45719">
            <a:noAutofit/>
          </a:bodyPr>
          <a:lstStyle/>
          <a:p>
            <a:endParaRPr/>
          </a:p>
        </p:txBody>
      </p:sp>
      <p:sp>
        <p:nvSpPr>
          <p:cNvPr id="104" name="Shape 104"/>
          <p:cNvSpPr>
            <a:spLocks noGrp="1"/>
          </p:cNvSpPr>
          <p:nvPr>
            <p:ph type="title"/>
          </p:nvPr>
        </p:nvSpPr>
        <p:spPr>
          <a:xfrm>
            <a:off x="669727" y="230684"/>
            <a:ext cx="7804547" cy="1265039"/>
          </a:xfrm>
          <a:prstGeom prst="rect">
            <a:avLst/>
          </a:prstGeom>
        </p:spPr>
        <p:txBody>
          <a:bodyPr anchor="ctr"/>
          <a:lstStyle>
            <a:lvl1pPr algn="ctr">
              <a:defRPr sz="4687">
                <a:solidFill>
                  <a:srgbClr val="000000"/>
                </a:solidFill>
              </a:defRPr>
            </a:lvl1pPr>
          </a:lstStyle>
          <a:p>
            <a:r>
              <a:t>Title Text</a:t>
            </a:r>
          </a:p>
        </p:txBody>
      </p:sp>
      <p:sp>
        <p:nvSpPr>
          <p:cNvPr id="105" name="Shape 105"/>
          <p:cNvSpPr>
            <a:spLocks noGrp="1"/>
          </p:cNvSpPr>
          <p:nvPr>
            <p:ph type="body" sz="half" idx="1"/>
          </p:nvPr>
        </p:nvSpPr>
        <p:spPr>
          <a:xfrm>
            <a:off x="669726" y="1525488"/>
            <a:ext cx="3750469" cy="3683496"/>
          </a:xfrm>
          <a:prstGeom prst="rect">
            <a:avLst/>
          </a:prstGeom>
        </p:spPr>
        <p:txBody>
          <a:bodyPr anchor="ctr"/>
          <a:lstStyle>
            <a:lvl1pPr marL="200905" indent="-200905">
              <a:lnSpc>
                <a:spcPct val="100000"/>
              </a:lnSpc>
              <a:spcBef>
                <a:spcPts val="1875"/>
              </a:spcBef>
              <a:buSzPct val="75000"/>
              <a:defRPr sz="1641">
                <a:latin typeface="+mn-lt"/>
                <a:ea typeface="+mn-ea"/>
                <a:cs typeface="+mn-cs"/>
                <a:sym typeface="Helvetica Light"/>
              </a:defRPr>
            </a:lvl1pPr>
            <a:lvl2pPr marL="401810" indent="-200905">
              <a:lnSpc>
                <a:spcPct val="100000"/>
              </a:lnSpc>
              <a:spcBef>
                <a:spcPts val="1875"/>
              </a:spcBef>
              <a:buSzPct val="75000"/>
              <a:buChar char="•"/>
              <a:defRPr sz="1641">
                <a:latin typeface="+mn-lt"/>
                <a:ea typeface="+mn-ea"/>
                <a:cs typeface="+mn-cs"/>
                <a:sym typeface="Helvetica Light"/>
              </a:defRPr>
            </a:lvl2pPr>
            <a:lvl3pPr marL="602715" indent="-200905">
              <a:lnSpc>
                <a:spcPct val="100000"/>
              </a:lnSpc>
              <a:spcBef>
                <a:spcPts val="1875"/>
              </a:spcBef>
              <a:buSzPct val="75000"/>
              <a:buChar char="•"/>
              <a:defRPr sz="1641">
                <a:latin typeface="+mn-lt"/>
                <a:ea typeface="+mn-ea"/>
                <a:cs typeface="+mn-cs"/>
                <a:sym typeface="Helvetica Light"/>
              </a:defRPr>
            </a:lvl3pPr>
            <a:lvl4pPr marL="803620" indent="-200905">
              <a:lnSpc>
                <a:spcPct val="100000"/>
              </a:lnSpc>
              <a:spcBef>
                <a:spcPts val="1875"/>
              </a:spcBef>
              <a:buSzPct val="75000"/>
              <a:buChar char="•"/>
              <a:defRPr sz="1641">
                <a:latin typeface="+mn-lt"/>
                <a:ea typeface="+mn-ea"/>
                <a:cs typeface="+mn-cs"/>
                <a:sym typeface="Helvetica Light"/>
              </a:defRPr>
            </a:lvl4pPr>
            <a:lvl5pPr marL="1004526" indent="-200905">
              <a:lnSpc>
                <a:spcPct val="100000"/>
              </a:lnSpc>
              <a:spcBef>
                <a:spcPts val="1875"/>
              </a:spcBef>
              <a:buSzPct val="75000"/>
              <a:buChar char="•"/>
              <a:defRPr sz="1641">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06" name="Shape 10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054930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13" name="Shape 113"/>
          <p:cNvSpPr>
            <a:spLocks noGrp="1"/>
          </p:cNvSpPr>
          <p:nvPr>
            <p:ph type="body" idx="1"/>
          </p:nvPr>
        </p:nvSpPr>
        <p:spPr>
          <a:xfrm>
            <a:off x="669727" y="744141"/>
            <a:ext cx="7804547" cy="4226719"/>
          </a:xfrm>
          <a:prstGeom prst="rect">
            <a:avLst/>
          </a:prstGeom>
        </p:spPr>
        <p:txBody>
          <a:bodyPr anchor="ctr"/>
          <a:lstStyle>
            <a:lvl1pPr>
              <a:lnSpc>
                <a:spcPct val="100000"/>
              </a:lnSpc>
              <a:spcBef>
                <a:spcPts val="2461"/>
              </a:spcBef>
              <a:buSzPct val="75000"/>
              <a:defRPr>
                <a:latin typeface="+mn-lt"/>
                <a:ea typeface="+mn-ea"/>
                <a:cs typeface="+mn-cs"/>
                <a:sym typeface="Helvetica Light"/>
              </a:defRPr>
            </a:lvl1pPr>
            <a:lvl2pPr>
              <a:lnSpc>
                <a:spcPct val="100000"/>
              </a:lnSpc>
              <a:spcBef>
                <a:spcPts val="2461"/>
              </a:spcBef>
              <a:buSzPct val="75000"/>
              <a:buChar char="•"/>
              <a:defRPr>
                <a:latin typeface="+mn-lt"/>
                <a:ea typeface="+mn-ea"/>
                <a:cs typeface="+mn-cs"/>
                <a:sym typeface="Helvetica Light"/>
              </a:defRPr>
            </a:lvl2pPr>
            <a:lvl3pPr>
              <a:lnSpc>
                <a:spcPct val="100000"/>
              </a:lnSpc>
              <a:spcBef>
                <a:spcPts val="2461"/>
              </a:spcBef>
              <a:buSzPct val="75000"/>
              <a:buChar char="•"/>
              <a:defRPr>
                <a:latin typeface="+mn-lt"/>
                <a:ea typeface="+mn-ea"/>
                <a:cs typeface="+mn-cs"/>
                <a:sym typeface="Helvetica Light"/>
              </a:defRPr>
            </a:lvl3pPr>
            <a:lvl4pPr>
              <a:lnSpc>
                <a:spcPct val="100000"/>
              </a:lnSpc>
              <a:spcBef>
                <a:spcPts val="2461"/>
              </a:spcBef>
              <a:buSzPct val="75000"/>
              <a:buChar char="•"/>
              <a:defRPr>
                <a:latin typeface="+mn-lt"/>
                <a:ea typeface="+mn-ea"/>
                <a:cs typeface="+mn-cs"/>
                <a:sym typeface="Helvetica Light"/>
              </a:defRPr>
            </a:lvl4pPr>
            <a:lvl5pPr>
              <a:lnSpc>
                <a:spcPct val="100000"/>
              </a:lnSpc>
              <a:spcBef>
                <a:spcPts val="2461"/>
              </a:spcBef>
              <a:buSzPct val="75000"/>
              <a:buChar char="•"/>
              <a:defRPr>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4" name="Shape 11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343928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21" name="Shape 121"/>
          <p:cNvSpPr>
            <a:spLocks noGrp="1"/>
          </p:cNvSpPr>
          <p:nvPr>
            <p:ph type="pic" sz="half" idx="13"/>
          </p:nvPr>
        </p:nvSpPr>
        <p:spPr>
          <a:xfrm>
            <a:off x="669726" y="520899"/>
            <a:ext cx="3750469" cy="4673203"/>
          </a:xfrm>
          <a:prstGeom prst="rect">
            <a:avLst/>
          </a:prstGeom>
        </p:spPr>
        <p:txBody>
          <a:bodyPr lIns="91439" tIns="45719" rIns="91439" bIns="45719">
            <a:noAutofit/>
          </a:bodyPr>
          <a:lstStyle/>
          <a:p>
            <a:endParaRPr/>
          </a:p>
        </p:txBody>
      </p:sp>
      <p:sp>
        <p:nvSpPr>
          <p:cNvPr id="122" name="Shape 122"/>
          <p:cNvSpPr>
            <a:spLocks noGrp="1"/>
          </p:cNvSpPr>
          <p:nvPr>
            <p:ph type="pic" sz="quarter" idx="14"/>
          </p:nvPr>
        </p:nvSpPr>
        <p:spPr>
          <a:xfrm>
            <a:off x="4723805" y="2984004"/>
            <a:ext cx="3750469" cy="2210098"/>
          </a:xfrm>
          <a:prstGeom prst="rect">
            <a:avLst/>
          </a:prstGeom>
        </p:spPr>
        <p:txBody>
          <a:bodyPr lIns="91439" tIns="45719" rIns="91439" bIns="45719">
            <a:noAutofit/>
          </a:bodyPr>
          <a:lstStyle/>
          <a:p>
            <a:endParaRPr/>
          </a:p>
        </p:txBody>
      </p:sp>
      <p:sp>
        <p:nvSpPr>
          <p:cNvPr id="123" name="Shape 123"/>
          <p:cNvSpPr>
            <a:spLocks noGrp="1"/>
          </p:cNvSpPr>
          <p:nvPr>
            <p:ph type="pic" sz="quarter" idx="15"/>
          </p:nvPr>
        </p:nvSpPr>
        <p:spPr>
          <a:xfrm>
            <a:off x="4728177" y="520898"/>
            <a:ext cx="3750469" cy="2210098"/>
          </a:xfrm>
          <a:prstGeom prst="rect">
            <a:avLst/>
          </a:prstGeom>
        </p:spPr>
        <p:txBody>
          <a:bodyPr lIns="91439" tIns="45719" rIns="91439" bIns="45719">
            <a:noAutofit/>
          </a:bodyPr>
          <a:lstStyle/>
          <a:p>
            <a:endParaRPr/>
          </a:p>
        </p:txBody>
      </p:sp>
      <p:sp>
        <p:nvSpPr>
          <p:cNvPr id="124" name="Shape 12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69083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31" name="Shape 131"/>
          <p:cNvSpPr>
            <a:spLocks noGrp="1"/>
          </p:cNvSpPr>
          <p:nvPr>
            <p:ph type="body" sz="quarter" idx="13"/>
          </p:nvPr>
        </p:nvSpPr>
        <p:spPr>
          <a:xfrm>
            <a:off x="892969" y="3728145"/>
            <a:ext cx="7358063" cy="318933"/>
          </a:xfrm>
          <a:prstGeom prst="rect">
            <a:avLst/>
          </a:prstGeom>
        </p:spPr>
        <p:txBody>
          <a:bodyPr>
            <a:spAutoFit/>
          </a:bodyPr>
          <a:lstStyle>
            <a:lvl1pPr marL="0" indent="0" algn="ctr">
              <a:lnSpc>
                <a:spcPct val="100000"/>
              </a:lnSpc>
              <a:buSzTx/>
              <a:buNone/>
              <a:defRPr sz="1406">
                <a:latin typeface="+mn-lt"/>
                <a:ea typeface="+mn-ea"/>
                <a:cs typeface="+mn-cs"/>
                <a:sym typeface="Helvetica Light"/>
              </a:defRPr>
            </a:lvl1pPr>
          </a:lstStyle>
          <a:p>
            <a:r>
              <a:t>–Johnny Appleseed</a:t>
            </a:r>
          </a:p>
        </p:txBody>
      </p:sp>
      <p:sp>
        <p:nvSpPr>
          <p:cNvPr id="132" name="Shape 132"/>
          <p:cNvSpPr>
            <a:spLocks noGrp="1"/>
          </p:cNvSpPr>
          <p:nvPr>
            <p:ph type="body" sz="quarter" idx="14"/>
          </p:nvPr>
        </p:nvSpPr>
        <p:spPr>
          <a:xfrm>
            <a:off x="892969" y="2478669"/>
            <a:ext cx="7358063" cy="445122"/>
          </a:xfrm>
          <a:prstGeom prst="rect">
            <a:avLst/>
          </a:prstGeom>
        </p:spPr>
        <p:txBody>
          <a:bodyPr anchor="ctr">
            <a:spAutoFit/>
          </a:bodyPr>
          <a:lstStyle>
            <a:lvl1pPr marL="0" indent="0" algn="ctr">
              <a:lnSpc>
                <a:spcPct val="100000"/>
              </a:lnSpc>
              <a:buSzTx/>
              <a:buNone/>
              <a:defRPr sz="2226">
                <a:latin typeface="+mn-lt"/>
                <a:ea typeface="+mn-ea"/>
                <a:cs typeface="+mn-cs"/>
                <a:sym typeface="Helvetica Light"/>
              </a:defRPr>
            </a:lvl1pPr>
          </a:lstStyle>
          <a:p>
            <a:r>
              <a:t>“Type a quote here.” </a:t>
            </a:r>
          </a:p>
        </p:txBody>
      </p:sp>
      <p:sp>
        <p:nvSpPr>
          <p:cNvPr id="133" name="Shape 13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6788823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40" name="Shape 140"/>
          <p:cNvSpPr>
            <a:spLocks noGrp="1"/>
          </p:cNvSpPr>
          <p:nvPr>
            <p:ph type="pic" idx="13"/>
          </p:nvPr>
        </p:nvSpPr>
        <p:spPr>
          <a:xfrm>
            <a:off x="0" y="0"/>
            <a:ext cx="9140216" cy="5715000"/>
          </a:xfrm>
          <a:prstGeom prst="rect">
            <a:avLst/>
          </a:prstGeom>
        </p:spPr>
        <p:txBody>
          <a:bodyPr lIns="91439" tIns="45719" rIns="91439" bIns="45719">
            <a:noAutofit/>
          </a:bodyPr>
          <a:lstStyle/>
          <a:p>
            <a:endParaRPr/>
          </a:p>
        </p:txBody>
      </p:sp>
      <p:sp>
        <p:nvSpPr>
          <p:cNvPr id="141" name="Shape 1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1927834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8" name="Shape 14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4833357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2_RegularSlide">
    <p:spTree>
      <p:nvGrpSpPr>
        <p:cNvPr id="1" name=""/>
        <p:cNvGrpSpPr/>
        <p:nvPr/>
      </p:nvGrpSpPr>
      <p:grpSpPr>
        <a:xfrm>
          <a:off x="0" y="0"/>
          <a:ext cx="0" cy="0"/>
          <a:chOff x="0" y="0"/>
          <a:chExt cx="0" cy="0"/>
        </a:xfrm>
      </p:grpSpPr>
      <p:sp>
        <p:nvSpPr>
          <p:cNvPr id="156" name="Shape 156"/>
          <p:cNvSpPr/>
          <p:nvPr/>
        </p:nvSpPr>
        <p:spPr>
          <a:xfrm>
            <a:off x="704910" y="357809"/>
            <a:ext cx="8176035" cy="806846"/>
          </a:xfrm>
          <a:prstGeom prst="rect">
            <a:avLst/>
          </a:prstGeom>
          <a:solidFill>
            <a:srgbClr val="000000"/>
          </a:solidFill>
          <a:ln w="12700">
            <a:miter lim="400000"/>
          </a:ln>
        </p:spPr>
        <p:txBody>
          <a:bodyPr lIns="29766" tIns="29766" rIns="29766" bIns="29766" anchor="ctr"/>
          <a:lstStyle/>
          <a:p>
            <a:pPr algn="ctr" defTabSz="342283" fontAlgn="auto" hangingPunct="0">
              <a:spcBef>
                <a:spcPts val="0"/>
              </a:spcBef>
              <a:spcAft>
                <a:spcPts val="0"/>
              </a:spcAft>
              <a:defRPr sz="2200">
                <a:solidFill>
                  <a:srgbClr val="FFFFFF"/>
                </a:solidFill>
              </a:defRPr>
            </a:pPr>
            <a:endParaRPr sz="1289" kern="0">
              <a:solidFill>
                <a:srgbClr val="FFFFFF"/>
              </a:solidFill>
              <a:latin typeface="Helvetica Light"/>
              <a:sym typeface="Helvetica Light"/>
            </a:endParaRPr>
          </a:p>
        </p:txBody>
      </p:sp>
      <p:sp>
        <p:nvSpPr>
          <p:cNvPr id="157" name="Shape 157"/>
          <p:cNvSpPr>
            <a:spLocks noGrp="1"/>
          </p:cNvSpPr>
          <p:nvPr>
            <p:ph type="title"/>
          </p:nvPr>
        </p:nvSpPr>
        <p:spPr>
          <a:xfrm>
            <a:off x="861950" y="448468"/>
            <a:ext cx="7810565" cy="625528"/>
          </a:xfrm>
          <a:prstGeom prst="rect">
            <a:avLst/>
          </a:prstGeom>
        </p:spPr>
        <p:txBody>
          <a:bodyPr/>
          <a:lstStyle>
            <a:lvl1pPr>
              <a:defRPr sz="3164"/>
            </a:lvl1pPr>
          </a:lstStyle>
          <a:p>
            <a:r>
              <a:t>Title Text</a:t>
            </a:r>
          </a:p>
        </p:txBody>
      </p:sp>
      <p:sp>
        <p:nvSpPr>
          <p:cNvPr id="158" name="Shape 158"/>
          <p:cNvSpPr>
            <a:spLocks noGrp="1"/>
          </p:cNvSpPr>
          <p:nvPr>
            <p:ph type="body" idx="1"/>
          </p:nvPr>
        </p:nvSpPr>
        <p:spPr>
          <a:xfrm>
            <a:off x="704910" y="1488894"/>
            <a:ext cx="7734180" cy="3804681"/>
          </a:xfrm>
          <a:prstGeom prst="rect">
            <a:avLst/>
          </a:prstGeom>
        </p:spPr>
        <p:txBody>
          <a:bodyPr/>
          <a:lstStyle>
            <a:lvl1pPr marL="245964" indent="-245964">
              <a:defRPr sz="1992"/>
            </a:lvl1pPr>
            <a:lvl2pPr marL="506396" indent="-245964">
              <a:defRPr sz="1992"/>
            </a:lvl2pPr>
            <a:lvl3pPr marL="766829" indent="-245964">
              <a:defRPr sz="1992"/>
            </a:lvl3pPr>
            <a:lvl4pPr marL="1027261" indent="-245964">
              <a:defRPr sz="1992"/>
            </a:lvl4pPr>
            <a:lvl5pPr marL="1287694" indent="-245964">
              <a:defRPr sz="1992"/>
            </a:lvl5pPr>
          </a:lstStyle>
          <a:p>
            <a:r>
              <a:t>Body Level One</a:t>
            </a:r>
          </a:p>
          <a:p>
            <a:pPr lvl="1"/>
            <a:r>
              <a:t>Body Level Two</a:t>
            </a:r>
          </a:p>
          <a:p>
            <a:pPr lvl="2"/>
            <a:r>
              <a:t>Body Level Three</a:t>
            </a:r>
          </a:p>
          <a:p>
            <a:pPr lvl="3"/>
            <a:r>
              <a:t>Body Level Four</a:t>
            </a:r>
          </a:p>
          <a:p>
            <a:pPr lvl="4"/>
            <a:r>
              <a:t>Body Level Five</a:t>
            </a:r>
          </a:p>
        </p:txBody>
      </p:sp>
      <p:sp>
        <p:nvSpPr>
          <p:cNvPr id="159" name="Shape 159"/>
          <p:cNvSpPr>
            <a:spLocks noGrp="1"/>
          </p:cNvSpPr>
          <p:nvPr>
            <p:ph type="sldNum" sz="quarter" idx="2"/>
          </p:nvPr>
        </p:nvSpPr>
        <p:spPr>
          <a:xfrm>
            <a:off x="4447913" y="5421064"/>
            <a:ext cx="250068" cy="246799"/>
          </a:xfrm>
          <a:prstGeom prst="rect">
            <a:avLst/>
          </a:prstGeom>
        </p:spPr>
        <p:txBody>
          <a:bodyPr/>
          <a:lstStyle>
            <a:lvl1pPr>
              <a:defRPr sz="937"/>
            </a:lvl1pPr>
          </a:lstStyle>
          <a:p>
            <a:fld id="{86CB4B4D-7CA3-9044-876B-883B54F8677D}" type="slidenum">
              <a:rPr/>
              <a:pPr/>
              <a:t>‹#›</a:t>
            </a:fld>
            <a:endParaRPr/>
          </a:p>
        </p:txBody>
      </p:sp>
    </p:spTree>
    <p:extLst>
      <p:ext uri="{BB962C8B-B14F-4D97-AF65-F5344CB8AC3E}">
        <p14:creationId xmlns:p14="http://schemas.microsoft.com/office/powerpoint/2010/main" val="403416986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9" y="5126039"/>
            <a:ext cx="27193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761940" eaLnBrk="1" fontAlgn="auto" hangingPunct="1">
              <a:spcBef>
                <a:spcPts val="0"/>
              </a:spcBef>
              <a:spcAft>
                <a:spcPts val="0"/>
              </a:spcAft>
              <a:defRPr/>
            </a:pPr>
            <a:endParaRPr lang="en-GB" sz="2000" kern="0">
              <a:solidFill>
                <a:srgbClr val="000000"/>
              </a:solidFill>
              <a:sym typeface="Helvetica Light"/>
            </a:endParaRPr>
          </a:p>
        </p:txBody>
      </p:sp>
      <p:sp>
        <p:nvSpPr>
          <p:cNvPr id="3" name="Pladsholder til indhold 2"/>
          <p:cNvSpPr>
            <a:spLocks noGrp="1"/>
          </p:cNvSpPr>
          <p:nvPr>
            <p:ph idx="1"/>
          </p:nvPr>
        </p:nvSpPr>
        <p:spPr>
          <a:xfrm>
            <a:off x="1008064"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4222312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endParaRPr lang="en-US" altLang="en-US">
              <a:solidFill>
                <a:prstClr val="black"/>
              </a:solidFill>
              <a:ea typeface="ＭＳ Ｐゴシック" pitchFamily="34" charset="-128"/>
            </a:endParaRPr>
          </a:p>
        </p:txBody>
      </p:sp>
      <p:sp>
        <p:nvSpPr>
          <p:cNvPr id="5" name="Footer Placeholder 4"/>
          <p:cNvSpPr>
            <a:spLocks noGrp="1"/>
          </p:cNvSpPr>
          <p:nvPr>
            <p:ph type="ftr" idx="11"/>
          </p:nvPr>
        </p:nvSpPr>
        <p:spPr/>
        <p:txBody>
          <a:bodyPr/>
          <a:lstStyle>
            <a:lvl1pPr>
              <a:defRPr/>
            </a:lvl1pPr>
          </a:lstStyle>
          <a:p>
            <a:endParaRPr lang="en-US" altLang="en-US">
              <a:solidFill>
                <a:prstClr val="black"/>
              </a:solidFill>
            </a:endParaRPr>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fld id="{03CB2D97-CBA2-442E-818A-F4591A3E6087}" type="slidenum">
              <a:rPr lang="en-US" altLang="en-US">
                <a:solidFill>
                  <a:prstClr val="black"/>
                </a:solidFill>
                <a:ea typeface="ＭＳ Ｐゴシック" pitchFamily="34" charset="-128"/>
              </a:rPr>
              <a:pPr/>
              <a:t>‹#›</a:t>
            </a:fld>
            <a:endParaRPr lang="en-US" altLang="en-US">
              <a:solidFill>
                <a:prstClr val="black"/>
              </a:solidFill>
              <a:ea typeface="ＭＳ Ｐゴシック" pitchFamily="34" charset="-128"/>
            </a:endParaRPr>
          </a:p>
        </p:txBody>
      </p:sp>
    </p:spTree>
    <p:extLst>
      <p:ext uri="{BB962C8B-B14F-4D97-AF65-F5344CB8AC3E}">
        <p14:creationId xmlns:p14="http://schemas.microsoft.com/office/powerpoint/2010/main" val="537152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3"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0" bIns="72000"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da-DK" sz="3200">
                <a:solidFill>
                  <a:prstClr val="white"/>
                </a:solidFill>
                <a:latin typeface="Calibri" pitchFamily="34" charset="0"/>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42025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solidFill>
                  <a:schemeClr val="bg1"/>
                </a:solidFill>
              </a:defRPr>
            </a:lvl1pPr>
          </a:lstStyle>
          <a:p>
            <a:pPr>
              <a:defRPr/>
            </a:pPr>
            <a:r>
              <a:rPr lang="da-DK" altLang="ja-JP"/>
              <a:t>www.itu.dk</a:t>
            </a:r>
            <a:endParaRPr lang="en-US" altLang="ja-JP"/>
          </a:p>
        </p:txBody>
      </p:sp>
    </p:spTree>
    <p:extLst>
      <p:ext uri="{BB962C8B-B14F-4D97-AF65-F5344CB8AC3E}">
        <p14:creationId xmlns:p14="http://schemas.microsoft.com/office/powerpoint/2010/main" val="3874127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3"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1901745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solidFill>
                <a:prstClr val="black"/>
              </a:solidFill>
            </a:endParaRP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248269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solidFill>
                <a:prstClr val="black"/>
              </a:solidFill>
              <a:latin typeface="Calibri" pitchFamily="34" charset="0"/>
              <a:ea typeface="ＭＳ Ｐゴシック" pitchFamily="34" charset="-128"/>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solidFill>
                  <a:prstClr val="black"/>
                </a:solidFill>
                <a:latin typeface="Calibri" pitchFamily="34" charset="0"/>
                <a:ea typeface="ＭＳ Ｐゴシック" pitchFamily="34" charset="-128"/>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solidFill>
                  <a:schemeClr val="bg1"/>
                </a:solidFill>
              </a:defRPr>
            </a:lvl1pPr>
          </a:lstStyle>
          <a:p>
            <a:pPr>
              <a:defRPr/>
            </a:pPr>
            <a:r>
              <a:rPr lang="da-DK" altLang="ja-JP">
                <a:solidFill>
                  <a:prstClr val="white"/>
                </a:solidFill>
              </a:rPr>
              <a:t>www.itu.dk</a:t>
            </a:r>
            <a:endParaRPr lang="en-US" altLang="ja-JP">
              <a:solidFill>
                <a:prstClr val="white"/>
              </a:solidFill>
            </a:endParaRPr>
          </a:p>
        </p:txBody>
      </p:sp>
    </p:spTree>
    <p:extLst>
      <p:ext uri="{BB962C8B-B14F-4D97-AF65-F5344CB8AC3E}">
        <p14:creationId xmlns:p14="http://schemas.microsoft.com/office/powerpoint/2010/main" val="1750622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solidFill>
                <a:prstClr val="black"/>
              </a:solidFill>
              <a:latin typeface="Calibri" pitchFamily="34" charset="0"/>
              <a:ea typeface="ＭＳ Ｐゴシック" pitchFamily="34" charset="-128"/>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solidFill>
                  <a:prstClr val="black"/>
                </a:solidFill>
                <a:latin typeface="Calibri" pitchFamily="34" charset="0"/>
                <a:ea typeface="ＭＳ Ｐゴシック" pitchFamily="34" charset="-128"/>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633321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solidFill>
                <a:prstClr val="black"/>
              </a:solidFill>
              <a:latin typeface="Calibri" pitchFamily="34" charset="0"/>
              <a:ea typeface="ＭＳ Ｐゴシック" pitchFamily="34" charset="-128"/>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solidFill>
                  <a:prstClr val="black"/>
                </a:solidFill>
                <a:latin typeface="Calibri" pitchFamily="34" charset="0"/>
                <a:ea typeface="ＭＳ Ｐゴシック" pitchFamily="34" charset="-128"/>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1710900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p:txBody>
          <a:bodyPr/>
          <a:lstStyle>
            <a:lvl1pPr>
              <a:defRPr/>
            </a:lvl1pPr>
          </a:lstStyle>
          <a:p>
            <a:pPr>
              <a:defRPr/>
            </a:pPr>
            <a:r>
              <a:rPr lang="da-DK" altLang="ja-JP">
                <a:solidFill>
                  <a:prstClr val="black"/>
                </a:solidFill>
              </a:rPr>
              <a:t>www.itu.dk</a:t>
            </a:r>
            <a:endParaRPr lang="en-US" altLang="ja-JP">
              <a:solidFill>
                <a:prstClr val="black"/>
              </a:solidFill>
            </a:endParaRPr>
          </a:p>
        </p:txBody>
      </p:sp>
    </p:spTree>
    <p:extLst>
      <p:ext uri="{BB962C8B-B14F-4D97-AF65-F5344CB8AC3E}">
        <p14:creationId xmlns:p14="http://schemas.microsoft.com/office/powerpoint/2010/main" val="3932224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endParaRPr lang="en-US" altLang="en-US">
              <a:solidFill>
                <a:prstClr val="black"/>
              </a:solidFill>
              <a:ea typeface="ＭＳ Ｐゴシック" pitchFamily="34" charset="-128"/>
            </a:endParaRPr>
          </a:p>
        </p:txBody>
      </p:sp>
      <p:sp>
        <p:nvSpPr>
          <p:cNvPr id="5" name="Footer Placeholder 4"/>
          <p:cNvSpPr>
            <a:spLocks noGrp="1"/>
          </p:cNvSpPr>
          <p:nvPr>
            <p:ph type="ftr" idx="11"/>
          </p:nvPr>
        </p:nvSpPr>
        <p:spPr/>
        <p:txBody>
          <a:bodyPr/>
          <a:lstStyle>
            <a:lvl1pPr>
              <a:defRPr/>
            </a:lvl1pPr>
          </a:lstStyle>
          <a:p>
            <a:endParaRPr lang="en-US" altLang="en-US">
              <a:solidFill>
                <a:prstClr val="black"/>
              </a:solidFill>
            </a:endParaRPr>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fld id="{03CB2D97-CBA2-442E-818A-F4591A3E6087}" type="slidenum">
              <a:rPr lang="en-US" altLang="en-US">
                <a:solidFill>
                  <a:prstClr val="black"/>
                </a:solidFill>
                <a:ea typeface="ＭＳ Ｐゴシック" pitchFamily="34" charset="-128"/>
              </a:rPr>
              <a:pPr/>
              <a:t>‹#›</a:t>
            </a:fld>
            <a:endParaRPr lang="en-US" altLang="en-US">
              <a:solidFill>
                <a:prstClr val="black"/>
              </a:solidFill>
              <a:ea typeface="ＭＳ Ｐゴシック" pitchFamily="34" charset="-128"/>
            </a:endParaRPr>
          </a:p>
        </p:txBody>
      </p:sp>
    </p:spTree>
    <p:extLst>
      <p:ext uri="{BB962C8B-B14F-4D97-AF65-F5344CB8AC3E}">
        <p14:creationId xmlns:p14="http://schemas.microsoft.com/office/powerpoint/2010/main" val="1603541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456481" y="5206147"/>
            <a:ext cx="2128320" cy="392442"/>
          </a:xfrm>
          <a:prstGeom prst="rect">
            <a:avLst/>
          </a:prstGeom>
        </p:spPr>
        <p:txBody>
          <a:bodyPr/>
          <a:lstStyle>
            <a:lvl1pPr>
              <a:defRPr/>
            </a:lvl1p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altLang="en-US" sz="2160" b="0"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
        <p:nvSpPr>
          <p:cNvPr id="3" name="Footer Placeholder 2"/>
          <p:cNvSpPr>
            <a:spLocks noGrp="1"/>
          </p:cNvSpPr>
          <p:nvPr>
            <p:ph type="ftr" idx="11"/>
          </p:nvPr>
        </p:nvSpPr>
        <p:spPr>
          <a:xfrm>
            <a:off x="3843338" y="5172077"/>
            <a:ext cx="1543050" cy="257175"/>
          </a:xfrm>
          <a:prstGeom prst="rect">
            <a:avLst/>
          </a:prstGeom>
        </p:spPr>
        <p:txBody>
          <a:bodyPr/>
          <a:lstStyle>
            <a:lvl1pPr>
              <a:defRPr/>
            </a:lvl1p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altLang="en-US"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4" name="Slide Number Placeholder 3"/>
          <p:cNvSpPr>
            <a:spLocks noGrp="1"/>
          </p:cNvSpPr>
          <p:nvPr>
            <p:ph type="sldNum" idx="12"/>
          </p:nvPr>
        </p:nvSpPr>
        <p:spPr>
          <a:xfrm>
            <a:off x="6556321" y="5206147"/>
            <a:ext cx="2128320" cy="392442"/>
          </a:xfrm>
          <a:prstGeom prst="rect">
            <a:avLst/>
          </a:prstGeom>
        </p:spPr>
        <p:txBody>
          <a:bodyPr/>
          <a:lstStyle>
            <a:lvl1pPr>
              <a:defRPr/>
            </a:lvl1pPr>
          </a:lstStyle>
          <a:p>
            <a:pPr marL="0" marR="0" lvl="0" indent="0" algn="l" defTabSz="411480" rtl="0" eaLnBrk="1" fontAlgn="base" latinLnBrk="0" hangingPunct="1">
              <a:lnSpc>
                <a:spcPct val="100000"/>
              </a:lnSpc>
              <a:spcBef>
                <a:spcPct val="0"/>
              </a:spcBef>
              <a:spcAft>
                <a:spcPct val="0"/>
              </a:spcAft>
              <a:buClrTx/>
              <a:buSzTx/>
              <a:buFontTx/>
              <a:buNone/>
              <a:tabLst/>
              <a:defRPr/>
            </a:pPr>
            <a:fld id="{B4608A69-7461-444A-A371-76C062866EDD}" type="slidenum">
              <a:rPr kumimoji="0" lang="en-US" altLang="en-US" sz="216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l" defTabSz="411480" rtl="0" eaLnBrk="1" fontAlgn="base" latinLnBrk="0" hangingPunct="1">
                <a:lnSpc>
                  <a:spcPct val="100000"/>
                </a:lnSpc>
                <a:spcBef>
                  <a:spcPct val="0"/>
                </a:spcBef>
                <a:spcAft>
                  <a:spcPct val="0"/>
                </a:spcAft>
                <a:buClrTx/>
                <a:buSzTx/>
                <a:buFontTx/>
                <a:buNone/>
                <a:tabLst/>
                <a:defRPr/>
              </a:pPr>
              <a:t>‹#›</a:t>
            </a:fld>
            <a:endParaRPr kumimoji="0" lang="en-US" altLang="en-US" sz="2160" b="0"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220869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Shape 13"/>
          <p:cNvSpPr>
            <a:spLocks noGrp="1"/>
          </p:cNvSpPr>
          <p:nvPr>
            <p:ph type="title"/>
          </p:nvPr>
        </p:nvSpPr>
        <p:spPr>
          <a:xfrm>
            <a:off x="892969" y="959941"/>
            <a:ext cx="7358063" cy="1934766"/>
          </a:xfrm>
          <a:prstGeom prst="rect">
            <a:avLst/>
          </a:prstGeom>
        </p:spPr>
        <p:txBody>
          <a:bodyPr anchor="b"/>
          <a:lstStyle>
            <a:lvl1pPr algn="ctr">
              <a:defRPr sz="4687">
                <a:solidFill>
                  <a:srgbClr val="000000"/>
                </a:solidFill>
              </a:defRPr>
            </a:lvl1pPr>
          </a:lstStyle>
          <a:p>
            <a:r>
              <a:t>Title Text</a:t>
            </a:r>
          </a:p>
        </p:txBody>
      </p:sp>
      <p:sp>
        <p:nvSpPr>
          <p:cNvPr id="14" name="Shape 14"/>
          <p:cNvSpPr>
            <a:spLocks noGrp="1"/>
          </p:cNvSpPr>
          <p:nvPr>
            <p:ph type="body" sz="quarter" idx="1"/>
          </p:nvPr>
        </p:nvSpPr>
        <p:spPr>
          <a:xfrm>
            <a:off x="892969" y="2946797"/>
            <a:ext cx="7358063" cy="662285"/>
          </a:xfrm>
          <a:prstGeom prst="rect">
            <a:avLst/>
          </a:prstGeom>
        </p:spPr>
        <p:txBody>
          <a:bodyPr/>
          <a:lstStyle>
            <a:lvl1pPr marL="0" indent="0" algn="ctr">
              <a:lnSpc>
                <a:spcPct val="100000"/>
              </a:lnSpc>
              <a:buSzTx/>
              <a:buNone/>
              <a:defRPr sz="1875">
                <a:latin typeface="+mn-lt"/>
                <a:ea typeface="+mn-ea"/>
                <a:cs typeface="+mn-cs"/>
                <a:sym typeface="Helvetica Light"/>
              </a:defRPr>
            </a:lvl1pPr>
            <a:lvl2pPr marL="0" indent="133937" algn="ctr">
              <a:lnSpc>
                <a:spcPct val="100000"/>
              </a:lnSpc>
              <a:buSzTx/>
              <a:buNone/>
              <a:defRPr sz="1875">
                <a:latin typeface="+mn-lt"/>
                <a:ea typeface="+mn-ea"/>
                <a:cs typeface="+mn-cs"/>
                <a:sym typeface="Helvetica Light"/>
              </a:defRPr>
            </a:lvl2pPr>
            <a:lvl3pPr marL="0" indent="267873" algn="ctr">
              <a:lnSpc>
                <a:spcPct val="100000"/>
              </a:lnSpc>
              <a:buSzTx/>
              <a:buNone/>
              <a:defRPr sz="1875">
                <a:latin typeface="+mn-lt"/>
                <a:ea typeface="+mn-ea"/>
                <a:cs typeface="+mn-cs"/>
                <a:sym typeface="Helvetica Light"/>
              </a:defRPr>
            </a:lvl3pPr>
            <a:lvl4pPr marL="0" indent="401810" algn="ctr">
              <a:lnSpc>
                <a:spcPct val="100000"/>
              </a:lnSpc>
              <a:buSzTx/>
              <a:buNone/>
              <a:defRPr sz="1875">
                <a:latin typeface="+mn-lt"/>
                <a:ea typeface="+mn-ea"/>
                <a:cs typeface="+mn-cs"/>
                <a:sym typeface="Helvetica Light"/>
              </a:defRPr>
            </a:lvl4pPr>
            <a:lvl5pPr marL="0" indent="535747" algn="ctr">
              <a:lnSpc>
                <a:spcPct val="100000"/>
              </a:lnSpc>
              <a:buSzTx/>
              <a:buNone/>
              <a:defRPr sz="1875">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5544695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06500"/>
            <a:ext cx="8001000" cy="635000"/>
          </a:xfrm>
        </p:spPr>
        <p:txBody>
          <a:bodyPr anchor="b">
            <a:normAutofit/>
          </a:bodyPr>
          <a:lstStyle>
            <a:lvl1pPr algn="ctr">
              <a:defRPr sz="3667" baseline="0"/>
            </a:lvl1pPr>
          </a:lstStyle>
          <a:p>
            <a:r>
              <a:rPr lang="en-US" dirty="0"/>
              <a:t>Click to edit Master title style</a:t>
            </a:r>
            <a:endParaRPr lang="en-GB"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B23216F-B1AE-48CB-A341-66B6631CDE89}" type="datetimeFigureOut">
              <a:rPr lang="en-GB" smtClean="0">
                <a:solidFill>
                  <a:prstClr val="black">
                    <a:tint val="75000"/>
                  </a:prstClr>
                </a:solidFill>
              </a:rPr>
              <a:pPr/>
              <a:t>13/08/2025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81E1276-2523-4085-9662-2798F970EBC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54856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1855307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23216F-B1AE-48CB-A341-66B6631CDE89}" type="datetimeFigureOut">
              <a:rPr lang="en-GB" smtClean="0">
                <a:solidFill>
                  <a:prstClr val="black">
                    <a:tint val="75000"/>
                  </a:prstClr>
                </a:solidFill>
              </a:rPr>
              <a:pPr/>
              <a:t>13/08/2025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81E1276-2523-4085-9662-2798F970EBC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40538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3111500"/>
            <a:ext cx="8520112" cy="601928"/>
          </a:xfrm>
        </p:spPr>
        <p:txBody>
          <a:bodyPr anchor="b">
            <a:normAutofit/>
          </a:bodyPr>
          <a:lstStyle>
            <a:lvl1pPr>
              <a:defRPr sz="3667"/>
            </a:lvl1pPr>
          </a:lstStyle>
          <a:p>
            <a:r>
              <a:rPr lang="en-US" dirty="0"/>
              <a:t> Click to edit Master title style</a:t>
            </a:r>
            <a:endParaRPr lang="en-GB" dirty="0"/>
          </a:p>
        </p:txBody>
      </p:sp>
      <p:sp>
        <p:nvSpPr>
          <p:cNvPr id="3" name="Text Placeholder 2"/>
          <p:cNvSpPr>
            <a:spLocks noGrp="1"/>
          </p:cNvSpPr>
          <p:nvPr>
            <p:ph type="body" idx="1"/>
          </p:nvPr>
        </p:nvSpPr>
        <p:spPr>
          <a:xfrm>
            <a:off x="623888" y="3824553"/>
            <a:ext cx="78867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23216F-B1AE-48CB-A341-66B6631CDE89}" type="datetimeFigureOut">
              <a:rPr lang="en-GB" smtClean="0">
                <a:solidFill>
                  <a:prstClr val="black">
                    <a:tint val="75000"/>
                  </a:prstClr>
                </a:solidFill>
              </a:rPr>
              <a:pPr/>
              <a:t>13/08/2025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81E1276-2523-4085-9662-2798F970EBC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43544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Click to edit Master title style</a:t>
            </a:r>
            <a:endParaRPr lang="en-GB" dirty="0"/>
          </a:p>
        </p:txBody>
      </p:sp>
      <p:sp>
        <p:nvSpPr>
          <p:cNvPr id="3" name="Content Placeholder 2"/>
          <p:cNvSpPr>
            <a:spLocks noGrp="1"/>
          </p:cNvSpPr>
          <p:nvPr>
            <p:ph sz="half" idx="1"/>
          </p:nvPr>
        </p:nvSpPr>
        <p:spPr>
          <a:xfrm>
            <a:off x="628650" y="1521354"/>
            <a:ext cx="386715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521354"/>
            <a:ext cx="386715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B23216F-B1AE-48CB-A341-66B6631CDE89}" type="datetimeFigureOut">
              <a:rPr lang="en-GB" smtClean="0">
                <a:solidFill>
                  <a:prstClr val="black">
                    <a:tint val="75000"/>
                  </a:prstClr>
                </a:solidFill>
              </a:rPr>
              <a:pPr/>
              <a:t>13/08/2025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81E1276-2523-4085-9662-2798F970EBC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3936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304271"/>
            <a:ext cx="8513762" cy="711729"/>
          </a:xfrm>
        </p:spPr>
        <p:txBody>
          <a:bodyPr/>
          <a:lstStyle>
            <a:lvl1pPr>
              <a:defRPr/>
            </a:lvl1pPr>
          </a:lstStyle>
          <a:p>
            <a:r>
              <a:rPr lang="en-US" dirty="0"/>
              <a:t> Click to edit Master title style</a:t>
            </a:r>
            <a:endParaRPr lang="en-GB" dirty="0"/>
          </a:p>
        </p:txBody>
      </p:sp>
      <p:sp>
        <p:nvSpPr>
          <p:cNvPr id="3" name="Text Placeholder 2"/>
          <p:cNvSpPr>
            <a:spLocks noGrp="1"/>
          </p:cNvSpPr>
          <p:nvPr>
            <p:ph type="body" idx="1"/>
          </p:nvPr>
        </p:nvSpPr>
        <p:spPr>
          <a:xfrm>
            <a:off x="630239" y="1400969"/>
            <a:ext cx="3868737"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30239" y="2087563"/>
            <a:ext cx="3868737"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400969"/>
            <a:ext cx="3887788"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29150" y="2087563"/>
            <a:ext cx="3887788"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B23216F-B1AE-48CB-A341-66B6631CDE89}" type="datetimeFigureOut">
              <a:rPr lang="en-GB" smtClean="0">
                <a:solidFill>
                  <a:prstClr val="black">
                    <a:tint val="75000"/>
                  </a:prstClr>
                </a:solidFill>
              </a:rPr>
              <a:pPr/>
              <a:t>13/08/2025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81E1276-2523-4085-9662-2798F970EBC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420379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Click to edit Master title style</a:t>
            </a:r>
            <a:endParaRPr lang="en-GB" dirty="0"/>
          </a:p>
        </p:txBody>
      </p:sp>
      <p:sp>
        <p:nvSpPr>
          <p:cNvPr id="3" name="Date Placeholder 2"/>
          <p:cNvSpPr>
            <a:spLocks noGrp="1"/>
          </p:cNvSpPr>
          <p:nvPr>
            <p:ph type="dt" sz="half" idx="10"/>
          </p:nvPr>
        </p:nvSpPr>
        <p:spPr/>
        <p:txBody>
          <a:bodyPr/>
          <a:lstStyle/>
          <a:p>
            <a:fld id="{FB23216F-B1AE-48CB-A341-66B6631CDE89}" type="datetimeFigureOut">
              <a:rPr lang="en-GB" smtClean="0">
                <a:solidFill>
                  <a:prstClr val="black">
                    <a:tint val="75000"/>
                  </a:prstClr>
                </a:solidFill>
              </a:rPr>
              <a:pPr/>
              <a:t>13/08/2025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81E1276-2523-4085-9662-2798F970EBC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6282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23216F-B1AE-48CB-A341-66B6631CDE89}" type="datetimeFigureOut">
              <a:rPr lang="en-GB" smtClean="0">
                <a:solidFill>
                  <a:prstClr val="black">
                    <a:tint val="75000"/>
                  </a:prstClr>
                </a:solidFill>
              </a:rPr>
              <a:pPr/>
              <a:t>13/08/2025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81E1276-2523-4085-9662-2798F970EBC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24252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23216F-B1AE-48CB-A341-66B6631CDE89}" type="datetimeFigureOut">
              <a:rPr lang="en-GB" smtClean="0">
                <a:solidFill>
                  <a:prstClr val="black">
                    <a:tint val="75000"/>
                  </a:prstClr>
                </a:solidFill>
              </a:rPr>
              <a:pPr/>
              <a:t>13/08/2025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81E1276-2523-4085-9662-2798F970EBC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42974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17500"/>
            <a:ext cx="7793038" cy="508000"/>
          </a:xfrm>
        </p:spPr>
        <p:txBody>
          <a:bodyPr/>
          <a:lstStyle/>
          <a:p>
            <a:r>
              <a:rPr lang="en-US"/>
              <a:t>Click to edit Master title style</a:t>
            </a:r>
          </a:p>
        </p:txBody>
      </p:sp>
      <p:sp>
        <p:nvSpPr>
          <p:cNvPr id="3" name="Text Placeholder 2"/>
          <p:cNvSpPr>
            <a:spLocks noGrp="1"/>
          </p:cNvSpPr>
          <p:nvPr>
            <p:ph type="body" sz="half" idx="1"/>
          </p:nvPr>
        </p:nvSpPr>
        <p:spPr>
          <a:xfrm>
            <a:off x="381000" y="1143000"/>
            <a:ext cx="4114800" cy="425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114800" cy="425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59"/>
          <p:cNvSpPr>
            <a:spLocks noGrp="1" noChangeArrowheads="1"/>
          </p:cNvSpPr>
          <p:nvPr>
            <p:ph type="dt" sz="half" idx="10"/>
          </p:nvPr>
        </p:nvSpPr>
        <p:spPr>
          <a:ln/>
        </p:spPr>
        <p:txBody>
          <a:bodyPr/>
          <a:lstStyle>
            <a:lvl1pPr>
              <a:defRPr/>
            </a:lvl1pPr>
          </a:lstStyle>
          <a:p>
            <a:pPr>
              <a:defRPr/>
            </a:pPr>
            <a:fld id="{4FDBC885-8E8C-4F0D-A92B-DEE97ABC75E9}" type="datetime1">
              <a:rPr lang="en-US">
                <a:solidFill>
                  <a:prstClr val="black">
                    <a:tint val="75000"/>
                  </a:prstClr>
                </a:solidFill>
              </a:rPr>
              <a:pPr>
                <a:defRPr/>
              </a:pPr>
              <a:t>8/13/2025</a:t>
            </a:fld>
            <a:endParaRPr lang="en-US">
              <a:solidFill>
                <a:prstClr val="black">
                  <a:tint val="75000"/>
                </a:prstClr>
              </a:solidFill>
            </a:endParaRPr>
          </a:p>
        </p:txBody>
      </p:sp>
      <p:sp>
        <p:nvSpPr>
          <p:cNvPr id="6" name="Rectangle 2060"/>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rPr>
              <a:t>Data Mining: Concepts and Techniques</a:t>
            </a:r>
          </a:p>
        </p:txBody>
      </p:sp>
      <p:sp>
        <p:nvSpPr>
          <p:cNvPr id="7" name="Rectangle 2061"/>
          <p:cNvSpPr>
            <a:spLocks noGrp="1" noChangeArrowheads="1"/>
          </p:cNvSpPr>
          <p:nvPr>
            <p:ph type="sldNum" sz="quarter" idx="12"/>
          </p:nvPr>
        </p:nvSpPr>
        <p:spPr>
          <a:ln/>
        </p:spPr>
        <p:txBody>
          <a:bodyPr/>
          <a:lstStyle>
            <a:lvl1pPr>
              <a:defRPr/>
            </a:lvl1pPr>
          </a:lstStyle>
          <a:p>
            <a:fld id="{B176D57A-2F51-45FF-8794-36324F07A8C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44585777"/>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0" y="5126038"/>
            <a:ext cx="27193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5"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5"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2732020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RegularSlide">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6CB4B4D-7CA3-9044-876B-883B54F8677D}" type="slidenum">
              <a:rPr kumimoji="0" sz="1000" b="0" i="0" u="none" strike="noStrike" kern="1200" cap="none" spc="0" normalizeH="0" baseline="0" noProof="0">
                <a:ln>
                  <a:noFill/>
                </a:ln>
                <a:solidFill>
                  <a:prstClr val="black">
                    <a:tint val="75000"/>
                  </a:prstClr>
                </a:solidFill>
                <a:effectLst/>
                <a:uLnTx/>
                <a:uFillTx/>
                <a:latin typeface="Arial"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sz="1000" b="0" i="0" u="none" strike="noStrike" kern="1200" cap="none" spc="0" normalizeH="0" baseline="0" noProof="0">
              <a:ln>
                <a:noFill/>
              </a:ln>
              <a:solidFill>
                <a:prstClr val="black">
                  <a:tint val="75000"/>
                </a:prstClr>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10304845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1009183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Shape 13"/>
          <p:cNvSpPr>
            <a:spLocks noGrp="1"/>
          </p:cNvSpPr>
          <p:nvPr>
            <p:ph type="title"/>
          </p:nvPr>
        </p:nvSpPr>
        <p:spPr>
          <a:xfrm>
            <a:off x="892969" y="959941"/>
            <a:ext cx="7358063" cy="1934766"/>
          </a:xfrm>
          <a:prstGeom prst="rect">
            <a:avLst/>
          </a:prstGeom>
        </p:spPr>
        <p:txBody>
          <a:bodyPr anchor="b"/>
          <a:lstStyle>
            <a:lvl1pPr algn="ctr">
              <a:defRPr sz="4687">
                <a:solidFill>
                  <a:srgbClr val="000000"/>
                </a:solidFill>
              </a:defRPr>
            </a:lvl1pPr>
          </a:lstStyle>
          <a:p>
            <a:r>
              <a:t>Title Text</a:t>
            </a:r>
          </a:p>
        </p:txBody>
      </p:sp>
      <p:sp>
        <p:nvSpPr>
          <p:cNvPr id="14" name="Shape 14"/>
          <p:cNvSpPr>
            <a:spLocks noGrp="1"/>
          </p:cNvSpPr>
          <p:nvPr>
            <p:ph type="body" sz="quarter" idx="1"/>
          </p:nvPr>
        </p:nvSpPr>
        <p:spPr>
          <a:xfrm>
            <a:off x="892969" y="2946797"/>
            <a:ext cx="7358063" cy="662285"/>
          </a:xfrm>
          <a:prstGeom prst="rect">
            <a:avLst/>
          </a:prstGeom>
        </p:spPr>
        <p:txBody>
          <a:bodyPr/>
          <a:lstStyle>
            <a:lvl1pPr marL="0" indent="0" algn="ctr">
              <a:lnSpc>
                <a:spcPct val="100000"/>
              </a:lnSpc>
              <a:buSzTx/>
              <a:buNone/>
              <a:defRPr sz="1875">
                <a:latin typeface="+mn-lt"/>
                <a:ea typeface="+mn-ea"/>
                <a:cs typeface="+mn-cs"/>
                <a:sym typeface="Helvetica Light"/>
              </a:defRPr>
            </a:lvl1pPr>
            <a:lvl2pPr marL="0" indent="133937" algn="ctr">
              <a:lnSpc>
                <a:spcPct val="100000"/>
              </a:lnSpc>
              <a:buSzTx/>
              <a:buNone/>
              <a:defRPr sz="1875">
                <a:latin typeface="+mn-lt"/>
                <a:ea typeface="+mn-ea"/>
                <a:cs typeface="+mn-cs"/>
                <a:sym typeface="Helvetica Light"/>
              </a:defRPr>
            </a:lvl2pPr>
            <a:lvl3pPr marL="0" indent="267873" algn="ctr">
              <a:lnSpc>
                <a:spcPct val="100000"/>
              </a:lnSpc>
              <a:buSzTx/>
              <a:buNone/>
              <a:defRPr sz="1875">
                <a:latin typeface="+mn-lt"/>
                <a:ea typeface="+mn-ea"/>
                <a:cs typeface="+mn-cs"/>
                <a:sym typeface="Helvetica Light"/>
              </a:defRPr>
            </a:lvl3pPr>
            <a:lvl4pPr marL="0" indent="401810" algn="ctr">
              <a:lnSpc>
                <a:spcPct val="100000"/>
              </a:lnSpc>
              <a:buSzTx/>
              <a:buNone/>
              <a:defRPr sz="1875">
                <a:latin typeface="+mn-lt"/>
                <a:ea typeface="+mn-ea"/>
                <a:cs typeface="+mn-cs"/>
                <a:sym typeface="Helvetica Light"/>
              </a:defRPr>
            </a:lvl4pPr>
            <a:lvl5pPr marL="0" indent="535747" algn="ctr">
              <a:lnSpc>
                <a:spcPct val="100000"/>
              </a:lnSpc>
              <a:buSzTx/>
              <a:buNone/>
              <a:defRPr sz="1875">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19422705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reserve="1">
  <p:cSld name="1_RegularSlide">
    <p:spTree>
      <p:nvGrpSpPr>
        <p:cNvPr id="1" name=""/>
        <p:cNvGrpSpPr/>
        <p:nvPr/>
      </p:nvGrpSpPr>
      <p:grpSpPr>
        <a:xfrm>
          <a:off x="0" y="0"/>
          <a:ext cx="0" cy="0"/>
          <a:chOff x="0" y="0"/>
          <a:chExt cx="0" cy="0"/>
        </a:xfrm>
      </p:grpSpPr>
      <p:sp>
        <p:nvSpPr>
          <p:cNvPr id="157" name="Shape 157"/>
          <p:cNvSpPr>
            <a:spLocks noGrp="1"/>
          </p:cNvSpPr>
          <p:nvPr>
            <p:ph type="title" hasCustomPrompt="1"/>
          </p:nvPr>
        </p:nvSpPr>
        <p:spPr>
          <a:xfrm>
            <a:off x="704910" y="448468"/>
            <a:ext cx="8439090" cy="625528"/>
          </a:xfrm>
          <a:prstGeom prst="rect">
            <a:avLst/>
          </a:prstGeom>
          <a:solidFill>
            <a:schemeClr val="tx1"/>
          </a:solidFill>
        </p:spPr>
        <p:txBody>
          <a:bodyPr/>
          <a:lstStyle>
            <a:lvl1pPr>
              <a:defRPr sz="3164"/>
            </a:lvl1pPr>
          </a:lstStyle>
          <a:p>
            <a:r>
              <a:rPr lang="en-GB" dirty="0"/>
              <a:t> </a:t>
            </a:r>
            <a:r>
              <a:rPr dirty="0"/>
              <a:t>Title Text</a:t>
            </a:r>
          </a:p>
        </p:txBody>
      </p:sp>
      <p:sp>
        <p:nvSpPr>
          <p:cNvPr id="158" name="Shape 158"/>
          <p:cNvSpPr>
            <a:spLocks noGrp="1"/>
          </p:cNvSpPr>
          <p:nvPr>
            <p:ph type="body" idx="1"/>
          </p:nvPr>
        </p:nvSpPr>
        <p:spPr>
          <a:xfrm>
            <a:off x="704910" y="1241227"/>
            <a:ext cx="8189059" cy="4052348"/>
          </a:xfrm>
          <a:prstGeom prst="rect">
            <a:avLst/>
          </a:prstGeom>
        </p:spPr>
        <p:txBody>
          <a:bodyPr/>
          <a:lstStyle>
            <a:lvl1pPr marL="245964" indent="-245964">
              <a:defRPr sz="1992"/>
            </a:lvl1pPr>
            <a:lvl2pPr marL="506396" indent="-245964">
              <a:defRPr sz="1992"/>
            </a:lvl2pPr>
            <a:lvl3pPr marL="766829" indent="-245964">
              <a:defRPr sz="1992"/>
            </a:lvl3pPr>
            <a:lvl4pPr marL="1027261" indent="-245964">
              <a:defRPr sz="1992"/>
            </a:lvl4pPr>
            <a:lvl5pPr marL="1287694" indent="-245964">
              <a:defRPr sz="1992"/>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69557858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RegularSlide">
    <p:spTree>
      <p:nvGrpSpPr>
        <p:cNvPr id="1" name=""/>
        <p:cNvGrpSpPr/>
        <p:nvPr/>
      </p:nvGrpSpPr>
      <p:grpSpPr>
        <a:xfrm>
          <a:off x="0" y="0"/>
          <a:ext cx="0" cy="0"/>
          <a:chOff x="0" y="0"/>
          <a:chExt cx="0" cy="0"/>
        </a:xfrm>
      </p:grpSpPr>
      <p:sp>
        <p:nvSpPr>
          <p:cNvPr id="40" name="Shape 40"/>
          <p:cNvSpPr>
            <a:spLocks noGrp="1"/>
          </p:cNvSpPr>
          <p:nvPr>
            <p:ph type="body" idx="1"/>
          </p:nvPr>
        </p:nvSpPr>
        <p:spPr>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hape 157"/>
          <p:cNvSpPr>
            <a:spLocks noGrp="1"/>
          </p:cNvSpPr>
          <p:nvPr>
            <p:ph type="title" hasCustomPrompt="1"/>
          </p:nvPr>
        </p:nvSpPr>
        <p:spPr>
          <a:xfrm>
            <a:off x="704910" y="448468"/>
            <a:ext cx="8439090" cy="625528"/>
          </a:xfrm>
          <a:prstGeom prst="rect">
            <a:avLst/>
          </a:prstGeom>
          <a:solidFill>
            <a:schemeClr val="tx1"/>
          </a:solidFill>
        </p:spPr>
        <p:txBody>
          <a:bodyPr/>
          <a:lstStyle>
            <a:lvl1pPr>
              <a:defRPr sz="3164"/>
            </a:lvl1pPr>
          </a:lstStyle>
          <a:p>
            <a:r>
              <a:rPr lang="en-GB" dirty="0"/>
              <a:t> </a:t>
            </a:r>
            <a:r>
              <a:rPr dirty="0"/>
              <a:t>Title Text</a:t>
            </a:r>
          </a:p>
        </p:txBody>
      </p:sp>
    </p:spTree>
    <p:extLst>
      <p:ext uri="{BB962C8B-B14F-4D97-AF65-F5344CB8AC3E}">
        <p14:creationId xmlns:p14="http://schemas.microsoft.com/office/powerpoint/2010/main" val="137791755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58" name="Shape 58"/>
          <p:cNvSpPr>
            <a:spLocks noGrp="1"/>
          </p:cNvSpPr>
          <p:nvPr>
            <p:ph type="pic" idx="13"/>
          </p:nvPr>
        </p:nvSpPr>
        <p:spPr>
          <a:xfrm>
            <a:off x="1129606" y="372070"/>
            <a:ext cx="6875859" cy="3467695"/>
          </a:xfrm>
          <a:prstGeom prst="rect">
            <a:avLst/>
          </a:prstGeom>
        </p:spPr>
        <p:txBody>
          <a:bodyPr lIns="91439" tIns="45719" rIns="91439" bIns="45719">
            <a:noAutofit/>
          </a:bodyPr>
          <a:lstStyle/>
          <a:p>
            <a:endParaRPr/>
          </a:p>
        </p:txBody>
      </p:sp>
      <p:sp>
        <p:nvSpPr>
          <p:cNvPr id="59" name="Shape 59"/>
          <p:cNvSpPr>
            <a:spLocks noGrp="1"/>
          </p:cNvSpPr>
          <p:nvPr>
            <p:ph type="title"/>
          </p:nvPr>
        </p:nvSpPr>
        <p:spPr>
          <a:xfrm>
            <a:off x="892969" y="3936504"/>
            <a:ext cx="7358063" cy="833438"/>
          </a:xfrm>
          <a:prstGeom prst="rect">
            <a:avLst/>
          </a:prstGeom>
        </p:spPr>
        <p:txBody>
          <a:bodyPr anchor="b"/>
          <a:lstStyle>
            <a:lvl1pPr algn="ctr">
              <a:defRPr sz="4687">
                <a:solidFill>
                  <a:srgbClr val="000000"/>
                </a:solidFill>
              </a:defRPr>
            </a:lvl1pPr>
          </a:lstStyle>
          <a:p>
            <a:r>
              <a:t>Title Text</a:t>
            </a:r>
          </a:p>
        </p:txBody>
      </p:sp>
      <p:sp>
        <p:nvSpPr>
          <p:cNvPr id="60" name="Shape 60"/>
          <p:cNvSpPr>
            <a:spLocks noGrp="1"/>
          </p:cNvSpPr>
          <p:nvPr>
            <p:ph type="body" sz="quarter" idx="1"/>
          </p:nvPr>
        </p:nvSpPr>
        <p:spPr>
          <a:xfrm>
            <a:off x="892969" y="4799707"/>
            <a:ext cx="7358063" cy="662285"/>
          </a:xfrm>
          <a:prstGeom prst="rect">
            <a:avLst/>
          </a:prstGeom>
        </p:spPr>
        <p:txBody>
          <a:bodyPr/>
          <a:lstStyle>
            <a:lvl1pPr marL="0" indent="0" algn="ctr">
              <a:lnSpc>
                <a:spcPct val="100000"/>
              </a:lnSpc>
              <a:buSzTx/>
              <a:buNone/>
              <a:defRPr sz="1875">
                <a:latin typeface="+mn-lt"/>
                <a:ea typeface="+mn-ea"/>
                <a:cs typeface="+mn-cs"/>
                <a:sym typeface="Helvetica Light"/>
              </a:defRPr>
            </a:lvl1pPr>
            <a:lvl2pPr marL="0" indent="133937" algn="ctr">
              <a:lnSpc>
                <a:spcPct val="100000"/>
              </a:lnSpc>
              <a:buSzTx/>
              <a:buNone/>
              <a:defRPr sz="1875">
                <a:latin typeface="+mn-lt"/>
                <a:ea typeface="+mn-ea"/>
                <a:cs typeface="+mn-cs"/>
                <a:sym typeface="Helvetica Light"/>
              </a:defRPr>
            </a:lvl2pPr>
            <a:lvl3pPr marL="0" indent="267873" algn="ctr">
              <a:lnSpc>
                <a:spcPct val="100000"/>
              </a:lnSpc>
              <a:buSzTx/>
              <a:buNone/>
              <a:defRPr sz="1875">
                <a:latin typeface="+mn-lt"/>
                <a:ea typeface="+mn-ea"/>
                <a:cs typeface="+mn-cs"/>
                <a:sym typeface="Helvetica Light"/>
              </a:defRPr>
            </a:lvl3pPr>
            <a:lvl4pPr marL="0" indent="401810" algn="ctr">
              <a:lnSpc>
                <a:spcPct val="100000"/>
              </a:lnSpc>
              <a:buSzTx/>
              <a:buNone/>
              <a:defRPr sz="1875">
                <a:latin typeface="+mn-lt"/>
                <a:ea typeface="+mn-ea"/>
                <a:cs typeface="+mn-cs"/>
                <a:sym typeface="Helvetica Light"/>
              </a:defRPr>
            </a:lvl4pPr>
            <a:lvl5pPr marL="0" indent="535747" algn="ctr">
              <a:lnSpc>
                <a:spcPct val="100000"/>
              </a:lnSpc>
              <a:buSzTx/>
              <a:buNone/>
              <a:defRPr sz="1875">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1" name="Shape 61"/>
          <p:cNvSpPr>
            <a:spLocks noGrp="1"/>
          </p:cNvSpPr>
          <p:nvPr>
            <p:ph type="sldNum" sz="quarter" idx="2"/>
          </p:nvPr>
        </p:nvSpPr>
        <p:spPr>
          <a:xfrm>
            <a:off x="4437983" y="5417344"/>
            <a:ext cx="267702" cy="264944"/>
          </a:xfrm>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74314815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68" name="Shape 68"/>
          <p:cNvSpPr>
            <a:spLocks noGrp="1"/>
          </p:cNvSpPr>
          <p:nvPr>
            <p:ph type="title"/>
          </p:nvPr>
        </p:nvSpPr>
        <p:spPr>
          <a:xfrm>
            <a:off x="892969" y="1890117"/>
            <a:ext cx="7358063" cy="1934766"/>
          </a:xfrm>
          <a:prstGeom prst="rect">
            <a:avLst/>
          </a:prstGeom>
        </p:spPr>
        <p:txBody>
          <a:bodyPr anchor="ctr"/>
          <a:lstStyle>
            <a:lvl1pPr algn="ctr">
              <a:defRPr sz="4687">
                <a:solidFill>
                  <a:srgbClr val="000000"/>
                </a:solidFill>
              </a:defRPr>
            </a:lvl1pPr>
          </a:lstStyle>
          <a:p>
            <a:r>
              <a:t>Title Text</a:t>
            </a:r>
          </a:p>
        </p:txBody>
      </p:sp>
      <p:sp>
        <p:nvSpPr>
          <p:cNvPr id="69" name="Shape 69"/>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7684157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76" name="Shape 76"/>
          <p:cNvSpPr>
            <a:spLocks noGrp="1"/>
          </p:cNvSpPr>
          <p:nvPr>
            <p:ph type="pic" sz="half" idx="13"/>
          </p:nvPr>
        </p:nvSpPr>
        <p:spPr>
          <a:xfrm>
            <a:off x="4723805" y="372070"/>
            <a:ext cx="3750469" cy="4822031"/>
          </a:xfrm>
          <a:prstGeom prst="rect">
            <a:avLst/>
          </a:prstGeom>
        </p:spPr>
        <p:txBody>
          <a:bodyPr lIns="91439" tIns="45719" rIns="91439" bIns="45719">
            <a:noAutofit/>
          </a:bodyPr>
          <a:lstStyle/>
          <a:p>
            <a:endParaRPr/>
          </a:p>
        </p:txBody>
      </p:sp>
      <p:sp>
        <p:nvSpPr>
          <p:cNvPr id="77" name="Shape 77"/>
          <p:cNvSpPr>
            <a:spLocks noGrp="1"/>
          </p:cNvSpPr>
          <p:nvPr>
            <p:ph type="title"/>
          </p:nvPr>
        </p:nvSpPr>
        <p:spPr>
          <a:xfrm>
            <a:off x="669726" y="372070"/>
            <a:ext cx="3750469" cy="2336602"/>
          </a:xfrm>
          <a:prstGeom prst="rect">
            <a:avLst/>
          </a:prstGeom>
        </p:spPr>
        <p:txBody>
          <a:bodyPr anchor="b"/>
          <a:lstStyle>
            <a:lvl1pPr algn="ctr">
              <a:defRPr sz="3515">
                <a:solidFill>
                  <a:srgbClr val="000000"/>
                </a:solidFill>
              </a:defRPr>
            </a:lvl1pPr>
          </a:lstStyle>
          <a:p>
            <a:r>
              <a:t>Title Text</a:t>
            </a:r>
          </a:p>
        </p:txBody>
      </p:sp>
      <p:sp>
        <p:nvSpPr>
          <p:cNvPr id="78" name="Shape 78"/>
          <p:cNvSpPr>
            <a:spLocks noGrp="1"/>
          </p:cNvSpPr>
          <p:nvPr>
            <p:ph type="body" sz="quarter" idx="1"/>
          </p:nvPr>
        </p:nvSpPr>
        <p:spPr>
          <a:xfrm>
            <a:off x="669726" y="2790527"/>
            <a:ext cx="3750469" cy="2403574"/>
          </a:xfrm>
          <a:prstGeom prst="rect">
            <a:avLst/>
          </a:prstGeom>
        </p:spPr>
        <p:txBody>
          <a:bodyPr/>
          <a:lstStyle>
            <a:lvl1pPr marL="0" indent="0" algn="ctr">
              <a:lnSpc>
                <a:spcPct val="100000"/>
              </a:lnSpc>
              <a:buSzTx/>
              <a:buNone/>
              <a:defRPr sz="1875">
                <a:latin typeface="+mn-lt"/>
                <a:ea typeface="+mn-ea"/>
                <a:cs typeface="+mn-cs"/>
                <a:sym typeface="Helvetica Light"/>
              </a:defRPr>
            </a:lvl1pPr>
            <a:lvl2pPr marL="0" indent="133937" algn="ctr">
              <a:lnSpc>
                <a:spcPct val="100000"/>
              </a:lnSpc>
              <a:buSzTx/>
              <a:buNone/>
              <a:defRPr sz="1875">
                <a:latin typeface="+mn-lt"/>
                <a:ea typeface="+mn-ea"/>
                <a:cs typeface="+mn-cs"/>
                <a:sym typeface="Helvetica Light"/>
              </a:defRPr>
            </a:lvl2pPr>
            <a:lvl3pPr marL="0" indent="267873" algn="ctr">
              <a:lnSpc>
                <a:spcPct val="100000"/>
              </a:lnSpc>
              <a:buSzTx/>
              <a:buNone/>
              <a:defRPr sz="1875">
                <a:latin typeface="+mn-lt"/>
                <a:ea typeface="+mn-ea"/>
                <a:cs typeface="+mn-cs"/>
                <a:sym typeface="Helvetica Light"/>
              </a:defRPr>
            </a:lvl3pPr>
            <a:lvl4pPr marL="0" indent="401810" algn="ctr">
              <a:lnSpc>
                <a:spcPct val="100000"/>
              </a:lnSpc>
              <a:buSzTx/>
              <a:buNone/>
              <a:defRPr sz="1875">
                <a:latin typeface="+mn-lt"/>
                <a:ea typeface="+mn-ea"/>
                <a:cs typeface="+mn-cs"/>
                <a:sym typeface="Helvetica Light"/>
              </a:defRPr>
            </a:lvl4pPr>
            <a:lvl5pPr marL="0" indent="535747" algn="ctr">
              <a:lnSpc>
                <a:spcPct val="100000"/>
              </a:lnSpc>
              <a:buSzTx/>
              <a:buNone/>
              <a:defRPr sz="1875">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12190064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86" name="Shape 86"/>
          <p:cNvSpPr>
            <a:spLocks noGrp="1"/>
          </p:cNvSpPr>
          <p:nvPr>
            <p:ph type="title"/>
          </p:nvPr>
        </p:nvSpPr>
        <p:spPr>
          <a:xfrm>
            <a:off x="669727" y="260449"/>
            <a:ext cx="7804547" cy="1265039"/>
          </a:xfrm>
          <a:prstGeom prst="rect">
            <a:avLst/>
          </a:prstGeom>
        </p:spPr>
        <p:txBody>
          <a:bodyPr anchor="ctr"/>
          <a:lstStyle>
            <a:lvl1pPr algn="ctr">
              <a:defRPr sz="4687">
                <a:solidFill>
                  <a:srgbClr val="000000"/>
                </a:solidFill>
              </a:defRPr>
            </a:lvl1pPr>
          </a:lstStyle>
          <a:p>
            <a:r>
              <a:t>Title Text</a:t>
            </a:r>
          </a:p>
        </p:txBody>
      </p:sp>
      <p:sp>
        <p:nvSpPr>
          <p:cNvPr id="87" name="Shape 87"/>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9695369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94" name="Shape 94"/>
          <p:cNvSpPr>
            <a:spLocks noGrp="1"/>
          </p:cNvSpPr>
          <p:nvPr>
            <p:ph type="title"/>
          </p:nvPr>
        </p:nvSpPr>
        <p:spPr>
          <a:xfrm>
            <a:off x="669727" y="260449"/>
            <a:ext cx="7804547" cy="1265039"/>
          </a:xfrm>
          <a:prstGeom prst="rect">
            <a:avLst/>
          </a:prstGeom>
        </p:spPr>
        <p:txBody>
          <a:bodyPr anchor="ctr"/>
          <a:lstStyle>
            <a:lvl1pPr algn="ctr">
              <a:defRPr sz="4687">
                <a:solidFill>
                  <a:srgbClr val="000000"/>
                </a:solidFill>
              </a:defRPr>
            </a:lvl1pPr>
          </a:lstStyle>
          <a:p>
            <a:r>
              <a:t>Title Text</a:t>
            </a:r>
          </a:p>
        </p:txBody>
      </p:sp>
      <p:sp>
        <p:nvSpPr>
          <p:cNvPr id="95" name="Shape 95"/>
          <p:cNvSpPr>
            <a:spLocks noGrp="1"/>
          </p:cNvSpPr>
          <p:nvPr>
            <p:ph type="body" idx="1"/>
          </p:nvPr>
        </p:nvSpPr>
        <p:spPr>
          <a:xfrm>
            <a:off x="669727" y="1525488"/>
            <a:ext cx="7804547" cy="3683496"/>
          </a:xfrm>
          <a:prstGeom prst="rect">
            <a:avLst/>
          </a:prstGeom>
        </p:spPr>
        <p:txBody>
          <a:bodyPr anchor="ctr"/>
          <a:lstStyle>
            <a:lvl1pPr>
              <a:lnSpc>
                <a:spcPct val="100000"/>
              </a:lnSpc>
              <a:spcBef>
                <a:spcPts val="2461"/>
              </a:spcBef>
              <a:buSzPct val="75000"/>
              <a:defRPr>
                <a:latin typeface="+mn-lt"/>
                <a:ea typeface="+mn-ea"/>
                <a:cs typeface="+mn-cs"/>
                <a:sym typeface="Helvetica Light"/>
              </a:defRPr>
            </a:lvl1pPr>
            <a:lvl2pPr>
              <a:lnSpc>
                <a:spcPct val="100000"/>
              </a:lnSpc>
              <a:spcBef>
                <a:spcPts val="2461"/>
              </a:spcBef>
              <a:buSzPct val="75000"/>
              <a:buChar char="•"/>
              <a:defRPr>
                <a:latin typeface="+mn-lt"/>
                <a:ea typeface="+mn-ea"/>
                <a:cs typeface="+mn-cs"/>
                <a:sym typeface="Helvetica Light"/>
              </a:defRPr>
            </a:lvl2pPr>
            <a:lvl3pPr>
              <a:lnSpc>
                <a:spcPct val="100000"/>
              </a:lnSpc>
              <a:spcBef>
                <a:spcPts val="2461"/>
              </a:spcBef>
              <a:buSzPct val="75000"/>
              <a:buChar char="•"/>
              <a:defRPr>
                <a:latin typeface="+mn-lt"/>
                <a:ea typeface="+mn-ea"/>
                <a:cs typeface="+mn-cs"/>
                <a:sym typeface="Helvetica Light"/>
              </a:defRPr>
            </a:lvl3pPr>
            <a:lvl4pPr>
              <a:lnSpc>
                <a:spcPct val="100000"/>
              </a:lnSpc>
              <a:spcBef>
                <a:spcPts val="2461"/>
              </a:spcBef>
              <a:buSzPct val="75000"/>
              <a:buChar char="•"/>
              <a:defRPr>
                <a:latin typeface="+mn-lt"/>
                <a:ea typeface="+mn-ea"/>
                <a:cs typeface="+mn-cs"/>
                <a:sym typeface="Helvetica Light"/>
              </a:defRPr>
            </a:lvl4pPr>
            <a:lvl5pPr>
              <a:lnSpc>
                <a:spcPct val="100000"/>
              </a:lnSpc>
              <a:spcBef>
                <a:spcPts val="2461"/>
              </a:spcBef>
              <a:buSzPct val="75000"/>
              <a:buChar char="•"/>
              <a:defRPr>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61075819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03" name="Shape 103"/>
          <p:cNvSpPr>
            <a:spLocks noGrp="1"/>
          </p:cNvSpPr>
          <p:nvPr>
            <p:ph type="pic" sz="half" idx="13"/>
          </p:nvPr>
        </p:nvSpPr>
        <p:spPr>
          <a:xfrm>
            <a:off x="4723805" y="1525488"/>
            <a:ext cx="3750469" cy="3683496"/>
          </a:xfrm>
          <a:prstGeom prst="rect">
            <a:avLst/>
          </a:prstGeom>
        </p:spPr>
        <p:txBody>
          <a:bodyPr lIns="91439" tIns="45719" rIns="91439" bIns="45719">
            <a:noAutofit/>
          </a:bodyPr>
          <a:lstStyle/>
          <a:p>
            <a:endParaRPr/>
          </a:p>
        </p:txBody>
      </p:sp>
      <p:sp>
        <p:nvSpPr>
          <p:cNvPr id="104" name="Shape 104"/>
          <p:cNvSpPr>
            <a:spLocks noGrp="1"/>
          </p:cNvSpPr>
          <p:nvPr>
            <p:ph type="title"/>
          </p:nvPr>
        </p:nvSpPr>
        <p:spPr>
          <a:xfrm>
            <a:off x="669727" y="230684"/>
            <a:ext cx="7804547" cy="1265039"/>
          </a:xfrm>
          <a:prstGeom prst="rect">
            <a:avLst/>
          </a:prstGeom>
        </p:spPr>
        <p:txBody>
          <a:bodyPr anchor="ctr"/>
          <a:lstStyle>
            <a:lvl1pPr algn="ctr">
              <a:defRPr sz="4687">
                <a:solidFill>
                  <a:srgbClr val="000000"/>
                </a:solidFill>
              </a:defRPr>
            </a:lvl1pPr>
          </a:lstStyle>
          <a:p>
            <a:r>
              <a:t>Title Text</a:t>
            </a:r>
          </a:p>
        </p:txBody>
      </p:sp>
      <p:sp>
        <p:nvSpPr>
          <p:cNvPr id="105" name="Shape 105"/>
          <p:cNvSpPr>
            <a:spLocks noGrp="1"/>
          </p:cNvSpPr>
          <p:nvPr>
            <p:ph type="body" sz="half" idx="1"/>
          </p:nvPr>
        </p:nvSpPr>
        <p:spPr>
          <a:xfrm>
            <a:off x="669726" y="1525488"/>
            <a:ext cx="3750469" cy="3683496"/>
          </a:xfrm>
          <a:prstGeom prst="rect">
            <a:avLst/>
          </a:prstGeom>
        </p:spPr>
        <p:txBody>
          <a:bodyPr anchor="ctr"/>
          <a:lstStyle>
            <a:lvl1pPr marL="200905" indent="-200905">
              <a:lnSpc>
                <a:spcPct val="100000"/>
              </a:lnSpc>
              <a:spcBef>
                <a:spcPts val="1875"/>
              </a:spcBef>
              <a:buSzPct val="75000"/>
              <a:defRPr sz="1641">
                <a:latin typeface="+mn-lt"/>
                <a:ea typeface="+mn-ea"/>
                <a:cs typeface="+mn-cs"/>
                <a:sym typeface="Helvetica Light"/>
              </a:defRPr>
            </a:lvl1pPr>
            <a:lvl2pPr marL="401810" indent="-200905">
              <a:lnSpc>
                <a:spcPct val="100000"/>
              </a:lnSpc>
              <a:spcBef>
                <a:spcPts val="1875"/>
              </a:spcBef>
              <a:buSzPct val="75000"/>
              <a:buChar char="•"/>
              <a:defRPr sz="1641">
                <a:latin typeface="+mn-lt"/>
                <a:ea typeface="+mn-ea"/>
                <a:cs typeface="+mn-cs"/>
                <a:sym typeface="Helvetica Light"/>
              </a:defRPr>
            </a:lvl2pPr>
            <a:lvl3pPr marL="602715" indent="-200905">
              <a:lnSpc>
                <a:spcPct val="100000"/>
              </a:lnSpc>
              <a:spcBef>
                <a:spcPts val="1875"/>
              </a:spcBef>
              <a:buSzPct val="75000"/>
              <a:buChar char="•"/>
              <a:defRPr sz="1641">
                <a:latin typeface="+mn-lt"/>
                <a:ea typeface="+mn-ea"/>
                <a:cs typeface="+mn-cs"/>
                <a:sym typeface="Helvetica Light"/>
              </a:defRPr>
            </a:lvl3pPr>
            <a:lvl4pPr marL="803620" indent="-200905">
              <a:lnSpc>
                <a:spcPct val="100000"/>
              </a:lnSpc>
              <a:spcBef>
                <a:spcPts val="1875"/>
              </a:spcBef>
              <a:buSzPct val="75000"/>
              <a:buChar char="•"/>
              <a:defRPr sz="1641">
                <a:latin typeface="+mn-lt"/>
                <a:ea typeface="+mn-ea"/>
                <a:cs typeface="+mn-cs"/>
                <a:sym typeface="Helvetica Light"/>
              </a:defRPr>
            </a:lvl4pPr>
            <a:lvl5pPr marL="1004526" indent="-200905">
              <a:lnSpc>
                <a:spcPct val="100000"/>
              </a:lnSpc>
              <a:spcBef>
                <a:spcPts val="1875"/>
              </a:spcBef>
              <a:buSzPct val="75000"/>
              <a:buChar char="•"/>
              <a:defRPr sz="1641">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06" name="Shape 106"/>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42687684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13" name="Shape 113"/>
          <p:cNvSpPr>
            <a:spLocks noGrp="1"/>
          </p:cNvSpPr>
          <p:nvPr>
            <p:ph type="body" idx="1"/>
          </p:nvPr>
        </p:nvSpPr>
        <p:spPr>
          <a:xfrm>
            <a:off x="669727" y="744141"/>
            <a:ext cx="7804547" cy="4226719"/>
          </a:xfrm>
          <a:prstGeom prst="rect">
            <a:avLst/>
          </a:prstGeom>
        </p:spPr>
        <p:txBody>
          <a:bodyPr anchor="ctr"/>
          <a:lstStyle>
            <a:lvl1pPr>
              <a:lnSpc>
                <a:spcPct val="100000"/>
              </a:lnSpc>
              <a:spcBef>
                <a:spcPts val="2461"/>
              </a:spcBef>
              <a:buSzPct val="75000"/>
              <a:defRPr>
                <a:latin typeface="+mn-lt"/>
                <a:ea typeface="+mn-ea"/>
                <a:cs typeface="+mn-cs"/>
                <a:sym typeface="Helvetica Light"/>
              </a:defRPr>
            </a:lvl1pPr>
            <a:lvl2pPr>
              <a:lnSpc>
                <a:spcPct val="100000"/>
              </a:lnSpc>
              <a:spcBef>
                <a:spcPts val="2461"/>
              </a:spcBef>
              <a:buSzPct val="75000"/>
              <a:buChar char="•"/>
              <a:defRPr>
                <a:latin typeface="+mn-lt"/>
                <a:ea typeface="+mn-ea"/>
                <a:cs typeface="+mn-cs"/>
                <a:sym typeface="Helvetica Light"/>
              </a:defRPr>
            </a:lvl2pPr>
            <a:lvl3pPr>
              <a:lnSpc>
                <a:spcPct val="100000"/>
              </a:lnSpc>
              <a:spcBef>
                <a:spcPts val="2461"/>
              </a:spcBef>
              <a:buSzPct val="75000"/>
              <a:buChar char="•"/>
              <a:defRPr>
                <a:latin typeface="+mn-lt"/>
                <a:ea typeface="+mn-ea"/>
                <a:cs typeface="+mn-cs"/>
                <a:sym typeface="Helvetica Light"/>
              </a:defRPr>
            </a:lvl3pPr>
            <a:lvl4pPr>
              <a:lnSpc>
                <a:spcPct val="100000"/>
              </a:lnSpc>
              <a:spcBef>
                <a:spcPts val="2461"/>
              </a:spcBef>
              <a:buSzPct val="75000"/>
              <a:buChar char="•"/>
              <a:defRPr>
                <a:latin typeface="+mn-lt"/>
                <a:ea typeface="+mn-ea"/>
                <a:cs typeface="+mn-cs"/>
                <a:sym typeface="Helvetica Light"/>
              </a:defRPr>
            </a:lvl4pPr>
            <a:lvl5pPr>
              <a:lnSpc>
                <a:spcPct val="100000"/>
              </a:lnSpc>
              <a:spcBef>
                <a:spcPts val="2461"/>
              </a:spcBef>
              <a:buSzPct val="75000"/>
              <a:buChar char="•"/>
              <a:defRPr>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4" name="Shape 114"/>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80536542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25826460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21" name="Shape 121"/>
          <p:cNvSpPr>
            <a:spLocks noGrp="1"/>
          </p:cNvSpPr>
          <p:nvPr>
            <p:ph type="pic" sz="half" idx="13"/>
          </p:nvPr>
        </p:nvSpPr>
        <p:spPr>
          <a:xfrm>
            <a:off x="669726" y="520899"/>
            <a:ext cx="3750469" cy="4673203"/>
          </a:xfrm>
          <a:prstGeom prst="rect">
            <a:avLst/>
          </a:prstGeom>
        </p:spPr>
        <p:txBody>
          <a:bodyPr lIns="91439" tIns="45719" rIns="91439" bIns="45719">
            <a:noAutofit/>
          </a:bodyPr>
          <a:lstStyle/>
          <a:p>
            <a:endParaRPr/>
          </a:p>
        </p:txBody>
      </p:sp>
      <p:sp>
        <p:nvSpPr>
          <p:cNvPr id="122" name="Shape 122"/>
          <p:cNvSpPr>
            <a:spLocks noGrp="1"/>
          </p:cNvSpPr>
          <p:nvPr>
            <p:ph type="pic" sz="quarter" idx="14"/>
          </p:nvPr>
        </p:nvSpPr>
        <p:spPr>
          <a:xfrm>
            <a:off x="4723805" y="2984004"/>
            <a:ext cx="3750469" cy="2210098"/>
          </a:xfrm>
          <a:prstGeom prst="rect">
            <a:avLst/>
          </a:prstGeom>
        </p:spPr>
        <p:txBody>
          <a:bodyPr lIns="91439" tIns="45719" rIns="91439" bIns="45719">
            <a:noAutofit/>
          </a:bodyPr>
          <a:lstStyle/>
          <a:p>
            <a:endParaRPr/>
          </a:p>
        </p:txBody>
      </p:sp>
      <p:sp>
        <p:nvSpPr>
          <p:cNvPr id="123" name="Shape 123"/>
          <p:cNvSpPr>
            <a:spLocks noGrp="1"/>
          </p:cNvSpPr>
          <p:nvPr>
            <p:ph type="pic" sz="quarter" idx="15"/>
          </p:nvPr>
        </p:nvSpPr>
        <p:spPr>
          <a:xfrm>
            <a:off x="4728177" y="520898"/>
            <a:ext cx="3750469" cy="2210098"/>
          </a:xfrm>
          <a:prstGeom prst="rect">
            <a:avLst/>
          </a:prstGeom>
        </p:spPr>
        <p:txBody>
          <a:bodyPr lIns="91439" tIns="45719" rIns="91439" bIns="45719">
            <a:noAutofit/>
          </a:bodyPr>
          <a:lstStyle/>
          <a:p>
            <a:endParaRPr/>
          </a:p>
        </p:txBody>
      </p:sp>
      <p:sp>
        <p:nvSpPr>
          <p:cNvPr id="124" name="Shape 124"/>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60138700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31" name="Shape 131"/>
          <p:cNvSpPr>
            <a:spLocks noGrp="1"/>
          </p:cNvSpPr>
          <p:nvPr>
            <p:ph type="body" sz="quarter" idx="13"/>
          </p:nvPr>
        </p:nvSpPr>
        <p:spPr>
          <a:xfrm>
            <a:off x="892969" y="3728145"/>
            <a:ext cx="7358063" cy="318933"/>
          </a:xfrm>
          <a:prstGeom prst="rect">
            <a:avLst/>
          </a:prstGeom>
        </p:spPr>
        <p:txBody>
          <a:bodyPr>
            <a:spAutoFit/>
          </a:bodyPr>
          <a:lstStyle>
            <a:lvl1pPr marL="0" indent="0" algn="ctr">
              <a:lnSpc>
                <a:spcPct val="100000"/>
              </a:lnSpc>
              <a:buSzTx/>
              <a:buNone/>
              <a:defRPr sz="1406">
                <a:latin typeface="+mn-lt"/>
                <a:ea typeface="+mn-ea"/>
                <a:cs typeface="+mn-cs"/>
                <a:sym typeface="Helvetica Light"/>
              </a:defRPr>
            </a:lvl1pPr>
          </a:lstStyle>
          <a:p>
            <a:r>
              <a:t>–Johnny Appleseed</a:t>
            </a:r>
          </a:p>
        </p:txBody>
      </p:sp>
      <p:sp>
        <p:nvSpPr>
          <p:cNvPr id="132" name="Shape 132"/>
          <p:cNvSpPr>
            <a:spLocks noGrp="1"/>
          </p:cNvSpPr>
          <p:nvPr>
            <p:ph type="body" sz="quarter" idx="14"/>
          </p:nvPr>
        </p:nvSpPr>
        <p:spPr>
          <a:xfrm>
            <a:off x="892969" y="2478669"/>
            <a:ext cx="7358063" cy="445122"/>
          </a:xfrm>
          <a:prstGeom prst="rect">
            <a:avLst/>
          </a:prstGeom>
        </p:spPr>
        <p:txBody>
          <a:bodyPr anchor="ctr">
            <a:spAutoFit/>
          </a:bodyPr>
          <a:lstStyle>
            <a:lvl1pPr marL="0" indent="0" algn="ctr">
              <a:lnSpc>
                <a:spcPct val="100000"/>
              </a:lnSpc>
              <a:buSzTx/>
              <a:buNone/>
              <a:defRPr sz="2226">
                <a:latin typeface="+mn-lt"/>
                <a:ea typeface="+mn-ea"/>
                <a:cs typeface="+mn-cs"/>
                <a:sym typeface="Helvetica Light"/>
              </a:defRPr>
            </a:lvl1pPr>
          </a:lstStyle>
          <a:p>
            <a:r>
              <a:t>“Type a quote here.” </a:t>
            </a:r>
          </a:p>
        </p:txBody>
      </p:sp>
      <p:sp>
        <p:nvSpPr>
          <p:cNvPr id="133" name="Shape 133"/>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78164708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40" name="Shape 140"/>
          <p:cNvSpPr>
            <a:spLocks noGrp="1"/>
          </p:cNvSpPr>
          <p:nvPr>
            <p:ph type="pic" idx="13"/>
          </p:nvPr>
        </p:nvSpPr>
        <p:spPr>
          <a:xfrm>
            <a:off x="0" y="0"/>
            <a:ext cx="9140216" cy="5715000"/>
          </a:xfrm>
          <a:prstGeom prst="rect">
            <a:avLst/>
          </a:prstGeom>
        </p:spPr>
        <p:txBody>
          <a:bodyPr lIns="91439" tIns="45719" rIns="91439" bIns="45719">
            <a:noAutofit/>
          </a:bodyPr>
          <a:lstStyle/>
          <a:p>
            <a:endParaRPr/>
          </a:p>
        </p:txBody>
      </p:sp>
      <p:sp>
        <p:nvSpPr>
          <p:cNvPr id="141" name="Shape 141"/>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11580012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8" name="Shape 148"/>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91081075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12034263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3"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0" bIns="72000"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da-DK" sz="3200">
                <a:solidFill>
                  <a:schemeClr val="bg1"/>
                </a:solidFill>
                <a:latin typeface="Calibri" pitchFamily="34" charset="0"/>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27996803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3"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34735910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33791476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solidFill>
                  <a:schemeClr val="bg1"/>
                </a:solidFill>
              </a:defRPr>
            </a:lvl1pPr>
          </a:lstStyle>
          <a:p>
            <a:pPr>
              <a:defRPr/>
            </a:pPr>
            <a:r>
              <a:rPr lang="da-DK" altLang="ja-JP"/>
              <a:t>www.itu.dk</a:t>
            </a:r>
            <a:endParaRPr lang="en-US" altLang="ja-JP"/>
          </a:p>
        </p:txBody>
      </p:sp>
    </p:spTree>
    <p:extLst>
      <p:ext uri="{BB962C8B-B14F-4D97-AF65-F5344CB8AC3E}">
        <p14:creationId xmlns:p14="http://schemas.microsoft.com/office/powerpoint/2010/main" val="26048969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1458372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RegularSlide">
    <p:spTree>
      <p:nvGrpSpPr>
        <p:cNvPr id="1" name=""/>
        <p:cNvGrpSpPr/>
        <p:nvPr/>
      </p:nvGrpSpPr>
      <p:grpSpPr>
        <a:xfrm>
          <a:off x="0" y="0"/>
          <a:ext cx="0" cy="0"/>
          <a:chOff x="0" y="0"/>
          <a:chExt cx="0" cy="0"/>
        </a:xfrm>
      </p:grpSpPr>
      <p:sp>
        <p:nvSpPr>
          <p:cNvPr id="40" name="Shape 40"/>
          <p:cNvSpPr>
            <a:spLocks noGrp="1"/>
          </p:cNvSpPr>
          <p:nvPr>
            <p:ph type="body" idx="1"/>
          </p:nvPr>
        </p:nvSpPr>
        <p:spPr>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hape 157"/>
          <p:cNvSpPr>
            <a:spLocks noGrp="1"/>
          </p:cNvSpPr>
          <p:nvPr>
            <p:ph type="title" hasCustomPrompt="1"/>
          </p:nvPr>
        </p:nvSpPr>
        <p:spPr>
          <a:xfrm>
            <a:off x="704910" y="448468"/>
            <a:ext cx="8439090" cy="625528"/>
          </a:xfrm>
          <a:prstGeom prst="rect">
            <a:avLst/>
          </a:prstGeom>
          <a:solidFill>
            <a:schemeClr val="tx1"/>
          </a:solidFill>
        </p:spPr>
        <p:txBody>
          <a:bodyPr/>
          <a:lstStyle>
            <a:lvl1pPr>
              <a:defRPr sz="3164"/>
            </a:lvl1pPr>
          </a:lstStyle>
          <a:p>
            <a:r>
              <a:rPr lang="en-GB" dirty="0"/>
              <a:t> </a:t>
            </a:r>
            <a:r>
              <a:rPr dirty="0"/>
              <a:t>Title Text</a:t>
            </a:r>
          </a:p>
        </p:txBody>
      </p:sp>
    </p:spTree>
    <p:extLst>
      <p:ext uri="{BB962C8B-B14F-4D97-AF65-F5344CB8AC3E}">
        <p14:creationId xmlns:p14="http://schemas.microsoft.com/office/powerpoint/2010/main" val="1443912279"/>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4224240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620652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424550"/>
            <a:ext cx="7886880" cy="2377449"/>
          </a:xfrm>
        </p:spPr>
        <p:txBody>
          <a:bodyPr anchor="b"/>
          <a:lstStyle>
            <a:lvl1pPr>
              <a:defRPr sz="4536"/>
            </a:lvl1pPr>
          </a:lstStyle>
          <a:p>
            <a:r>
              <a:rPr lang="en-US"/>
              <a:t>Click to edit Master title style</a:t>
            </a:r>
            <a:endParaRPr lang="en-GB"/>
          </a:p>
        </p:txBody>
      </p:sp>
      <p:sp>
        <p:nvSpPr>
          <p:cNvPr id="3" name="Text Placeholder 2"/>
          <p:cNvSpPr>
            <a:spLocks noGrp="1"/>
          </p:cNvSpPr>
          <p:nvPr>
            <p:ph type="body" idx="1"/>
          </p:nvPr>
        </p:nvSpPr>
        <p:spPr>
          <a:xfrm>
            <a:off x="623521" y="3824802"/>
            <a:ext cx="7886880" cy="1249331"/>
          </a:xfrm>
        </p:spPr>
        <p:txBody>
          <a:bodyPr/>
          <a:lstStyle>
            <a:lvl1pPr marL="0" indent="0">
              <a:buNone/>
              <a:defRPr sz="1814"/>
            </a:lvl1pPr>
            <a:lvl2pPr marL="345643" indent="0">
              <a:buNone/>
              <a:defRPr sz="1512"/>
            </a:lvl2pPr>
            <a:lvl3pPr marL="691286" indent="0">
              <a:buNone/>
              <a:defRPr sz="1361"/>
            </a:lvl3pPr>
            <a:lvl4pPr marL="1036930" indent="0">
              <a:buNone/>
              <a:defRPr sz="1210"/>
            </a:lvl4pPr>
            <a:lvl5pPr marL="1382573" indent="0">
              <a:buNone/>
              <a:defRPr sz="1210"/>
            </a:lvl5pPr>
            <a:lvl6pPr marL="1728216" indent="0">
              <a:buNone/>
              <a:defRPr sz="1210"/>
            </a:lvl6pPr>
            <a:lvl7pPr marL="2073859" indent="0">
              <a:buNone/>
              <a:defRPr sz="1210"/>
            </a:lvl7pPr>
            <a:lvl8pPr marL="2419502" indent="0">
              <a:buNone/>
              <a:defRPr sz="1210"/>
            </a:lvl8pPr>
            <a:lvl9pPr marL="2765146" indent="0">
              <a:buNone/>
              <a:defRPr sz="1210"/>
            </a:lvl9pPr>
          </a:lstStyle>
          <a:p>
            <a:pPr lvl="0"/>
            <a:r>
              <a:rPr lang="en-US"/>
              <a:t>Click to edit Master text styles</a:t>
            </a:r>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fld id="{750EC9CD-913F-46ED-BAD7-D40ADF0C2F01}" type="slidenum">
              <a:rPr lang="en-US" altLang="en-US"/>
              <a:pPr/>
              <a:t>‹#›</a:t>
            </a:fld>
            <a:endParaRPr lang="en-US" altLang="en-US"/>
          </a:p>
        </p:txBody>
      </p:sp>
    </p:spTree>
    <p:extLst>
      <p:ext uri="{BB962C8B-B14F-4D97-AF65-F5344CB8AC3E}">
        <p14:creationId xmlns:p14="http://schemas.microsoft.com/office/powerpoint/2010/main" val="285934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35380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endParaRPr lang="en-GB"/>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29256E6-CD8E-4528-B78D-D43136598767}" type="datetimeFigureOut">
              <a:rPr lang="en-GB" smtClean="0"/>
              <a:t>13/08/2025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04E4C0-52B9-412D-970C-86456EF21999}" type="slidenum">
              <a:rPr lang="en-GB" smtClean="0"/>
              <a:t>‹#›</a:t>
            </a:fld>
            <a:endParaRPr lang="en-GB"/>
          </a:p>
        </p:txBody>
      </p:sp>
    </p:spTree>
    <p:extLst>
      <p:ext uri="{BB962C8B-B14F-4D97-AF65-F5344CB8AC3E}">
        <p14:creationId xmlns:p14="http://schemas.microsoft.com/office/powerpoint/2010/main" val="23765754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9256E6-CD8E-4528-B78D-D43136598767}" type="datetimeFigureOut">
              <a:rPr lang="en-GB" smtClean="0"/>
              <a:t>13/08/2025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04E4C0-52B9-412D-970C-86456EF21999}" type="slidenum">
              <a:rPr lang="en-GB" smtClean="0"/>
              <a:t>‹#›</a:t>
            </a:fld>
            <a:endParaRPr lang="en-GB"/>
          </a:p>
        </p:txBody>
      </p:sp>
    </p:spTree>
    <p:extLst>
      <p:ext uri="{BB962C8B-B14F-4D97-AF65-F5344CB8AC3E}">
        <p14:creationId xmlns:p14="http://schemas.microsoft.com/office/powerpoint/2010/main" val="25168764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9256E6-CD8E-4528-B78D-D43136598767}" type="datetimeFigureOut">
              <a:rPr lang="en-GB" smtClean="0"/>
              <a:t>13/08/2025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04E4C0-52B9-412D-970C-86456EF21999}" type="slidenum">
              <a:rPr lang="en-GB" smtClean="0"/>
              <a:t>‹#›</a:t>
            </a:fld>
            <a:endParaRPr lang="en-GB"/>
          </a:p>
        </p:txBody>
      </p:sp>
    </p:spTree>
    <p:extLst>
      <p:ext uri="{BB962C8B-B14F-4D97-AF65-F5344CB8AC3E}">
        <p14:creationId xmlns:p14="http://schemas.microsoft.com/office/powerpoint/2010/main" val="29265268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33501"/>
            <a:ext cx="4038600" cy="377163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33501"/>
            <a:ext cx="4038600" cy="377163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29256E6-CD8E-4528-B78D-D43136598767}" type="datetimeFigureOut">
              <a:rPr lang="en-GB" smtClean="0"/>
              <a:t>13/08/2025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04E4C0-52B9-412D-970C-86456EF21999}" type="slidenum">
              <a:rPr lang="en-GB" smtClean="0"/>
              <a:t>‹#›</a:t>
            </a:fld>
            <a:endParaRPr lang="en-GB"/>
          </a:p>
        </p:txBody>
      </p:sp>
    </p:spTree>
    <p:extLst>
      <p:ext uri="{BB962C8B-B14F-4D97-AF65-F5344CB8AC3E}">
        <p14:creationId xmlns:p14="http://schemas.microsoft.com/office/powerpoint/2010/main" val="15325909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29256E6-CD8E-4528-B78D-D43136598767}" type="datetimeFigureOut">
              <a:rPr lang="en-GB" smtClean="0"/>
              <a:t>13/08/2025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04E4C0-52B9-412D-970C-86456EF21999}" type="slidenum">
              <a:rPr lang="en-GB" smtClean="0"/>
              <a:t>‹#›</a:t>
            </a:fld>
            <a:endParaRPr lang="en-GB"/>
          </a:p>
        </p:txBody>
      </p:sp>
    </p:spTree>
    <p:extLst>
      <p:ext uri="{BB962C8B-B14F-4D97-AF65-F5344CB8AC3E}">
        <p14:creationId xmlns:p14="http://schemas.microsoft.com/office/powerpoint/2010/main" val="3663712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29256E6-CD8E-4528-B78D-D43136598767}" type="datetimeFigureOut">
              <a:rPr lang="en-GB" smtClean="0"/>
              <a:t>13/08/2025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04E4C0-52B9-412D-970C-86456EF21999}" type="slidenum">
              <a:rPr lang="en-GB" smtClean="0"/>
              <a:t>‹#›</a:t>
            </a:fld>
            <a:endParaRPr lang="en-GB"/>
          </a:p>
        </p:txBody>
      </p:sp>
    </p:spTree>
    <p:extLst>
      <p:ext uri="{BB962C8B-B14F-4D97-AF65-F5344CB8AC3E}">
        <p14:creationId xmlns:p14="http://schemas.microsoft.com/office/powerpoint/2010/main" val="235145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endParaRPr lang="en-US" altLang="en-US">
              <a:solidFill>
                <a:prstClr val="black"/>
              </a:solidFill>
              <a:ea typeface="ＭＳ Ｐゴシック" pitchFamily="34" charset="-128"/>
            </a:endParaRPr>
          </a:p>
        </p:txBody>
      </p:sp>
      <p:sp>
        <p:nvSpPr>
          <p:cNvPr id="5" name="Footer Placeholder 4"/>
          <p:cNvSpPr>
            <a:spLocks noGrp="1"/>
          </p:cNvSpPr>
          <p:nvPr>
            <p:ph type="ftr" idx="11"/>
          </p:nvPr>
        </p:nvSpPr>
        <p:spPr/>
        <p:txBody>
          <a:bodyPr/>
          <a:lstStyle>
            <a:lvl1pPr>
              <a:defRPr/>
            </a:lvl1pPr>
          </a:lstStyle>
          <a:p>
            <a:endParaRPr lang="en-US" altLang="en-US">
              <a:solidFill>
                <a:prstClr val="black"/>
              </a:solidFill>
            </a:endParaRPr>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fld id="{03CB2D97-CBA2-442E-818A-F4591A3E6087}" type="slidenum">
              <a:rPr lang="en-US" altLang="en-US">
                <a:solidFill>
                  <a:prstClr val="black"/>
                </a:solidFill>
                <a:ea typeface="ＭＳ Ｐゴシック" pitchFamily="34" charset="-128"/>
              </a:rPr>
              <a:pPr/>
              <a:t>‹#›</a:t>
            </a:fld>
            <a:endParaRPr lang="en-US" altLang="en-US">
              <a:solidFill>
                <a:prstClr val="black"/>
              </a:solidFill>
              <a:ea typeface="ＭＳ Ｐゴシック" pitchFamily="34" charset="-128"/>
            </a:endParaRPr>
          </a:p>
        </p:txBody>
      </p:sp>
    </p:spTree>
    <p:extLst>
      <p:ext uri="{BB962C8B-B14F-4D97-AF65-F5344CB8AC3E}">
        <p14:creationId xmlns:p14="http://schemas.microsoft.com/office/powerpoint/2010/main" val="2698472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9256E6-CD8E-4528-B78D-D43136598767}" type="datetimeFigureOut">
              <a:rPr lang="en-GB" smtClean="0"/>
              <a:t>13/08/2025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04E4C0-52B9-412D-970C-86456EF21999}" type="slidenum">
              <a:rPr lang="en-GB" smtClean="0"/>
              <a:t>‹#›</a:t>
            </a:fld>
            <a:endParaRPr lang="en-GB"/>
          </a:p>
        </p:txBody>
      </p:sp>
    </p:spTree>
    <p:extLst>
      <p:ext uri="{BB962C8B-B14F-4D97-AF65-F5344CB8AC3E}">
        <p14:creationId xmlns:p14="http://schemas.microsoft.com/office/powerpoint/2010/main" val="33601719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27543"/>
            <a:ext cx="5111750" cy="48775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29256E6-CD8E-4528-B78D-D43136598767}" type="datetimeFigureOut">
              <a:rPr lang="en-GB" smtClean="0"/>
              <a:t>13/08/2025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04E4C0-52B9-412D-970C-86456EF21999}" type="slidenum">
              <a:rPr lang="en-GB" smtClean="0"/>
              <a:t>‹#›</a:t>
            </a:fld>
            <a:endParaRPr lang="en-GB"/>
          </a:p>
        </p:txBody>
      </p:sp>
    </p:spTree>
    <p:extLst>
      <p:ext uri="{BB962C8B-B14F-4D97-AF65-F5344CB8AC3E}">
        <p14:creationId xmlns:p14="http://schemas.microsoft.com/office/powerpoint/2010/main" val="33555051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510646"/>
            <a:ext cx="5486400" cy="3429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29256E6-CD8E-4528-B78D-D43136598767}" type="datetimeFigureOut">
              <a:rPr lang="en-GB" smtClean="0"/>
              <a:t>13/08/2025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04E4C0-52B9-412D-970C-86456EF21999}" type="slidenum">
              <a:rPr lang="en-GB" smtClean="0"/>
              <a:t>‹#›</a:t>
            </a:fld>
            <a:endParaRPr lang="en-GB"/>
          </a:p>
        </p:txBody>
      </p:sp>
    </p:spTree>
    <p:extLst>
      <p:ext uri="{BB962C8B-B14F-4D97-AF65-F5344CB8AC3E}">
        <p14:creationId xmlns:p14="http://schemas.microsoft.com/office/powerpoint/2010/main" val="37544971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9256E6-CD8E-4528-B78D-D43136598767}" type="datetimeFigureOut">
              <a:rPr lang="en-GB" smtClean="0"/>
              <a:t>13/08/2025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04E4C0-52B9-412D-970C-86456EF21999}" type="slidenum">
              <a:rPr lang="en-GB" smtClean="0"/>
              <a:t>‹#›</a:t>
            </a:fld>
            <a:endParaRPr lang="en-GB"/>
          </a:p>
        </p:txBody>
      </p:sp>
    </p:spTree>
    <p:extLst>
      <p:ext uri="{BB962C8B-B14F-4D97-AF65-F5344CB8AC3E}">
        <p14:creationId xmlns:p14="http://schemas.microsoft.com/office/powerpoint/2010/main" val="3077637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9256E6-CD8E-4528-B78D-D43136598767}" type="datetimeFigureOut">
              <a:rPr lang="en-GB" smtClean="0"/>
              <a:t>13/08/2025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04E4C0-52B9-412D-970C-86456EF21999}" type="slidenum">
              <a:rPr lang="en-GB" smtClean="0"/>
              <a:t>‹#›</a:t>
            </a:fld>
            <a:endParaRPr lang="en-GB"/>
          </a:p>
        </p:txBody>
      </p:sp>
    </p:spTree>
    <p:extLst>
      <p:ext uri="{BB962C8B-B14F-4D97-AF65-F5344CB8AC3E}">
        <p14:creationId xmlns:p14="http://schemas.microsoft.com/office/powerpoint/2010/main" val="15318196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15436629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6"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94400" tIns="0" bIns="64800"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411480" rtl="0" eaLnBrk="1" fontAlgn="base" latinLnBrk="0" hangingPunct="1">
              <a:lnSpc>
                <a:spcPct val="100000"/>
              </a:lnSpc>
              <a:spcBef>
                <a:spcPct val="0"/>
              </a:spcBef>
              <a:spcAft>
                <a:spcPct val="0"/>
              </a:spcAft>
              <a:buClrTx/>
              <a:buSzTx/>
              <a:buFontTx/>
              <a:buNone/>
              <a:tabLst/>
              <a:defRPr/>
            </a:pPr>
            <a:r>
              <a:rPr kumimoji="0" lang="da-DK" sz="2880" b="0" i="0" u="none" strike="noStrike" kern="1200" cap="none" spc="0" normalizeH="0" baseline="0" noProof="0">
                <a:ln>
                  <a:noFill/>
                </a:ln>
                <a:solidFill>
                  <a:prstClr val="white"/>
                </a:solidFill>
                <a:effectLst/>
                <a:uLnTx/>
                <a:uFillTx/>
                <a:latin typeface="Calibri" pitchFamily="34" charset="0"/>
                <a:ea typeface="ＭＳ Ｐゴシック" pitchFamily="34" charset="-128"/>
                <a:cs typeface="+mn-cs"/>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11476" indent="0" algn="ctr">
              <a:buNone/>
              <a:defRPr>
                <a:solidFill>
                  <a:schemeClr val="tx1">
                    <a:tint val="75000"/>
                  </a:schemeClr>
                </a:solidFill>
              </a:defRPr>
            </a:lvl2pPr>
            <a:lvl3pPr marL="822952" indent="0" algn="ctr">
              <a:buNone/>
              <a:defRPr>
                <a:solidFill>
                  <a:schemeClr val="tx1">
                    <a:tint val="75000"/>
                  </a:schemeClr>
                </a:solidFill>
              </a:defRPr>
            </a:lvl3pPr>
            <a:lvl4pPr marL="1234428" indent="0" algn="ctr">
              <a:buNone/>
              <a:defRPr>
                <a:solidFill>
                  <a:schemeClr val="tx1">
                    <a:tint val="75000"/>
                  </a:schemeClr>
                </a:solidFill>
              </a:defRPr>
            </a:lvl4pPr>
            <a:lvl5pPr marL="1645904" indent="0" algn="ctr">
              <a:buNone/>
              <a:defRPr>
                <a:solidFill>
                  <a:schemeClr val="tx1">
                    <a:tint val="75000"/>
                  </a:schemeClr>
                </a:solidFill>
              </a:defRPr>
            </a:lvl5pPr>
            <a:lvl6pPr marL="2057380" indent="0" algn="ctr">
              <a:buNone/>
              <a:defRPr>
                <a:solidFill>
                  <a:schemeClr val="tx1">
                    <a:tint val="75000"/>
                  </a:schemeClr>
                </a:solidFill>
              </a:defRPr>
            </a:lvl6pPr>
            <a:lvl7pPr marL="2468856" indent="0" algn="ctr">
              <a:buNone/>
              <a:defRPr>
                <a:solidFill>
                  <a:schemeClr val="tx1">
                    <a:tint val="75000"/>
                  </a:schemeClr>
                </a:solidFill>
              </a:defRPr>
            </a:lvl7pPr>
            <a:lvl8pPr marL="2880331" indent="0" algn="ctr">
              <a:buNone/>
              <a:defRPr>
                <a:solidFill>
                  <a:schemeClr val="tx1">
                    <a:tint val="75000"/>
                  </a:schemeClr>
                </a:solidFill>
              </a:defRPr>
            </a:lvl8pPr>
            <a:lvl9pPr marL="3291807"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p:txBody>
          <a:bodyPr/>
          <a:lstStyle>
            <a:lvl1pPr>
              <a:defRPr/>
            </a:lvl1pPr>
          </a:lstStyle>
          <a:p>
            <a:pPr marL="0" marR="0" lvl="0" indent="0" algn="r" defTabSz="411480" rtl="0" eaLnBrk="1" fontAlgn="base" latinLnBrk="0" hangingPunct="1">
              <a:lnSpc>
                <a:spcPts val="1463"/>
              </a:lnSpc>
              <a:spcBef>
                <a:spcPct val="0"/>
              </a:spcBef>
              <a:spcAft>
                <a:spcPct val="0"/>
              </a:spcAft>
              <a:buClrTx/>
              <a:buSzTx/>
              <a:buFontTx/>
              <a:buNone/>
              <a:tabLst/>
              <a:defRPr/>
            </a:pPr>
            <a:r>
              <a:rPr kumimoji="0" lang="da-DK" altLang="ja-JP" sz="1170" b="0" i="0" u="none" strike="noStrike" kern="1200" cap="none" spc="0" normalizeH="0" baseline="0" noProof="0">
                <a:ln>
                  <a:noFill/>
                </a:ln>
                <a:solidFill>
                  <a:prstClr val="black"/>
                </a:solidFill>
                <a:effectLst/>
                <a:uLnTx/>
                <a:uFillTx/>
                <a:latin typeface="Arial" charset="0"/>
                <a:ea typeface="ＭＳ Ｐゴシック" charset="-128"/>
                <a:cs typeface="+mn-cs"/>
              </a:rPr>
              <a:t>www.itu.dk</a:t>
            </a:r>
            <a:endParaRPr kumimoji="0" lang="en-US" altLang="ja-JP" sz="117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838308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6"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17861471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1" y="5126040"/>
            <a:ext cx="271938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822952" rtl="0" eaLnBrk="1" fontAlgn="base" latinLnBrk="0" hangingPunct="1">
              <a:lnSpc>
                <a:spcPct val="100000"/>
              </a:lnSpc>
              <a:spcBef>
                <a:spcPct val="0"/>
              </a:spcBef>
              <a:spcAft>
                <a:spcPct val="0"/>
              </a:spcAft>
              <a:buClrTx/>
              <a:buSzTx/>
              <a:buFontTx/>
              <a:buNone/>
              <a:tabLst/>
              <a:defRPr/>
            </a:pPr>
            <a:endParaRPr kumimoji="0" lang="en-GB" sz="216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6"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4372572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90"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46277" tIns="23138" rIns="46277" bIns="23138"/>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nvGrpSpPr>
          <p:cNvPr id="6" name="Grupper 6"/>
          <p:cNvGrpSpPr>
            <a:grpSpLocks/>
          </p:cNvGrpSpPr>
          <p:nvPr userDrawn="1"/>
        </p:nvGrpSpPr>
        <p:grpSpPr bwMode="auto">
          <a:xfrm>
            <a:off x="5556253" y="5053014"/>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Text Box 9"/>
            <p:cNvSpPr txBox="1">
              <a:spLocks noChangeArrowheads="1"/>
            </p:cNvSpPr>
            <p:nvPr/>
          </p:nvSpPr>
          <p:spPr bwMode="auto">
            <a:xfrm>
              <a:off x="5643563" y="5125952"/>
              <a:ext cx="3214687" cy="2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altLang="ja-JP" sz="1710"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rPr>
                <a:t>IT UNIVERSITY OF COPENHAGEN  </a:t>
              </a:r>
            </a:p>
          </p:txBody>
        </p:sp>
      </p:grpSp>
      <p:sp>
        <p:nvSpPr>
          <p:cNvPr id="3" name="Pladsholder til indhold 2"/>
          <p:cNvSpPr>
            <a:spLocks noGrp="1"/>
          </p:cNvSpPr>
          <p:nvPr>
            <p:ph idx="1"/>
          </p:nvPr>
        </p:nvSpPr>
        <p:spPr>
          <a:xfrm>
            <a:off x="1008063"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6"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solidFill>
                  <a:schemeClr val="bg1"/>
                </a:solidFill>
              </a:defRPr>
            </a:lvl1pPr>
          </a:lstStyle>
          <a:p>
            <a:pPr marL="0" marR="0" lvl="0" indent="0" algn="r" defTabSz="411480" rtl="0" eaLnBrk="1" fontAlgn="base" latinLnBrk="0" hangingPunct="1">
              <a:lnSpc>
                <a:spcPts val="1463"/>
              </a:lnSpc>
              <a:spcBef>
                <a:spcPct val="0"/>
              </a:spcBef>
              <a:spcAft>
                <a:spcPct val="0"/>
              </a:spcAft>
              <a:buClrTx/>
              <a:buSzTx/>
              <a:buFontTx/>
              <a:buNone/>
              <a:tabLst/>
              <a:defRPr/>
            </a:pPr>
            <a:r>
              <a:rPr kumimoji="0" lang="da-DK" altLang="ja-JP" sz="1170" b="0" i="0" u="none" strike="noStrike" kern="1200" cap="none" spc="0" normalizeH="0" baseline="0" noProof="0">
                <a:ln>
                  <a:noFill/>
                </a:ln>
                <a:solidFill>
                  <a:prstClr val="white"/>
                </a:solidFill>
                <a:effectLst/>
                <a:uLnTx/>
                <a:uFillTx/>
                <a:latin typeface="Arial" charset="0"/>
                <a:ea typeface="ＭＳ Ｐゴシック" charset="-128"/>
                <a:cs typeface="+mn-cs"/>
              </a:rPr>
              <a:t>www.itu.dk</a:t>
            </a:r>
            <a:endParaRPr kumimoji="0" lang="en-US" altLang="ja-JP" sz="1170" b="0" i="0" u="none" strike="noStrike" kern="1200" cap="none" spc="0" normalizeH="0" baseline="0" noProof="0">
              <a:ln>
                <a:noFill/>
              </a:ln>
              <a:solidFill>
                <a:prstClr val="white"/>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7510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10" Type="http://schemas.openxmlformats.org/officeDocument/2006/relationships/theme" Target="../theme/theme7.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1008063" y="928688"/>
            <a:ext cx="7927975" cy="627062"/>
          </a:xfrm>
          <a:prstGeom prst="rect">
            <a:avLst/>
          </a:prstGeom>
          <a:solidFill>
            <a:schemeClr val="tx1"/>
          </a:solidFill>
          <a:ln w="9525">
            <a:noFill/>
            <a:miter lim="800000"/>
            <a:headEnd/>
            <a:tailEnd/>
          </a:ln>
        </p:spPr>
        <p:txBody>
          <a:bodyPr vert="horz" wrap="square" lIns="216000" tIns="0" rIns="91440" bIns="72000" numCol="1" anchor="ctr" anchorCtr="0" compatLnSpc="1">
            <a:prstTxWarp prst="textNoShape">
              <a:avLst/>
            </a:prstTxWarp>
          </a:bodyPr>
          <a:lstStyle/>
          <a:p>
            <a:pPr lvl="0"/>
            <a:r>
              <a:rPr lang="da-DK"/>
              <a:t>Klik for at redigere i masteren</a:t>
            </a:r>
          </a:p>
        </p:txBody>
      </p:sp>
      <p:sp>
        <p:nvSpPr>
          <p:cNvPr id="1027" name="Pladsholder til tekst 2"/>
          <p:cNvSpPr>
            <a:spLocks noGrp="1"/>
          </p:cNvSpPr>
          <p:nvPr>
            <p:ph type="body" idx="1"/>
          </p:nvPr>
        </p:nvSpPr>
        <p:spPr bwMode="auto">
          <a:xfrm>
            <a:off x="1008063" y="1714500"/>
            <a:ext cx="43783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p:txBody>
      </p:sp>
      <p:sp>
        <p:nvSpPr>
          <p:cNvPr id="11" name="Pladsholder til sidefod 13"/>
          <p:cNvSpPr>
            <a:spLocks noGrp="1"/>
          </p:cNvSpPr>
          <p:nvPr userDrawn="1">
            <p:ph type="ftr" sz="quarter" idx="3"/>
          </p:nvPr>
        </p:nvSpPr>
        <p:spPr>
          <a:xfrm>
            <a:off x="3843338" y="5172075"/>
            <a:ext cx="1543050" cy="257175"/>
          </a:xfrm>
          <a:prstGeom prst="rect">
            <a:avLst/>
          </a:prstGeom>
        </p:spPr>
        <p:txBody>
          <a:bodyPr vert="horz" wrap="square" lIns="91440" tIns="45720" rIns="91440" bIns="45720" numCol="1" anchor="t" anchorCtr="0" compatLnSpc="1">
            <a:prstTxWarp prst="textNoShape">
              <a:avLst/>
            </a:prstTxWarp>
          </a:bodyPr>
          <a:lstStyle>
            <a:lvl1pPr algn="r">
              <a:lnSpc>
                <a:spcPts val="1625"/>
              </a:lnSpc>
              <a:defRPr sz="1300">
                <a:ea typeface="ＭＳ Ｐゴシック" charset="-128"/>
              </a:defRPr>
            </a:lvl1pPr>
          </a:lstStyle>
          <a:p>
            <a:pPr>
              <a:defRPr/>
            </a:pPr>
            <a:r>
              <a:rPr lang="da-DK" altLang="ja-JP"/>
              <a:t>www.itu.dk</a:t>
            </a:r>
            <a:endParaRPr lang="en-US" altLang="ja-JP"/>
          </a:p>
        </p:txBody>
      </p:sp>
      <p:grpSp>
        <p:nvGrpSpPr>
          <p:cNvPr id="1029" name="Grupper 11"/>
          <p:cNvGrpSpPr>
            <a:grpSpLocks/>
          </p:cNvGrpSpPr>
          <p:nvPr userDrawn="1"/>
        </p:nvGrpSpPr>
        <p:grpSpPr bwMode="auto">
          <a:xfrm>
            <a:off x="5556250" y="5053013"/>
            <a:ext cx="3381375" cy="457200"/>
            <a:chOff x="5556250" y="5053013"/>
            <a:chExt cx="3381375" cy="456664"/>
          </a:xfrm>
        </p:grpSpPr>
        <p:sp>
          <p:nvSpPr>
            <p:cNvPr id="1030"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1031"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Tree>
  </p:cSld>
  <p:clrMap bg1="lt1" tx1="dk1" bg2="lt2" tx2="dk2" accent1="accent1" accent2="accent2" accent3="accent3" accent4="accent4" accent5="accent5" accent6="accent6" hlink="hlink" folHlink="folHlink"/>
  <p:sldLayoutIdLst>
    <p:sldLayoutId id="2147483806" r:id="rId1"/>
    <p:sldLayoutId id="2147483793" r:id="rId2"/>
    <p:sldLayoutId id="2147483807" r:id="rId3"/>
    <p:sldLayoutId id="2147483808" r:id="rId4"/>
    <p:sldLayoutId id="2147483809" r:id="rId5"/>
    <p:sldLayoutId id="2147483810" r:id="rId6"/>
    <p:sldLayoutId id="2147483794" r:id="rId7"/>
    <p:sldLayoutId id="2147483930" r:id="rId8"/>
    <p:sldLayoutId id="2147484032" r:id="rId9"/>
  </p:sldLayoutIdLst>
  <p:txStyles>
    <p:titleStyle>
      <a:lvl1pPr algn="l" defTabSz="457200" rtl="0" eaLnBrk="0" fontAlgn="base" hangingPunct="0">
        <a:spcBef>
          <a:spcPct val="0"/>
        </a:spcBef>
        <a:spcAft>
          <a:spcPct val="0"/>
        </a:spcAft>
        <a:defRPr sz="3200" kern="1200" cap="all">
          <a:solidFill>
            <a:schemeClr val="bg1"/>
          </a:solidFill>
          <a:latin typeface="+mj-lt"/>
          <a:ea typeface="MS PGothic" pitchFamily="34"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MS PGothic" pitchFamily="34"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MS PGothic" pitchFamily="34"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MS PGothic" pitchFamily="34"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MS PGothic" pitchFamily="34"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521355"/>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73" fontAlgn="auto">
              <a:spcBef>
                <a:spcPts val="0"/>
              </a:spcBef>
              <a:spcAft>
                <a:spcPts val="0"/>
              </a:spcAft>
              <a:defRPr/>
            </a:pPr>
            <a:fld id="{CBE111EC-46F3-40A4-9CC4-D8977BC9905F}" type="datetimeFigureOut">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13/08/2025</a:t>
            </a:fld>
            <a:endParaRPr lang="en-GB">
              <a:solidFill>
                <a:prstClr val="black">
                  <a:tint val="75000"/>
                </a:prstClr>
              </a:solidFill>
              <a:latin typeface="Calibri" panose="020F0502020204030204"/>
              <a:ea typeface="ＭＳ Ｐゴシック" pitchFamily="34" charset="-128"/>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73" fontAlgn="auto">
              <a:spcBef>
                <a:spcPts val="0"/>
              </a:spcBef>
              <a:spcAft>
                <a:spcPts val="0"/>
              </a:spcAft>
              <a:defRPr/>
            </a:pPr>
            <a:endParaRPr lang="en-GB">
              <a:solidFill>
                <a:prstClr val="black">
                  <a:tint val="75000"/>
                </a:prstClr>
              </a:solidFill>
              <a:latin typeface="Calibri" panose="020F0502020204030204"/>
              <a:ea typeface="ＭＳ Ｐゴシック" pitchFamily="34" charset="-128"/>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73" fontAlgn="auto">
              <a:spcBef>
                <a:spcPts val="0"/>
              </a:spcBef>
              <a:spcAft>
                <a:spcPts val="0"/>
              </a:spcAft>
              <a:defRPr/>
            </a:pPr>
            <a:fld id="{344B7D96-3F5D-419A-B758-A7D1B9231703}" type="slidenum">
              <a:rPr lang="en-GB" smtClean="0">
                <a:solidFill>
                  <a:prstClr val="black">
                    <a:tint val="75000"/>
                  </a:prstClr>
                </a:solidFill>
                <a:latin typeface="Calibri" panose="020F0502020204030204"/>
                <a:ea typeface="ＭＳ Ｐゴシック" pitchFamily="34" charset="-128"/>
              </a:rPr>
              <a:pPr defTabSz="685773" fontAlgn="auto">
                <a:spcBef>
                  <a:spcPts val="0"/>
                </a:spcBef>
                <a:spcAft>
                  <a:spcPts val="0"/>
                </a:spcAft>
                <a:defRPr/>
              </a:pPr>
              <a:t>‹#›</a:t>
            </a:fld>
            <a:endParaRPr lang="en-GB">
              <a:solidFill>
                <a:prstClr val="black">
                  <a:tint val="75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2338733090"/>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6857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3" indent="-171443" algn="l" defTabSz="6857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9" indent="-171443" algn="l" defTabSz="6857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6" indent="-171443" algn="l" defTabSz="6857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2"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88"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74"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7"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3" rtl="0" eaLnBrk="1" latinLnBrk="0" hangingPunct="1">
        <a:defRPr sz="1350" kern="1200">
          <a:solidFill>
            <a:schemeClr val="tx1"/>
          </a:solidFill>
          <a:latin typeface="+mn-lt"/>
          <a:ea typeface="+mn-ea"/>
          <a:cs typeface="+mn-cs"/>
        </a:defRPr>
      </a:lvl1pPr>
      <a:lvl2pPr marL="342887"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2"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0" algn="l" defTabSz="68577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28600"/>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2051" name="Text Placeholder 2"/>
          <p:cNvSpPr>
            <a:spLocks noGrp="1"/>
          </p:cNvSpPr>
          <p:nvPr>
            <p:ph type="body" idx="1"/>
          </p:nvPr>
        </p:nvSpPr>
        <p:spPr bwMode="auto">
          <a:xfrm>
            <a:off x="457200" y="1333500"/>
            <a:ext cx="8229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5297488"/>
            <a:ext cx="2133600" cy="303212"/>
          </a:xfrm>
          <a:prstGeom prst="rect">
            <a:avLst/>
          </a:prstGeom>
        </p:spPr>
        <p:txBody>
          <a:bodyPr vert="horz" lIns="91440" tIns="45720" rIns="91440" bIns="45720" rtlCol="0" anchor="ctr"/>
          <a:lstStyle>
            <a:lvl1pPr algn="l">
              <a:defRPr sz="1200">
                <a:solidFill>
                  <a:schemeClr val="tx1">
                    <a:tint val="75000"/>
                  </a:schemeClr>
                </a:solidFill>
                <a:ea typeface="ＭＳ Ｐゴシック" pitchFamily="34" charset="-128"/>
              </a:defRPr>
            </a:lvl1pPr>
          </a:lstStyle>
          <a:p>
            <a:pPr>
              <a:defRPr/>
            </a:pPr>
            <a:fld id="{D97D6A86-1129-480F-9400-02C32F1025C8}" type="datetimeFigureOut">
              <a:rPr lang="en-GB"/>
              <a:pPr>
                <a:defRPr/>
              </a:pPr>
              <a:t>13/08/2025</a:t>
            </a:fld>
            <a:endParaRPr lang="en-GB"/>
          </a:p>
        </p:txBody>
      </p:sp>
      <p:sp>
        <p:nvSpPr>
          <p:cNvPr id="5" name="Footer Placeholder 4"/>
          <p:cNvSpPr>
            <a:spLocks noGrp="1"/>
          </p:cNvSpPr>
          <p:nvPr>
            <p:ph type="ftr" sz="quarter" idx="3"/>
          </p:nvPr>
        </p:nvSpPr>
        <p:spPr>
          <a:xfrm>
            <a:off x="3124200" y="5297488"/>
            <a:ext cx="2895600" cy="303212"/>
          </a:xfrm>
          <a:prstGeom prst="rect">
            <a:avLst/>
          </a:prstGeom>
        </p:spPr>
        <p:txBody>
          <a:bodyPr vert="horz" lIns="91440" tIns="45720" rIns="91440" bIns="45720" rtlCol="0" anchor="ctr"/>
          <a:lstStyle>
            <a:lvl1pPr algn="ctr">
              <a:defRPr sz="1200">
                <a:solidFill>
                  <a:schemeClr val="tx1">
                    <a:tint val="75000"/>
                  </a:schemeClr>
                </a:solidFill>
                <a:ea typeface="ＭＳ Ｐゴシック" pitchFamily="34" charset="-128"/>
              </a:defRPr>
            </a:lvl1pPr>
          </a:lstStyle>
          <a:p>
            <a:pPr>
              <a:defRPr/>
            </a:pPr>
            <a:endParaRPr lang="en-GB"/>
          </a:p>
        </p:txBody>
      </p:sp>
      <p:sp>
        <p:nvSpPr>
          <p:cNvPr id="6" name="Slide Number Placeholder 5"/>
          <p:cNvSpPr>
            <a:spLocks noGrp="1"/>
          </p:cNvSpPr>
          <p:nvPr>
            <p:ph type="sldNum" sz="quarter" idx="4"/>
          </p:nvPr>
        </p:nvSpPr>
        <p:spPr>
          <a:xfrm>
            <a:off x="6553200" y="5297488"/>
            <a:ext cx="2133600" cy="303212"/>
          </a:xfrm>
          <a:prstGeom prst="rect">
            <a:avLst/>
          </a:prstGeom>
        </p:spPr>
        <p:txBody>
          <a:bodyPr vert="horz" lIns="91440" tIns="45720" rIns="91440" bIns="45720" rtlCol="0" anchor="ctr"/>
          <a:lstStyle>
            <a:lvl1pPr algn="r">
              <a:defRPr sz="1200">
                <a:solidFill>
                  <a:schemeClr val="tx1">
                    <a:tint val="75000"/>
                  </a:schemeClr>
                </a:solidFill>
                <a:ea typeface="ＭＳ Ｐゴシック" pitchFamily="34" charset="-128"/>
              </a:defRPr>
            </a:lvl1pPr>
          </a:lstStyle>
          <a:p>
            <a:pPr>
              <a:defRPr/>
            </a:pPr>
            <a:fld id="{8165FBA6-A692-4749-BF48-F2104F80E9D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p:cNvSpPr/>
          <p:nvPr/>
        </p:nvSpPr>
        <p:spPr>
          <a:xfrm>
            <a:off x="704910" y="357810"/>
            <a:ext cx="8176035" cy="806846"/>
          </a:xfrm>
          <a:prstGeom prst="rect">
            <a:avLst/>
          </a:prstGeom>
          <a:solidFill>
            <a:srgbClr val="000000"/>
          </a:solidFill>
          <a:ln w="12700">
            <a:miter lim="400000"/>
          </a:ln>
        </p:spPr>
        <p:txBody>
          <a:bodyPr lIns="29766" tIns="29766" rIns="29766" bIns="29766" anchor="ctr"/>
          <a:lstStyle/>
          <a:p>
            <a:pPr algn="ctr" defTabSz="342283" fontAlgn="auto" hangingPunct="0">
              <a:spcBef>
                <a:spcPts val="0"/>
              </a:spcBef>
              <a:spcAft>
                <a:spcPts val="0"/>
              </a:spcAft>
              <a:defRPr sz="2400">
                <a:solidFill>
                  <a:srgbClr val="FFFFFF"/>
                </a:solidFill>
              </a:defRPr>
            </a:pPr>
            <a:endParaRPr sz="1406" kern="0">
              <a:solidFill>
                <a:srgbClr val="FFFFFF"/>
              </a:solidFill>
              <a:latin typeface="Helvetica Light"/>
              <a:sym typeface="Helvetica Light"/>
            </a:endParaRPr>
          </a:p>
        </p:txBody>
      </p:sp>
      <p:sp>
        <p:nvSpPr>
          <p:cNvPr id="4" name="Shape 4"/>
          <p:cNvSpPr>
            <a:spLocks noGrp="1"/>
          </p:cNvSpPr>
          <p:nvPr>
            <p:ph type="title"/>
          </p:nvPr>
        </p:nvSpPr>
        <p:spPr>
          <a:xfrm>
            <a:off x="861951" y="448468"/>
            <a:ext cx="7810564" cy="6255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5" name="Shape 5"/>
          <p:cNvSpPr>
            <a:spLocks noGrp="1"/>
          </p:cNvSpPr>
          <p:nvPr>
            <p:ph type="body" idx="1"/>
          </p:nvPr>
        </p:nvSpPr>
        <p:spPr>
          <a:xfrm>
            <a:off x="704911" y="1488894"/>
            <a:ext cx="7734179" cy="38046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2pPr>
              <a:buSzPct val="100000"/>
              <a:buChar char="‣"/>
            </a:lvl2pPr>
            <a:lvl3pPr>
              <a:buSzPct val="100000"/>
              <a:buChar char="-"/>
            </a:lvl3pPr>
            <a:lvl4pPr>
              <a:buSzPct val="100000"/>
              <a:buChar char="★"/>
            </a:lvl4pPr>
            <a:lvl5pPr>
              <a:buSzPct val="100000"/>
              <a:buChar char="✴"/>
            </a:lvl5p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4433684" y="5421064"/>
            <a:ext cx="267702" cy="264944"/>
          </a:xfrm>
          <a:prstGeom prst="rect">
            <a:avLst/>
          </a:prstGeom>
          <a:ln w="12700">
            <a:miter lim="400000"/>
          </a:ln>
        </p:spPr>
        <p:txBody>
          <a:bodyPr wrap="none" lIns="50800" tIns="50800" rIns="50800" bIns="50800">
            <a:spAutoFit/>
          </a:bodyPr>
          <a:lstStyle>
            <a:lvl1pPr>
              <a:defRPr sz="1055"/>
            </a:lvl1pPr>
          </a:lstStyle>
          <a:p>
            <a:pPr algn="ctr" defTabSz="342283" fontAlgn="auto" hangingPunct="0">
              <a:spcBef>
                <a:spcPts val="0"/>
              </a:spcBef>
              <a:spcAft>
                <a:spcPts val="0"/>
              </a:spcAft>
            </a:pPr>
            <a:fld id="{86CB4B4D-7CA3-9044-876B-883B54F8677D}" type="slidenum">
              <a:rPr lang="en-GB" kern="0" smtClean="0">
                <a:solidFill>
                  <a:srgbClr val="000000"/>
                </a:solidFill>
                <a:latin typeface="Helvetica Light"/>
                <a:sym typeface="Helvetica Light"/>
              </a:rPr>
              <a:pPr algn="ctr" defTabSz="342283" fontAlgn="auto" hangingPunct="0">
                <a:spcBef>
                  <a:spcPts val="0"/>
                </a:spcBef>
                <a:spcAft>
                  <a:spcPts val="0"/>
                </a:spcAft>
              </a:pPr>
              <a:t>‹#›</a:t>
            </a:fld>
            <a:endParaRPr lang="en-GB" kern="0">
              <a:solidFill>
                <a:srgbClr val="000000"/>
              </a:solidFill>
              <a:latin typeface="Helvetica Light"/>
              <a:sym typeface="Helvetica Light"/>
            </a:endParaRPr>
          </a:p>
        </p:txBody>
      </p:sp>
    </p:spTree>
    <p:extLst>
      <p:ext uri="{BB962C8B-B14F-4D97-AF65-F5344CB8AC3E}">
        <p14:creationId xmlns:p14="http://schemas.microsoft.com/office/powerpoint/2010/main" val="93563093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4031" r:id="rId18"/>
  </p:sldLayoutIdLst>
  <p:transition spd="med"/>
  <p:txStyles>
    <p:titleStyle>
      <a:lvl1pPr marL="0" marR="0" indent="0"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1pPr>
      <a:lvl2pPr marL="0" marR="0" indent="133937"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2pPr>
      <a:lvl3pPr marL="0" marR="0" indent="267873"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3pPr>
      <a:lvl4pPr marL="0" marR="0" indent="401810"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4pPr>
      <a:lvl5pPr marL="0" marR="0" indent="535747"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5pPr>
      <a:lvl6pPr marL="0" marR="0" indent="669684"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6pPr>
      <a:lvl7pPr marL="0" marR="0" indent="803620"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7pPr>
      <a:lvl8pPr marL="0" marR="0" indent="937557"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8pPr>
      <a:lvl9pPr marL="0" marR="0" indent="1071494"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9pPr>
    </p:titleStyle>
    <p:bodyStyle>
      <a:lvl1pPr marL="260433" marR="0" indent="-260433" algn="l" defTabSz="342283" latinLnBrk="0">
        <a:lnSpc>
          <a:spcPct val="120000"/>
        </a:lnSpc>
        <a:spcBef>
          <a:spcPts val="0"/>
        </a:spcBef>
        <a:spcAft>
          <a:spcPts val="0"/>
        </a:spcAft>
        <a:buClrTx/>
        <a:buSzPct val="100000"/>
        <a:buFontTx/>
        <a:buChar char="•"/>
        <a:tabLst/>
        <a:defRPr sz="2109" b="0" i="0" u="none" strike="noStrike" cap="none" spc="0" baseline="0">
          <a:ln>
            <a:noFill/>
          </a:ln>
          <a:solidFill>
            <a:srgbClr val="000000"/>
          </a:solidFill>
          <a:uFillTx/>
          <a:latin typeface="Helvetica"/>
          <a:ea typeface="Helvetica"/>
          <a:cs typeface="Helvetica"/>
          <a:sym typeface="Helvetica"/>
        </a:defRPr>
      </a:lvl1pPr>
      <a:lvl2pPr marL="520865"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2pPr>
      <a:lvl3pPr marL="781298"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3pPr>
      <a:lvl4pPr marL="1041730"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4pPr>
      <a:lvl5pPr marL="1302163"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5pPr>
      <a:lvl6pPr marL="1562595"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6pPr>
      <a:lvl7pPr marL="1823028"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7pPr>
      <a:lvl8pPr marL="2083460"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8pPr>
      <a:lvl9pPr marL="2343893"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9pPr>
    </p:bodyStyle>
    <p:otherStyle>
      <a:lvl1pPr marL="0" marR="0" indent="0"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1pPr>
      <a:lvl2pPr marL="0" marR="0" indent="133937"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2pPr>
      <a:lvl3pPr marL="0" marR="0" indent="267873"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3pPr>
      <a:lvl4pPr marL="0" marR="0" indent="401810"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4pPr>
      <a:lvl5pPr marL="0" marR="0" indent="535747"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5pPr>
      <a:lvl6pPr marL="0" marR="0" indent="669684"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6pPr>
      <a:lvl7pPr marL="0" marR="0" indent="803620"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7pPr>
      <a:lvl8pPr marL="0" marR="0" indent="937557"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8pPr>
      <a:lvl9pPr marL="0" marR="0" indent="1071494"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1008063" y="928688"/>
            <a:ext cx="7927975" cy="627062"/>
          </a:xfrm>
          <a:prstGeom prst="rect">
            <a:avLst/>
          </a:prstGeom>
          <a:solidFill>
            <a:schemeClr val="tx1"/>
          </a:solidFill>
          <a:ln w="9525">
            <a:noFill/>
            <a:miter lim="800000"/>
            <a:headEnd/>
            <a:tailEnd/>
          </a:ln>
        </p:spPr>
        <p:txBody>
          <a:bodyPr vert="horz" wrap="square" lIns="216000" tIns="0" rIns="91440" bIns="72000" numCol="1" anchor="ctr" anchorCtr="0" compatLnSpc="1">
            <a:prstTxWarp prst="textNoShape">
              <a:avLst/>
            </a:prstTxWarp>
          </a:bodyPr>
          <a:lstStyle/>
          <a:p>
            <a:pPr lvl="0"/>
            <a:r>
              <a:rPr lang="da-DK"/>
              <a:t>Klik for at redigere i masteren</a:t>
            </a:r>
          </a:p>
        </p:txBody>
      </p:sp>
      <p:sp>
        <p:nvSpPr>
          <p:cNvPr id="1027" name="Pladsholder til tekst 2"/>
          <p:cNvSpPr>
            <a:spLocks noGrp="1"/>
          </p:cNvSpPr>
          <p:nvPr>
            <p:ph type="body" idx="1"/>
          </p:nvPr>
        </p:nvSpPr>
        <p:spPr bwMode="auto">
          <a:xfrm>
            <a:off x="1008063" y="1714500"/>
            <a:ext cx="43783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p:txBody>
      </p:sp>
      <p:sp>
        <p:nvSpPr>
          <p:cNvPr id="11" name="Pladsholder til sidefod 13"/>
          <p:cNvSpPr>
            <a:spLocks noGrp="1"/>
          </p:cNvSpPr>
          <p:nvPr userDrawn="1">
            <p:ph type="ftr" sz="quarter" idx="3"/>
          </p:nvPr>
        </p:nvSpPr>
        <p:spPr>
          <a:xfrm>
            <a:off x="3843338" y="5172075"/>
            <a:ext cx="1543050" cy="257175"/>
          </a:xfrm>
          <a:prstGeom prst="rect">
            <a:avLst/>
          </a:prstGeom>
        </p:spPr>
        <p:txBody>
          <a:bodyPr vert="horz" wrap="square" lIns="91440" tIns="45720" rIns="91440" bIns="45720" numCol="1" anchor="t" anchorCtr="0" compatLnSpc="1">
            <a:prstTxWarp prst="textNoShape">
              <a:avLst/>
            </a:prstTxWarp>
          </a:bodyPr>
          <a:lstStyle>
            <a:lvl1pPr algn="r">
              <a:lnSpc>
                <a:spcPts val="1625"/>
              </a:lnSpc>
              <a:defRPr sz="1300">
                <a:ea typeface="ＭＳ Ｐゴシック" charset="-128"/>
              </a:defRPr>
            </a:lvl1pPr>
          </a:lstStyle>
          <a:p>
            <a:pPr>
              <a:defRPr/>
            </a:pPr>
            <a:r>
              <a:rPr lang="da-DK" altLang="ja-JP">
                <a:solidFill>
                  <a:prstClr val="black"/>
                </a:solidFill>
              </a:rPr>
              <a:t>www.itu.dk</a:t>
            </a:r>
            <a:endParaRPr lang="en-US" altLang="ja-JP">
              <a:solidFill>
                <a:prstClr val="black"/>
              </a:solidFill>
            </a:endParaRPr>
          </a:p>
        </p:txBody>
      </p:sp>
      <p:grpSp>
        <p:nvGrpSpPr>
          <p:cNvPr id="1029" name="Grupper 11"/>
          <p:cNvGrpSpPr>
            <a:grpSpLocks/>
          </p:cNvGrpSpPr>
          <p:nvPr userDrawn="1"/>
        </p:nvGrpSpPr>
        <p:grpSpPr bwMode="auto">
          <a:xfrm>
            <a:off x="5556250" y="5053013"/>
            <a:ext cx="3381375" cy="457200"/>
            <a:chOff x="5556250" y="5053013"/>
            <a:chExt cx="3381375" cy="456664"/>
          </a:xfrm>
        </p:grpSpPr>
        <p:sp>
          <p:nvSpPr>
            <p:cNvPr id="1030"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solidFill>
                  <a:prstClr val="black"/>
                </a:solidFill>
                <a:latin typeface="Calibri" pitchFamily="34" charset="0"/>
                <a:ea typeface="ＭＳ Ｐゴシック" pitchFamily="34" charset="-128"/>
              </a:endParaRPr>
            </a:p>
          </p:txBody>
        </p:sp>
        <p:sp>
          <p:nvSpPr>
            <p:cNvPr id="1031"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Tree>
    <p:extLst>
      <p:ext uri="{BB962C8B-B14F-4D97-AF65-F5344CB8AC3E}">
        <p14:creationId xmlns:p14="http://schemas.microsoft.com/office/powerpoint/2010/main" val="249028237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9" r:id="rId8"/>
    <p:sldLayoutId id="2147483975" r:id="rId9"/>
    <p:sldLayoutId id="2147484033" r:id="rId10"/>
  </p:sldLayoutIdLst>
  <p:txStyles>
    <p:title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8515350" cy="711729"/>
          </a:xfrm>
          <a:prstGeom prst="rect">
            <a:avLst/>
          </a:prstGeom>
          <a:solidFill>
            <a:schemeClr val="tx1"/>
          </a:solidFill>
        </p:spPr>
        <p:txBody>
          <a:bodyPr vert="horz" lIns="91440" tIns="45720" rIns="91440" bIns="45720" rtlCol="0" anchor="ctr">
            <a:normAutofit/>
          </a:bodyPr>
          <a:lstStyle/>
          <a:p>
            <a:r>
              <a:rPr lang="en-US" dirty="0"/>
              <a:t> Click to edit Master title style</a:t>
            </a:r>
            <a:endParaRPr lang="en-GB"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FB23216F-B1AE-48CB-A341-66B6631CDE89}" type="datetimeFigureOut">
              <a:rPr lang="en-GB" smtClean="0">
                <a:solidFill>
                  <a:prstClr val="black">
                    <a:tint val="75000"/>
                  </a:prstClr>
                </a:solidFill>
                <a:latin typeface="Tahoma" panose="020B0604030504040204" pitchFamily="34" charset="0"/>
                <a:ea typeface="+mn-ea"/>
              </a:rPr>
              <a:pPr defTabSz="761970"/>
              <a:t>13/08/2025</a:t>
            </a:fld>
            <a:endParaRPr lang="en-GB">
              <a:solidFill>
                <a:prstClr val="black">
                  <a:tint val="75000"/>
                </a:prstClr>
              </a:solidFill>
              <a:latin typeface="Tahoma" panose="020B0604030504040204" pitchFamily="34" charset="0"/>
              <a:ea typeface="+mn-ea"/>
            </a:endParaRPr>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GB">
              <a:solidFill>
                <a:prstClr val="black">
                  <a:tint val="75000"/>
                </a:prstClr>
              </a:solidFill>
              <a:latin typeface="Tahoma" panose="020B0604030504040204" pitchFamily="34" charset="0"/>
              <a:ea typeface="+mn-ea"/>
            </a:endParaRPr>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481E1276-2523-4085-9662-2798F970EBC6}" type="slidenum">
              <a:rPr lang="en-GB" smtClean="0">
                <a:solidFill>
                  <a:prstClr val="black">
                    <a:tint val="75000"/>
                  </a:prstClr>
                </a:solidFill>
                <a:latin typeface="Tahoma" panose="020B0604030504040204" pitchFamily="34" charset="0"/>
                <a:ea typeface="+mn-ea"/>
              </a:rPr>
              <a:pPr defTabSz="761970"/>
              <a:t>‹#›</a:t>
            </a:fld>
            <a:endParaRPr lang="en-GB">
              <a:solidFill>
                <a:prstClr val="black">
                  <a:tint val="75000"/>
                </a:prstClr>
              </a:solidFill>
              <a:latin typeface="Tahoma" panose="020B0604030504040204" pitchFamily="34" charset="0"/>
              <a:ea typeface="+mn-ea"/>
            </a:endParaRPr>
          </a:p>
        </p:txBody>
      </p:sp>
    </p:spTree>
    <p:extLst>
      <p:ext uri="{BB962C8B-B14F-4D97-AF65-F5344CB8AC3E}">
        <p14:creationId xmlns:p14="http://schemas.microsoft.com/office/powerpoint/2010/main" val="3447368866"/>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2" r:id="rId9"/>
    <p:sldLayoutId id="2147483927" r:id="rId10"/>
    <p:sldLayoutId id="2147483928" r:id="rId11"/>
  </p:sldLayoutIdLst>
  <p:txStyles>
    <p:titleStyle>
      <a:lvl1pPr algn="l" defTabSz="761970" rtl="0" eaLnBrk="1" latinLnBrk="0" hangingPunct="1">
        <a:lnSpc>
          <a:spcPct val="90000"/>
        </a:lnSpc>
        <a:spcBef>
          <a:spcPct val="0"/>
        </a:spcBef>
        <a:buNone/>
        <a:defRPr sz="3667" kern="1200" baseline="0">
          <a:solidFill>
            <a:schemeClr val="bg1"/>
          </a:solidFill>
          <a:latin typeface="Calibri" panose="020F0502020204030204" pitchFamily="34" charset="0"/>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baseline="0">
          <a:solidFill>
            <a:schemeClr val="tx1"/>
          </a:solidFill>
          <a:latin typeface="Calibri" panose="020F0502020204030204" pitchFamily="34" charset="0"/>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baseline="0">
          <a:solidFill>
            <a:schemeClr val="tx1"/>
          </a:solidFill>
          <a:latin typeface="Calibri" panose="020F0502020204030204" pitchFamily="34" charset="0"/>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baseline="0">
          <a:solidFill>
            <a:schemeClr val="tx1"/>
          </a:solidFill>
          <a:latin typeface="Calibri" panose="020F0502020204030204" pitchFamily="34" charset="0"/>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baseline="0">
          <a:solidFill>
            <a:schemeClr val="tx1"/>
          </a:solidFill>
          <a:latin typeface="Calibri" panose="020F0502020204030204" pitchFamily="34" charset="0"/>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baseline="0">
          <a:solidFill>
            <a:schemeClr val="tx1"/>
          </a:solidFill>
          <a:latin typeface="Calibri" panose="020F0502020204030204" pitchFamily="34" charset="0"/>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p:cNvSpPr/>
          <p:nvPr/>
        </p:nvSpPr>
        <p:spPr>
          <a:xfrm>
            <a:off x="704910" y="357810"/>
            <a:ext cx="8176035" cy="806846"/>
          </a:xfrm>
          <a:prstGeom prst="rect">
            <a:avLst/>
          </a:prstGeom>
          <a:solidFill>
            <a:srgbClr val="000000"/>
          </a:solidFill>
          <a:ln w="12700">
            <a:miter lim="400000"/>
          </a:ln>
        </p:spPr>
        <p:txBody>
          <a:bodyPr lIns="29766" tIns="29766" rIns="29766" bIns="29766" anchor="ctr"/>
          <a:lstStyle/>
          <a:p>
            <a:pPr algn="ctr" defTabSz="342283" fontAlgn="auto" hangingPunct="0">
              <a:spcBef>
                <a:spcPts val="0"/>
              </a:spcBef>
              <a:spcAft>
                <a:spcPts val="0"/>
              </a:spcAft>
              <a:defRPr sz="2400">
                <a:solidFill>
                  <a:srgbClr val="FFFFFF"/>
                </a:solidFill>
              </a:defRPr>
            </a:pPr>
            <a:endParaRPr sz="1406" kern="0">
              <a:solidFill>
                <a:srgbClr val="FFFFFF"/>
              </a:solidFill>
              <a:latin typeface="Helvetica Light"/>
              <a:sym typeface="Helvetica Light"/>
            </a:endParaRPr>
          </a:p>
        </p:txBody>
      </p:sp>
      <p:sp>
        <p:nvSpPr>
          <p:cNvPr id="4" name="Shape 4"/>
          <p:cNvSpPr>
            <a:spLocks noGrp="1"/>
          </p:cNvSpPr>
          <p:nvPr>
            <p:ph type="title"/>
          </p:nvPr>
        </p:nvSpPr>
        <p:spPr>
          <a:xfrm>
            <a:off x="861951" y="448468"/>
            <a:ext cx="7810564" cy="6255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5" name="Shape 5"/>
          <p:cNvSpPr>
            <a:spLocks noGrp="1"/>
          </p:cNvSpPr>
          <p:nvPr>
            <p:ph type="body" idx="1"/>
          </p:nvPr>
        </p:nvSpPr>
        <p:spPr>
          <a:xfrm>
            <a:off x="704911" y="1488894"/>
            <a:ext cx="7734179" cy="38046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2pPr>
              <a:buSzPct val="100000"/>
              <a:buChar char="‣"/>
            </a:lvl2pPr>
            <a:lvl3pPr>
              <a:buSzPct val="100000"/>
              <a:buChar char="-"/>
            </a:lvl3pPr>
            <a:lvl4pPr>
              <a:buSzPct val="100000"/>
              <a:buChar char="★"/>
            </a:lvl4pPr>
            <a:lvl5pPr>
              <a:buSzPct val="100000"/>
              <a:buChar char="✴"/>
            </a:lvl5p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4433684" y="5421064"/>
            <a:ext cx="267702" cy="264944"/>
          </a:xfrm>
          <a:prstGeom prst="rect">
            <a:avLst/>
          </a:prstGeom>
          <a:ln w="12700">
            <a:miter lim="400000"/>
          </a:ln>
        </p:spPr>
        <p:txBody>
          <a:bodyPr wrap="none" lIns="50800" tIns="50800" rIns="50800" bIns="50800">
            <a:spAutoFit/>
          </a:bodyPr>
          <a:lstStyle>
            <a:lvl1pPr>
              <a:defRPr sz="1055"/>
            </a:lvl1pPr>
          </a:lstStyle>
          <a:p>
            <a:pPr algn="ctr" defTabSz="342283" fontAlgn="auto" hangingPunct="0">
              <a:spcBef>
                <a:spcPts val="0"/>
              </a:spcBef>
              <a:spcAft>
                <a:spcPts val="0"/>
              </a:spcAft>
            </a:pPr>
            <a:fld id="{86CB4B4D-7CA3-9044-876B-883B54F8677D}" type="slidenum">
              <a:rPr lang="el-GR" kern="0" smtClean="0">
                <a:solidFill>
                  <a:srgbClr val="000000"/>
                </a:solidFill>
                <a:latin typeface="Helvetica Light"/>
                <a:sym typeface="Helvetica Light"/>
              </a:rPr>
              <a:pPr algn="ctr" defTabSz="342283" fontAlgn="auto" hangingPunct="0">
                <a:spcBef>
                  <a:spcPts val="0"/>
                </a:spcBef>
                <a:spcAft>
                  <a:spcPts val="0"/>
                </a:spcAft>
              </a:pPr>
              <a:t>‹#›</a:t>
            </a:fld>
            <a:endParaRPr lang="el-GR" kern="0">
              <a:solidFill>
                <a:srgbClr val="000000"/>
              </a:solidFill>
              <a:latin typeface="Helvetica Light"/>
              <a:sym typeface="Helvetica Light"/>
            </a:endParaRPr>
          </a:p>
        </p:txBody>
      </p:sp>
    </p:spTree>
    <p:extLst>
      <p:ext uri="{BB962C8B-B14F-4D97-AF65-F5344CB8AC3E}">
        <p14:creationId xmlns:p14="http://schemas.microsoft.com/office/powerpoint/2010/main" val="303837032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932" r:id="rId15"/>
  </p:sldLayoutIdLst>
  <p:transition spd="med"/>
  <p:txStyles>
    <p:titleStyle>
      <a:lvl1pPr marL="0" marR="0" indent="0"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1pPr>
      <a:lvl2pPr marL="0" marR="0" indent="133937"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2pPr>
      <a:lvl3pPr marL="0" marR="0" indent="267873"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3pPr>
      <a:lvl4pPr marL="0" marR="0" indent="401810"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4pPr>
      <a:lvl5pPr marL="0" marR="0" indent="535747"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5pPr>
      <a:lvl6pPr marL="0" marR="0" indent="669684"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6pPr>
      <a:lvl7pPr marL="0" marR="0" indent="803620"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7pPr>
      <a:lvl8pPr marL="0" marR="0" indent="937557"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8pPr>
      <a:lvl9pPr marL="0" marR="0" indent="1071494" algn="l" defTabSz="342283" latinLnBrk="0">
        <a:lnSpc>
          <a:spcPct val="100000"/>
        </a:lnSpc>
        <a:spcBef>
          <a:spcPts val="0"/>
        </a:spcBef>
        <a:spcAft>
          <a:spcPts val="0"/>
        </a:spcAft>
        <a:buClrTx/>
        <a:buSzTx/>
        <a:buFontTx/>
        <a:buNone/>
        <a:tabLst/>
        <a:defRPr sz="3222" b="0" i="0" u="none" strike="noStrike" cap="none" spc="0" baseline="0">
          <a:ln>
            <a:noFill/>
          </a:ln>
          <a:solidFill>
            <a:srgbClr val="FFFFFF"/>
          </a:solidFill>
          <a:uFillTx/>
          <a:latin typeface="+mn-lt"/>
          <a:ea typeface="+mn-ea"/>
          <a:cs typeface="+mn-cs"/>
          <a:sym typeface="Helvetica Light"/>
        </a:defRPr>
      </a:lvl9pPr>
    </p:titleStyle>
    <p:bodyStyle>
      <a:lvl1pPr marL="260433" marR="0" indent="-260433" algn="l" defTabSz="342283" latinLnBrk="0">
        <a:lnSpc>
          <a:spcPct val="120000"/>
        </a:lnSpc>
        <a:spcBef>
          <a:spcPts val="0"/>
        </a:spcBef>
        <a:spcAft>
          <a:spcPts val="0"/>
        </a:spcAft>
        <a:buClrTx/>
        <a:buSzPct val="100000"/>
        <a:buFontTx/>
        <a:buChar char="•"/>
        <a:tabLst/>
        <a:defRPr sz="2109" b="0" i="0" u="none" strike="noStrike" cap="none" spc="0" baseline="0">
          <a:ln>
            <a:noFill/>
          </a:ln>
          <a:solidFill>
            <a:srgbClr val="000000"/>
          </a:solidFill>
          <a:uFillTx/>
          <a:latin typeface="Helvetica"/>
          <a:ea typeface="Helvetica"/>
          <a:cs typeface="Helvetica"/>
          <a:sym typeface="Helvetica"/>
        </a:defRPr>
      </a:lvl1pPr>
      <a:lvl2pPr marL="520865"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2pPr>
      <a:lvl3pPr marL="781298"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3pPr>
      <a:lvl4pPr marL="1041730"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4pPr>
      <a:lvl5pPr marL="1302163"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5pPr>
      <a:lvl6pPr marL="1562595"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6pPr>
      <a:lvl7pPr marL="1823028"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7pPr>
      <a:lvl8pPr marL="2083460"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8pPr>
      <a:lvl9pPr marL="2343893" marR="0" indent="-260433" algn="l" defTabSz="342283" latinLnBrk="0">
        <a:lnSpc>
          <a:spcPct val="120000"/>
        </a:lnSpc>
        <a:spcBef>
          <a:spcPts val="0"/>
        </a:spcBef>
        <a:spcAft>
          <a:spcPts val="0"/>
        </a:spcAft>
        <a:buClrTx/>
        <a:buSzPct val="75000"/>
        <a:buFontTx/>
        <a:buChar char="•"/>
        <a:tabLst/>
        <a:defRPr sz="2109" b="0" i="0" u="none" strike="noStrike" cap="none" spc="0" baseline="0">
          <a:ln>
            <a:noFill/>
          </a:ln>
          <a:solidFill>
            <a:srgbClr val="000000"/>
          </a:solidFill>
          <a:uFillTx/>
          <a:latin typeface="Helvetica"/>
          <a:ea typeface="Helvetica"/>
          <a:cs typeface="Helvetica"/>
          <a:sym typeface="Helvetica"/>
        </a:defRPr>
      </a:lvl9pPr>
    </p:bodyStyle>
    <p:otherStyle>
      <a:lvl1pPr marL="0" marR="0" indent="0"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1pPr>
      <a:lvl2pPr marL="0" marR="0" indent="133937"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2pPr>
      <a:lvl3pPr marL="0" marR="0" indent="267873"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3pPr>
      <a:lvl4pPr marL="0" marR="0" indent="401810"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4pPr>
      <a:lvl5pPr marL="0" marR="0" indent="535747"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5pPr>
      <a:lvl6pPr marL="0" marR="0" indent="669684"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6pPr>
      <a:lvl7pPr marL="0" marR="0" indent="803620"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7pPr>
      <a:lvl8pPr marL="0" marR="0" indent="937557"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8pPr>
      <a:lvl9pPr marL="0" marR="0" indent="1071494" algn="ctr" defTabSz="342283" rtl="0" latinLnBrk="0">
        <a:lnSpc>
          <a:spcPct val="100000"/>
        </a:lnSpc>
        <a:spcBef>
          <a:spcPts val="0"/>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1008063" y="928688"/>
            <a:ext cx="7927975" cy="627062"/>
          </a:xfrm>
          <a:prstGeom prst="rect">
            <a:avLst/>
          </a:prstGeom>
          <a:solidFill>
            <a:schemeClr val="tx1"/>
          </a:solidFill>
          <a:ln w="9525">
            <a:noFill/>
            <a:miter lim="800000"/>
            <a:headEnd/>
            <a:tailEnd/>
          </a:ln>
        </p:spPr>
        <p:txBody>
          <a:bodyPr vert="horz" wrap="square" lIns="216000" tIns="0" rIns="91440" bIns="72000" numCol="1" anchor="ctr" anchorCtr="0" compatLnSpc="1">
            <a:prstTxWarp prst="textNoShape">
              <a:avLst/>
            </a:prstTxWarp>
          </a:bodyPr>
          <a:lstStyle/>
          <a:p>
            <a:pPr lvl="0"/>
            <a:r>
              <a:rPr lang="da-DK"/>
              <a:t>Klik for at redigere i masteren</a:t>
            </a:r>
          </a:p>
        </p:txBody>
      </p:sp>
      <p:sp>
        <p:nvSpPr>
          <p:cNvPr id="1027" name="Pladsholder til tekst 2"/>
          <p:cNvSpPr>
            <a:spLocks noGrp="1"/>
          </p:cNvSpPr>
          <p:nvPr>
            <p:ph type="body" idx="1"/>
          </p:nvPr>
        </p:nvSpPr>
        <p:spPr bwMode="auto">
          <a:xfrm>
            <a:off x="1008063" y="1714500"/>
            <a:ext cx="43783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p:txBody>
      </p:sp>
      <p:sp>
        <p:nvSpPr>
          <p:cNvPr id="11" name="Pladsholder til sidefod 13"/>
          <p:cNvSpPr>
            <a:spLocks noGrp="1"/>
          </p:cNvSpPr>
          <p:nvPr userDrawn="1">
            <p:ph type="ftr" sz="quarter" idx="3"/>
          </p:nvPr>
        </p:nvSpPr>
        <p:spPr>
          <a:xfrm>
            <a:off x="3843338" y="5172075"/>
            <a:ext cx="1543050" cy="257175"/>
          </a:xfrm>
          <a:prstGeom prst="rect">
            <a:avLst/>
          </a:prstGeom>
        </p:spPr>
        <p:txBody>
          <a:bodyPr vert="horz" wrap="square" lIns="91440" tIns="45720" rIns="91440" bIns="45720" numCol="1" anchor="t" anchorCtr="0" compatLnSpc="1">
            <a:prstTxWarp prst="textNoShape">
              <a:avLst/>
            </a:prstTxWarp>
          </a:bodyPr>
          <a:lstStyle>
            <a:lvl1pPr algn="r">
              <a:lnSpc>
                <a:spcPts val="1625"/>
              </a:lnSpc>
              <a:defRPr sz="1300">
                <a:ea typeface="ＭＳ Ｐゴシック" charset="-128"/>
              </a:defRPr>
            </a:lvl1pPr>
          </a:lstStyle>
          <a:p>
            <a:pPr>
              <a:defRPr/>
            </a:pPr>
            <a:r>
              <a:rPr lang="da-DK" altLang="ja-JP"/>
              <a:t>www.itu.dk</a:t>
            </a:r>
            <a:endParaRPr lang="en-US" altLang="ja-JP"/>
          </a:p>
        </p:txBody>
      </p:sp>
      <p:grpSp>
        <p:nvGrpSpPr>
          <p:cNvPr id="1029" name="Grupper 11"/>
          <p:cNvGrpSpPr>
            <a:grpSpLocks/>
          </p:cNvGrpSpPr>
          <p:nvPr userDrawn="1"/>
        </p:nvGrpSpPr>
        <p:grpSpPr bwMode="auto">
          <a:xfrm>
            <a:off x="5556250" y="5053013"/>
            <a:ext cx="3381375" cy="457200"/>
            <a:chOff x="5556250" y="5053013"/>
            <a:chExt cx="3381375" cy="456664"/>
          </a:xfrm>
        </p:grpSpPr>
        <p:sp>
          <p:nvSpPr>
            <p:cNvPr id="1030"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1031"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Tree>
    <p:extLst>
      <p:ext uri="{BB962C8B-B14F-4D97-AF65-F5344CB8AC3E}">
        <p14:creationId xmlns:p14="http://schemas.microsoft.com/office/powerpoint/2010/main" val="259620389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Lst>
  <p:txStyles>
    <p:title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529256E6-CD8E-4528-B78D-D43136598767}" type="datetimeFigureOut">
              <a:rPr lang="en-GB" smtClean="0"/>
              <a:t>13/08/2025</a:t>
            </a:fld>
            <a:endParaRPr lang="en-GB"/>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7B04E4C0-52B9-412D-970C-86456EF21999}" type="slidenum">
              <a:rPr lang="en-GB" smtClean="0"/>
              <a:t>‹#›</a:t>
            </a:fld>
            <a:endParaRPr lang="en-GB"/>
          </a:p>
        </p:txBody>
      </p:sp>
    </p:spTree>
    <p:extLst>
      <p:ext uri="{BB962C8B-B14F-4D97-AF65-F5344CB8AC3E}">
        <p14:creationId xmlns:p14="http://schemas.microsoft.com/office/powerpoint/2010/main" val="2406488646"/>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64"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1008066" y="928688"/>
            <a:ext cx="7927975" cy="627062"/>
          </a:xfrm>
          <a:prstGeom prst="rect">
            <a:avLst/>
          </a:prstGeom>
          <a:solidFill>
            <a:schemeClr val="tx1"/>
          </a:solidFill>
          <a:ln w="9525">
            <a:noFill/>
            <a:miter lim="800000"/>
            <a:headEnd/>
            <a:tailEnd/>
          </a:ln>
        </p:spPr>
        <p:txBody>
          <a:bodyPr vert="horz" wrap="square" lIns="216000" tIns="0" rIns="91440" bIns="72000" numCol="1" anchor="ctr" anchorCtr="0" compatLnSpc="1">
            <a:prstTxWarp prst="textNoShape">
              <a:avLst/>
            </a:prstTxWarp>
          </a:bodyPr>
          <a:lstStyle/>
          <a:p>
            <a:pPr lvl="0"/>
            <a:r>
              <a:rPr lang="da-DK"/>
              <a:t>Klik for at redigere i masteren</a:t>
            </a:r>
          </a:p>
        </p:txBody>
      </p:sp>
      <p:sp>
        <p:nvSpPr>
          <p:cNvPr id="1027" name="Pladsholder til tekst 2"/>
          <p:cNvSpPr>
            <a:spLocks noGrp="1"/>
          </p:cNvSpPr>
          <p:nvPr>
            <p:ph type="body" idx="1"/>
          </p:nvPr>
        </p:nvSpPr>
        <p:spPr bwMode="auto">
          <a:xfrm>
            <a:off x="1008063" y="1714506"/>
            <a:ext cx="43783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p:txBody>
      </p:sp>
      <p:sp>
        <p:nvSpPr>
          <p:cNvPr id="11" name="Pladsholder til sidefod 13"/>
          <p:cNvSpPr>
            <a:spLocks noGrp="1"/>
          </p:cNvSpPr>
          <p:nvPr userDrawn="1">
            <p:ph type="ftr" sz="quarter" idx="3"/>
          </p:nvPr>
        </p:nvSpPr>
        <p:spPr>
          <a:xfrm>
            <a:off x="3843338" y="5172081"/>
            <a:ext cx="1543050" cy="257175"/>
          </a:xfrm>
          <a:prstGeom prst="rect">
            <a:avLst/>
          </a:prstGeom>
        </p:spPr>
        <p:txBody>
          <a:bodyPr vert="horz" wrap="square" lIns="91440" tIns="45720" rIns="91440" bIns="45720" numCol="1" anchor="t" anchorCtr="0" compatLnSpc="1">
            <a:prstTxWarp prst="textNoShape">
              <a:avLst/>
            </a:prstTxWarp>
          </a:bodyPr>
          <a:lstStyle>
            <a:lvl1pPr algn="r">
              <a:lnSpc>
                <a:spcPts val="1463"/>
              </a:lnSpc>
              <a:defRPr sz="1170">
                <a:ea typeface="ＭＳ Ｐゴシック" charset="-128"/>
              </a:defRPr>
            </a:lvl1pPr>
          </a:lstStyle>
          <a:p>
            <a:pPr marL="0" marR="0" lvl="0" indent="0" algn="r" defTabSz="411480" rtl="0" eaLnBrk="1" fontAlgn="base" latinLnBrk="0" hangingPunct="1">
              <a:lnSpc>
                <a:spcPts val="1463"/>
              </a:lnSpc>
              <a:spcBef>
                <a:spcPct val="0"/>
              </a:spcBef>
              <a:spcAft>
                <a:spcPct val="0"/>
              </a:spcAft>
              <a:buClrTx/>
              <a:buSzTx/>
              <a:buFontTx/>
              <a:buNone/>
              <a:tabLst/>
              <a:defRPr/>
            </a:pPr>
            <a:r>
              <a:rPr kumimoji="0" lang="da-DK" altLang="ja-JP" sz="1170" b="0" i="0" u="none" strike="noStrike" kern="1200" cap="none" spc="0" normalizeH="0" baseline="0" noProof="0">
                <a:ln>
                  <a:noFill/>
                </a:ln>
                <a:solidFill>
                  <a:prstClr val="black"/>
                </a:solidFill>
                <a:effectLst/>
                <a:uLnTx/>
                <a:uFillTx/>
                <a:latin typeface="Arial" charset="0"/>
                <a:ea typeface="ＭＳ Ｐゴシック" charset="-128"/>
                <a:cs typeface="+mn-cs"/>
              </a:rPr>
              <a:t>www.itu.dk</a:t>
            </a:r>
            <a:endParaRPr kumimoji="0" lang="en-US" altLang="ja-JP" sz="117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1029" name="Grupper 11"/>
          <p:cNvGrpSpPr>
            <a:grpSpLocks/>
          </p:cNvGrpSpPr>
          <p:nvPr userDrawn="1"/>
        </p:nvGrpSpPr>
        <p:grpSpPr bwMode="auto">
          <a:xfrm>
            <a:off x="5556253" y="5053014"/>
            <a:ext cx="3381375" cy="457200"/>
            <a:chOff x="5556250" y="5053013"/>
            <a:chExt cx="3381375" cy="456664"/>
          </a:xfrm>
        </p:grpSpPr>
        <p:sp>
          <p:nvSpPr>
            <p:cNvPr id="1030"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31" name="Text Box 9"/>
            <p:cNvSpPr txBox="1">
              <a:spLocks noChangeArrowheads="1"/>
            </p:cNvSpPr>
            <p:nvPr/>
          </p:nvSpPr>
          <p:spPr bwMode="auto">
            <a:xfrm>
              <a:off x="5643563" y="5125952"/>
              <a:ext cx="3214687" cy="26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altLang="ja-JP" sz="1710"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rPr>
                <a:t>IT UNIVERSITY OF COPENHAGEN  </a:t>
              </a:r>
            </a:p>
          </p:txBody>
        </p:sp>
      </p:grpSp>
    </p:spTree>
    <p:extLst>
      <p:ext uri="{BB962C8B-B14F-4D97-AF65-F5344CB8AC3E}">
        <p14:creationId xmlns:p14="http://schemas.microsoft.com/office/powerpoint/2010/main" val="2171509749"/>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Lst>
  <p:txStyles>
    <p:titleStyle>
      <a:lvl1pPr algn="l" defTabSz="411476" rtl="0" eaLnBrk="0" fontAlgn="base" hangingPunct="0">
        <a:spcBef>
          <a:spcPct val="0"/>
        </a:spcBef>
        <a:spcAft>
          <a:spcPct val="0"/>
        </a:spcAft>
        <a:defRPr sz="2880" kern="1200" cap="all">
          <a:solidFill>
            <a:schemeClr val="bg1"/>
          </a:solidFill>
          <a:latin typeface="+mj-lt"/>
          <a:ea typeface="ＭＳ Ｐゴシック" pitchFamily="-65" charset="-128"/>
          <a:cs typeface="ＭＳ Ｐゴシック" pitchFamily="-65" charset="-128"/>
        </a:defRPr>
      </a:lvl1pPr>
      <a:lvl2pPr algn="l" defTabSz="411476" rtl="0" eaLnBrk="0" fontAlgn="base" hangingPunct="0">
        <a:spcBef>
          <a:spcPct val="0"/>
        </a:spcBef>
        <a:spcAft>
          <a:spcPct val="0"/>
        </a:spcAft>
        <a:defRPr sz="2880">
          <a:solidFill>
            <a:schemeClr val="bg1"/>
          </a:solidFill>
          <a:latin typeface="Calibri" charset="0"/>
          <a:ea typeface="ＭＳ Ｐゴシック" pitchFamily="-65" charset="-128"/>
          <a:cs typeface="ＭＳ Ｐゴシック" pitchFamily="-65" charset="-128"/>
        </a:defRPr>
      </a:lvl2pPr>
      <a:lvl3pPr algn="l" defTabSz="411476" rtl="0" eaLnBrk="0" fontAlgn="base" hangingPunct="0">
        <a:spcBef>
          <a:spcPct val="0"/>
        </a:spcBef>
        <a:spcAft>
          <a:spcPct val="0"/>
        </a:spcAft>
        <a:defRPr sz="2880">
          <a:solidFill>
            <a:schemeClr val="bg1"/>
          </a:solidFill>
          <a:latin typeface="Calibri" charset="0"/>
          <a:ea typeface="ＭＳ Ｐゴシック" pitchFamily="-65" charset="-128"/>
          <a:cs typeface="ＭＳ Ｐゴシック" pitchFamily="-65" charset="-128"/>
        </a:defRPr>
      </a:lvl3pPr>
      <a:lvl4pPr algn="l" defTabSz="411476" rtl="0" eaLnBrk="0" fontAlgn="base" hangingPunct="0">
        <a:spcBef>
          <a:spcPct val="0"/>
        </a:spcBef>
        <a:spcAft>
          <a:spcPct val="0"/>
        </a:spcAft>
        <a:defRPr sz="2880">
          <a:solidFill>
            <a:schemeClr val="bg1"/>
          </a:solidFill>
          <a:latin typeface="Calibri" charset="0"/>
          <a:ea typeface="ＭＳ Ｐゴシック" pitchFamily="-65" charset="-128"/>
          <a:cs typeface="ＭＳ Ｐゴシック" pitchFamily="-65" charset="-128"/>
        </a:defRPr>
      </a:lvl4pPr>
      <a:lvl5pPr algn="l" defTabSz="411476" rtl="0" eaLnBrk="0" fontAlgn="base" hangingPunct="0">
        <a:spcBef>
          <a:spcPct val="0"/>
        </a:spcBef>
        <a:spcAft>
          <a:spcPct val="0"/>
        </a:spcAft>
        <a:defRPr sz="2880">
          <a:solidFill>
            <a:schemeClr val="bg1"/>
          </a:solidFill>
          <a:latin typeface="Calibri" charset="0"/>
          <a:ea typeface="ＭＳ Ｐゴシック" pitchFamily="-65" charset="-128"/>
          <a:cs typeface="ＭＳ Ｐゴシック" pitchFamily="-65" charset="-128"/>
        </a:defRPr>
      </a:lvl5pPr>
      <a:lvl6pPr marL="411476" algn="ctr" defTabSz="411476" rtl="0" eaLnBrk="1" fontAlgn="base" hangingPunct="1">
        <a:spcBef>
          <a:spcPct val="0"/>
        </a:spcBef>
        <a:spcAft>
          <a:spcPct val="0"/>
        </a:spcAft>
        <a:defRPr sz="3960">
          <a:solidFill>
            <a:schemeClr val="tx1"/>
          </a:solidFill>
          <a:latin typeface="Calibri" charset="0"/>
          <a:ea typeface="ＭＳ Ｐゴシック" pitchFamily="-65" charset="-128"/>
          <a:cs typeface="ＭＳ Ｐゴシック" pitchFamily="-65" charset="-128"/>
        </a:defRPr>
      </a:lvl6pPr>
      <a:lvl7pPr marL="822952" algn="ctr" defTabSz="411476" rtl="0" eaLnBrk="1" fontAlgn="base" hangingPunct="1">
        <a:spcBef>
          <a:spcPct val="0"/>
        </a:spcBef>
        <a:spcAft>
          <a:spcPct val="0"/>
        </a:spcAft>
        <a:defRPr sz="3960">
          <a:solidFill>
            <a:schemeClr val="tx1"/>
          </a:solidFill>
          <a:latin typeface="Calibri" charset="0"/>
          <a:ea typeface="ＭＳ Ｐゴシック" pitchFamily="-65" charset="-128"/>
          <a:cs typeface="ＭＳ Ｐゴシック" pitchFamily="-65" charset="-128"/>
        </a:defRPr>
      </a:lvl7pPr>
      <a:lvl8pPr marL="1234428" algn="ctr" defTabSz="411476" rtl="0" eaLnBrk="1" fontAlgn="base" hangingPunct="1">
        <a:spcBef>
          <a:spcPct val="0"/>
        </a:spcBef>
        <a:spcAft>
          <a:spcPct val="0"/>
        </a:spcAft>
        <a:defRPr sz="3960">
          <a:solidFill>
            <a:schemeClr val="tx1"/>
          </a:solidFill>
          <a:latin typeface="Calibri" charset="0"/>
          <a:ea typeface="ＭＳ Ｐゴシック" pitchFamily="-65" charset="-128"/>
          <a:cs typeface="ＭＳ Ｐゴシック" pitchFamily="-65" charset="-128"/>
        </a:defRPr>
      </a:lvl8pPr>
      <a:lvl9pPr marL="1645904" algn="ctr" defTabSz="411476" rtl="0" eaLnBrk="1" fontAlgn="base" hangingPunct="1">
        <a:spcBef>
          <a:spcPct val="0"/>
        </a:spcBef>
        <a:spcAft>
          <a:spcPct val="0"/>
        </a:spcAft>
        <a:defRPr sz="3960">
          <a:solidFill>
            <a:schemeClr val="tx1"/>
          </a:solidFill>
          <a:latin typeface="Calibri" charset="0"/>
          <a:ea typeface="ＭＳ Ｐゴシック" pitchFamily="-65" charset="-128"/>
          <a:cs typeface="ＭＳ Ｐゴシック" pitchFamily="-65" charset="-128"/>
        </a:defRPr>
      </a:lvl9pPr>
    </p:titleStyle>
    <p:bodyStyle>
      <a:lvl1pPr marL="308606" indent="-308606" algn="l" defTabSz="411476"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668649" indent="-257172" algn="l" defTabSz="411476" rtl="0" eaLnBrk="0" fontAlgn="base" hangingPunct="0">
        <a:spcBef>
          <a:spcPct val="0"/>
        </a:spcBef>
        <a:spcAft>
          <a:spcPct val="0"/>
        </a:spcAft>
        <a:defRPr sz="990" kern="1200">
          <a:solidFill>
            <a:schemeClr val="tx1"/>
          </a:solidFill>
          <a:latin typeface="+mn-lt"/>
          <a:ea typeface="ＭＳ Ｐゴシック" pitchFamily="-65" charset="-128"/>
          <a:cs typeface="+mn-cs"/>
        </a:defRPr>
      </a:lvl2pPr>
      <a:lvl3pPr marL="225741" indent="-128586" algn="l" defTabSz="411476" rtl="0" eaLnBrk="0" fontAlgn="base" hangingPunct="0">
        <a:lnSpc>
          <a:spcPts val="1193"/>
        </a:lnSpc>
        <a:spcBef>
          <a:spcPts val="360"/>
        </a:spcBef>
        <a:spcAft>
          <a:spcPct val="0"/>
        </a:spcAft>
        <a:buFont typeface="Arial" charset="0"/>
        <a:buChar char="•"/>
        <a:defRPr sz="990" kern="1200">
          <a:solidFill>
            <a:schemeClr val="tx1"/>
          </a:solidFill>
          <a:latin typeface="+mn-lt"/>
          <a:ea typeface="ＭＳ Ｐゴシック" pitchFamily="-65" charset="-128"/>
          <a:cs typeface="+mn-cs"/>
        </a:defRPr>
      </a:lvl3pPr>
      <a:lvl4pPr marL="1440166" indent="-205737" algn="l" defTabSz="411476" rtl="0" eaLnBrk="0" fontAlgn="base" hangingPunct="0">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4pPr>
      <a:lvl5pPr marL="1851641" indent="-205737" algn="l" defTabSz="411476" rtl="0" eaLnBrk="0" fontAlgn="base" hangingPunct="0">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5pPr>
      <a:lvl6pPr marL="2263118" indent="-205737" algn="l" defTabSz="411476" rtl="0" eaLnBrk="1" latinLnBrk="0" hangingPunct="1">
        <a:spcBef>
          <a:spcPct val="20000"/>
        </a:spcBef>
        <a:buFont typeface="Arial"/>
        <a:buChar char="•"/>
        <a:defRPr sz="1800" kern="1200">
          <a:solidFill>
            <a:schemeClr val="tx1"/>
          </a:solidFill>
          <a:latin typeface="+mn-lt"/>
          <a:ea typeface="+mn-ea"/>
          <a:cs typeface="+mn-cs"/>
        </a:defRPr>
      </a:lvl6pPr>
      <a:lvl7pPr marL="2674593" indent="-205737" algn="l" defTabSz="411476" rtl="0" eaLnBrk="1" latinLnBrk="0" hangingPunct="1">
        <a:spcBef>
          <a:spcPct val="20000"/>
        </a:spcBef>
        <a:buFont typeface="Arial"/>
        <a:buChar char="•"/>
        <a:defRPr sz="1800" kern="1200">
          <a:solidFill>
            <a:schemeClr val="tx1"/>
          </a:solidFill>
          <a:latin typeface="+mn-lt"/>
          <a:ea typeface="+mn-ea"/>
          <a:cs typeface="+mn-cs"/>
        </a:defRPr>
      </a:lvl7pPr>
      <a:lvl8pPr marL="3086069" indent="-205737" algn="l" defTabSz="411476" rtl="0" eaLnBrk="1" latinLnBrk="0" hangingPunct="1">
        <a:spcBef>
          <a:spcPct val="20000"/>
        </a:spcBef>
        <a:buFont typeface="Arial"/>
        <a:buChar char="•"/>
        <a:defRPr sz="1800" kern="1200">
          <a:solidFill>
            <a:schemeClr val="tx1"/>
          </a:solidFill>
          <a:latin typeface="+mn-lt"/>
          <a:ea typeface="+mn-ea"/>
          <a:cs typeface="+mn-cs"/>
        </a:defRPr>
      </a:lvl8pPr>
      <a:lvl9pPr marL="3497545" indent="-205737" algn="l" defTabSz="411476"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da-DK"/>
      </a:defPPr>
      <a:lvl1pPr marL="0" algn="l" defTabSz="411476" rtl="0" eaLnBrk="1" latinLnBrk="0" hangingPunct="1">
        <a:defRPr sz="1620" kern="1200">
          <a:solidFill>
            <a:schemeClr val="tx1"/>
          </a:solidFill>
          <a:latin typeface="+mn-lt"/>
          <a:ea typeface="+mn-ea"/>
          <a:cs typeface="+mn-cs"/>
        </a:defRPr>
      </a:lvl1pPr>
      <a:lvl2pPr marL="411476" algn="l" defTabSz="411476" rtl="0" eaLnBrk="1" latinLnBrk="0" hangingPunct="1">
        <a:defRPr sz="1620" kern="1200">
          <a:solidFill>
            <a:schemeClr val="tx1"/>
          </a:solidFill>
          <a:latin typeface="+mn-lt"/>
          <a:ea typeface="+mn-ea"/>
          <a:cs typeface="+mn-cs"/>
        </a:defRPr>
      </a:lvl2pPr>
      <a:lvl3pPr marL="822952" algn="l" defTabSz="411476" rtl="0" eaLnBrk="1" latinLnBrk="0" hangingPunct="1">
        <a:defRPr sz="1620" kern="1200">
          <a:solidFill>
            <a:schemeClr val="tx1"/>
          </a:solidFill>
          <a:latin typeface="+mn-lt"/>
          <a:ea typeface="+mn-ea"/>
          <a:cs typeface="+mn-cs"/>
        </a:defRPr>
      </a:lvl3pPr>
      <a:lvl4pPr marL="1234428" algn="l" defTabSz="411476" rtl="0" eaLnBrk="1" latinLnBrk="0" hangingPunct="1">
        <a:defRPr sz="1620" kern="1200">
          <a:solidFill>
            <a:schemeClr val="tx1"/>
          </a:solidFill>
          <a:latin typeface="+mn-lt"/>
          <a:ea typeface="+mn-ea"/>
          <a:cs typeface="+mn-cs"/>
        </a:defRPr>
      </a:lvl4pPr>
      <a:lvl5pPr marL="1645904" algn="l" defTabSz="411476" rtl="0" eaLnBrk="1" latinLnBrk="0" hangingPunct="1">
        <a:defRPr sz="1620" kern="1200">
          <a:solidFill>
            <a:schemeClr val="tx1"/>
          </a:solidFill>
          <a:latin typeface="+mn-lt"/>
          <a:ea typeface="+mn-ea"/>
          <a:cs typeface="+mn-cs"/>
        </a:defRPr>
      </a:lvl5pPr>
      <a:lvl6pPr marL="2057380" algn="l" defTabSz="411476" rtl="0" eaLnBrk="1" latinLnBrk="0" hangingPunct="1">
        <a:defRPr sz="1620" kern="1200">
          <a:solidFill>
            <a:schemeClr val="tx1"/>
          </a:solidFill>
          <a:latin typeface="+mn-lt"/>
          <a:ea typeface="+mn-ea"/>
          <a:cs typeface="+mn-cs"/>
        </a:defRPr>
      </a:lvl6pPr>
      <a:lvl7pPr marL="2468856" algn="l" defTabSz="411476" rtl="0" eaLnBrk="1" latinLnBrk="0" hangingPunct="1">
        <a:defRPr sz="1620" kern="1200">
          <a:solidFill>
            <a:schemeClr val="tx1"/>
          </a:solidFill>
          <a:latin typeface="+mn-lt"/>
          <a:ea typeface="+mn-ea"/>
          <a:cs typeface="+mn-cs"/>
        </a:defRPr>
      </a:lvl7pPr>
      <a:lvl8pPr marL="2880331" algn="l" defTabSz="411476" rtl="0" eaLnBrk="1" latinLnBrk="0" hangingPunct="1">
        <a:defRPr sz="1620" kern="1200">
          <a:solidFill>
            <a:schemeClr val="tx1"/>
          </a:solidFill>
          <a:latin typeface="+mn-lt"/>
          <a:ea typeface="+mn-ea"/>
          <a:cs typeface="+mn-cs"/>
        </a:defRPr>
      </a:lvl8pPr>
      <a:lvl9pPr marL="3291807" algn="l" defTabSz="411476"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8.xml"/><Relationship Id="rId1" Type="http://schemas.openxmlformats.org/officeDocument/2006/relationships/slideLayout" Target="../slideLayouts/slideLayout41.xml"/><Relationship Id="rId5" Type="http://schemas.openxmlformats.org/officeDocument/2006/relationships/image" Target="../media/image45.png"/><Relationship Id="rId4" Type="http://schemas.openxmlformats.org/officeDocument/2006/relationships/image" Target="../media/image2.png"/></Relationships>
</file>

<file path=ppt/slides/_rels/slide11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9.xml"/><Relationship Id="rId1" Type="http://schemas.openxmlformats.org/officeDocument/2006/relationships/slideLayout" Target="../slideLayouts/slideLayout41.xml"/><Relationship Id="rId5" Type="http://schemas.openxmlformats.org/officeDocument/2006/relationships/image" Target="../media/image125.jpeg"/><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notesSlide" Target="../notesSlides/notesSlide110.xml"/><Relationship Id="rId1" Type="http://schemas.openxmlformats.org/officeDocument/2006/relationships/slideLayout" Target="../slideLayouts/slideLayout41.xml"/><Relationship Id="rId5" Type="http://schemas.openxmlformats.org/officeDocument/2006/relationships/image" Target="../media/image127.png"/><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1.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41.xml"/><Relationship Id="rId5" Type="http://schemas.openxmlformats.org/officeDocument/2006/relationships/hyperlink" Target="https://github.com/davidmelhart/PAGAN" TargetMode="External"/><Relationship Id="rId4" Type="http://schemas.openxmlformats.org/officeDocument/2006/relationships/image" Target="../media/image128.emf"/></Relationships>
</file>

<file path=ppt/slides/_rels/slide1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3.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23.xml"/><Relationship Id="rId1" Type="http://schemas.openxmlformats.org/officeDocument/2006/relationships/slideLayout" Target="../slideLayouts/slideLayout55.xml"/><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4.xml"/><Relationship Id="rId1" Type="http://schemas.openxmlformats.org/officeDocument/2006/relationships/slideLayout" Target="../slideLayouts/slideLayout58.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5.xml"/><Relationship Id="rId1" Type="http://schemas.openxmlformats.org/officeDocument/2006/relationships/slideLayout" Target="../slideLayouts/slideLayout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6.xml"/><Relationship Id="rId1" Type="http://schemas.openxmlformats.org/officeDocument/2006/relationships/slideLayout" Target="../slideLayouts/slideLayout58.xml"/><Relationship Id="rId6" Type="http://schemas.openxmlformats.org/officeDocument/2006/relationships/image" Target="../media/image2.png"/><Relationship Id="rId5" Type="http://schemas.openxmlformats.org/officeDocument/2006/relationships/image" Target="../media/image134.png"/><Relationship Id="rId4" Type="http://schemas.openxmlformats.org/officeDocument/2006/relationships/image" Target="../media/image133.png"/></Relationships>
</file>

<file path=ppt/slides/_rels/slide12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7.xml"/><Relationship Id="rId1" Type="http://schemas.openxmlformats.org/officeDocument/2006/relationships/slideLayout" Target="../slideLayouts/slideLayout58.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5.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8.xml"/><Relationship Id="rId1" Type="http://schemas.openxmlformats.org/officeDocument/2006/relationships/slideLayout" Target="../slideLayouts/slideLayout58.xml"/><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image" Target="../media/image137.tif"/><Relationship Id="rId2" Type="http://schemas.openxmlformats.org/officeDocument/2006/relationships/notesSlide" Target="../notesSlides/notesSlide129.xml"/><Relationship Id="rId1" Type="http://schemas.openxmlformats.org/officeDocument/2006/relationships/slideLayout" Target="../slideLayouts/slideLayout59.xml"/><Relationship Id="rId5" Type="http://schemas.openxmlformats.org/officeDocument/2006/relationships/image" Target="../media/image2.png"/><Relationship Id="rId4" Type="http://schemas.openxmlformats.org/officeDocument/2006/relationships/image" Target="../media/image138.jpg"/></Relationships>
</file>

<file path=ppt/slides/_rels/slide1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0.xml"/><Relationship Id="rId1" Type="http://schemas.openxmlformats.org/officeDocument/2006/relationships/slideLayout" Target="../slideLayouts/slideLayout58.xml"/><Relationship Id="rId6" Type="http://schemas.openxmlformats.org/officeDocument/2006/relationships/image" Target="../media/image2.png"/><Relationship Id="rId5" Type="http://schemas.openxmlformats.org/officeDocument/2006/relationships/image" Target="../media/image141.png"/><Relationship Id="rId4" Type="http://schemas.openxmlformats.org/officeDocument/2006/relationships/image" Target="../media/image140.png"/></Relationships>
</file>

<file path=ppt/slides/_rels/slide1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1.xml"/><Relationship Id="rId1" Type="http://schemas.openxmlformats.org/officeDocument/2006/relationships/slideLayout" Target="../slideLayouts/slideLayout58.xml"/><Relationship Id="rId6" Type="http://schemas.openxmlformats.org/officeDocument/2006/relationships/image" Target="../media/image2.png"/><Relationship Id="rId5" Type="http://schemas.openxmlformats.org/officeDocument/2006/relationships/image" Target="../media/image144.png"/><Relationship Id="rId4" Type="http://schemas.openxmlformats.org/officeDocument/2006/relationships/image" Target="../media/image143.png"/></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2.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3.xml"/><Relationship Id="rId1" Type="http://schemas.openxmlformats.org/officeDocument/2006/relationships/slideLayout" Target="../slideLayouts/slideLayout4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34.xml"/><Relationship Id="rId1" Type="http://schemas.openxmlformats.org/officeDocument/2006/relationships/slideLayout" Target="../slideLayouts/slideLayout47.xml"/><Relationship Id="rId4" Type="http://schemas.openxmlformats.org/officeDocument/2006/relationships/image" Target="../media/image2.png"/></Relationships>
</file>

<file path=ppt/slides/_rels/slide1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5.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6.xml"/><Relationship Id="rId1" Type="http://schemas.openxmlformats.org/officeDocument/2006/relationships/slideLayout" Target="../slideLayouts/slideLayout41.xml"/><Relationship Id="rId4" Type="http://schemas.openxmlformats.org/officeDocument/2006/relationships/image" Target="../media/image147.png"/></Relationships>
</file>

<file path=ppt/slides/_rels/slide139.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46.xml"/><Relationship Id="rId6" Type="http://schemas.openxmlformats.org/officeDocument/2006/relationships/image" Target="../media/image151.emf"/><Relationship Id="rId5" Type="http://schemas.openxmlformats.org/officeDocument/2006/relationships/image" Target="../media/image150.png"/><Relationship Id="rId4" Type="http://schemas.openxmlformats.org/officeDocument/2006/relationships/image" Target="../media/image149.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8.xml"/><Relationship Id="rId1" Type="http://schemas.openxmlformats.org/officeDocument/2006/relationships/slideLayout" Target="../slideLayouts/slideLayout37.xml"/></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9.xml"/><Relationship Id="rId1" Type="http://schemas.openxmlformats.org/officeDocument/2006/relationships/slideLayout" Target="../slideLayouts/slideLayout38.xml"/><Relationship Id="rId5" Type="http://schemas.openxmlformats.org/officeDocument/2006/relationships/image" Target="../media/image152.png"/><Relationship Id="rId4" Type="http://schemas.openxmlformats.org/officeDocument/2006/relationships/hyperlink" Target="TuxPredict780.jar"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TuxPredict780.jar" TargetMode="External"/><Relationship Id="rId2" Type="http://schemas.openxmlformats.org/officeDocument/2006/relationships/notesSlide" Target="../notesSlides/notesSlide140.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52.png"/></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4.xml"/><Relationship Id="rId1" Type="http://schemas.openxmlformats.org/officeDocument/2006/relationships/slideLayout" Target="../slideLayouts/slideLayout3.xml"/><Relationship Id="rId5" Type="http://schemas.openxmlformats.org/officeDocument/2006/relationships/image" Target="../media/image154.emf"/><Relationship Id="rId4" Type="http://schemas.openxmlformats.org/officeDocument/2006/relationships/image" Target="../media/image2.png"/></Relationships>
</file>

<file path=ppt/slides/_rels/slide14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56.gif"/></Relationships>
</file>

<file path=ppt/slides/_rels/slide148.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146.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4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5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9.xml"/><Relationship Id="rId1" Type="http://schemas.openxmlformats.org/officeDocument/2006/relationships/slideLayout" Target="../slideLayouts/slideLayout9.xml"/><Relationship Id="rId4" Type="http://schemas.openxmlformats.org/officeDocument/2006/relationships/image" Target="../media/image160.png"/></Relationships>
</file>

<file path=ppt/slides/_rels/slide1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0.xml"/><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1.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15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2.xml"/><Relationship Id="rId1" Type="http://schemas.openxmlformats.org/officeDocument/2006/relationships/slideLayout" Target="../slideLayouts/slideLayout48.xml"/><Relationship Id="rId4" Type="http://schemas.openxmlformats.org/officeDocument/2006/relationships/image" Target="../media/image163.png"/></Relationships>
</file>

<file path=ppt/slides/_rels/slide15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3.xml"/><Relationship Id="rId1" Type="http://schemas.openxmlformats.org/officeDocument/2006/relationships/slideLayout" Target="../slideLayouts/slideLayout46.xml"/></Relationships>
</file>

<file path=ppt/slides/_rels/slide156.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115.xml"/></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10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2.png"/><Relationship Id="rId12"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9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85.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5.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85.xm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2.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41.xml"/><Relationship Id="rId5" Type="http://schemas.openxmlformats.org/officeDocument/2006/relationships/image" Target="../media/image49.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1.xml"/><Relationship Id="rId1" Type="http://schemas.openxmlformats.org/officeDocument/2006/relationships/slideLayout" Target="../slideLayouts/slideLayout41.xml"/><Relationship Id="rId5" Type="http://schemas.openxmlformats.org/officeDocument/2006/relationships/image" Target="../media/image51.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8.xml"/><Relationship Id="rId1" Type="http://schemas.openxmlformats.org/officeDocument/2006/relationships/slideLayout" Target="../slideLayouts/slideLayout41.xml"/><Relationship Id="rId6" Type="http://schemas.openxmlformats.org/officeDocument/2006/relationships/image" Target="../media/image2.png"/><Relationship Id="rId5" Type="http://schemas.openxmlformats.org/officeDocument/2006/relationships/image" Target="../media/image58.emf"/><Relationship Id="rId4" Type="http://schemas.openxmlformats.org/officeDocument/2006/relationships/image" Target="../media/image57.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9.xml"/><Relationship Id="rId1" Type="http://schemas.openxmlformats.org/officeDocument/2006/relationships/slideLayout" Target="../slideLayouts/slideLayout41.xml"/><Relationship Id="rId5" Type="http://schemas.openxmlformats.org/officeDocument/2006/relationships/image" Target="../media/image2.png"/><Relationship Id="rId4" Type="http://schemas.openxmlformats.org/officeDocument/2006/relationships/image" Target="../media/image60.emf"/></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41.xml"/><Relationship Id="rId5" Type="http://schemas.openxmlformats.org/officeDocument/2006/relationships/image" Target="../media/image2.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3" Type="http://schemas.microsoft.com/office/2007/relationships/media" Target="../media/media2.mp4"/><Relationship Id="rId7" Type="http://schemas.openxmlformats.org/officeDocument/2006/relationships/image" Target="../media/image64.png"/><Relationship Id="rId12" Type="http://schemas.openxmlformats.org/officeDocument/2006/relationships/image" Target="../media/image69.jpeg"/><Relationship Id="rId17" Type="http://schemas.openxmlformats.org/officeDocument/2006/relationships/image" Target="../media/image2.png"/><Relationship Id="rId2" Type="http://schemas.openxmlformats.org/officeDocument/2006/relationships/video" Target="../media/media1.avi"/><Relationship Id="rId16" Type="http://schemas.openxmlformats.org/officeDocument/2006/relationships/image" Target="../media/image73.jpeg"/><Relationship Id="rId1" Type="http://schemas.microsoft.com/office/2007/relationships/media" Target="../media/media1.avi"/><Relationship Id="rId6" Type="http://schemas.openxmlformats.org/officeDocument/2006/relationships/notesSlide" Target="../notesSlides/notesSlide53.xml"/><Relationship Id="rId11" Type="http://schemas.openxmlformats.org/officeDocument/2006/relationships/image" Target="../media/image68.jpeg"/><Relationship Id="rId5" Type="http://schemas.openxmlformats.org/officeDocument/2006/relationships/slideLayout" Target="../slideLayouts/slideLayout41.xml"/><Relationship Id="rId15" Type="http://schemas.openxmlformats.org/officeDocument/2006/relationships/image" Target="../media/image72.png"/><Relationship Id="rId10" Type="http://schemas.openxmlformats.org/officeDocument/2006/relationships/image" Target="../media/image67.jpeg"/><Relationship Id="rId4" Type="http://schemas.openxmlformats.org/officeDocument/2006/relationships/video" Target="../media/media2.mp4"/><Relationship Id="rId9" Type="http://schemas.openxmlformats.org/officeDocument/2006/relationships/image" Target="../media/image66.png"/><Relationship Id="rId1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41.xml"/><Relationship Id="rId5" Type="http://schemas.openxmlformats.org/officeDocument/2006/relationships/image" Target="../media/image29.jpeg"/><Relationship Id="rId4" Type="http://schemas.openxmlformats.org/officeDocument/2006/relationships/image" Target="../media/image74.jpe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60.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46.xml"/><Relationship Id="rId5" Type="http://schemas.openxmlformats.org/officeDocument/2006/relationships/image" Target="../media/image2.png"/><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46.xml"/><Relationship Id="rId5" Type="http://schemas.openxmlformats.org/officeDocument/2006/relationships/image" Target="../media/image2.png"/><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63.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64.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65.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6.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eg"/><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41.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 Id="rId14" Type="http://schemas.openxmlformats.org/officeDocument/2006/relationships/image" Target="../media/image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1.xml"/><Relationship Id="rId5" Type="http://schemas.openxmlformats.org/officeDocument/2006/relationships/image" Target="../media/image2.png"/><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9.jpg"/><Relationship Id="rId7" Type="http://schemas.openxmlformats.org/officeDocument/2006/relationships/image" Target="../media/image103.svg"/><Relationship Id="rId2" Type="http://schemas.openxmlformats.org/officeDocument/2006/relationships/notesSlide" Target="../notesSlides/notesSlide82.xml"/><Relationship Id="rId1" Type="http://schemas.openxmlformats.org/officeDocument/2006/relationships/slideLayout" Target="../slideLayouts/slideLayout4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emf"/></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92.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6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20.tif"/><Relationship Id="rId2" Type="http://schemas.openxmlformats.org/officeDocument/2006/relationships/notesSlide" Target="../notesSlides/notesSlide96.xml"/><Relationship Id="rId1" Type="http://schemas.openxmlformats.org/officeDocument/2006/relationships/slideLayout" Target="../slideLayouts/slideLayout62.xml"/><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0" y="2"/>
            <a:ext cx="9144001" cy="1080000"/>
          </a:xfrm>
          <a:blipFill>
            <a:blip r:embed="rId3"/>
            <a:stretch>
              <a:fillRect/>
            </a:stretch>
          </a:blipFill>
        </p:spPr>
        <p:txBody>
          <a:bodyPr anchor="ctr" anchorCtr="0"/>
          <a:lstStyle/>
          <a:p>
            <a:r>
              <a:rPr lang="en-GB" sz="3000" cap="none" dirty="0"/>
              <a:t> Artificial Intelligence and Games</a:t>
            </a:r>
            <a:br>
              <a:rPr lang="en-GB" sz="3000" cap="none" dirty="0"/>
            </a:br>
            <a:r>
              <a:rPr lang="en-GB" sz="3000" cap="none" dirty="0"/>
              <a:t> </a:t>
            </a:r>
            <a:r>
              <a:rPr lang="en-GB" sz="3000" b="1" cap="none" dirty="0">
                <a:solidFill>
                  <a:srgbClr val="FFC000"/>
                </a:solidFill>
              </a:rPr>
              <a:t>Model</a:t>
            </a:r>
          </a:p>
        </p:txBody>
      </p:sp>
      <p:pic>
        <p:nvPicPr>
          <p:cNvPr id="2" name="Picture 2">
            <a:extLst>
              <a:ext uri="{FF2B5EF4-FFF2-40B4-BE49-F238E27FC236}">
                <a16:creationId xmlns:a16="http://schemas.microsoft.com/office/drawing/2014/main" id="{50C6CCE5-86F1-5109-0D22-8F9CF00AA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648" y="1633364"/>
            <a:ext cx="3266703" cy="333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18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323528" y="1201316"/>
            <a:ext cx="4536505"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Tx/>
              <a:buChar char="•"/>
            </a:pPr>
            <a:r>
              <a:rPr lang="en-US" sz="3000" dirty="0"/>
              <a:t>The perfect game is tailored to you!</a:t>
            </a:r>
          </a:p>
          <a:p>
            <a:pPr>
              <a:lnSpc>
                <a:spcPct val="90000"/>
              </a:lnSpc>
              <a:buFontTx/>
              <a:buChar char="•"/>
            </a:pPr>
            <a:r>
              <a:rPr lang="en-US" sz="3000" dirty="0"/>
              <a:t>We are different (and many more than before)</a:t>
            </a:r>
          </a:p>
          <a:p>
            <a:pPr>
              <a:lnSpc>
                <a:spcPct val="90000"/>
              </a:lnSpc>
              <a:buFontTx/>
              <a:buChar char="•"/>
            </a:pPr>
            <a:r>
              <a:rPr lang="en-US" sz="3000" dirty="0"/>
              <a:t>If you learn to play…. it is only fair that the game </a:t>
            </a:r>
            <a:r>
              <a:rPr lang="en-US" sz="3000" b="1" dirty="0"/>
              <a:t>learns you</a:t>
            </a:r>
          </a:p>
          <a:p>
            <a:pPr marL="0" indent="0">
              <a:lnSpc>
                <a:spcPct val="90000"/>
              </a:lnSpc>
            </a:pPr>
            <a:endParaRPr lang="en-GB" sz="3000" dirty="0"/>
          </a:p>
        </p:txBody>
      </p:sp>
      <p:pic>
        <p:nvPicPr>
          <p:cNvPr id="1026" name="Picture 2" descr="Αποτέλεσμα εικόνας για game learns y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844" y="1201316"/>
            <a:ext cx="4172276" cy="309634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7"/>
          <p:cNvSpPr>
            <a:spLocks noGrp="1"/>
          </p:cNvSpPr>
          <p:nvPr>
            <p:ph type="title"/>
          </p:nvPr>
        </p:nvSpPr>
        <p:spPr>
          <a:xfrm>
            <a:off x="0" y="-39004"/>
            <a:ext cx="9144001" cy="1080000"/>
          </a:xfrm>
          <a:blipFill>
            <a:blip r:embed="rId4"/>
            <a:stretch>
              <a:fillRect/>
            </a:stretch>
          </a:blipFill>
        </p:spPr>
        <p:txBody>
          <a:bodyPr anchor="ctr" anchorCtr="0"/>
          <a:lstStyle/>
          <a:p>
            <a:r>
              <a:rPr lang="en-GB" sz="4500" cap="none" dirty="0">
                <a:latin typeface="+mn-lt"/>
              </a:rPr>
              <a:t>Why Model Players?</a:t>
            </a:r>
            <a:endParaRPr lang="en-GB" sz="4500" b="1" cap="none" dirty="0">
              <a:solidFill>
                <a:srgbClr val="FFC000"/>
              </a:solidFill>
              <a:latin typeface="+mn-lt"/>
            </a:endParaRPr>
          </a:p>
        </p:txBody>
      </p:sp>
    </p:spTree>
    <p:extLst>
      <p:ext uri="{BB962C8B-B14F-4D97-AF65-F5344CB8AC3E}">
        <p14:creationId xmlns:p14="http://schemas.microsoft.com/office/powerpoint/2010/main" val="68614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p:cNvSpPr>
          <p:nvPr/>
        </p:nvSpPr>
        <p:spPr bwMode="auto">
          <a:xfrm>
            <a:off x="395536" y="1273225"/>
            <a:ext cx="6984776" cy="41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3000" dirty="0">
                <a:cs typeface="Arial" charset="0"/>
              </a:rPr>
              <a:t>Player profile</a:t>
            </a:r>
          </a:p>
          <a:p>
            <a:pPr lvl="1">
              <a:buFontTx/>
              <a:buChar char="•"/>
            </a:pPr>
            <a:r>
              <a:rPr lang="en-US" sz="2600" dirty="0">
                <a:cs typeface="Arial" charset="0"/>
              </a:rPr>
              <a:t>Information about ones’ personality, demographics, culture, age, gender, experience with games etc… </a:t>
            </a:r>
          </a:p>
          <a:p>
            <a:pPr lvl="1">
              <a:buFontTx/>
              <a:buChar char="•"/>
            </a:pPr>
            <a:r>
              <a:rPr lang="en-US" sz="2600" dirty="0">
                <a:cs typeface="Arial" charset="0"/>
              </a:rPr>
              <a:t>In general information that does not change due (or not altered via) games – at least not that rapidly…</a:t>
            </a:r>
          </a:p>
          <a:p>
            <a:pPr>
              <a:buFontTx/>
              <a:buChar char="•"/>
            </a:pPr>
            <a:r>
              <a:rPr lang="en-US" sz="3000" dirty="0">
                <a:cs typeface="Arial" charset="0"/>
              </a:rPr>
              <a:t>A player profile can form additional input(s) to a player model</a:t>
            </a:r>
          </a:p>
        </p:txBody>
      </p:sp>
      <p:pic>
        <p:nvPicPr>
          <p:cNvPr id="4" name="Picture 2" descr="http://www.almostsavvy.com/wp-content/uploads/2011/04/profile-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1301767"/>
            <a:ext cx="1173517" cy="1139988"/>
          </a:xfrm>
          <a:prstGeom prst="rect">
            <a:avLst/>
          </a:prstGeom>
          <a:extLst>
            <a:ext uri="{909E8E84-426E-40DD-AFC4-6F175D3DCCD1}">
              <a14:hiddenFill xmlns:a14="http://schemas.microsoft.com/office/drawing/2010/main">
                <a:solidFill>
                  <a:srgbClr val="FFFFFF"/>
                </a:solidFill>
              </a14:hiddenFill>
            </a:ext>
          </a:extLst>
        </p:spPr>
      </p:pic>
      <p:sp>
        <p:nvSpPr>
          <p:cNvPr id="6"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US" sz="4000" cap="none" dirty="0">
                <a:solidFill>
                  <a:prstClr val="white"/>
                </a:solidFill>
                <a:ea typeface="MS PGothic" pitchFamily="34" charset="-128"/>
              </a:rPr>
              <a:t> Player Profile</a:t>
            </a:r>
            <a:endParaRPr lang="en-GB" sz="4000" i="1" cap="none" dirty="0">
              <a:solidFill>
                <a:srgbClr val="FFC000"/>
              </a:solidFill>
              <a:ea typeface="MS PGothic" pitchFamily="34" charset="-128"/>
              <a:cs typeface="+mn-cs"/>
            </a:endParaRPr>
          </a:p>
        </p:txBody>
      </p:sp>
    </p:spTree>
    <p:extLst>
      <p:ext uri="{BB962C8B-B14F-4D97-AF65-F5344CB8AC3E}">
        <p14:creationId xmlns:p14="http://schemas.microsoft.com/office/powerpoint/2010/main" val="8142232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395536" y="1273225"/>
            <a:ext cx="6984776"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3000" dirty="0">
                <a:cs typeface="Arial" charset="0"/>
              </a:rPr>
              <a:t>What are the differences?</a:t>
            </a:r>
          </a:p>
          <a:p>
            <a:pPr lvl="1">
              <a:buFontTx/>
              <a:buChar char="•"/>
            </a:pPr>
            <a:r>
              <a:rPr lang="en-US" sz="2400" dirty="0">
                <a:cs typeface="Arial" charset="0"/>
              </a:rPr>
              <a:t>A </a:t>
            </a:r>
            <a:r>
              <a:rPr lang="en-US" sz="2400" b="1" dirty="0">
                <a:cs typeface="Arial" charset="0"/>
              </a:rPr>
              <a:t>profile</a:t>
            </a:r>
            <a:r>
              <a:rPr lang="en-US" sz="2400" dirty="0">
                <a:cs typeface="Arial" charset="0"/>
              </a:rPr>
              <a:t> is built on </a:t>
            </a:r>
            <a:r>
              <a:rPr lang="en-US" sz="2400" i="1" dirty="0">
                <a:cs typeface="Arial" charset="0"/>
              </a:rPr>
              <a:t>static</a:t>
            </a:r>
            <a:r>
              <a:rPr lang="en-US" sz="2400" dirty="0">
                <a:cs typeface="Arial" charset="0"/>
              </a:rPr>
              <a:t> data and not influenced by the game</a:t>
            </a:r>
          </a:p>
          <a:p>
            <a:pPr lvl="1">
              <a:buFontTx/>
              <a:buChar char="•"/>
            </a:pPr>
            <a:r>
              <a:rPr lang="en-US" sz="2400" dirty="0">
                <a:cs typeface="Arial" charset="0"/>
              </a:rPr>
              <a:t>A </a:t>
            </a:r>
            <a:r>
              <a:rPr lang="en-US" sz="2400" b="1" dirty="0">
                <a:cs typeface="Arial" charset="0"/>
              </a:rPr>
              <a:t>model</a:t>
            </a:r>
            <a:r>
              <a:rPr lang="en-US" sz="2400" dirty="0">
                <a:cs typeface="Arial" charset="0"/>
              </a:rPr>
              <a:t> is built on </a:t>
            </a:r>
            <a:r>
              <a:rPr lang="en-US" sz="2400" i="1" dirty="0">
                <a:cs typeface="Arial" charset="0"/>
              </a:rPr>
              <a:t>dynamic </a:t>
            </a:r>
            <a:r>
              <a:rPr lang="en-US" sz="2400" dirty="0">
                <a:cs typeface="Arial" charset="0"/>
              </a:rPr>
              <a:t>data from the gaming interaction and is (temporally) influenced by the game </a:t>
            </a:r>
          </a:p>
        </p:txBody>
      </p:sp>
      <p:pic>
        <p:nvPicPr>
          <p:cNvPr id="7" name="Picture 2" descr="http://www.almostsavvy.com/wp-content/uploads/2011/04/profile-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1301767"/>
            <a:ext cx="1173517" cy="1139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t> Reminder: Player Profile vs. Player Model</a:t>
            </a:r>
            <a:endParaRPr lang="en-GB" sz="3500" i="1" cap="none" dirty="0">
              <a:solidFill>
                <a:srgbClr val="FFC000"/>
              </a:solidFill>
              <a:ea typeface="MS PGothic" pitchFamily="34" charset="-128"/>
              <a:cs typeface="+mn-cs"/>
            </a:endParaRPr>
          </a:p>
        </p:txBody>
      </p:sp>
    </p:spTree>
    <p:extLst>
      <p:ext uri="{BB962C8B-B14F-4D97-AF65-F5344CB8AC3E}">
        <p14:creationId xmlns:p14="http://schemas.microsoft.com/office/powerpoint/2010/main" val="4250395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96E64-3DC2-5126-F45B-2958F03226C0}"/>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5A4BABF4-2D20-5458-2886-BC32EB521A07}"/>
              </a:ext>
            </a:extLst>
          </p:cNvPr>
          <p:cNvSpPr>
            <a:spLocks noGrp="1"/>
          </p:cNvSpPr>
          <p:nvPr>
            <p:ph type="title"/>
          </p:nvPr>
        </p:nvSpPr>
        <p:spPr>
          <a:xfrm>
            <a:off x="3545" y="4635000"/>
            <a:ext cx="9144001" cy="1080000"/>
          </a:xfrm>
          <a:blipFill>
            <a:blip r:embed="rId3"/>
            <a:stretch>
              <a:fillRect/>
            </a:stretch>
          </a:blipFill>
        </p:spPr>
        <p:txBody>
          <a:bodyPr anchor="ctr" anchorCtr="0"/>
          <a:lstStyle/>
          <a:p>
            <a:r>
              <a:rPr lang="en-GB" sz="4000" cap="none" dirty="0">
                <a:latin typeface="+mn-lt"/>
              </a:rPr>
              <a:t>What is the Model’s Output Like?</a:t>
            </a:r>
            <a:endParaRPr lang="en-GB" sz="4000" b="1" cap="none" dirty="0">
              <a:solidFill>
                <a:srgbClr val="FFC000"/>
              </a:solidFill>
              <a:latin typeface="+mn-lt"/>
            </a:endParaRPr>
          </a:p>
        </p:txBody>
      </p:sp>
    </p:spTree>
    <p:extLst>
      <p:ext uri="{BB962C8B-B14F-4D97-AF65-F5344CB8AC3E}">
        <p14:creationId xmlns:p14="http://schemas.microsoft.com/office/powerpoint/2010/main" val="20615063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EDD1F5E1-863A-D3E2-3648-BE4DA8118BE2}"/>
              </a:ext>
            </a:extLst>
          </p:cNvPr>
          <p:cNvPicPr>
            <a:picLocks noChangeAspect="1"/>
          </p:cNvPicPr>
          <p:nvPr/>
        </p:nvPicPr>
        <p:blipFill>
          <a:blip r:embed="rId3"/>
          <a:stretch>
            <a:fillRect/>
          </a:stretch>
        </p:blipFill>
        <p:spPr>
          <a:xfrm>
            <a:off x="350899" y="0"/>
            <a:ext cx="8442201" cy="5715000"/>
          </a:xfrm>
          <a:prstGeom prst="rect">
            <a:avLst/>
          </a:prstGeom>
        </p:spPr>
      </p:pic>
    </p:spTree>
    <p:extLst>
      <p:ext uri="{BB962C8B-B14F-4D97-AF65-F5344CB8AC3E}">
        <p14:creationId xmlns:p14="http://schemas.microsoft.com/office/powerpoint/2010/main" val="1757581117"/>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A3C23-83BB-8EFB-0F45-A05EE7F012E5}"/>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1FC20383-0A45-2399-E9C5-AAF4770DB5CC}"/>
              </a:ext>
            </a:extLst>
          </p:cNvPr>
          <p:cNvSpPr>
            <a:spLocks noGrp="1"/>
          </p:cNvSpPr>
          <p:nvPr>
            <p:ph type="title"/>
          </p:nvPr>
        </p:nvSpPr>
        <p:spPr>
          <a:xfrm>
            <a:off x="3545" y="4635000"/>
            <a:ext cx="9144001" cy="1080000"/>
          </a:xfrm>
          <a:blipFill>
            <a:blip r:embed="rId3"/>
            <a:stretch>
              <a:fillRect/>
            </a:stretch>
          </a:blipFill>
        </p:spPr>
        <p:txBody>
          <a:bodyPr anchor="ctr" anchorCtr="0"/>
          <a:lstStyle/>
          <a:p>
            <a:r>
              <a:rPr lang="en-GB" sz="4000" cap="none" dirty="0">
                <a:latin typeface="+mn-lt"/>
              </a:rPr>
              <a:t>Manual </a:t>
            </a:r>
            <a:r>
              <a:rPr lang="en-GB" sz="4000" cap="none" dirty="0" err="1">
                <a:latin typeface="+mn-lt"/>
              </a:rPr>
              <a:t>Labeling</a:t>
            </a:r>
            <a:r>
              <a:rPr lang="en-GB" sz="4000" cap="none" dirty="0">
                <a:latin typeface="+mn-lt"/>
              </a:rPr>
              <a:t>: Principles and Tools</a:t>
            </a:r>
            <a:endParaRPr lang="en-GB" sz="4000" b="1" cap="none" dirty="0">
              <a:solidFill>
                <a:srgbClr val="FFC000"/>
              </a:solidFill>
              <a:highlight>
                <a:srgbClr val="FF0000"/>
              </a:highlight>
              <a:latin typeface="+mn-lt"/>
            </a:endParaRPr>
          </a:p>
        </p:txBody>
      </p:sp>
    </p:spTree>
    <p:extLst>
      <p:ext uri="{BB962C8B-B14F-4D97-AF65-F5344CB8AC3E}">
        <p14:creationId xmlns:p14="http://schemas.microsoft.com/office/powerpoint/2010/main" val="23440106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FE47D1-1D6B-7CA1-1F71-83092F73EF32}"/>
              </a:ext>
            </a:extLst>
          </p:cNvPr>
          <p:cNvPicPr>
            <a:picLocks noChangeAspect="1"/>
          </p:cNvPicPr>
          <p:nvPr/>
        </p:nvPicPr>
        <p:blipFill>
          <a:blip r:embed="rId3"/>
          <a:srcRect t="11567"/>
          <a:stretch>
            <a:fillRect/>
          </a:stretch>
        </p:blipFill>
        <p:spPr>
          <a:xfrm>
            <a:off x="921739" y="1166116"/>
            <a:ext cx="7300522" cy="4543733"/>
          </a:xfrm>
          <a:prstGeom prst="rect">
            <a:avLst/>
          </a:prstGeom>
        </p:spPr>
      </p:pic>
      <p:sp>
        <p:nvSpPr>
          <p:cNvPr id="7" name="Title 7">
            <a:extLst>
              <a:ext uri="{FF2B5EF4-FFF2-40B4-BE49-F238E27FC236}">
                <a16:creationId xmlns:a16="http://schemas.microsoft.com/office/drawing/2014/main" id="{F045D2CB-F320-291C-3D9D-9B19B82BFD19}"/>
              </a:ext>
            </a:extLst>
          </p:cNvPr>
          <p:cNvSpPr>
            <a:spLocks noGrp="1"/>
          </p:cNvSpPr>
          <p:nvPr>
            <p:ph type="title"/>
          </p:nvPr>
        </p:nvSpPr>
        <p:spPr>
          <a:xfrm>
            <a:off x="-1" y="5151"/>
            <a:ext cx="9144001" cy="1080000"/>
          </a:xfrm>
          <a:blipFill>
            <a:blip r:embed="rId4"/>
            <a:stretch>
              <a:fillRect/>
            </a:stretch>
          </a:blipFill>
        </p:spPr>
        <p:txBody>
          <a:bodyPr anchor="ctr" anchorCtr="0"/>
          <a:lstStyle/>
          <a:p>
            <a:r>
              <a:rPr lang="en-GB" sz="4000" cap="none" dirty="0" err="1">
                <a:latin typeface="+mn-lt"/>
              </a:rPr>
              <a:t>Labeling</a:t>
            </a:r>
            <a:r>
              <a:rPr lang="en-GB" sz="4000" cap="none" dirty="0">
                <a:latin typeface="+mn-lt"/>
              </a:rPr>
              <a:t> Tools</a:t>
            </a:r>
            <a:endParaRPr lang="en-GB" sz="4000" b="1" cap="none" dirty="0">
              <a:solidFill>
                <a:srgbClr val="FFC000"/>
              </a:solidFill>
              <a:highlight>
                <a:srgbClr val="FF0000"/>
              </a:highlight>
              <a:latin typeface="+mn-lt"/>
            </a:endParaRPr>
          </a:p>
        </p:txBody>
      </p:sp>
    </p:spTree>
    <p:extLst>
      <p:ext uri="{BB962C8B-B14F-4D97-AF65-F5344CB8AC3E}">
        <p14:creationId xmlns:p14="http://schemas.microsoft.com/office/powerpoint/2010/main" val="9458912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4656196"/>
            <a:ext cx="9159713"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ea typeface="MS PGothic" pitchFamily="34" charset="-128"/>
              </a:rPr>
              <a:t> </a:t>
            </a:r>
            <a:r>
              <a:rPr lang="en-GB" sz="4000" cap="none" dirty="0" err="1">
                <a:solidFill>
                  <a:prstClr val="white"/>
                </a:solidFill>
                <a:ea typeface="MS PGothic" pitchFamily="34" charset="-128"/>
              </a:rPr>
              <a:t>Labeling</a:t>
            </a:r>
            <a:r>
              <a:rPr lang="en-GB" sz="4000" cap="none" dirty="0">
                <a:solidFill>
                  <a:prstClr val="white"/>
                </a:solidFill>
                <a:ea typeface="MS PGothic" pitchFamily="34" charset="-128"/>
              </a:rPr>
              <a:t> Principles</a:t>
            </a:r>
            <a:endParaRPr lang="en-GB" sz="4000" i="1" cap="none" dirty="0">
              <a:solidFill>
                <a:srgbClr val="FFC000"/>
              </a:solidFill>
              <a:latin typeface="Calibri (Body)"/>
              <a:ea typeface="MS PGothic" pitchFamily="34" charset="-128"/>
              <a:cs typeface="+mn-cs"/>
            </a:endParaRPr>
          </a:p>
        </p:txBody>
      </p:sp>
      <p:pic>
        <p:nvPicPr>
          <p:cNvPr id="5" name="Picture 4">
            <a:extLst>
              <a:ext uri="{FF2B5EF4-FFF2-40B4-BE49-F238E27FC236}">
                <a16:creationId xmlns:a16="http://schemas.microsoft.com/office/drawing/2014/main" id="{886EA717-FCED-ADC9-06C4-FC5772CAB17F}"/>
              </a:ext>
            </a:extLst>
          </p:cNvPr>
          <p:cNvPicPr>
            <a:picLocks noChangeAspect="1"/>
          </p:cNvPicPr>
          <p:nvPr/>
        </p:nvPicPr>
        <p:blipFill>
          <a:blip r:embed="rId4"/>
          <a:srcRect l="26117" t="41180" r="25265" b="13461"/>
          <a:stretch>
            <a:fillRect/>
          </a:stretch>
        </p:blipFill>
        <p:spPr>
          <a:xfrm>
            <a:off x="2527628" y="1273324"/>
            <a:ext cx="4104456" cy="2592288"/>
          </a:xfrm>
          <a:prstGeom prst="rect">
            <a:avLst/>
          </a:prstGeom>
        </p:spPr>
      </p:pic>
    </p:spTree>
    <p:extLst>
      <p:ext uri="{BB962C8B-B14F-4D97-AF65-F5344CB8AC3E}">
        <p14:creationId xmlns:p14="http://schemas.microsoft.com/office/powerpoint/2010/main" val="22605149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467545" y="1345332"/>
            <a:ext cx="8208912" cy="37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Tx/>
              <a:buChar char="•"/>
            </a:pPr>
            <a:r>
              <a:rPr lang="en-US" sz="3200" dirty="0"/>
              <a:t>Labelling of player experience or behavior</a:t>
            </a:r>
          </a:p>
          <a:p>
            <a:pPr>
              <a:lnSpc>
                <a:spcPct val="90000"/>
              </a:lnSpc>
              <a:buFontTx/>
              <a:buChar char="•"/>
            </a:pPr>
            <a:r>
              <a:rPr lang="en-US" sz="3200" dirty="0"/>
              <a:t>This is ultimately the </a:t>
            </a:r>
            <a:r>
              <a:rPr lang="en-US" sz="3200" i="1" dirty="0"/>
              <a:t>ground truth</a:t>
            </a:r>
            <a:r>
              <a:rPr lang="en-US" sz="3200" dirty="0"/>
              <a:t> (golden standard) </a:t>
            </a:r>
          </a:p>
          <a:p>
            <a:pPr>
              <a:lnSpc>
                <a:spcPct val="90000"/>
              </a:lnSpc>
              <a:buFontTx/>
              <a:buChar char="•"/>
            </a:pPr>
            <a:r>
              <a:rPr lang="en-US" sz="3200" dirty="0"/>
              <a:t>This is the </a:t>
            </a:r>
            <a:r>
              <a:rPr lang="en-US" sz="3200" b="1" dirty="0"/>
              <a:t>training signal</a:t>
            </a:r>
            <a:r>
              <a:rPr lang="en-US" sz="3200" dirty="0"/>
              <a:t> for your computational models</a:t>
            </a:r>
          </a:p>
          <a:p>
            <a:pPr>
              <a:lnSpc>
                <a:spcPct val="90000"/>
              </a:lnSpc>
              <a:buFontTx/>
              <a:buChar char="•"/>
            </a:pPr>
            <a:endParaRPr lang="en-US" sz="3200" dirty="0"/>
          </a:p>
          <a:p>
            <a:pPr>
              <a:lnSpc>
                <a:spcPct val="90000"/>
              </a:lnSpc>
              <a:buFontTx/>
              <a:buChar char="•"/>
            </a:pPr>
            <a:endParaRPr lang="en-US" sz="3200" dirty="0"/>
          </a:p>
          <a:p>
            <a:pPr>
              <a:lnSpc>
                <a:spcPct val="90000"/>
              </a:lnSpc>
              <a:buFontTx/>
              <a:buChar char="•"/>
            </a:pPr>
            <a:endParaRPr lang="en-US" sz="3200" dirty="0"/>
          </a:p>
          <a:p>
            <a:pPr marL="457200" lvl="1" indent="0">
              <a:lnSpc>
                <a:spcPct val="90000"/>
              </a:lnSpc>
            </a:pPr>
            <a:endParaRPr lang="en-US" sz="3200" dirty="0"/>
          </a:p>
          <a:p>
            <a:pPr marL="0" indent="0">
              <a:lnSpc>
                <a:spcPct val="90000"/>
              </a:lnSpc>
            </a:pPr>
            <a:endParaRPr lang="en-GB" sz="3200" dirty="0"/>
          </a:p>
        </p:txBody>
      </p:sp>
      <p:sp>
        <p:nvSpPr>
          <p:cNvPr id="4" name="Title 7"/>
          <p:cNvSpPr txBox="1">
            <a:spLocks/>
          </p:cNvSpPr>
          <p:nvPr/>
        </p:nvSpPr>
        <p:spPr>
          <a:xfrm>
            <a:off x="0" y="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solidFill>
                  <a:prstClr val="white"/>
                </a:solidFill>
                <a:latin typeface="Calibri  "/>
                <a:ea typeface="MS PGothic" pitchFamily="34" charset="-128"/>
              </a:rPr>
              <a:t> Why Output (Label) is Key?</a:t>
            </a:r>
            <a:endParaRPr lang="en-GB" sz="3500" i="1" cap="none" dirty="0">
              <a:solidFill>
                <a:srgbClr val="FFC000"/>
              </a:solidFill>
              <a:latin typeface="Calibri  "/>
              <a:ea typeface="MS PGothic" pitchFamily="34" charset="-128"/>
              <a:cs typeface="+mn-cs"/>
            </a:endParaRPr>
          </a:p>
        </p:txBody>
      </p:sp>
    </p:spTree>
    <p:extLst>
      <p:ext uri="{BB962C8B-B14F-4D97-AF65-F5344CB8AC3E}">
        <p14:creationId xmlns:p14="http://schemas.microsoft.com/office/powerpoint/2010/main" val="40025938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A72493A-E87F-271D-9326-6CB07A753D5E}"/>
              </a:ext>
            </a:extLst>
          </p:cNvPr>
          <p:cNvSpPr txBox="1">
            <a:spLocks/>
          </p:cNvSpPr>
          <p:nvPr/>
        </p:nvSpPr>
        <p:spPr>
          <a:xfrm>
            <a:off x="0" y="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solidFill>
                  <a:prstClr val="white"/>
                </a:solidFill>
                <a:latin typeface="Calibri  "/>
                <a:ea typeface="MS PGothic" pitchFamily="34" charset="-128"/>
              </a:rPr>
              <a:t> General Questions of Human Feedback</a:t>
            </a:r>
            <a:endParaRPr lang="en-GB" sz="3500" i="1" cap="none" dirty="0">
              <a:solidFill>
                <a:srgbClr val="FFC000"/>
              </a:solidFill>
              <a:latin typeface="Calibri  "/>
              <a:ea typeface="MS PGothic" pitchFamily="34" charset="-128"/>
              <a:cs typeface="+mn-cs"/>
            </a:endParaRPr>
          </a:p>
        </p:txBody>
      </p:sp>
      <p:sp>
        <p:nvSpPr>
          <p:cNvPr id="7" name="TextBox 6">
            <a:extLst>
              <a:ext uri="{FF2B5EF4-FFF2-40B4-BE49-F238E27FC236}">
                <a16:creationId xmlns:a16="http://schemas.microsoft.com/office/drawing/2014/main" id="{D089E163-FCC0-B565-022B-5082112F82A8}"/>
              </a:ext>
            </a:extLst>
          </p:cNvPr>
          <p:cNvSpPr txBox="1"/>
          <p:nvPr/>
        </p:nvSpPr>
        <p:spPr>
          <a:xfrm>
            <a:off x="395536" y="1489348"/>
            <a:ext cx="8208912" cy="3416320"/>
          </a:xfrm>
          <a:prstGeom prst="rect">
            <a:avLst/>
          </a:prstGeom>
          <a:noFill/>
        </p:spPr>
        <p:txBody>
          <a:bodyPr wrap="square">
            <a:spAutoFit/>
          </a:bodyPr>
          <a:lstStyle/>
          <a:p>
            <a:pPr marL="457200" indent="-457200">
              <a:lnSpc>
                <a:spcPct val="90000"/>
              </a:lnSpc>
              <a:buFont typeface="Arial" panose="020B0604020202020204" pitchFamily="34" charset="0"/>
              <a:buChar char="•"/>
            </a:pPr>
            <a:r>
              <a:rPr lang="en-US" sz="4000" dirty="0">
                <a:latin typeface="+mn-lt"/>
              </a:rPr>
              <a:t>Objective or subjective labels?</a:t>
            </a:r>
          </a:p>
          <a:p>
            <a:pPr marL="457200" indent="-457200">
              <a:lnSpc>
                <a:spcPct val="90000"/>
              </a:lnSpc>
              <a:buFont typeface="Arial" panose="020B0604020202020204" pitchFamily="34" charset="0"/>
              <a:buChar char="•"/>
            </a:pPr>
            <a:r>
              <a:rPr lang="en-US" sz="4000" dirty="0">
                <a:latin typeface="+mn-lt"/>
              </a:rPr>
              <a:t>Free or forced?</a:t>
            </a:r>
          </a:p>
          <a:p>
            <a:pPr marL="457200" indent="-457200">
              <a:lnSpc>
                <a:spcPct val="90000"/>
              </a:lnSpc>
              <a:buFont typeface="Arial" panose="020B0604020202020204" pitchFamily="34" charset="0"/>
              <a:buChar char="•"/>
            </a:pPr>
            <a:r>
              <a:rPr lang="en-US" sz="4000" dirty="0">
                <a:latin typeface="+mn-lt"/>
              </a:rPr>
              <a:t>Who labels?</a:t>
            </a:r>
          </a:p>
          <a:p>
            <a:pPr marL="457200" indent="-457200">
              <a:lnSpc>
                <a:spcPct val="90000"/>
              </a:lnSpc>
              <a:buFont typeface="Arial" panose="020B0604020202020204" pitchFamily="34" charset="0"/>
              <a:buChar char="•"/>
            </a:pPr>
            <a:r>
              <a:rPr lang="en-US" sz="4000" dirty="0">
                <a:latin typeface="+mn-lt"/>
              </a:rPr>
              <a:t>When to label? Before, during or after the stimulus?</a:t>
            </a:r>
          </a:p>
          <a:p>
            <a:pPr marL="457200" indent="-457200">
              <a:lnSpc>
                <a:spcPct val="90000"/>
              </a:lnSpc>
              <a:buFont typeface="Arial" panose="020B0604020202020204" pitchFamily="34" charset="0"/>
              <a:buChar char="•"/>
            </a:pPr>
            <a:r>
              <a:rPr lang="en-US" sz="4000" dirty="0">
                <a:latin typeface="+mn-lt"/>
              </a:rPr>
              <a:t>Which label type?</a:t>
            </a:r>
          </a:p>
        </p:txBody>
      </p:sp>
    </p:spTree>
    <p:extLst>
      <p:ext uri="{BB962C8B-B14F-4D97-AF65-F5344CB8AC3E}">
        <p14:creationId xmlns:p14="http://schemas.microsoft.com/office/powerpoint/2010/main" val="28752570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395536" y="1201316"/>
            <a:ext cx="8568952"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Tx/>
              <a:buChar char="•"/>
            </a:pPr>
            <a:r>
              <a:rPr lang="en-US" sz="4000" dirty="0"/>
              <a:t>How are labels represented?</a:t>
            </a:r>
          </a:p>
          <a:p>
            <a:pPr>
              <a:lnSpc>
                <a:spcPct val="90000"/>
              </a:lnSpc>
              <a:buFontTx/>
              <a:buChar char="•"/>
            </a:pPr>
            <a:r>
              <a:rPr lang="en-US" sz="4000" dirty="0"/>
              <a:t>One or many labeling dimensions simultaneously? </a:t>
            </a:r>
          </a:p>
          <a:p>
            <a:pPr>
              <a:lnSpc>
                <a:spcPct val="90000"/>
              </a:lnSpc>
              <a:buFontTx/>
              <a:buChar char="•"/>
            </a:pPr>
            <a:r>
              <a:rPr lang="en-US" sz="4000" dirty="0"/>
              <a:t>How often?</a:t>
            </a:r>
          </a:p>
          <a:p>
            <a:pPr>
              <a:lnSpc>
                <a:spcPct val="90000"/>
              </a:lnSpc>
              <a:buFontTx/>
              <a:buChar char="•"/>
            </a:pPr>
            <a:r>
              <a:rPr lang="en-US" sz="4000" dirty="0"/>
              <a:t>Label in the Lab or in the Wild?</a:t>
            </a:r>
          </a:p>
          <a:p>
            <a:pPr>
              <a:lnSpc>
                <a:spcPct val="90000"/>
              </a:lnSpc>
              <a:buFontTx/>
              <a:buChar char="•"/>
            </a:pPr>
            <a:r>
              <a:rPr lang="en-US" sz="4000" dirty="0"/>
              <a:t>How reliable is your annotator?</a:t>
            </a:r>
          </a:p>
          <a:p>
            <a:pPr marL="0" indent="0">
              <a:lnSpc>
                <a:spcPct val="90000"/>
              </a:lnSpc>
            </a:pPr>
            <a:endParaRPr lang="en-US" sz="4000" dirty="0"/>
          </a:p>
          <a:p>
            <a:pPr>
              <a:lnSpc>
                <a:spcPct val="90000"/>
              </a:lnSpc>
              <a:buFontTx/>
              <a:buChar char="•"/>
            </a:pPr>
            <a:endParaRPr lang="en-US" sz="4000" dirty="0"/>
          </a:p>
          <a:p>
            <a:pPr marL="457200" lvl="1" indent="0">
              <a:lnSpc>
                <a:spcPct val="90000"/>
              </a:lnSpc>
            </a:pPr>
            <a:endParaRPr lang="en-US" sz="4000" dirty="0"/>
          </a:p>
          <a:p>
            <a:pPr marL="0" indent="0">
              <a:lnSpc>
                <a:spcPct val="90000"/>
              </a:lnSpc>
            </a:pPr>
            <a:endParaRPr lang="en-GB" sz="4000" dirty="0"/>
          </a:p>
        </p:txBody>
      </p:sp>
      <p:sp>
        <p:nvSpPr>
          <p:cNvPr id="4" name="Title 7"/>
          <p:cNvSpPr txBox="1">
            <a:spLocks/>
          </p:cNvSpPr>
          <p:nvPr/>
        </p:nvSpPr>
        <p:spPr>
          <a:xfrm>
            <a:off x="0" y="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solidFill>
                  <a:prstClr val="white"/>
                </a:solidFill>
                <a:latin typeface="Calibri  "/>
                <a:ea typeface="MS PGothic" pitchFamily="34" charset="-128"/>
              </a:rPr>
              <a:t> Specific Questions of Labelling in Games</a:t>
            </a:r>
            <a:endParaRPr lang="en-GB" sz="3500" i="1" cap="none" dirty="0">
              <a:solidFill>
                <a:srgbClr val="FFC000"/>
              </a:solidFill>
              <a:latin typeface="Calibri  "/>
              <a:ea typeface="MS PGothic" pitchFamily="34" charset="-128"/>
              <a:cs typeface="+mn-cs"/>
            </a:endParaRPr>
          </a:p>
        </p:txBody>
      </p:sp>
    </p:spTree>
    <p:extLst>
      <p:ext uri="{BB962C8B-B14F-4D97-AF65-F5344CB8AC3E}">
        <p14:creationId xmlns:p14="http://schemas.microsoft.com/office/powerpoint/2010/main" val="2010918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a:xfrm>
            <a:off x="3545" y="4635000"/>
            <a:ext cx="9144001" cy="1080000"/>
          </a:xfrm>
          <a:blipFill>
            <a:blip r:embed="rId3"/>
            <a:stretch>
              <a:fillRect/>
            </a:stretch>
          </a:blipFill>
        </p:spPr>
        <p:txBody>
          <a:bodyPr anchor="ctr" anchorCtr="0"/>
          <a:lstStyle/>
          <a:p>
            <a:r>
              <a:rPr lang="en-GB" sz="4500" cap="none" dirty="0">
                <a:latin typeface="+mn-lt"/>
              </a:rPr>
              <a:t>What is Player </a:t>
            </a:r>
            <a:r>
              <a:rPr lang="en-GB" sz="4500" cap="none" dirty="0" err="1">
                <a:latin typeface="+mn-lt"/>
              </a:rPr>
              <a:t>Modeling</a:t>
            </a:r>
            <a:r>
              <a:rPr lang="en-GB" sz="4500" cap="none" dirty="0">
                <a:latin typeface="+mn-lt"/>
              </a:rPr>
              <a:t>?</a:t>
            </a:r>
            <a:endParaRPr lang="en-GB" sz="4500" b="1" cap="none" dirty="0">
              <a:solidFill>
                <a:srgbClr val="FFC000"/>
              </a:solidFill>
              <a:latin typeface="+mn-lt"/>
            </a:endParaRPr>
          </a:p>
        </p:txBody>
      </p:sp>
    </p:spTree>
    <p:extLst>
      <p:ext uri="{BB962C8B-B14F-4D97-AF65-F5344CB8AC3E}">
        <p14:creationId xmlns:p14="http://schemas.microsoft.com/office/powerpoint/2010/main" val="18371091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107504" y="1201316"/>
            <a:ext cx="8928991" cy="173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Tx/>
              <a:buChar char="•"/>
            </a:pPr>
            <a:r>
              <a:rPr lang="en-US" sz="2800" dirty="0"/>
              <a:t>Categorical (e.g. skill, engagement, frustration, style)</a:t>
            </a:r>
          </a:p>
          <a:p>
            <a:pPr>
              <a:lnSpc>
                <a:spcPct val="90000"/>
              </a:lnSpc>
              <a:buFontTx/>
              <a:buChar char="•"/>
            </a:pPr>
            <a:r>
              <a:rPr lang="en-US" sz="2800" dirty="0"/>
              <a:t>Continuous (e.g. arousal, valence, believability, humanness)</a:t>
            </a:r>
          </a:p>
          <a:p>
            <a:pPr marL="457200" lvl="1" indent="0">
              <a:lnSpc>
                <a:spcPct val="90000"/>
              </a:lnSpc>
            </a:pPr>
            <a:endParaRPr lang="en-US" sz="2800" dirty="0"/>
          </a:p>
          <a:p>
            <a:pPr marL="0" indent="0">
              <a:lnSpc>
                <a:spcPct val="90000"/>
              </a:lnSpc>
            </a:pPr>
            <a:endParaRPr lang="en-GB" sz="2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094" y="2174327"/>
            <a:ext cx="4522370" cy="3506142"/>
          </a:xfrm>
          <a:prstGeom prst="rect">
            <a:avLst/>
          </a:prstGeom>
          <a:ln>
            <a:noFill/>
          </a:ln>
          <a:effectLst>
            <a:outerShdw blurRad="292100" dist="139700" dir="2700000" algn="tl" rotWithShape="0">
              <a:srgbClr val="333333">
                <a:alpha val="65000"/>
              </a:srgbClr>
            </a:outerShdw>
          </a:effectLst>
        </p:spPr>
      </p:pic>
      <p:sp>
        <p:nvSpPr>
          <p:cNvPr id="7" name="Title 7"/>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
                <a:ea typeface="MS PGothic" pitchFamily="34" charset="-128"/>
              </a:rPr>
              <a:t> How are Labels Represented?</a:t>
            </a:r>
            <a:endParaRPr lang="en-GB" sz="4000" i="1" cap="none" dirty="0">
              <a:solidFill>
                <a:srgbClr val="FFC000"/>
              </a:solidFill>
              <a:latin typeface="Calibri  "/>
              <a:ea typeface="MS PGothic" pitchFamily="34" charset="-128"/>
              <a:cs typeface="+mn-cs"/>
            </a:endParaRPr>
          </a:p>
        </p:txBody>
      </p:sp>
      <p:pic>
        <p:nvPicPr>
          <p:cNvPr id="2" name="Picture 2" descr="https://managementmania.com/uploads/article_image/image/572/six_basic_emotions.png">
            <a:extLst>
              <a:ext uri="{FF2B5EF4-FFF2-40B4-BE49-F238E27FC236}">
                <a16:creationId xmlns:a16="http://schemas.microsoft.com/office/drawing/2014/main" id="{856D6A3B-5156-1F2B-329F-66B53381B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425452"/>
            <a:ext cx="3422154" cy="3003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106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F120-5CE9-B3B4-334B-11EAC312893C}"/>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F99EBF55-2C8F-B02D-A1EC-E3F814AA170E}"/>
              </a:ext>
            </a:extLst>
          </p:cNvPr>
          <p:cNvSpPr txBox="1">
            <a:spLocks/>
          </p:cNvSpPr>
          <p:nvPr/>
        </p:nvSpPr>
        <p:spPr bwMode="auto">
          <a:xfrm>
            <a:off x="107504" y="1496961"/>
            <a:ext cx="6408712" cy="173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Tx/>
              <a:buChar char="•"/>
            </a:pPr>
            <a:r>
              <a:rPr lang="en-US" sz="2600" dirty="0"/>
              <a:t>1D (e.g., Tension using </a:t>
            </a:r>
            <a:r>
              <a:rPr lang="en-US" sz="2600" dirty="0" err="1"/>
              <a:t>Gtrace</a:t>
            </a:r>
            <a:r>
              <a:rPr lang="en-US" sz="2600" dirty="0"/>
              <a:t> or </a:t>
            </a:r>
            <a:r>
              <a:rPr lang="en-US" sz="2600" dirty="0" err="1"/>
              <a:t>RankTrace</a:t>
            </a:r>
            <a:r>
              <a:rPr lang="en-US" sz="2600" dirty="0"/>
              <a:t>)</a:t>
            </a:r>
          </a:p>
          <a:p>
            <a:pPr>
              <a:lnSpc>
                <a:spcPct val="90000"/>
              </a:lnSpc>
              <a:buFontTx/>
              <a:buChar char="•"/>
            </a:pPr>
            <a:r>
              <a:rPr lang="en-US" sz="2600" dirty="0"/>
              <a:t>2D (e.g., Arousal and Valence on </a:t>
            </a:r>
            <a:r>
              <a:rPr lang="en-US" sz="2600" dirty="0" err="1"/>
              <a:t>FeelTrace</a:t>
            </a:r>
            <a:r>
              <a:rPr lang="en-US" sz="2600" dirty="0"/>
              <a:t>)</a:t>
            </a:r>
          </a:p>
          <a:p>
            <a:pPr>
              <a:lnSpc>
                <a:spcPct val="90000"/>
              </a:lnSpc>
              <a:buFontTx/>
              <a:buChar char="•"/>
            </a:pPr>
            <a:r>
              <a:rPr lang="en-US" sz="2600" dirty="0"/>
              <a:t>3D (e.g., Pleasure-Arousal-Dominance model)</a:t>
            </a:r>
          </a:p>
          <a:p>
            <a:pPr marL="457200" lvl="1" indent="0">
              <a:lnSpc>
                <a:spcPct val="90000"/>
              </a:lnSpc>
            </a:pPr>
            <a:endParaRPr lang="en-US" sz="2600" dirty="0"/>
          </a:p>
          <a:p>
            <a:pPr marL="0" indent="0">
              <a:lnSpc>
                <a:spcPct val="90000"/>
              </a:lnSpc>
            </a:pPr>
            <a:endParaRPr lang="en-GB" sz="2600" dirty="0"/>
          </a:p>
        </p:txBody>
      </p:sp>
      <p:pic>
        <p:nvPicPr>
          <p:cNvPr id="5122" name="Picture 2" descr="Αποτέλεσμα εικόνας για pad model">
            <a:extLst>
              <a:ext uri="{FF2B5EF4-FFF2-40B4-BE49-F238E27FC236}">
                <a16:creationId xmlns:a16="http://schemas.microsoft.com/office/drawing/2014/main" id="{DA4A10F6-7DF1-8CE1-7D22-929CA3DB9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53"/>
          <a:stretch>
            <a:fillRect/>
          </a:stretch>
        </p:blipFill>
        <p:spPr bwMode="auto">
          <a:xfrm>
            <a:off x="6444208" y="1080000"/>
            <a:ext cx="2667345" cy="275354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7">
            <a:extLst>
              <a:ext uri="{FF2B5EF4-FFF2-40B4-BE49-F238E27FC236}">
                <a16:creationId xmlns:a16="http://schemas.microsoft.com/office/drawing/2014/main" id="{755054B4-5045-208B-DBFF-39E9B71AC508}"/>
              </a:ext>
            </a:extLst>
          </p:cNvPr>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600" cap="none" dirty="0">
                <a:solidFill>
                  <a:prstClr val="white"/>
                </a:solidFill>
                <a:latin typeface="Calibri  "/>
                <a:ea typeface="MS PGothic" pitchFamily="34" charset="-128"/>
              </a:rPr>
              <a:t> One or More Dimensions Simultaneously?</a:t>
            </a:r>
            <a:endParaRPr lang="en-GB" sz="3600" i="1" cap="none" dirty="0">
              <a:solidFill>
                <a:srgbClr val="FFC000"/>
              </a:solidFill>
              <a:latin typeface="Calibri  "/>
              <a:ea typeface="MS PGothic" pitchFamily="34" charset="-128"/>
              <a:cs typeface="+mn-cs"/>
            </a:endParaRPr>
          </a:p>
        </p:txBody>
      </p:sp>
      <p:grpSp>
        <p:nvGrpSpPr>
          <p:cNvPr id="2" name="Group 1">
            <a:extLst>
              <a:ext uri="{FF2B5EF4-FFF2-40B4-BE49-F238E27FC236}">
                <a16:creationId xmlns:a16="http://schemas.microsoft.com/office/drawing/2014/main" id="{07F0B871-5C85-1AD5-8E95-534C585228B4}"/>
              </a:ext>
            </a:extLst>
          </p:cNvPr>
          <p:cNvGrpSpPr/>
          <p:nvPr/>
        </p:nvGrpSpPr>
        <p:grpSpPr>
          <a:xfrm>
            <a:off x="4067944" y="4029101"/>
            <a:ext cx="4176464" cy="1420686"/>
            <a:chOff x="1877812" y="3819969"/>
            <a:chExt cx="5471569" cy="2306224"/>
          </a:xfrm>
        </p:grpSpPr>
        <p:cxnSp>
          <p:nvCxnSpPr>
            <p:cNvPr id="3" name="Straight Arrow Connector 2">
              <a:extLst>
                <a:ext uri="{FF2B5EF4-FFF2-40B4-BE49-F238E27FC236}">
                  <a16:creationId xmlns:a16="http://schemas.microsoft.com/office/drawing/2014/main" id="{37613D5D-B45D-0079-B583-CE9E7209CDD8}"/>
                </a:ext>
              </a:extLst>
            </p:cNvPr>
            <p:cNvCxnSpPr>
              <a:cxnSpLocks/>
            </p:cNvCxnSpPr>
            <p:nvPr/>
          </p:nvCxnSpPr>
          <p:spPr>
            <a:xfrm>
              <a:off x="2332371" y="3819970"/>
              <a:ext cx="0" cy="2188269"/>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2EE51CD-30E1-7EB5-A67D-9EAD997524B8}"/>
                </a:ext>
              </a:extLst>
            </p:cNvPr>
            <p:cNvSpPr txBox="1"/>
            <p:nvPr/>
          </p:nvSpPr>
          <p:spPr>
            <a:xfrm rot="16200000">
              <a:off x="961400" y="4736381"/>
              <a:ext cx="2306224" cy="473399"/>
            </a:xfrm>
            <a:prstGeom prst="rect">
              <a:avLst/>
            </a:prstGeom>
            <a:noFill/>
          </p:spPr>
          <p:txBody>
            <a:bodyPr wrap="square" rtlCol="0">
              <a:spAutoFit/>
            </a:body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a:ln>
                    <a:noFill/>
                  </a:ln>
                  <a:solidFill>
                    <a:prstClr val="black"/>
                  </a:solidFill>
                  <a:effectLst/>
                  <a:uLnTx/>
                  <a:uFillTx/>
                  <a:latin typeface="Arial" charset="0"/>
                  <a:ea typeface="MS PGothic" pitchFamily="34" charset="-128"/>
                  <a:cs typeface="+mn-cs"/>
                </a:rPr>
                <a:t>Tension</a:t>
              </a:r>
            </a:p>
          </p:txBody>
        </p:sp>
        <p:cxnSp>
          <p:nvCxnSpPr>
            <p:cNvPr id="5" name="Straight Arrow Connector 4">
              <a:extLst>
                <a:ext uri="{FF2B5EF4-FFF2-40B4-BE49-F238E27FC236}">
                  <a16:creationId xmlns:a16="http://schemas.microsoft.com/office/drawing/2014/main" id="{F27EB1A8-618C-238E-F404-89D627AF5E63}"/>
                </a:ext>
              </a:extLst>
            </p:cNvPr>
            <p:cNvCxnSpPr>
              <a:cxnSpLocks/>
            </p:cNvCxnSpPr>
            <p:nvPr/>
          </p:nvCxnSpPr>
          <p:spPr>
            <a:xfrm>
              <a:off x="2332371" y="6008239"/>
              <a:ext cx="501701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Freeform: Shape 9">
              <a:extLst>
                <a:ext uri="{FF2B5EF4-FFF2-40B4-BE49-F238E27FC236}">
                  <a16:creationId xmlns:a16="http://schemas.microsoft.com/office/drawing/2014/main" id="{CDC8207E-CC3C-CE4C-8714-9681C48B0E26}"/>
                </a:ext>
              </a:extLst>
            </p:cNvPr>
            <p:cNvSpPr/>
            <p:nvPr/>
          </p:nvSpPr>
          <p:spPr>
            <a:xfrm>
              <a:off x="2414625" y="3875463"/>
              <a:ext cx="4852499" cy="1930882"/>
            </a:xfrm>
            <a:custGeom>
              <a:avLst/>
              <a:gdLst>
                <a:gd name="connsiteX0" fmla="*/ 0 w 5665861"/>
                <a:gd name="connsiteY0" fmla="*/ 498306 h 2533651"/>
                <a:gd name="connsiteX1" fmla="*/ 418744 w 5665861"/>
                <a:gd name="connsiteY1" fmla="*/ 506852 h 2533651"/>
                <a:gd name="connsiteX2" fmla="*/ 752030 w 5665861"/>
                <a:gd name="connsiteY2" fmla="*/ 2036549 h 2533651"/>
                <a:gd name="connsiteX3" fmla="*/ 1623701 w 5665861"/>
                <a:gd name="connsiteY3" fmla="*/ 1421252 h 2533651"/>
                <a:gd name="connsiteX4" fmla="*/ 2717562 w 5665861"/>
                <a:gd name="connsiteY4" fmla="*/ 2369835 h 2533651"/>
                <a:gd name="connsiteX5" fmla="*/ 3255947 w 5665861"/>
                <a:gd name="connsiteY5" fmla="*/ 28288 h 2533651"/>
                <a:gd name="connsiteX6" fmla="*/ 3905428 w 5665861"/>
                <a:gd name="connsiteY6" fmla="*/ 1062329 h 2533651"/>
                <a:gd name="connsiteX7" fmla="*/ 4332717 w 5665861"/>
                <a:gd name="connsiteY7" fmla="*/ 891413 h 2533651"/>
                <a:gd name="connsiteX8" fmla="*/ 4956560 w 5665861"/>
                <a:gd name="connsiteY8" fmla="*/ 2386927 h 2533651"/>
                <a:gd name="connsiteX9" fmla="*/ 5665861 w 5665861"/>
                <a:gd name="connsiteY9" fmla="*/ 2395473 h 253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861" h="2533651">
                  <a:moveTo>
                    <a:pt x="0" y="498306"/>
                  </a:moveTo>
                  <a:cubicBezTo>
                    <a:pt x="146703" y="374392"/>
                    <a:pt x="293406" y="250478"/>
                    <a:pt x="418744" y="506852"/>
                  </a:cubicBezTo>
                  <a:cubicBezTo>
                    <a:pt x="544082" y="763226"/>
                    <a:pt x="551204" y="1884149"/>
                    <a:pt x="752030" y="2036549"/>
                  </a:cubicBezTo>
                  <a:cubicBezTo>
                    <a:pt x="952856" y="2188949"/>
                    <a:pt x="1296113" y="1365704"/>
                    <a:pt x="1623701" y="1421252"/>
                  </a:cubicBezTo>
                  <a:cubicBezTo>
                    <a:pt x="1951289" y="1476800"/>
                    <a:pt x="2445521" y="2601996"/>
                    <a:pt x="2717562" y="2369835"/>
                  </a:cubicBezTo>
                  <a:cubicBezTo>
                    <a:pt x="2989603" y="2137674"/>
                    <a:pt x="3057969" y="246206"/>
                    <a:pt x="3255947" y="28288"/>
                  </a:cubicBezTo>
                  <a:cubicBezTo>
                    <a:pt x="3453925" y="-189630"/>
                    <a:pt x="3725966" y="918475"/>
                    <a:pt x="3905428" y="1062329"/>
                  </a:cubicBezTo>
                  <a:cubicBezTo>
                    <a:pt x="4084890" y="1206183"/>
                    <a:pt x="4157528" y="670647"/>
                    <a:pt x="4332717" y="891413"/>
                  </a:cubicBezTo>
                  <a:cubicBezTo>
                    <a:pt x="4507906" y="1112179"/>
                    <a:pt x="4734369" y="2136250"/>
                    <a:pt x="4956560" y="2386927"/>
                  </a:cubicBezTo>
                  <a:cubicBezTo>
                    <a:pt x="5178751" y="2637604"/>
                    <a:pt x="5422306" y="2516538"/>
                    <a:pt x="5665861" y="2395473"/>
                  </a:cubicBezTo>
                </a:path>
              </a:pathLst>
            </a:custGeom>
            <a:ln/>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41148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4" name="Picture 6" descr="https://encrypted-tbn0.gstatic.com/images?q=tbn:ANd9GcRkEfBrVcfBf4-Hh2hn3P3HBJvj9bmAkbbIebuGZm9Oltcz_hwvuA">
            <a:extLst>
              <a:ext uri="{FF2B5EF4-FFF2-40B4-BE49-F238E27FC236}">
                <a16:creationId xmlns:a16="http://schemas.microsoft.com/office/drawing/2014/main" id="{C9397344-DA4A-9D37-C72C-F0981CD1C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840" y="3433564"/>
            <a:ext cx="2776264" cy="2016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1229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577405" y="1201316"/>
            <a:ext cx="8459092"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Tx/>
              <a:buChar char="•"/>
            </a:pPr>
            <a:r>
              <a:rPr lang="en-US" sz="3000" dirty="0"/>
              <a:t>Discrete (e.g. self-assessment manikin)</a:t>
            </a:r>
          </a:p>
          <a:p>
            <a:pPr>
              <a:lnSpc>
                <a:spcPct val="90000"/>
              </a:lnSpc>
              <a:buFontTx/>
              <a:buChar char="•"/>
            </a:pPr>
            <a:r>
              <a:rPr lang="en-US" sz="3000" dirty="0"/>
              <a:t>Continuous Traces (e.g. </a:t>
            </a:r>
            <a:r>
              <a:rPr lang="en-US" sz="3000" dirty="0" err="1"/>
              <a:t>FeelTrace</a:t>
            </a:r>
            <a:r>
              <a:rPr lang="en-US" sz="3000" dirty="0"/>
              <a:t>, </a:t>
            </a:r>
            <a:r>
              <a:rPr lang="en-US" sz="3000" dirty="0" err="1"/>
              <a:t>RankTrace</a:t>
            </a:r>
            <a:r>
              <a:rPr lang="en-US" sz="3000" dirty="0"/>
              <a:t>, </a:t>
            </a:r>
            <a:r>
              <a:rPr lang="en-US" sz="3000" i="1" dirty="0" err="1"/>
              <a:t>AffectRank</a:t>
            </a:r>
            <a:r>
              <a:rPr lang="en-US" sz="3000" dirty="0"/>
              <a:t>)</a:t>
            </a:r>
          </a:p>
          <a:p>
            <a:pPr marL="457200" lvl="1" indent="0">
              <a:lnSpc>
                <a:spcPct val="90000"/>
              </a:lnSpc>
            </a:pPr>
            <a:endParaRPr lang="en-US" sz="3000" dirty="0"/>
          </a:p>
          <a:p>
            <a:pPr marL="0" indent="0">
              <a:lnSpc>
                <a:spcPct val="90000"/>
              </a:lnSpc>
            </a:pPr>
            <a:endParaRPr lang="en-GB" sz="3000" dirty="0"/>
          </a:p>
        </p:txBody>
      </p:sp>
      <p:pic>
        <p:nvPicPr>
          <p:cNvPr id="14338" name="Picture 2" descr="http://www.acrwebsite.org/volumes/v21/21176f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799364"/>
            <a:ext cx="2939410" cy="2676730"/>
          </a:xfrm>
          <a:prstGeom prst="rect">
            <a:avLst/>
          </a:prstGeom>
          <a:extLst>
            <a:ext uri="{909E8E84-426E-40DD-AFC4-6F175D3DCCD1}">
              <a14:hiddenFill xmlns:a14="http://schemas.microsoft.com/office/drawing/2010/main">
                <a:solidFill>
                  <a:srgbClr val="FFFFFF"/>
                </a:solidFill>
              </a14:hiddenFill>
            </a:ext>
          </a:extLst>
        </p:spPr>
      </p:pic>
      <p:sp>
        <p:nvSpPr>
          <p:cNvPr id="7" name="Title 7"/>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
                <a:ea typeface="MS PGothic" pitchFamily="34" charset="-128"/>
              </a:rPr>
              <a:t> How Often to Label?</a:t>
            </a:r>
            <a:endParaRPr lang="en-GB" sz="4000" i="1" cap="none" dirty="0">
              <a:solidFill>
                <a:srgbClr val="FFC000"/>
              </a:solidFill>
              <a:latin typeface="Calibri  "/>
              <a:ea typeface="MS PGothic" pitchFamily="34" charset="-128"/>
              <a:cs typeface="+mn-cs"/>
            </a:endParaRPr>
          </a:p>
        </p:txBody>
      </p:sp>
      <p:pic>
        <p:nvPicPr>
          <p:cNvPr id="2" name="Picture 1">
            <a:extLst>
              <a:ext uri="{FF2B5EF4-FFF2-40B4-BE49-F238E27FC236}">
                <a16:creationId xmlns:a16="http://schemas.microsoft.com/office/drawing/2014/main" id="{4DC2EB8B-9092-E345-005D-31298B487B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777" y="2799364"/>
            <a:ext cx="4647788" cy="2682413"/>
          </a:xfrm>
          <a:prstGeom prst="rect">
            <a:avLst/>
          </a:prstGeom>
        </p:spPr>
      </p:pic>
    </p:spTree>
    <p:extLst>
      <p:ext uri="{BB962C8B-B14F-4D97-AF65-F5344CB8AC3E}">
        <p14:creationId xmlns:p14="http://schemas.microsoft.com/office/powerpoint/2010/main" val="7350767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539553" y="1478880"/>
            <a:ext cx="8064895"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Tx/>
              <a:buChar char="•"/>
            </a:pPr>
            <a:r>
              <a:rPr lang="en-US" sz="3500" dirty="0"/>
              <a:t>Depends on </a:t>
            </a:r>
          </a:p>
          <a:p>
            <a:pPr lvl="1">
              <a:lnSpc>
                <a:spcPct val="90000"/>
              </a:lnSpc>
              <a:buFontTx/>
              <a:buChar char="•"/>
            </a:pPr>
            <a:r>
              <a:rPr lang="en-US" sz="3000" dirty="0"/>
              <a:t>Application (speed of interaction: e.g. games vs. movies vs. e-learning apps)</a:t>
            </a:r>
          </a:p>
          <a:p>
            <a:pPr lvl="1">
              <a:lnSpc>
                <a:spcPct val="90000"/>
              </a:lnSpc>
              <a:buFontTx/>
              <a:buChar char="•"/>
            </a:pPr>
            <a:r>
              <a:rPr lang="en-US" sz="3000" dirty="0"/>
              <a:t>Signal (e.g. physiology is slower than body movement and speech)</a:t>
            </a:r>
          </a:p>
          <a:p>
            <a:pPr>
              <a:lnSpc>
                <a:spcPct val="90000"/>
              </a:lnSpc>
              <a:buFontTx/>
              <a:buChar char="•"/>
            </a:pPr>
            <a:r>
              <a:rPr lang="en-US" sz="3500" dirty="0"/>
              <a:t>No gold standard</a:t>
            </a:r>
          </a:p>
          <a:p>
            <a:pPr marL="0" indent="0">
              <a:lnSpc>
                <a:spcPct val="90000"/>
              </a:lnSpc>
            </a:pPr>
            <a:endParaRPr lang="en-GB" sz="3500" dirty="0"/>
          </a:p>
        </p:txBody>
      </p:sp>
      <p:sp>
        <p:nvSpPr>
          <p:cNvPr id="2" name="Title 7">
            <a:extLst>
              <a:ext uri="{FF2B5EF4-FFF2-40B4-BE49-F238E27FC236}">
                <a16:creationId xmlns:a16="http://schemas.microsoft.com/office/drawing/2014/main" id="{10B205EC-E7B7-21D8-0F6E-F8B3C13A2039}"/>
              </a:ext>
            </a:extLst>
          </p:cNvPr>
          <p:cNvSpPr txBox="1">
            <a:spLocks/>
          </p:cNvSpPr>
          <p:nvPr/>
        </p:nvSpPr>
        <p:spPr>
          <a:xfrm>
            <a:off x="0" y="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
                <a:ea typeface="MS PGothic" pitchFamily="34" charset="-128"/>
              </a:rPr>
              <a:t> How Often to Label?</a:t>
            </a:r>
            <a:endParaRPr lang="en-GB" sz="4000" i="1" cap="none" dirty="0">
              <a:solidFill>
                <a:srgbClr val="FFC000"/>
              </a:solidFill>
              <a:latin typeface="Calibri  "/>
              <a:ea typeface="MS PGothic" pitchFamily="34" charset="-128"/>
              <a:cs typeface="+mn-cs"/>
            </a:endParaRPr>
          </a:p>
        </p:txBody>
      </p:sp>
    </p:spTree>
    <p:extLst>
      <p:ext uri="{BB962C8B-B14F-4D97-AF65-F5344CB8AC3E}">
        <p14:creationId xmlns:p14="http://schemas.microsoft.com/office/powerpoint/2010/main" val="13424559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B41FCDEE-41E9-D18E-B0AC-D9697EE04C20}"/>
              </a:ext>
            </a:extLst>
          </p:cNvPr>
          <p:cNvSpPr txBox="1">
            <a:spLocks/>
          </p:cNvSpPr>
          <p:nvPr/>
        </p:nvSpPr>
        <p:spPr>
          <a:xfrm>
            <a:off x="0" y="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
                <a:ea typeface="MS PGothic" pitchFamily="34" charset="-128"/>
              </a:rPr>
              <a:t> In the Lab or in the Wild?</a:t>
            </a:r>
            <a:endParaRPr lang="en-GB" sz="4000" i="1" cap="none" dirty="0">
              <a:solidFill>
                <a:srgbClr val="FFC000"/>
              </a:solidFill>
              <a:latin typeface="Calibri  "/>
              <a:ea typeface="MS PGothic" pitchFamily="34" charset="-128"/>
              <a:cs typeface="+mn-cs"/>
            </a:endParaRPr>
          </a:p>
        </p:txBody>
      </p:sp>
      <p:sp>
        <p:nvSpPr>
          <p:cNvPr id="7" name="TextBox 6">
            <a:extLst>
              <a:ext uri="{FF2B5EF4-FFF2-40B4-BE49-F238E27FC236}">
                <a16:creationId xmlns:a16="http://schemas.microsoft.com/office/drawing/2014/main" id="{6545DF15-FD77-EBAC-31BD-C88500D807C5}"/>
              </a:ext>
            </a:extLst>
          </p:cNvPr>
          <p:cNvSpPr txBox="1"/>
          <p:nvPr/>
        </p:nvSpPr>
        <p:spPr>
          <a:xfrm>
            <a:off x="203636" y="1129308"/>
            <a:ext cx="5520492" cy="4154984"/>
          </a:xfrm>
          <a:prstGeom prst="rect">
            <a:avLst/>
          </a:prstGeom>
          <a:noFill/>
        </p:spPr>
        <p:txBody>
          <a:bodyPr wrap="square">
            <a:spAutoFit/>
          </a:bodyPr>
          <a:lstStyle/>
          <a:p>
            <a:pPr algn="l"/>
            <a:r>
              <a:rPr lang="en-US" dirty="0">
                <a:latin typeface="+mn-lt"/>
              </a:rPr>
              <a:t>T</a:t>
            </a:r>
            <a:r>
              <a:rPr lang="en-GB" dirty="0" err="1">
                <a:latin typeface="+mn-lt"/>
              </a:rPr>
              <a:t>raditional</a:t>
            </a:r>
            <a:r>
              <a:rPr lang="en-GB" sz="2400" b="0" i="0" u="none" strike="noStrike" baseline="0" dirty="0">
                <a:latin typeface="+mn-lt"/>
              </a:rPr>
              <a:t> </a:t>
            </a:r>
            <a:r>
              <a:rPr lang="en-GB" sz="2400" b="0" i="0" u="none" strike="noStrike" baseline="0" dirty="0" err="1">
                <a:latin typeface="+mn-lt"/>
              </a:rPr>
              <a:t>labeling</a:t>
            </a:r>
            <a:r>
              <a:rPr lang="en-GB" sz="2400" b="0" i="0" u="none" strike="noStrike" baseline="0" dirty="0">
                <a:latin typeface="+mn-lt"/>
              </a:rPr>
              <a:t> tools require the presence of </a:t>
            </a:r>
            <a:r>
              <a:rPr lang="en-GB" dirty="0">
                <a:latin typeface="+mn-lt"/>
              </a:rPr>
              <a:t>the</a:t>
            </a:r>
            <a:r>
              <a:rPr lang="en-GB" sz="2400" b="0" i="0" u="none" strike="noStrike" baseline="0" dirty="0">
                <a:latin typeface="+mn-lt"/>
              </a:rPr>
              <a:t> annotator in a lab </a:t>
            </a:r>
            <a:endParaRPr lang="en-GB" dirty="0">
              <a:latin typeface="+mn-lt"/>
            </a:endParaRPr>
          </a:p>
          <a:p>
            <a:pPr marL="342900" indent="-342900" algn="l">
              <a:buFont typeface="Arial" panose="020B0604020202020204" pitchFamily="34" charset="0"/>
              <a:buChar char="•"/>
            </a:pPr>
            <a:r>
              <a:rPr lang="en-GB" sz="2400" b="0" i="0" u="none" strike="noStrike" baseline="0" dirty="0">
                <a:latin typeface="+mn-lt"/>
              </a:rPr>
              <a:t>limits the scope, the scale and the</a:t>
            </a:r>
            <a:r>
              <a:rPr lang="en-GB" dirty="0">
                <a:latin typeface="+mn-lt"/>
              </a:rPr>
              <a:t> </a:t>
            </a:r>
            <a:r>
              <a:rPr lang="en-GB" sz="2400" b="0" i="0" u="none" strike="noStrike" baseline="0" dirty="0">
                <a:latin typeface="+mn-lt"/>
              </a:rPr>
              <a:t>size of the dataset. </a:t>
            </a:r>
          </a:p>
          <a:p>
            <a:pPr marL="342900" indent="-342900" algn="l">
              <a:buFont typeface="Arial" panose="020B0604020202020204" pitchFamily="34" charset="0"/>
              <a:buChar char="•"/>
            </a:pPr>
            <a:r>
              <a:rPr lang="en-GB" sz="2400" b="0" i="0" u="none" strike="noStrike" baseline="0" dirty="0">
                <a:latin typeface="+mn-lt"/>
              </a:rPr>
              <a:t>COVID-19 pandemic further necessitated the use of online</a:t>
            </a:r>
            <a:r>
              <a:rPr lang="en-GB" dirty="0">
                <a:latin typeface="+mn-lt"/>
              </a:rPr>
              <a:t> </a:t>
            </a:r>
            <a:r>
              <a:rPr lang="en-GB" sz="2400" b="0" i="0" u="none" strike="noStrike" baseline="0" dirty="0">
                <a:latin typeface="+mn-lt"/>
              </a:rPr>
              <a:t>label collection.</a:t>
            </a:r>
            <a:endParaRPr lang="en-GB" dirty="0">
              <a:latin typeface="+mn-lt"/>
            </a:endParaRPr>
          </a:p>
          <a:p>
            <a:pPr algn="l"/>
            <a:r>
              <a:rPr lang="en-GB" sz="2400" b="0" i="0" u="none" strike="noStrike" baseline="0" dirty="0">
                <a:latin typeface="+mn-lt"/>
              </a:rPr>
              <a:t>PAGAN is one of the first frameworks developed with crowdsourcing capacities; highly configurable; supports multiple annotation </a:t>
            </a:r>
            <a:r>
              <a:rPr lang="en-GB" dirty="0">
                <a:latin typeface="+mn-lt"/>
              </a:rPr>
              <a:t>tools</a:t>
            </a:r>
            <a:r>
              <a:rPr lang="en-GB" sz="2400" b="0" i="0" u="none" strike="noStrike" baseline="0" dirty="0">
                <a:latin typeface="+mn-lt"/>
              </a:rPr>
              <a:t> (e.g., </a:t>
            </a:r>
            <a:r>
              <a:rPr lang="en-GB" sz="2400" b="0" i="0" u="none" strike="noStrike" baseline="0" dirty="0" err="1">
                <a:latin typeface="+mn-lt"/>
              </a:rPr>
              <a:t>G</a:t>
            </a:r>
            <a:r>
              <a:rPr lang="en-GB" dirty="0" err="1">
                <a:latin typeface="+mn-lt"/>
              </a:rPr>
              <a:t>T</a:t>
            </a:r>
            <a:r>
              <a:rPr lang="en-GB" sz="2400" b="0" i="0" u="none" strike="noStrike" baseline="0" dirty="0" err="1">
                <a:latin typeface="+mn-lt"/>
              </a:rPr>
              <a:t>race</a:t>
            </a:r>
            <a:r>
              <a:rPr lang="en-GB" dirty="0">
                <a:latin typeface="+mn-lt"/>
              </a:rPr>
              <a:t>,</a:t>
            </a:r>
            <a:r>
              <a:rPr lang="en-GB" sz="2400" b="0" i="0" u="none" strike="noStrike" baseline="0" dirty="0">
                <a:latin typeface="+mn-lt"/>
              </a:rPr>
              <a:t> </a:t>
            </a:r>
            <a:r>
              <a:rPr lang="en-GB" sz="2400" b="0" i="0" u="none" strike="noStrike" baseline="0" dirty="0" err="1">
                <a:latin typeface="+mn-lt"/>
              </a:rPr>
              <a:t>RankTrace</a:t>
            </a:r>
            <a:r>
              <a:rPr lang="en-GB" sz="2400" b="0" i="0" u="none" strike="noStrike" baseline="0" dirty="0">
                <a:latin typeface="+mn-lt"/>
              </a:rPr>
              <a:t>) </a:t>
            </a:r>
            <a:endParaRPr lang="en-MT" dirty="0">
              <a:latin typeface="+mn-lt"/>
            </a:endParaRPr>
          </a:p>
        </p:txBody>
      </p:sp>
      <p:pic>
        <p:nvPicPr>
          <p:cNvPr id="9" name="Picture 8">
            <a:extLst>
              <a:ext uri="{FF2B5EF4-FFF2-40B4-BE49-F238E27FC236}">
                <a16:creationId xmlns:a16="http://schemas.microsoft.com/office/drawing/2014/main" id="{B00D9E59-57EF-2DAE-C1B5-5B4E3F6441A3}"/>
              </a:ext>
            </a:extLst>
          </p:cNvPr>
          <p:cNvPicPr>
            <a:picLocks noChangeAspect="1"/>
          </p:cNvPicPr>
          <p:nvPr/>
        </p:nvPicPr>
        <p:blipFill>
          <a:blip r:embed="rId4"/>
          <a:stretch>
            <a:fillRect/>
          </a:stretch>
        </p:blipFill>
        <p:spPr>
          <a:xfrm>
            <a:off x="5796136" y="1273324"/>
            <a:ext cx="3068058" cy="2437739"/>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73301C68-4DBA-2018-1707-76D492318B8D}"/>
              </a:ext>
            </a:extLst>
          </p:cNvPr>
          <p:cNvSpPr txBox="1"/>
          <p:nvPr/>
        </p:nvSpPr>
        <p:spPr>
          <a:xfrm>
            <a:off x="2232212" y="5277561"/>
            <a:ext cx="4679576" cy="400110"/>
          </a:xfrm>
          <a:prstGeom prst="rect">
            <a:avLst/>
          </a:prstGeom>
          <a:noFill/>
        </p:spPr>
        <p:txBody>
          <a:bodyPr wrap="square">
            <a:spAutoFit/>
          </a:bodyPr>
          <a:lstStyle/>
          <a:p>
            <a:r>
              <a:rPr lang="en-MT" sz="2000" dirty="0">
                <a:latin typeface="+mn-lt"/>
                <a:hlinkClick r:id="rId5"/>
              </a:rPr>
              <a:t>https://github.com/davidmelhart/PAGAN</a:t>
            </a:r>
            <a:r>
              <a:rPr lang="en-GB" sz="2000" dirty="0">
                <a:latin typeface="+mn-lt"/>
              </a:rPr>
              <a:t> </a:t>
            </a:r>
            <a:endParaRPr lang="en-MT" sz="2000" dirty="0">
              <a:latin typeface="+mn-lt"/>
            </a:endParaRPr>
          </a:p>
        </p:txBody>
      </p:sp>
    </p:spTree>
    <p:extLst>
      <p:ext uri="{BB962C8B-B14F-4D97-AF65-F5344CB8AC3E}">
        <p14:creationId xmlns:p14="http://schemas.microsoft.com/office/powerpoint/2010/main" val="7601528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B54C14-3840-6AF5-E4C2-EB4086D2C881}"/>
              </a:ext>
            </a:extLst>
          </p:cNvPr>
          <p:cNvPicPr>
            <a:picLocks noChangeAspect="1"/>
          </p:cNvPicPr>
          <p:nvPr/>
        </p:nvPicPr>
        <p:blipFill>
          <a:blip r:embed="rId3"/>
          <a:srcRect b="2209"/>
          <a:stretch>
            <a:fillRect/>
          </a:stretch>
        </p:blipFill>
        <p:spPr>
          <a:xfrm>
            <a:off x="323528" y="1042709"/>
            <a:ext cx="8568952" cy="4592225"/>
          </a:xfrm>
          <a:prstGeom prst="rect">
            <a:avLst/>
          </a:prstGeom>
        </p:spPr>
      </p:pic>
      <p:sp>
        <p:nvSpPr>
          <p:cNvPr id="7" name="Title 7">
            <a:extLst>
              <a:ext uri="{FF2B5EF4-FFF2-40B4-BE49-F238E27FC236}">
                <a16:creationId xmlns:a16="http://schemas.microsoft.com/office/drawing/2014/main" id="{3E6586CA-F475-48FE-78F3-93FAF7D68FE6}"/>
              </a:ext>
            </a:extLst>
          </p:cNvPr>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
                <a:ea typeface="MS PGothic" pitchFamily="34" charset="-128"/>
              </a:rPr>
              <a:t> Knowing your Annotator</a:t>
            </a:r>
            <a:endParaRPr lang="en-GB" sz="4000" i="1" cap="none" dirty="0">
              <a:solidFill>
                <a:srgbClr val="FFC000"/>
              </a:solidFill>
              <a:latin typeface="Calibri  "/>
              <a:ea typeface="MS PGothic" pitchFamily="34" charset="-128"/>
              <a:cs typeface="+mn-cs"/>
            </a:endParaRPr>
          </a:p>
        </p:txBody>
      </p:sp>
    </p:spTree>
    <p:extLst>
      <p:ext uri="{BB962C8B-B14F-4D97-AF65-F5344CB8AC3E}">
        <p14:creationId xmlns:p14="http://schemas.microsoft.com/office/powerpoint/2010/main" val="1463976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19791-C181-ED6E-44C4-F942457331F8}"/>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9D1BF396-141E-A08C-ACC8-0C2B8B61316E}"/>
              </a:ext>
            </a:extLst>
          </p:cNvPr>
          <p:cNvSpPr>
            <a:spLocks noGrp="1"/>
          </p:cNvSpPr>
          <p:nvPr>
            <p:ph type="title"/>
          </p:nvPr>
        </p:nvSpPr>
        <p:spPr>
          <a:xfrm>
            <a:off x="3545" y="4635000"/>
            <a:ext cx="9144001" cy="1080000"/>
          </a:xfrm>
          <a:blipFill>
            <a:blip r:embed="rId3"/>
            <a:stretch>
              <a:fillRect/>
            </a:stretch>
          </a:blipFill>
        </p:spPr>
        <p:txBody>
          <a:bodyPr anchor="ctr" anchorCtr="0"/>
          <a:lstStyle/>
          <a:p>
            <a:r>
              <a:rPr lang="en-GB" sz="4000" cap="none" dirty="0">
                <a:latin typeface="+mn-lt"/>
              </a:rPr>
              <a:t>Methods for Player </a:t>
            </a:r>
            <a:r>
              <a:rPr lang="en-GB" sz="4000" cap="none" dirty="0" err="1">
                <a:latin typeface="+mn-lt"/>
              </a:rPr>
              <a:t>Modeling</a:t>
            </a:r>
            <a:endParaRPr lang="en-GB" sz="4000" b="1" cap="none" dirty="0">
              <a:solidFill>
                <a:srgbClr val="FFC000"/>
              </a:solidFill>
              <a:highlight>
                <a:srgbClr val="FF0000"/>
              </a:highlight>
              <a:latin typeface="+mn-lt"/>
            </a:endParaRPr>
          </a:p>
        </p:txBody>
      </p:sp>
    </p:spTree>
    <p:extLst>
      <p:ext uri="{BB962C8B-B14F-4D97-AF65-F5344CB8AC3E}">
        <p14:creationId xmlns:p14="http://schemas.microsoft.com/office/powerpoint/2010/main" val="1140373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 name="Rounded Rectangle 5">
            <a:extLst>
              <a:ext uri="{FF2B5EF4-FFF2-40B4-BE49-F238E27FC236}">
                <a16:creationId xmlns:a16="http://schemas.microsoft.com/office/drawing/2014/main" id="{2EDB6181-6391-350D-EEC2-ADEA6C383BA3}"/>
              </a:ext>
            </a:extLst>
          </p:cNvPr>
          <p:cNvSpPr/>
          <p:nvPr/>
        </p:nvSpPr>
        <p:spPr>
          <a:xfrm>
            <a:off x="323528" y="170412"/>
            <a:ext cx="2710652" cy="45045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Player Model</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61" name="Rectangle 60">
            <a:extLst>
              <a:ext uri="{FF2B5EF4-FFF2-40B4-BE49-F238E27FC236}">
                <a16:creationId xmlns:a16="http://schemas.microsoft.com/office/drawing/2014/main" id="{3971159E-BAD7-9FBD-0ACC-1656F7028698}"/>
              </a:ext>
            </a:extLst>
          </p:cNvPr>
          <p:cNvSpPr/>
          <p:nvPr/>
        </p:nvSpPr>
        <p:spPr>
          <a:xfrm>
            <a:off x="323528" y="712112"/>
            <a:ext cx="2710652" cy="4322082"/>
          </a:xfrm>
          <a:prstGeom prst="rect">
            <a:avLst/>
          </a:prstGeom>
          <a:gradFill>
            <a:gsLst>
              <a:gs pos="0">
                <a:srgbClr val="A3302D"/>
              </a:gs>
              <a:gs pos="100000">
                <a:sysClr val="window" lastClr="FFFFFF"/>
              </a:gs>
            </a:gsLst>
            <a:lin ang="5400000" scaled="1"/>
          </a:gradFill>
          <a:ln w="25400" cap="flat" cmpd="sng" algn="ctr">
            <a:solidFill>
              <a:srgbClr val="C0504D">
                <a:shade val="50000"/>
              </a:srgbClr>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cxnSp>
        <p:nvCxnSpPr>
          <p:cNvPr id="63" name="Elbow Connector 21">
            <a:extLst>
              <a:ext uri="{FF2B5EF4-FFF2-40B4-BE49-F238E27FC236}">
                <a16:creationId xmlns:a16="http://schemas.microsoft.com/office/drawing/2014/main" id="{C86E1A63-47F3-5764-54FC-7ED30055F40C}"/>
              </a:ext>
            </a:extLst>
          </p:cNvPr>
          <p:cNvCxnSpPr>
            <a:cxnSpLocks/>
            <a:stCxn id="60" idx="3"/>
            <a:endCxn id="81" idx="1"/>
          </p:cNvCxnSpPr>
          <p:nvPr/>
        </p:nvCxnSpPr>
        <p:spPr>
          <a:xfrm>
            <a:off x="3034180" y="395639"/>
            <a:ext cx="201754" cy="1479"/>
          </a:xfrm>
          <a:prstGeom prst="bentConnector3">
            <a:avLst>
              <a:gd name="adj1" fmla="val 50000"/>
            </a:avLst>
          </a:prstGeom>
          <a:noFill/>
          <a:ln w="38100" cap="flat" cmpd="sng" algn="ctr">
            <a:solidFill>
              <a:schemeClr val="bg1"/>
            </a:solidFill>
            <a:prstDash val="solid"/>
            <a:tailEnd type="arrow"/>
          </a:ln>
          <a:effectLst>
            <a:outerShdw blurRad="40000" dist="23000" dir="5400000" rotWithShape="0">
              <a:srgbClr val="000000">
                <a:alpha val="35000"/>
              </a:srgbClr>
            </a:outerShdw>
          </a:effectLst>
        </p:spPr>
      </p:cxnSp>
      <p:sp>
        <p:nvSpPr>
          <p:cNvPr id="81" name="Rounded Rectangle 49">
            <a:extLst>
              <a:ext uri="{FF2B5EF4-FFF2-40B4-BE49-F238E27FC236}">
                <a16:creationId xmlns:a16="http://schemas.microsoft.com/office/drawing/2014/main" id="{52B8F55F-7E62-D73A-895E-0A2B55C0D8A1}"/>
              </a:ext>
            </a:extLst>
          </p:cNvPr>
          <p:cNvSpPr/>
          <p:nvPr/>
        </p:nvSpPr>
        <p:spPr>
          <a:xfrm>
            <a:off x="3235933" y="179031"/>
            <a:ext cx="5800562" cy="436174"/>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Output</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86" name="Rounded Rectangle 3">
            <a:extLst>
              <a:ext uri="{FF2B5EF4-FFF2-40B4-BE49-F238E27FC236}">
                <a16:creationId xmlns:a16="http://schemas.microsoft.com/office/drawing/2014/main" id="{39BE2C5E-7D63-D6AB-E3E3-F8F66AB26E9A}"/>
              </a:ext>
            </a:extLst>
          </p:cNvPr>
          <p:cNvSpPr/>
          <p:nvPr/>
        </p:nvSpPr>
        <p:spPr>
          <a:xfrm>
            <a:off x="323529" y="5127564"/>
            <a:ext cx="8712967" cy="44294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Input (Observations)</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cxnSp>
        <p:nvCxnSpPr>
          <p:cNvPr id="87" name="Elbow Connector 21">
            <a:extLst>
              <a:ext uri="{FF2B5EF4-FFF2-40B4-BE49-F238E27FC236}">
                <a16:creationId xmlns:a16="http://schemas.microsoft.com/office/drawing/2014/main" id="{6EFD5BEA-65E6-D31F-E71D-FE2AC5BCC54B}"/>
              </a:ext>
            </a:extLst>
          </p:cNvPr>
          <p:cNvCxnSpPr>
            <a:cxnSpLocks/>
            <a:stCxn id="86" idx="1"/>
            <a:endCxn id="60" idx="1"/>
          </p:cNvCxnSpPr>
          <p:nvPr/>
        </p:nvCxnSpPr>
        <p:spPr>
          <a:xfrm rot="10800000">
            <a:off x="323529" y="395639"/>
            <a:ext cx="1" cy="4953397"/>
          </a:xfrm>
          <a:prstGeom prst="bentConnector3">
            <a:avLst>
              <a:gd name="adj1" fmla="val 22860100000"/>
            </a:avLst>
          </a:prstGeom>
          <a:noFill/>
          <a:ln w="38100" cap="flat" cmpd="sng" algn="ctr">
            <a:solidFill>
              <a:schemeClr val="bg1"/>
            </a:solidFill>
            <a:prstDash val="solid"/>
            <a:tailEnd type="arrow"/>
          </a:ln>
          <a:effectLst/>
        </p:spPr>
      </p:cxnSp>
    </p:spTree>
    <p:extLst>
      <p:ext uri="{BB962C8B-B14F-4D97-AF65-F5344CB8AC3E}">
        <p14:creationId xmlns:p14="http://schemas.microsoft.com/office/powerpoint/2010/main" val="17705815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 name="Rounded Rectangle 5">
            <a:extLst>
              <a:ext uri="{FF2B5EF4-FFF2-40B4-BE49-F238E27FC236}">
                <a16:creationId xmlns:a16="http://schemas.microsoft.com/office/drawing/2014/main" id="{2EDB6181-6391-350D-EEC2-ADEA6C383BA3}"/>
              </a:ext>
            </a:extLst>
          </p:cNvPr>
          <p:cNvSpPr/>
          <p:nvPr/>
        </p:nvSpPr>
        <p:spPr>
          <a:xfrm>
            <a:off x="323528" y="170412"/>
            <a:ext cx="2710652" cy="45045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Player Model</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61" name="Rectangle 60">
            <a:extLst>
              <a:ext uri="{FF2B5EF4-FFF2-40B4-BE49-F238E27FC236}">
                <a16:creationId xmlns:a16="http://schemas.microsoft.com/office/drawing/2014/main" id="{3971159E-BAD7-9FBD-0ACC-1656F7028698}"/>
              </a:ext>
            </a:extLst>
          </p:cNvPr>
          <p:cNvSpPr/>
          <p:nvPr/>
        </p:nvSpPr>
        <p:spPr>
          <a:xfrm>
            <a:off x="323528" y="712112"/>
            <a:ext cx="2710652" cy="4322082"/>
          </a:xfrm>
          <a:prstGeom prst="rect">
            <a:avLst/>
          </a:prstGeom>
          <a:gradFill>
            <a:gsLst>
              <a:gs pos="0">
                <a:srgbClr val="A3302D"/>
              </a:gs>
              <a:gs pos="100000">
                <a:sysClr val="window" lastClr="FFFFFF"/>
              </a:gs>
            </a:gsLst>
            <a:lin ang="5400000" scaled="1"/>
          </a:gradFill>
          <a:ln w="25400" cap="flat" cmpd="sng" algn="ctr">
            <a:solidFill>
              <a:srgbClr val="C0504D">
                <a:shade val="50000"/>
              </a:srgbClr>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cxnSp>
        <p:nvCxnSpPr>
          <p:cNvPr id="63" name="Elbow Connector 21">
            <a:extLst>
              <a:ext uri="{FF2B5EF4-FFF2-40B4-BE49-F238E27FC236}">
                <a16:creationId xmlns:a16="http://schemas.microsoft.com/office/drawing/2014/main" id="{C86E1A63-47F3-5764-54FC-7ED30055F40C}"/>
              </a:ext>
            </a:extLst>
          </p:cNvPr>
          <p:cNvCxnSpPr>
            <a:cxnSpLocks/>
            <a:stCxn id="60" idx="3"/>
            <a:endCxn id="81" idx="1"/>
          </p:cNvCxnSpPr>
          <p:nvPr/>
        </p:nvCxnSpPr>
        <p:spPr>
          <a:xfrm>
            <a:off x="3034180" y="395639"/>
            <a:ext cx="201754" cy="1479"/>
          </a:xfrm>
          <a:prstGeom prst="bentConnector3">
            <a:avLst>
              <a:gd name="adj1" fmla="val 50000"/>
            </a:avLst>
          </a:prstGeom>
          <a:noFill/>
          <a:ln w="38100" cap="flat" cmpd="sng" algn="ctr">
            <a:solidFill>
              <a:schemeClr val="bg1"/>
            </a:solidFill>
            <a:prstDash val="solid"/>
            <a:tailEnd type="arrow"/>
          </a:ln>
          <a:effectLst>
            <a:outerShdw blurRad="40000" dist="23000" dir="5400000" rotWithShape="0">
              <a:srgbClr val="000000">
                <a:alpha val="35000"/>
              </a:srgbClr>
            </a:outerShdw>
          </a:effectLst>
        </p:spPr>
      </p:cxnSp>
      <p:sp>
        <p:nvSpPr>
          <p:cNvPr id="66" name="Rectangle 65">
            <a:extLst>
              <a:ext uri="{FF2B5EF4-FFF2-40B4-BE49-F238E27FC236}">
                <a16:creationId xmlns:a16="http://schemas.microsoft.com/office/drawing/2014/main" id="{6994160D-34F4-58A4-DEAC-2D1A1A20D3EA}"/>
              </a:ext>
            </a:extLst>
          </p:cNvPr>
          <p:cNvSpPr/>
          <p:nvPr/>
        </p:nvSpPr>
        <p:spPr>
          <a:xfrm>
            <a:off x="401077" y="4593729"/>
            <a:ext cx="2555547" cy="346011"/>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Unsupervised Learning </a:t>
            </a:r>
          </a:p>
        </p:txBody>
      </p:sp>
      <p:sp>
        <p:nvSpPr>
          <p:cNvPr id="75" name="Rounded Rectangle 38">
            <a:extLst>
              <a:ext uri="{FF2B5EF4-FFF2-40B4-BE49-F238E27FC236}">
                <a16:creationId xmlns:a16="http://schemas.microsoft.com/office/drawing/2014/main" id="{234873D4-4617-B483-2842-2FF015034B6F}"/>
              </a:ext>
            </a:extLst>
          </p:cNvPr>
          <p:cNvSpPr/>
          <p:nvPr/>
        </p:nvSpPr>
        <p:spPr>
          <a:xfrm>
            <a:off x="7136507" y="2230113"/>
            <a:ext cx="1899988" cy="451316"/>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alibri"/>
                <a:ea typeface="MS PGothic" pitchFamily="34" charset="-128"/>
                <a:cs typeface="+mn-cs"/>
              </a:rPr>
              <a:t>Unlabeled</a:t>
            </a: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 Data</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76" name="Rectangle 75">
            <a:extLst>
              <a:ext uri="{FF2B5EF4-FFF2-40B4-BE49-F238E27FC236}">
                <a16:creationId xmlns:a16="http://schemas.microsoft.com/office/drawing/2014/main" id="{FE508FB0-40CB-2798-6689-8FDA67E8049A}"/>
              </a:ext>
            </a:extLst>
          </p:cNvPr>
          <p:cNvSpPr/>
          <p:nvPr/>
        </p:nvSpPr>
        <p:spPr>
          <a:xfrm>
            <a:off x="401077" y="4211488"/>
            <a:ext cx="2555546" cy="346011"/>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0" cap="none" spc="0" normalizeH="0" baseline="0" noProof="0" dirty="0">
                <a:ln>
                  <a:noFill/>
                </a:ln>
                <a:solidFill>
                  <a:prstClr val="black"/>
                </a:solidFill>
                <a:effectLst/>
                <a:uLnTx/>
                <a:uFillTx/>
                <a:latin typeface="Calibri"/>
                <a:ea typeface="MS PGothic" pitchFamily="34" charset="-128"/>
                <a:cs typeface="+mn-cs"/>
              </a:rPr>
              <a:t>Self-Supervised Learning </a:t>
            </a:r>
          </a:p>
        </p:txBody>
      </p:sp>
      <p:cxnSp>
        <p:nvCxnSpPr>
          <p:cNvPr id="77" name="Connector: Elbow 76">
            <a:extLst>
              <a:ext uri="{FF2B5EF4-FFF2-40B4-BE49-F238E27FC236}">
                <a16:creationId xmlns:a16="http://schemas.microsoft.com/office/drawing/2014/main" id="{44470AB2-00FB-6CE0-369C-53D7E3C594E2}"/>
              </a:ext>
            </a:extLst>
          </p:cNvPr>
          <p:cNvCxnSpPr>
            <a:cxnSpLocks/>
            <a:stCxn id="66" idx="3"/>
            <a:endCxn id="75" idx="2"/>
          </p:cNvCxnSpPr>
          <p:nvPr/>
        </p:nvCxnSpPr>
        <p:spPr>
          <a:xfrm flipV="1">
            <a:off x="2956624" y="2681430"/>
            <a:ext cx="5129877" cy="2085304"/>
          </a:xfrm>
          <a:prstGeom prst="bentConnector2">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sp>
        <p:nvSpPr>
          <p:cNvPr id="81" name="Rounded Rectangle 49">
            <a:extLst>
              <a:ext uri="{FF2B5EF4-FFF2-40B4-BE49-F238E27FC236}">
                <a16:creationId xmlns:a16="http://schemas.microsoft.com/office/drawing/2014/main" id="{52B8F55F-7E62-D73A-895E-0A2B55C0D8A1}"/>
              </a:ext>
            </a:extLst>
          </p:cNvPr>
          <p:cNvSpPr/>
          <p:nvPr/>
        </p:nvSpPr>
        <p:spPr>
          <a:xfrm>
            <a:off x="3235933" y="179031"/>
            <a:ext cx="5800562" cy="436174"/>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Output</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83" name="Rectangle 82">
            <a:extLst>
              <a:ext uri="{FF2B5EF4-FFF2-40B4-BE49-F238E27FC236}">
                <a16:creationId xmlns:a16="http://schemas.microsoft.com/office/drawing/2014/main" id="{5377FAAE-3956-885E-AC80-F546F795C565}"/>
              </a:ext>
            </a:extLst>
          </p:cNvPr>
          <p:cNvSpPr/>
          <p:nvPr/>
        </p:nvSpPr>
        <p:spPr>
          <a:xfrm>
            <a:off x="7136507" y="712111"/>
            <a:ext cx="1899988" cy="249129"/>
          </a:xfrm>
          <a:prstGeom prst="rect">
            <a:avLst/>
          </a:prstGeom>
          <a:solidFill>
            <a:srgbClr val="8064A2">
              <a:alpha val="30000"/>
            </a:srgbClr>
          </a:solidFill>
          <a:ln w="25400" cap="flat" cmpd="sng" algn="ctr">
            <a:solidFill>
              <a:srgbClr val="8064A2">
                <a:shade val="50000"/>
              </a:srgbClr>
            </a:solidFill>
            <a:prstDash val="sysDash"/>
            <a:extLst>
              <a:ext uri="{C807C97D-BFC1-408E-A445-0C87EB9F89A2}">
                <ask:lineSketchStyleProps xmlns:ask="http://schemas.microsoft.com/office/drawing/2018/sketchyshapes" sd="981765707">
                  <a:custGeom>
                    <a:avLst/>
                    <a:gdLst>
                      <a:gd name="connsiteX0" fmla="*/ 0 w 2308286"/>
                      <a:gd name="connsiteY0" fmla="*/ 0 h 540000"/>
                      <a:gd name="connsiteX1" fmla="*/ 2308286 w 2308286"/>
                      <a:gd name="connsiteY1" fmla="*/ 0 h 540000"/>
                      <a:gd name="connsiteX2" fmla="*/ 2308286 w 2308286"/>
                      <a:gd name="connsiteY2" fmla="*/ 540000 h 540000"/>
                      <a:gd name="connsiteX3" fmla="*/ 0 w 2308286"/>
                      <a:gd name="connsiteY3" fmla="*/ 540000 h 540000"/>
                      <a:gd name="connsiteX4" fmla="*/ 0 w 2308286"/>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86" h="540000" fill="none" extrusionOk="0">
                        <a:moveTo>
                          <a:pt x="0" y="0"/>
                        </a:moveTo>
                        <a:cubicBezTo>
                          <a:pt x="517955" y="-33775"/>
                          <a:pt x="1294784" y="138873"/>
                          <a:pt x="2308286" y="0"/>
                        </a:cubicBezTo>
                        <a:cubicBezTo>
                          <a:pt x="2319115" y="192444"/>
                          <a:pt x="2285003" y="271114"/>
                          <a:pt x="2308286" y="540000"/>
                        </a:cubicBezTo>
                        <a:cubicBezTo>
                          <a:pt x="1598889" y="402670"/>
                          <a:pt x="358174" y="402144"/>
                          <a:pt x="0" y="540000"/>
                        </a:cubicBezTo>
                        <a:cubicBezTo>
                          <a:pt x="32608" y="414066"/>
                          <a:pt x="-3932" y="69299"/>
                          <a:pt x="0" y="0"/>
                        </a:cubicBezTo>
                        <a:close/>
                      </a:path>
                      <a:path w="2308286" h="540000" stroke="0" extrusionOk="0">
                        <a:moveTo>
                          <a:pt x="0" y="0"/>
                        </a:moveTo>
                        <a:cubicBezTo>
                          <a:pt x="658645" y="-101487"/>
                          <a:pt x="2076493" y="-162162"/>
                          <a:pt x="2308286" y="0"/>
                        </a:cubicBezTo>
                        <a:cubicBezTo>
                          <a:pt x="2263199" y="82723"/>
                          <a:pt x="2271814" y="304956"/>
                          <a:pt x="2308286" y="540000"/>
                        </a:cubicBezTo>
                        <a:cubicBezTo>
                          <a:pt x="1668492" y="590065"/>
                          <a:pt x="339864" y="381551"/>
                          <a:pt x="0" y="540000"/>
                        </a:cubicBezTo>
                        <a:cubicBezTo>
                          <a:pt x="-20252" y="439173"/>
                          <a:pt x="32137" y="68078"/>
                          <a:pt x="0" y="0"/>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Embedding </a:t>
            </a:r>
          </a:p>
        </p:txBody>
      </p:sp>
      <p:grpSp>
        <p:nvGrpSpPr>
          <p:cNvPr id="85" name="Group 84">
            <a:extLst>
              <a:ext uri="{FF2B5EF4-FFF2-40B4-BE49-F238E27FC236}">
                <a16:creationId xmlns:a16="http://schemas.microsoft.com/office/drawing/2014/main" id="{78329756-6C54-DBF2-5884-66B0F9DDC38D}"/>
              </a:ext>
            </a:extLst>
          </p:cNvPr>
          <p:cNvGrpSpPr/>
          <p:nvPr/>
        </p:nvGrpSpPr>
        <p:grpSpPr>
          <a:xfrm rot="5400000">
            <a:off x="7671315" y="783078"/>
            <a:ext cx="891229" cy="1709523"/>
            <a:chOff x="4283968" y="1691038"/>
            <a:chExt cx="1234607" cy="2033214"/>
          </a:xfrm>
        </p:grpSpPr>
        <p:sp>
          <p:nvSpPr>
            <p:cNvPr id="90" name="Oval 89">
              <a:extLst>
                <a:ext uri="{FF2B5EF4-FFF2-40B4-BE49-F238E27FC236}">
                  <a16:creationId xmlns:a16="http://schemas.microsoft.com/office/drawing/2014/main" id="{89C1A67D-0B7A-74D0-BBFA-FE7A12E6E457}"/>
                </a:ext>
              </a:extLst>
            </p:cNvPr>
            <p:cNvSpPr/>
            <p:nvPr/>
          </p:nvSpPr>
          <p:spPr>
            <a:xfrm>
              <a:off x="4289645" y="1691038"/>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cxnSp>
          <p:nvCxnSpPr>
            <p:cNvPr id="91" name="Straight Arrow Connector 90">
              <a:extLst>
                <a:ext uri="{FF2B5EF4-FFF2-40B4-BE49-F238E27FC236}">
                  <a16:creationId xmlns:a16="http://schemas.microsoft.com/office/drawing/2014/main" id="{86450B51-66AF-E162-DD12-6890C2E806ED}"/>
                </a:ext>
              </a:extLst>
            </p:cNvPr>
            <p:cNvCxnSpPr>
              <a:cxnSpLocks/>
              <a:stCxn id="108" idx="2"/>
              <a:endCxn id="105" idx="6"/>
            </p:cNvCxnSpPr>
            <p:nvPr/>
          </p:nvCxnSpPr>
          <p:spPr>
            <a:xfrm flipH="1">
              <a:off x="4535968" y="3211110"/>
              <a:ext cx="730607" cy="387778"/>
            </a:xfrm>
            <a:prstGeom prst="straightConnector1">
              <a:avLst/>
            </a:prstGeom>
            <a:noFill/>
            <a:ln w="28575" cap="flat" cmpd="sng" algn="ctr">
              <a:solidFill>
                <a:schemeClr val="bg1"/>
              </a:solidFill>
              <a:prstDash val="solid"/>
              <a:tailEnd type="none"/>
            </a:ln>
            <a:effectLst/>
          </p:spPr>
        </p:cxnSp>
        <p:cxnSp>
          <p:nvCxnSpPr>
            <p:cNvPr id="92" name="Straight Arrow Connector 91">
              <a:extLst>
                <a:ext uri="{FF2B5EF4-FFF2-40B4-BE49-F238E27FC236}">
                  <a16:creationId xmlns:a16="http://schemas.microsoft.com/office/drawing/2014/main" id="{95B5CD80-45BF-090F-ECD7-12C3883EF907}"/>
                </a:ext>
              </a:extLst>
            </p:cNvPr>
            <p:cNvCxnSpPr>
              <a:cxnSpLocks/>
              <a:stCxn id="108" idx="2"/>
              <a:endCxn id="104" idx="5"/>
            </p:cNvCxnSpPr>
            <p:nvPr/>
          </p:nvCxnSpPr>
          <p:spPr>
            <a:xfrm flipH="1" flipV="1">
              <a:off x="4499063" y="3095588"/>
              <a:ext cx="767512" cy="115522"/>
            </a:xfrm>
            <a:prstGeom prst="straightConnector1">
              <a:avLst/>
            </a:prstGeom>
            <a:noFill/>
            <a:ln w="28575" cap="flat" cmpd="sng" algn="ctr">
              <a:solidFill>
                <a:schemeClr val="bg1"/>
              </a:solidFill>
              <a:prstDash val="solid"/>
              <a:tailEnd type="none"/>
            </a:ln>
            <a:effectLst/>
          </p:spPr>
        </p:cxnSp>
        <p:cxnSp>
          <p:nvCxnSpPr>
            <p:cNvPr id="93" name="Straight Arrow Connector 92">
              <a:extLst>
                <a:ext uri="{FF2B5EF4-FFF2-40B4-BE49-F238E27FC236}">
                  <a16:creationId xmlns:a16="http://schemas.microsoft.com/office/drawing/2014/main" id="{65D6FA23-FAD5-CBFF-CCF0-E791542D7CF6}"/>
                </a:ext>
              </a:extLst>
            </p:cNvPr>
            <p:cNvCxnSpPr>
              <a:cxnSpLocks/>
              <a:stCxn id="108" idx="2"/>
              <a:endCxn id="103" idx="5"/>
            </p:cNvCxnSpPr>
            <p:nvPr/>
          </p:nvCxnSpPr>
          <p:spPr>
            <a:xfrm flipH="1" flipV="1">
              <a:off x="4501536" y="2500318"/>
              <a:ext cx="765039" cy="710792"/>
            </a:xfrm>
            <a:prstGeom prst="straightConnector1">
              <a:avLst/>
            </a:prstGeom>
            <a:noFill/>
            <a:ln w="28575" cap="flat" cmpd="sng" algn="ctr">
              <a:solidFill>
                <a:schemeClr val="bg1"/>
              </a:solidFill>
              <a:prstDash val="solid"/>
              <a:tailEnd type="none"/>
            </a:ln>
            <a:effectLst/>
          </p:spPr>
        </p:cxnSp>
        <p:cxnSp>
          <p:nvCxnSpPr>
            <p:cNvPr id="94" name="Straight Arrow Connector 93">
              <a:extLst>
                <a:ext uri="{FF2B5EF4-FFF2-40B4-BE49-F238E27FC236}">
                  <a16:creationId xmlns:a16="http://schemas.microsoft.com/office/drawing/2014/main" id="{989C20CD-9E86-83DB-9421-BBFDCD740085}"/>
                </a:ext>
              </a:extLst>
            </p:cNvPr>
            <p:cNvCxnSpPr>
              <a:cxnSpLocks/>
              <a:stCxn id="108" idx="2"/>
              <a:endCxn id="90" idx="4"/>
            </p:cNvCxnSpPr>
            <p:nvPr/>
          </p:nvCxnSpPr>
          <p:spPr>
            <a:xfrm flipH="1" flipV="1">
              <a:off x="4415645" y="1941767"/>
              <a:ext cx="850930" cy="1269343"/>
            </a:xfrm>
            <a:prstGeom prst="straightConnector1">
              <a:avLst/>
            </a:prstGeom>
            <a:noFill/>
            <a:ln w="28575" cap="flat" cmpd="sng" algn="ctr">
              <a:solidFill>
                <a:schemeClr val="bg1"/>
              </a:solidFill>
              <a:prstDash val="solid"/>
              <a:tailEnd type="none"/>
            </a:ln>
            <a:effectLst/>
          </p:spPr>
        </p:cxnSp>
        <p:cxnSp>
          <p:nvCxnSpPr>
            <p:cNvPr id="95" name="Straight Arrow Connector 94">
              <a:extLst>
                <a:ext uri="{FF2B5EF4-FFF2-40B4-BE49-F238E27FC236}">
                  <a16:creationId xmlns:a16="http://schemas.microsoft.com/office/drawing/2014/main" id="{584DD362-310B-3EDE-35F4-C3B6B83514BF}"/>
                </a:ext>
              </a:extLst>
            </p:cNvPr>
            <p:cNvCxnSpPr>
              <a:cxnSpLocks/>
              <a:stCxn id="107" idx="2"/>
              <a:endCxn id="105" idx="7"/>
            </p:cNvCxnSpPr>
            <p:nvPr/>
          </p:nvCxnSpPr>
          <p:spPr>
            <a:xfrm flipH="1">
              <a:off x="4499063" y="2697967"/>
              <a:ext cx="763049" cy="812274"/>
            </a:xfrm>
            <a:prstGeom prst="straightConnector1">
              <a:avLst/>
            </a:prstGeom>
            <a:noFill/>
            <a:ln w="28575" cap="flat" cmpd="sng" algn="ctr">
              <a:solidFill>
                <a:schemeClr val="bg1"/>
              </a:solidFill>
              <a:prstDash val="solid"/>
              <a:tailEnd type="none"/>
            </a:ln>
            <a:effectLst/>
          </p:spPr>
        </p:cxnSp>
        <p:cxnSp>
          <p:nvCxnSpPr>
            <p:cNvPr id="96" name="Straight Arrow Connector 95">
              <a:extLst>
                <a:ext uri="{FF2B5EF4-FFF2-40B4-BE49-F238E27FC236}">
                  <a16:creationId xmlns:a16="http://schemas.microsoft.com/office/drawing/2014/main" id="{E1715524-AE99-E28A-5BCE-2E2B8A2FD417}"/>
                </a:ext>
              </a:extLst>
            </p:cNvPr>
            <p:cNvCxnSpPr>
              <a:cxnSpLocks/>
              <a:stCxn id="107" idx="2"/>
              <a:endCxn id="104" idx="6"/>
            </p:cNvCxnSpPr>
            <p:nvPr/>
          </p:nvCxnSpPr>
          <p:spPr>
            <a:xfrm flipH="1">
              <a:off x="4535968" y="2697967"/>
              <a:ext cx="726144" cy="308975"/>
            </a:xfrm>
            <a:prstGeom prst="straightConnector1">
              <a:avLst/>
            </a:prstGeom>
            <a:noFill/>
            <a:ln w="28575" cap="flat" cmpd="sng" algn="ctr">
              <a:solidFill>
                <a:schemeClr val="bg1"/>
              </a:solidFill>
              <a:prstDash val="solid"/>
              <a:tailEnd type="none"/>
            </a:ln>
            <a:effectLst/>
          </p:spPr>
        </p:cxnSp>
        <p:cxnSp>
          <p:nvCxnSpPr>
            <p:cNvPr id="97" name="Straight Arrow Connector 96">
              <a:extLst>
                <a:ext uri="{FF2B5EF4-FFF2-40B4-BE49-F238E27FC236}">
                  <a16:creationId xmlns:a16="http://schemas.microsoft.com/office/drawing/2014/main" id="{A2B3FD91-22C3-B352-06B7-A0720FCE5904}"/>
                </a:ext>
              </a:extLst>
            </p:cNvPr>
            <p:cNvCxnSpPr>
              <a:cxnSpLocks/>
              <a:stCxn id="107" idx="2"/>
              <a:endCxn id="103" idx="6"/>
            </p:cNvCxnSpPr>
            <p:nvPr/>
          </p:nvCxnSpPr>
          <p:spPr>
            <a:xfrm flipH="1" flipV="1">
              <a:off x="4538441" y="2411672"/>
              <a:ext cx="723671" cy="286295"/>
            </a:xfrm>
            <a:prstGeom prst="straightConnector1">
              <a:avLst/>
            </a:prstGeom>
            <a:noFill/>
            <a:ln w="28575" cap="flat" cmpd="sng" algn="ctr">
              <a:solidFill>
                <a:schemeClr val="bg1"/>
              </a:solidFill>
              <a:prstDash val="solid"/>
              <a:tailEnd type="none"/>
            </a:ln>
            <a:effectLst/>
          </p:spPr>
        </p:cxnSp>
        <p:cxnSp>
          <p:nvCxnSpPr>
            <p:cNvPr id="98" name="Straight Arrow Connector 97">
              <a:extLst>
                <a:ext uri="{FF2B5EF4-FFF2-40B4-BE49-F238E27FC236}">
                  <a16:creationId xmlns:a16="http://schemas.microsoft.com/office/drawing/2014/main" id="{7666C377-6C3E-F9B9-2FD4-CE693A305285}"/>
                </a:ext>
              </a:extLst>
            </p:cNvPr>
            <p:cNvCxnSpPr>
              <a:cxnSpLocks/>
              <a:stCxn id="107" idx="2"/>
              <a:endCxn id="90" idx="5"/>
            </p:cNvCxnSpPr>
            <p:nvPr/>
          </p:nvCxnSpPr>
          <p:spPr>
            <a:xfrm flipH="1" flipV="1">
              <a:off x="4504740" y="1905049"/>
              <a:ext cx="757372" cy="792918"/>
            </a:xfrm>
            <a:prstGeom prst="straightConnector1">
              <a:avLst/>
            </a:prstGeom>
            <a:noFill/>
            <a:ln w="28575" cap="flat" cmpd="sng" algn="ctr">
              <a:solidFill>
                <a:schemeClr val="bg1"/>
              </a:solidFill>
              <a:prstDash val="solid"/>
              <a:tailEnd type="none"/>
            </a:ln>
            <a:effectLst/>
          </p:spPr>
        </p:cxnSp>
        <p:cxnSp>
          <p:nvCxnSpPr>
            <p:cNvPr id="99" name="Straight Arrow Connector 98">
              <a:extLst>
                <a:ext uri="{FF2B5EF4-FFF2-40B4-BE49-F238E27FC236}">
                  <a16:creationId xmlns:a16="http://schemas.microsoft.com/office/drawing/2014/main" id="{79D5883B-2425-886F-0CC8-10D68F6A9419}"/>
                </a:ext>
              </a:extLst>
            </p:cNvPr>
            <p:cNvCxnSpPr>
              <a:cxnSpLocks/>
              <a:stCxn id="106" idx="2"/>
              <a:endCxn id="90" idx="6"/>
            </p:cNvCxnSpPr>
            <p:nvPr/>
          </p:nvCxnSpPr>
          <p:spPr>
            <a:xfrm flipH="1" flipV="1">
              <a:off x="4541645" y="1816403"/>
              <a:ext cx="723983" cy="378136"/>
            </a:xfrm>
            <a:prstGeom prst="straightConnector1">
              <a:avLst/>
            </a:prstGeom>
            <a:noFill/>
            <a:ln w="28575" cap="flat" cmpd="sng" algn="ctr">
              <a:solidFill>
                <a:schemeClr val="bg1"/>
              </a:solidFill>
              <a:prstDash val="solid"/>
              <a:tailEnd type="none"/>
            </a:ln>
            <a:effectLst/>
          </p:spPr>
        </p:cxnSp>
        <p:cxnSp>
          <p:nvCxnSpPr>
            <p:cNvPr id="100" name="Straight Arrow Connector 99">
              <a:extLst>
                <a:ext uri="{FF2B5EF4-FFF2-40B4-BE49-F238E27FC236}">
                  <a16:creationId xmlns:a16="http://schemas.microsoft.com/office/drawing/2014/main" id="{0C5AED09-6225-E0CD-9C5C-02E63D79646E}"/>
                </a:ext>
              </a:extLst>
            </p:cNvPr>
            <p:cNvCxnSpPr>
              <a:cxnSpLocks/>
              <a:stCxn id="106" idx="2"/>
              <a:endCxn id="103" idx="7"/>
            </p:cNvCxnSpPr>
            <p:nvPr/>
          </p:nvCxnSpPr>
          <p:spPr>
            <a:xfrm flipH="1">
              <a:off x="4501536" y="2194539"/>
              <a:ext cx="764092" cy="128486"/>
            </a:xfrm>
            <a:prstGeom prst="straightConnector1">
              <a:avLst/>
            </a:prstGeom>
            <a:noFill/>
            <a:ln w="28575" cap="flat" cmpd="sng" algn="ctr">
              <a:solidFill>
                <a:schemeClr val="bg1"/>
              </a:solidFill>
              <a:prstDash val="solid"/>
              <a:tailEnd type="none"/>
            </a:ln>
            <a:effectLst/>
          </p:spPr>
        </p:cxnSp>
        <p:cxnSp>
          <p:nvCxnSpPr>
            <p:cNvPr id="101" name="Straight Arrow Connector 100">
              <a:extLst>
                <a:ext uri="{FF2B5EF4-FFF2-40B4-BE49-F238E27FC236}">
                  <a16:creationId xmlns:a16="http://schemas.microsoft.com/office/drawing/2014/main" id="{DFCE314F-BB75-D2D3-83E4-BAAC0ECE3241}"/>
                </a:ext>
              </a:extLst>
            </p:cNvPr>
            <p:cNvCxnSpPr>
              <a:cxnSpLocks/>
              <a:stCxn id="106" idx="2"/>
              <a:endCxn id="104" idx="7"/>
            </p:cNvCxnSpPr>
            <p:nvPr/>
          </p:nvCxnSpPr>
          <p:spPr>
            <a:xfrm flipH="1">
              <a:off x="4499063" y="2194539"/>
              <a:ext cx="766565" cy="723756"/>
            </a:xfrm>
            <a:prstGeom prst="straightConnector1">
              <a:avLst/>
            </a:prstGeom>
            <a:noFill/>
            <a:ln w="28575" cap="flat" cmpd="sng" algn="ctr">
              <a:solidFill>
                <a:schemeClr val="bg1"/>
              </a:solidFill>
              <a:prstDash val="solid"/>
              <a:tailEnd type="none"/>
            </a:ln>
            <a:effectLst/>
          </p:spPr>
        </p:cxnSp>
        <p:cxnSp>
          <p:nvCxnSpPr>
            <p:cNvPr id="102" name="Straight Arrow Connector 101">
              <a:extLst>
                <a:ext uri="{FF2B5EF4-FFF2-40B4-BE49-F238E27FC236}">
                  <a16:creationId xmlns:a16="http://schemas.microsoft.com/office/drawing/2014/main" id="{F49FFAB7-6B3D-B261-0BE6-9DAD468BAC9C}"/>
                </a:ext>
              </a:extLst>
            </p:cNvPr>
            <p:cNvCxnSpPr>
              <a:cxnSpLocks/>
              <a:stCxn id="106" idx="2"/>
              <a:endCxn id="105" idx="0"/>
            </p:cNvCxnSpPr>
            <p:nvPr/>
          </p:nvCxnSpPr>
          <p:spPr>
            <a:xfrm flipH="1">
              <a:off x="4409968" y="2194539"/>
              <a:ext cx="855660" cy="1278984"/>
            </a:xfrm>
            <a:prstGeom prst="straightConnector1">
              <a:avLst/>
            </a:prstGeom>
            <a:noFill/>
            <a:ln w="28575" cap="flat" cmpd="sng" algn="ctr">
              <a:solidFill>
                <a:schemeClr val="bg1"/>
              </a:solidFill>
              <a:prstDash val="solid"/>
              <a:tailEnd type="none"/>
            </a:ln>
            <a:effectLst/>
          </p:spPr>
        </p:cxnSp>
        <p:sp>
          <p:nvSpPr>
            <p:cNvPr id="103" name="Oval 102">
              <a:extLst>
                <a:ext uri="{FF2B5EF4-FFF2-40B4-BE49-F238E27FC236}">
                  <a16:creationId xmlns:a16="http://schemas.microsoft.com/office/drawing/2014/main" id="{3FDDA00E-E3D5-6A0C-B21B-D469195BA566}"/>
                </a:ext>
              </a:extLst>
            </p:cNvPr>
            <p:cNvSpPr/>
            <p:nvPr/>
          </p:nvSpPr>
          <p:spPr>
            <a:xfrm>
              <a:off x="4286441" y="2286307"/>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4" name="Oval 103">
              <a:extLst>
                <a:ext uri="{FF2B5EF4-FFF2-40B4-BE49-F238E27FC236}">
                  <a16:creationId xmlns:a16="http://schemas.microsoft.com/office/drawing/2014/main" id="{E869AD05-C906-E556-077C-025B42ABA909}"/>
                </a:ext>
              </a:extLst>
            </p:cNvPr>
            <p:cNvSpPr/>
            <p:nvPr/>
          </p:nvSpPr>
          <p:spPr>
            <a:xfrm>
              <a:off x="4283968" y="2881577"/>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5" name="Oval 104">
              <a:extLst>
                <a:ext uri="{FF2B5EF4-FFF2-40B4-BE49-F238E27FC236}">
                  <a16:creationId xmlns:a16="http://schemas.microsoft.com/office/drawing/2014/main" id="{E946DD25-91AC-2C27-31F3-F62EB2624255}"/>
                </a:ext>
              </a:extLst>
            </p:cNvPr>
            <p:cNvSpPr/>
            <p:nvPr/>
          </p:nvSpPr>
          <p:spPr>
            <a:xfrm>
              <a:off x="4283968" y="3473523"/>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6" name="Oval 105">
              <a:extLst>
                <a:ext uri="{FF2B5EF4-FFF2-40B4-BE49-F238E27FC236}">
                  <a16:creationId xmlns:a16="http://schemas.microsoft.com/office/drawing/2014/main" id="{CC80A9BA-5F13-A16D-454B-0B4C0517D807}"/>
                </a:ext>
              </a:extLst>
            </p:cNvPr>
            <p:cNvSpPr/>
            <p:nvPr/>
          </p:nvSpPr>
          <p:spPr>
            <a:xfrm>
              <a:off x="5265628" y="2069174"/>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7" name="Oval 106">
              <a:extLst>
                <a:ext uri="{FF2B5EF4-FFF2-40B4-BE49-F238E27FC236}">
                  <a16:creationId xmlns:a16="http://schemas.microsoft.com/office/drawing/2014/main" id="{990E3CAF-28A5-07C4-84CA-F36704BEEBE0}"/>
                </a:ext>
              </a:extLst>
            </p:cNvPr>
            <p:cNvSpPr/>
            <p:nvPr/>
          </p:nvSpPr>
          <p:spPr>
            <a:xfrm>
              <a:off x="5262112" y="2572602"/>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8" name="Oval 107">
              <a:extLst>
                <a:ext uri="{FF2B5EF4-FFF2-40B4-BE49-F238E27FC236}">
                  <a16:creationId xmlns:a16="http://schemas.microsoft.com/office/drawing/2014/main" id="{D370C3E4-7F37-0843-8D90-099A46614EA5}"/>
                </a:ext>
              </a:extLst>
            </p:cNvPr>
            <p:cNvSpPr/>
            <p:nvPr/>
          </p:nvSpPr>
          <p:spPr>
            <a:xfrm>
              <a:off x="5266575" y="3085745"/>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grpSp>
      <p:sp>
        <p:nvSpPr>
          <p:cNvPr id="86" name="Rounded Rectangle 3">
            <a:extLst>
              <a:ext uri="{FF2B5EF4-FFF2-40B4-BE49-F238E27FC236}">
                <a16:creationId xmlns:a16="http://schemas.microsoft.com/office/drawing/2014/main" id="{39BE2C5E-7D63-D6AB-E3E3-F8F66AB26E9A}"/>
              </a:ext>
            </a:extLst>
          </p:cNvPr>
          <p:cNvSpPr/>
          <p:nvPr/>
        </p:nvSpPr>
        <p:spPr>
          <a:xfrm>
            <a:off x="323529" y="5127564"/>
            <a:ext cx="8712967" cy="44294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Input (Observations)</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cxnSp>
        <p:nvCxnSpPr>
          <p:cNvPr id="87" name="Elbow Connector 21">
            <a:extLst>
              <a:ext uri="{FF2B5EF4-FFF2-40B4-BE49-F238E27FC236}">
                <a16:creationId xmlns:a16="http://schemas.microsoft.com/office/drawing/2014/main" id="{6EFD5BEA-65E6-D31F-E71D-FE2AC5BCC54B}"/>
              </a:ext>
            </a:extLst>
          </p:cNvPr>
          <p:cNvCxnSpPr>
            <a:cxnSpLocks/>
            <a:stCxn id="86" idx="1"/>
            <a:endCxn id="60" idx="1"/>
          </p:cNvCxnSpPr>
          <p:nvPr/>
        </p:nvCxnSpPr>
        <p:spPr>
          <a:xfrm rot="10800000">
            <a:off x="323529" y="395639"/>
            <a:ext cx="1" cy="4953397"/>
          </a:xfrm>
          <a:prstGeom prst="bentConnector3">
            <a:avLst>
              <a:gd name="adj1" fmla="val 22860100000"/>
            </a:avLst>
          </a:prstGeom>
          <a:noFill/>
          <a:ln w="38100" cap="flat" cmpd="sng" algn="ctr">
            <a:solidFill>
              <a:schemeClr val="bg1"/>
            </a:solidFill>
            <a:prstDash val="solid"/>
            <a:tailEnd type="arrow"/>
          </a:ln>
          <a:effectLst/>
        </p:spPr>
      </p:cxnSp>
      <p:cxnSp>
        <p:nvCxnSpPr>
          <p:cNvPr id="2" name="Connector: Elbow 1">
            <a:extLst>
              <a:ext uri="{FF2B5EF4-FFF2-40B4-BE49-F238E27FC236}">
                <a16:creationId xmlns:a16="http://schemas.microsoft.com/office/drawing/2014/main" id="{A4000FE6-1C5F-8379-B094-C0D238CAD22E}"/>
              </a:ext>
            </a:extLst>
          </p:cNvPr>
          <p:cNvCxnSpPr>
            <a:cxnSpLocks/>
            <a:stCxn id="76" idx="3"/>
            <a:endCxn id="75" idx="2"/>
          </p:cNvCxnSpPr>
          <p:nvPr/>
        </p:nvCxnSpPr>
        <p:spPr>
          <a:xfrm flipV="1">
            <a:off x="2956623" y="2681429"/>
            <a:ext cx="5129878" cy="1703065"/>
          </a:xfrm>
          <a:prstGeom prst="bentConnector2">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8716674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 name="Rounded Rectangle 5">
            <a:extLst>
              <a:ext uri="{FF2B5EF4-FFF2-40B4-BE49-F238E27FC236}">
                <a16:creationId xmlns:a16="http://schemas.microsoft.com/office/drawing/2014/main" id="{2EDB6181-6391-350D-EEC2-ADEA6C383BA3}"/>
              </a:ext>
            </a:extLst>
          </p:cNvPr>
          <p:cNvSpPr/>
          <p:nvPr/>
        </p:nvSpPr>
        <p:spPr>
          <a:xfrm>
            <a:off x="323528" y="170412"/>
            <a:ext cx="2710652" cy="45045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Player Model</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61" name="Rectangle 60">
            <a:extLst>
              <a:ext uri="{FF2B5EF4-FFF2-40B4-BE49-F238E27FC236}">
                <a16:creationId xmlns:a16="http://schemas.microsoft.com/office/drawing/2014/main" id="{3971159E-BAD7-9FBD-0ACC-1656F7028698}"/>
              </a:ext>
            </a:extLst>
          </p:cNvPr>
          <p:cNvSpPr/>
          <p:nvPr/>
        </p:nvSpPr>
        <p:spPr>
          <a:xfrm>
            <a:off x="323528" y="712112"/>
            <a:ext cx="2710652" cy="4322082"/>
          </a:xfrm>
          <a:prstGeom prst="rect">
            <a:avLst/>
          </a:prstGeom>
          <a:gradFill>
            <a:gsLst>
              <a:gs pos="0">
                <a:srgbClr val="A3302D"/>
              </a:gs>
              <a:gs pos="100000">
                <a:sysClr val="window" lastClr="FFFFFF"/>
              </a:gs>
            </a:gsLst>
            <a:lin ang="5400000" scaled="1"/>
          </a:gradFill>
          <a:ln w="25400" cap="flat" cmpd="sng" algn="ctr">
            <a:solidFill>
              <a:srgbClr val="C0504D">
                <a:shade val="50000"/>
              </a:srgbClr>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cxnSp>
        <p:nvCxnSpPr>
          <p:cNvPr id="63" name="Elbow Connector 21">
            <a:extLst>
              <a:ext uri="{FF2B5EF4-FFF2-40B4-BE49-F238E27FC236}">
                <a16:creationId xmlns:a16="http://schemas.microsoft.com/office/drawing/2014/main" id="{C86E1A63-47F3-5764-54FC-7ED30055F40C}"/>
              </a:ext>
            </a:extLst>
          </p:cNvPr>
          <p:cNvCxnSpPr>
            <a:cxnSpLocks/>
            <a:stCxn id="60" idx="3"/>
            <a:endCxn id="81" idx="1"/>
          </p:cNvCxnSpPr>
          <p:nvPr/>
        </p:nvCxnSpPr>
        <p:spPr>
          <a:xfrm>
            <a:off x="3034180" y="395639"/>
            <a:ext cx="201754" cy="1479"/>
          </a:xfrm>
          <a:prstGeom prst="bentConnector3">
            <a:avLst>
              <a:gd name="adj1" fmla="val 50000"/>
            </a:avLst>
          </a:prstGeom>
          <a:noFill/>
          <a:ln w="38100" cap="flat" cmpd="sng" algn="ctr">
            <a:solidFill>
              <a:schemeClr val="bg1"/>
            </a:solidFill>
            <a:prstDash val="solid"/>
            <a:tailEnd type="arrow"/>
          </a:ln>
          <a:effectLst>
            <a:outerShdw blurRad="40000" dist="23000" dir="5400000" rotWithShape="0">
              <a:srgbClr val="000000">
                <a:alpha val="35000"/>
              </a:srgbClr>
            </a:outerShdw>
          </a:effectLst>
        </p:spPr>
      </p:cxnSp>
      <p:sp>
        <p:nvSpPr>
          <p:cNvPr id="66" name="Rectangle 65">
            <a:extLst>
              <a:ext uri="{FF2B5EF4-FFF2-40B4-BE49-F238E27FC236}">
                <a16:creationId xmlns:a16="http://schemas.microsoft.com/office/drawing/2014/main" id="{6994160D-34F4-58A4-DEAC-2D1A1A20D3EA}"/>
              </a:ext>
            </a:extLst>
          </p:cNvPr>
          <p:cNvSpPr/>
          <p:nvPr/>
        </p:nvSpPr>
        <p:spPr>
          <a:xfrm>
            <a:off x="401077" y="4593729"/>
            <a:ext cx="2555547" cy="346011"/>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Unsupervised Learning </a:t>
            </a:r>
          </a:p>
        </p:txBody>
      </p:sp>
      <p:sp>
        <p:nvSpPr>
          <p:cNvPr id="75" name="Rounded Rectangle 38">
            <a:extLst>
              <a:ext uri="{FF2B5EF4-FFF2-40B4-BE49-F238E27FC236}">
                <a16:creationId xmlns:a16="http://schemas.microsoft.com/office/drawing/2014/main" id="{234873D4-4617-B483-2842-2FF015034B6F}"/>
              </a:ext>
            </a:extLst>
          </p:cNvPr>
          <p:cNvSpPr/>
          <p:nvPr/>
        </p:nvSpPr>
        <p:spPr>
          <a:xfrm>
            <a:off x="7136507" y="2230113"/>
            <a:ext cx="1899988" cy="451316"/>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alibri"/>
                <a:ea typeface="MS PGothic" pitchFamily="34" charset="-128"/>
                <a:cs typeface="+mn-cs"/>
              </a:rPr>
              <a:t>Unlabeled</a:t>
            </a: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 Data</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76" name="Rectangle 75">
            <a:extLst>
              <a:ext uri="{FF2B5EF4-FFF2-40B4-BE49-F238E27FC236}">
                <a16:creationId xmlns:a16="http://schemas.microsoft.com/office/drawing/2014/main" id="{FE508FB0-40CB-2798-6689-8FDA67E8049A}"/>
              </a:ext>
            </a:extLst>
          </p:cNvPr>
          <p:cNvSpPr/>
          <p:nvPr/>
        </p:nvSpPr>
        <p:spPr>
          <a:xfrm>
            <a:off x="401077" y="4211488"/>
            <a:ext cx="2555546" cy="346011"/>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0" cap="none" spc="0" normalizeH="0" baseline="0" noProof="0" dirty="0">
                <a:ln>
                  <a:noFill/>
                </a:ln>
                <a:solidFill>
                  <a:prstClr val="black"/>
                </a:solidFill>
                <a:effectLst/>
                <a:uLnTx/>
                <a:uFillTx/>
                <a:latin typeface="Calibri"/>
                <a:ea typeface="MS PGothic" pitchFamily="34" charset="-128"/>
                <a:cs typeface="+mn-cs"/>
              </a:rPr>
              <a:t>Self-Supervised Learning </a:t>
            </a:r>
          </a:p>
        </p:txBody>
      </p:sp>
      <p:cxnSp>
        <p:nvCxnSpPr>
          <p:cNvPr id="77" name="Connector: Elbow 76">
            <a:extLst>
              <a:ext uri="{FF2B5EF4-FFF2-40B4-BE49-F238E27FC236}">
                <a16:creationId xmlns:a16="http://schemas.microsoft.com/office/drawing/2014/main" id="{44470AB2-00FB-6CE0-369C-53D7E3C594E2}"/>
              </a:ext>
            </a:extLst>
          </p:cNvPr>
          <p:cNvCxnSpPr>
            <a:cxnSpLocks/>
            <a:stCxn id="66" idx="3"/>
            <a:endCxn id="75" idx="2"/>
          </p:cNvCxnSpPr>
          <p:nvPr/>
        </p:nvCxnSpPr>
        <p:spPr>
          <a:xfrm flipV="1">
            <a:off x="2956624" y="2681430"/>
            <a:ext cx="5129877" cy="2085304"/>
          </a:xfrm>
          <a:prstGeom prst="bentConnector2">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sp>
        <p:nvSpPr>
          <p:cNvPr id="78" name="Rectangle 77">
            <a:extLst>
              <a:ext uri="{FF2B5EF4-FFF2-40B4-BE49-F238E27FC236}">
                <a16:creationId xmlns:a16="http://schemas.microsoft.com/office/drawing/2014/main" id="{472E0E42-F0C7-E6B6-0760-096AA9D38D21}"/>
              </a:ext>
            </a:extLst>
          </p:cNvPr>
          <p:cNvSpPr/>
          <p:nvPr/>
        </p:nvSpPr>
        <p:spPr>
          <a:xfrm>
            <a:off x="401077" y="3829248"/>
            <a:ext cx="2555547" cy="346011"/>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Reinforcement Learning </a:t>
            </a:r>
          </a:p>
        </p:txBody>
      </p:sp>
      <p:cxnSp>
        <p:nvCxnSpPr>
          <p:cNvPr id="79" name="Straight Arrow Connector 78">
            <a:extLst>
              <a:ext uri="{FF2B5EF4-FFF2-40B4-BE49-F238E27FC236}">
                <a16:creationId xmlns:a16="http://schemas.microsoft.com/office/drawing/2014/main" id="{7D8871B0-6F74-10A9-2ED7-C0257CBD6468}"/>
              </a:ext>
            </a:extLst>
          </p:cNvPr>
          <p:cNvCxnSpPr>
            <a:cxnSpLocks/>
            <a:stCxn id="78" idx="3"/>
            <a:endCxn id="80" idx="1"/>
          </p:cNvCxnSpPr>
          <p:nvPr/>
        </p:nvCxnSpPr>
        <p:spPr>
          <a:xfrm>
            <a:off x="2956624" y="4002253"/>
            <a:ext cx="241305" cy="979"/>
          </a:xfrm>
          <a:prstGeom prst="straightConnector1">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sp>
        <p:nvSpPr>
          <p:cNvPr id="80" name="Rounded Rectangle 38">
            <a:extLst>
              <a:ext uri="{FF2B5EF4-FFF2-40B4-BE49-F238E27FC236}">
                <a16:creationId xmlns:a16="http://schemas.microsoft.com/office/drawing/2014/main" id="{CFE93595-295C-641B-5DEF-CFF6382C2201}"/>
              </a:ext>
            </a:extLst>
          </p:cNvPr>
          <p:cNvSpPr/>
          <p:nvPr/>
        </p:nvSpPr>
        <p:spPr>
          <a:xfrm>
            <a:off x="3197929" y="3781760"/>
            <a:ext cx="3850275" cy="442943"/>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Reward</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81" name="Rounded Rectangle 49">
            <a:extLst>
              <a:ext uri="{FF2B5EF4-FFF2-40B4-BE49-F238E27FC236}">
                <a16:creationId xmlns:a16="http://schemas.microsoft.com/office/drawing/2014/main" id="{52B8F55F-7E62-D73A-895E-0A2B55C0D8A1}"/>
              </a:ext>
            </a:extLst>
          </p:cNvPr>
          <p:cNvSpPr/>
          <p:nvPr/>
        </p:nvSpPr>
        <p:spPr>
          <a:xfrm>
            <a:off x="3235933" y="179031"/>
            <a:ext cx="5800562" cy="436174"/>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Output</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82" name="Rectangle 81">
            <a:extLst>
              <a:ext uri="{FF2B5EF4-FFF2-40B4-BE49-F238E27FC236}">
                <a16:creationId xmlns:a16="http://schemas.microsoft.com/office/drawing/2014/main" id="{A501210D-DDE4-483C-0635-F4B49895FD96}"/>
              </a:ext>
            </a:extLst>
          </p:cNvPr>
          <p:cNvSpPr/>
          <p:nvPr/>
        </p:nvSpPr>
        <p:spPr>
          <a:xfrm>
            <a:off x="3235933" y="717247"/>
            <a:ext cx="1899988" cy="249129"/>
          </a:xfrm>
          <a:prstGeom prst="rect">
            <a:avLst/>
          </a:prstGeom>
          <a:solidFill>
            <a:srgbClr val="8064A2">
              <a:alpha val="30000"/>
            </a:srgbClr>
          </a:solidFill>
          <a:ln w="25400" cap="flat" cmpd="sng" algn="ctr">
            <a:solidFill>
              <a:srgbClr val="8064A2">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prstClr val="white"/>
                </a:solidFill>
                <a:effectLst/>
                <a:uLnTx/>
                <a:uFillTx/>
                <a:latin typeface="Calibri"/>
                <a:ea typeface="MS PGothic" pitchFamily="34" charset="-128"/>
                <a:cs typeface="+mn-cs"/>
              </a:rPr>
              <a:t>Behavior</a:t>
            </a:r>
            <a:endPar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83" name="Rectangle 82">
            <a:extLst>
              <a:ext uri="{FF2B5EF4-FFF2-40B4-BE49-F238E27FC236}">
                <a16:creationId xmlns:a16="http://schemas.microsoft.com/office/drawing/2014/main" id="{5377FAAE-3956-885E-AC80-F546F795C565}"/>
              </a:ext>
            </a:extLst>
          </p:cNvPr>
          <p:cNvSpPr/>
          <p:nvPr/>
        </p:nvSpPr>
        <p:spPr>
          <a:xfrm>
            <a:off x="7136507" y="712111"/>
            <a:ext cx="1899988" cy="249129"/>
          </a:xfrm>
          <a:prstGeom prst="rect">
            <a:avLst/>
          </a:prstGeom>
          <a:solidFill>
            <a:srgbClr val="8064A2">
              <a:alpha val="30000"/>
            </a:srgbClr>
          </a:solidFill>
          <a:ln w="25400" cap="flat" cmpd="sng" algn="ctr">
            <a:solidFill>
              <a:srgbClr val="8064A2">
                <a:shade val="50000"/>
              </a:srgbClr>
            </a:solidFill>
            <a:prstDash val="sysDash"/>
            <a:extLst>
              <a:ext uri="{C807C97D-BFC1-408E-A445-0C87EB9F89A2}">
                <ask:lineSketchStyleProps xmlns:ask="http://schemas.microsoft.com/office/drawing/2018/sketchyshapes" sd="981765707">
                  <a:custGeom>
                    <a:avLst/>
                    <a:gdLst>
                      <a:gd name="connsiteX0" fmla="*/ 0 w 2308286"/>
                      <a:gd name="connsiteY0" fmla="*/ 0 h 540000"/>
                      <a:gd name="connsiteX1" fmla="*/ 2308286 w 2308286"/>
                      <a:gd name="connsiteY1" fmla="*/ 0 h 540000"/>
                      <a:gd name="connsiteX2" fmla="*/ 2308286 w 2308286"/>
                      <a:gd name="connsiteY2" fmla="*/ 540000 h 540000"/>
                      <a:gd name="connsiteX3" fmla="*/ 0 w 2308286"/>
                      <a:gd name="connsiteY3" fmla="*/ 540000 h 540000"/>
                      <a:gd name="connsiteX4" fmla="*/ 0 w 2308286"/>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86" h="540000" fill="none" extrusionOk="0">
                        <a:moveTo>
                          <a:pt x="0" y="0"/>
                        </a:moveTo>
                        <a:cubicBezTo>
                          <a:pt x="517955" y="-33775"/>
                          <a:pt x="1294784" y="138873"/>
                          <a:pt x="2308286" y="0"/>
                        </a:cubicBezTo>
                        <a:cubicBezTo>
                          <a:pt x="2319115" y="192444"/>
                          <a:pt x="2285003" y="271114"/>
                          <a:pt x="2308286" y="540000"/>
                        </a:cubicBezTo>
                        <a:cubicBezTo>
                          <a:pt x="1598889" y="402670"/>
                          <a:pt x="358174" y="402144"/>
                          <a:pt x="0" y="540000"/>
                        </a:cubicBezTo>
                        <a:cubicBezTo>
                          <a:pt x="32608" y="414066"/>
                          <a:pt x="-3932" y="69299"/>
                          <a:pt x="0" y="0"/>
                        </a:cubicBezTo>
                        <a:close/>
                      </a:path>
                      <a:path w="2308286" h="540000" stroke="0" extrusionOk="0">
                        <a:moveTo>
                          <a:pt x="0" y="0"/>
                        </a:moveTo>
                        <a:cubicBezTo>
                          <a:pt x="658645" y="-101487"/>
                          <a:pt x="2076493" y="-162162"/>
                          <a:pt x="2308286" y="0"/>
                        </a:cubicBezTo>
                        <a:cubicBezTo>
                          <a:pt x="2263199" y="82723"/>
                          <a:pt x="2271814" y="304956"/>
                          <a:pt x="2308286" y="540000"/>
                        </a:cubicBezTo>
                        <a:cubicBezTo>
                          <a:pt x="1668492" y="590065"/>
                          <a:pt x="339864" y="381551"/>
                          <a:pt x="0" y="540000"/>
                        </a:cubicBezTo>
                        <a:cubicBezTo>
                          <a:pt x="-20252" y="439173"/>
                          <a:pt x="32137" y="68078"/>
                          <a:pt x="0" y="0"/>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Embedding </a:t>
            </a:r>
          </a:p>
        </p:txBody>
      </p:sp>
      <p:sp>
        <p:nvSpPr>
          <p:cNvPr id="84" name="Rectangle 83">
            <a:extLst>
              <a:ext uri="{FF2B5EF4-FFF2-40B4-BE49-F238E27FC236}">
                <a16:creationId xmlns:a16="http://schemas.microsoft.com/office/drawing/2014/main" id="{EA994C6B-DCA2-8024-5168-9EE09A519685}"/>
              </a:ext>
            </a:extLst>
          </p:cNvPr>
          <p:cNvSpPr/>
          <p:nvPr/>
        </p:nvSpPr>
        <p:spPr>
          <a:xfrm>
            <a:off x="5186220" y="712638"/>
            <a:ext cx="1899988" cy="249129"/>
          </a:xfrm>
          <a:prstGeom prst="rect">
            <a:avLst/>
          </a:prstGeom>
          <a:solidFill>
            <a:srgbClr val="8064A2">
              <a:alpha val="30000"/>
            </a:srgbClr>
          </a:solidFill>
          <a:ln w="25400" cap="flat" cmpd="sng" algn="ctr">
            <a:solidFill>
              <a:srgbClr val="8064A2">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Experience</a:t>
            </a:r>
          </a:p>
        </p:txBody>
      </p:sp>
      <p:grpSp>
        <p:nvGrpSpPr>
          <p:cNvPr id="85" name="Group 84">
            <a:extLst>
              <a:ext uri="{FF2B5EF4-FFF2-40B4-BE49-F238E27FC236}">
                <a16:creationId xmlns:a16="http://schemas.microsoft.com/office/drawing/2014/main" id="{78329756-6C54-DBF2-5884-66B0F9DDC38D}"/>
              </a:ext>
            </a:extLst>
          </p:cNvPr>
          <p:cNvGrpSpPr/>
          <p:nvPr/>
        </p:nvGrpSpPr>
        <p:grpSpPr>
          <a:xfrm rot="5400000">
            <a:off x="7671315" y="783078"/>
            <a:ext cx="891229" cy="1709523"/>
            <a:chOff x="4283968" y="1691038"/>
            <a:chExt cx="1234607" cy="2033214"/>
          </a:xfrm>
        </p:grpSpPr>
        <p:sp>
          <p:nvSpPr>
            <p:cNvPr id="90" name="Oval 89">
              <a:extLst>
                <a:ext uri="{FF2B5EF4-FFF2-40B4-BE49-F238E27FC236}">
                  <a16:creationId xmlns:a16="http://schemas.microsoft.com/office/drawing/2014/main" id="{89C1A67D-0B7A-74D0-BBFA-FE7A12E6E457}"/>
                </a:ext>
              </a:extLst>
            </p:cNvPr>
            <p:cNvSpPr/>
            <p:nvPr/>
          </p:nvSpPr>
          <p:spPr>
            <a:xfrm>
              <a:off x="4289645" y="1691038"/>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cxnSp>
          <p:nvCxnSpPr>
            <p:cNvPr id="91" name="Straight Arrow Connector 90">
              <a:extLst>
                <a:ext uri="{FF2B5EF4-FFF2-40B4-BE49-F238E27FC236}">
                  <a16:creationId xmlns:a16="http://schemas.microsoft.com/office/drawing/2014/main" id="{86450B51-66AF-E162-DD12-6890C2E806ED}"/>
                </a:ext>
              </a:extLst>
            </p:cNvPr>
            <p:cNvCxnSpPr>
              <a:cxnSpLocks/>
              <a:stCxn id="108" idx="2"/>
              <a:endCxn id="105" idx="6"/>
            </p:cNvCxnSpPr>
            <p:nvPr/>
          </p:nvCxnSpPr>
          <p:spPr>
            <a:xfrm flipH="1">
              <a:off x="4535968" y="3211110"/>
              <a:ext cx="730607" cy="387778"/>
            </a:xfrm>
            <a:prstGeom prst="straightConnector1">
              <a:avLst/>
            </a:prstGeom>
            <a:noFill/>
            <a:ln w="28575" cap="flat" cmpd="sng" algn="ctr">
              <a:solidFill>
                <a:schemeClr val="bg1"/>
              </a:solidFill>
              <a:prstDash val="solid"/>
              <a:tailEnd type="none"/>
            </a:ln>
            <a:effectLst/>
          </p:spPr>
        </p:cxnSp>
        <p:cxnSp>
          <p:nvCxnSpPr>
            <p:cNvPr id="92" name="Straight Arrow Connector 91">
              <a:extLst>
                <a:ext uri="{FF2B5EF4-FFF2-40B4-BE49-F238E27FC236}">
                  <a16:creationId xmlns:a16="http://schemas.microsoft.com/office/drawing/2014/main" id="{95B5CD80-45BF-090F-ECD7-12C3883EF907}"/>
                </a:ext>
              </a:extLst>
            </p:cNvPr>
            <p:cNvCxnSpPr>
              <a:cxnSpLocks/>
              <a:stCxn id="108" idx="2"/>
              <a:endCxn id="104" idx="5"/>
            </p:cNvCxnSpPr>
            <p:nvPr/>
          </p:nvCxnSpPr>
          <p:spPr>
            <a:xfrm flipH="1" flipV="1">
              <a:off x="4499063" y="3095588"/>
              <a:ext cx="767512" cy="115522"/>
            </a:xfrm>
            <a:prstGeom prst="straightConnector1">
              <a:avLst/>
            </a:prstGeom>
            <a:noFill/>
            <a:ln w="28575" cap="flat" cmpd="sng" algn="ctr">
              <a:solidFill>
                <a:schemeClr val="bg1"/>
              </a:solidFill>
              <a:prstDash val="solid"/>
              <a:tailEnd type="none"/>
            </a:ln>
            <a:effectLst/>
          </p:spPr>
        </p:cxnSp>
        <p:cxnSp>
          <p:nvCxnSpPr>
            <p:cNvPr id="93" name="Straight Arrow Connector 92">
              <a:extLst>
                <a:ext uri="{FF2B5EF4-FFF2-40B4-BE49-F238E27FC236}">
                  <a16:creationId xmlns:a16="http://schemas.microsoft.com/office/drawing/2014/main" id="{65D6FA23-FAD5-CBFF-CCF0-E791542D7CF6}"/>
                </a:ext>
              </a:extLst>
            </p:cNvPr>
            <p:cNvCxnSpPr>
              <a:cxnSpLocks/>
              <a:stCxn id="108" idx="2"/>
              <a:endCxn id="103" idx="5"/>
            </p:cNvCxnSpPr>
            <p:nvPr/>
          </p:nvCxnSpPr>
          <p:spPr>
            <a:xfrm flipH="1" flipV="1">
              <a:off x="4501536" y="2500318"/>
              <a:ext cx="765039" cy="710792"/>
            </a:xfrm>
            <a:prstGeom prst="straightConnector1">
              <a:avLst/>
            </a:prstGeom>
            <a:noFill/>
            <a:ln w="28575" cap="flat" cmpd="sng" algn="ctr">
              <a:solidFill>
                <a:schemeClr val="bg1"/>
              </a:solidFill>
              <a:prstDash val="solid"/>
              <a:tailEnd type="none"/>
            </a:ln>
            <a:effectLst/>
          </p:spPr>
        </p:cxnSp>
        <p:cxnSp>
          <p:nvCxnSpPr>
            <p:cNvPr id="94" name="Straight Arrow Connector 93">
              <a:extLst>
                <a:ext uri="{FF2B5EF4-FFF2-40B4-BE49-F238E27FC236}">
                  <a16:creationId xmlns:a16="http://schemas.microsoft.com/office/drawing/2014/main" id="{989C20CD-9E86-83DB-9421-BBFDCD740085}"/>
                </a:ext>
              </a:extLst>
            </p:cNvPr>
            <p:cNvCxnSpPr>
              <a:cxnSpLocks/>
              <a:stCxn id="108" idx="2"/>
              <a:endCxn id="90" idx="4"/>
            </p:cNvCxnSpPr>
            <p:nvPr/>
          </p:nvCxnSpPr>
          <p:spPr>
            <a:xfrm flipH="1" flipV="1">
              <a:off x="4415645" y="1941767"/>
              <a:ext cx="850930" cy="1269343"/>
            </a:xfrm>
            <a:prstGeom prst="straightConnector1">
              <a:avLst/>
            </a:prstGeom>
            <a:noFill/>
            <a:ln w="28575" cap="flat" cmpd="sng" algn="ctr">
              <a:solidFill>
                <a:schemeClr val="bg1"/>
              </a:solidFill>
              <a:prstDash val="solid"/>
              <a:tailEnd type="none"/>
            </a:ln>
            <a:effectLst/>
          </p:spPr>
        </p:cxnSp>
        <p:cxnSp>
          <p:nvCxnSpPr>
            <p:cNvPr id="95" name="Straight Arrow Connector 94">
              <a:extLst>
                <a:ext uri="{FF2B5EF4-FFF2-40B4-BE49-F238E27FC236}">
                  <a16:creationId xmlns:a16="http://schemas.microsoft.com/office/drawing/2014/main" id="{584DD362-310B-3EDE-35F4-C3B6B83514BF}"/>
                </a:ext>
              </a:extLst>
            </p:cNvPr>
            <p:cNvCxnSpPr>
              <a:cxnSpLocks/>
              <a:stCxn id="107" idx="2"/>
              <a:endCxn id="105" idx="7"/>
            </p:cNvCxnSpPr>
            <p:nvPr/>
          </p:nvCxnSpPr>
          <p:spPr>
            <a:xfrm flipH="1">
              <a:off x="4499063" y="2697967"/>
              <a:ext cx="763049" cy="812274"/>
            </a:xfrm>
            <a:prstGeom prst="straightConnector1">
              <a:avLst/>
            </a:prstGeom>
            <a:noFill/>
            <a:ln w="28575" cap="flat" cmpd="sng" algn="ctr">
              <a:solidFill>
                <a:schemeClr val="bg1"/>
              </a:solidFill>
              <a:prstDash val="solid"/>
              <a:tailEnd type="none"/>
            </a:ln>
            <a:effectLst/>
          </p:spPr>
        </p:cxnSp>
        <p:cxnSp>
          <p:nvCxnSpPr>
            <p:cNvPr id="96" name="Straight Arrow Connector 95">
              <a:extLst>
                <a:ext uri="{FF2B5EF4-FFF2-40B4-BE49-F238E27FC236}">
                  <a16:creationId xmlns:a16="http://schemas.microsoft.com/office/drawing/2014/main" id="{E1715524-AE99-E28A-5BCE-2E2B8A2FD417}"/>
                </a:ext>
              </a:extLst>
            </p:cNvPr>
            <p:cNvCxnSpPr>
              <a:cxnSpLocks/>
              <a:stCxn id="107" idx="2"/>
              <a:endCxn id="104" idx="6"/>
            </p:cNvCxnSpPr>
            <p:nvPr/>
          </p:nvCxnSpPr>
          <p:spPr>
            <a:xfrm flipH="1">
              <a:off x="4535968" y="2697967"/>
              <a:ext cx="726144" cy="308975"/>
            </a:xfrm>
            <a:prstGeom prst="straightConnector1">
              <a:avLst/>
            </a:prstGeom>
            <a:noFill/>
            <a:ln w="28575" cap="flat" cmpd="sng" algn="ctr">
              <a:solidFill>
                <a:schemeClr val="bg1"/>
              </a:solidFill>
              <a:prstDash val="solid"/>
              <a:tailEnd type="none"/>
            </a:ln>
            <a:effectLst/>
          </p:spPr>
        </p:cxnSp>
        <p:cxnSp>
          <p:nvCxnSpPr>
            <p:cNvPr id="97" name="Straight Arrow Connector 96">
              <a:extLst>
                <a:ext uri="{FF2B5EF4-FFF2-40B4-BE49-F238E27FC236}">
                  <a16:creationId xmlns:a16="http://schemas.microsoft.com/office/drawing/2014/main" id="{A2B3FD91-22C3-B352-06B7-A0720FCE5904}"/>
                </a:ext>
              </a:extLst>
            </p:cNvPr>
            <p:cNvCxnSpPr>
              <a:cxnSpLocks/>
              <a:stCxn id="107" idx="2"/>
              <a:endCxn id="103" idx="6"/>
            </p:cNvCxnSpPr>
            <p:nvPr/>
          </p:nvCxnSpPr>
          <p:spPr>
            <a:xfrm flipH="1" flipV="1">
              <a:off x="4538441" y="2411672"/>
              <a:ext cx="723671" cy="286295"/>
            </a:xfrm>
            <a:prstGeom prst="straightConnector1">
              <a:avLst/>
            </a:prstGeom>
            <a:noFill/>
            <a:ln w="28575" cap="flat" cmpd="sng" algn="ctr">
              <a:solidFill>
                <a:schemeClr val="bg1"/>
              </a:solidFill>
              <a:prstDash val="solid"/>
              <a:tailEnd type="none"/>
            </a:ln>
            <a:effectLst/>
          </p:spPr>
        </p:cxnSp>
        <p:cxnSp>
          <p:nvCxnSpPr>
            <p:cNvPr id="98" name="Straight Arrow Connector 97">
              <a:extLst>
                <a:ext uri="{FF2B5EF4-FFF2-40B4-BE49-F238E27FC236}">
                  <a16:creationId xmlns:a16="http://schemas.microsoft.com/office/drawing/2014/main" id="{7666C377-6C3E-F9B9-2FD4-CE693A305285}"/>
                </a:ext>
              </a:extLst>
            </p:cNvPr>
            <p:cNvCxnSpPr>
              <a:cxnSpLocks/>
              <a:stCxn id="107" idx="2"/>
              <a:endCxn id="90" idx="5"/>
            </p:cNvCxnSpPr>
            <p:nvPr/>
          </p:nvCxnSpPr>
          <p:spPr>
            <a:xfrm flipH="1" flipV="1">
              <a:off x="4504740" y="1905049"/>
              <a:ext cx="757372" cy="792918"/>
            </a:xfrm>
            <a:prstGeom prst="straightConnector1">
              <a:avLst/>
            </a:prstGeom>
            <a:noFill/>
            <a:ln w="28575" cap="flat" cmpd="sng" algn="ctr">
              <a:solidFill>
                <a:schemeClr val="bg1"/>
              </a:solidFill>
              <a:prstDash val="solid"/>
              <a:tailEnd type="none"/>
            </a:ln>
            <a:effectLst/>
          </p:spPr>
        </p:cxnSp>
        <p:cxnSp>
          <p:nvCxnSpPr>
            <p:cNvPr id="99" name="Straight Arrow Connector 98">
              <a:extLst>
                <a:ext uri="{FF2B5EF4-FFF2-40B4-BE49-F238E27FC236}">
                  <a16:creationId xmlns:a16="http://schemas.microsoft.com/office/drawing/2014/main" id="{79D5883B-2425-886F-0CC8-10D68F6A9419}"/>
                </a:ext>
              </a:extLst>
            </p:cNvPr>
            <p:cNvCxnSpPr>
              <a:cxnSpLocks/>
              <a:stCxn id="106" idx="2"/>
              <a:endCxn id="90" idx="6"/>
            </p:cNvCxnSpPr>
            <p:nvPr/>
          </p:nvCxnSpPr>
          <p:spPr>
            <a:xfrm flipH="1" flipV="1">
              <a:off x="4541645" y="1816403"/>
              <a:ext cx="723983" cy="378136"/>
            </a:xfrm>
            <a:prstGeom prst="straightConnector1">
              <a:avLst/>
            </a:prstGeom>
            <a:noFill/>
            <a:ln w="28575" cap="flat" cmpd="sng" algn="ctr">
              <a:solidFill>
                <a:schemeClr val="bg1"/>
              </a:solidFill>
              <a:prstDash val="solid"/>
              <a:tailEnd type="none"/>
            </a:ln>
            <a:effectLst/>
          </p:spPr>
        </p:cxnSp>
        <p:cxnSp>
          <p:nvCxnSpPr>
            <p:cNvPr id="100" name="Straight Arrow Connector 99">
              <a:extLst>
                <a:ext uri="{FF2B5EF4-FFF2-40B4-BE49-F238E27FC236}">
                  <a16:creationId xmlns:a16="http://schemas.microsoft.com/office/drawing/2014/main" id="{0C5AED09-6225-E0CD-9C5C-02E63D79646E}"/>
                </a:ext>
              </a:extLst>
            </p:cNvPr>
            <p:cNvCxnSpPr>
              <a:cxnSpLocks/>
              <a:stCxn id="106" idx="2"/>
              <a:endCxn id="103" idx="7"/>
            </p:cNvCxnSpPr>
            <p:nvPr/>
          </p:nvCxnSpPr>
          <p:spPr>
            <a:xfrm flipH="1">
              <a:off x="4501536" y="2194539"/>
              <a:ext cx="764092" cy="128486"/>
            </a:xfrm>
            <a:prstGeom prst="straightConnector1">
              <a:avLst/>
            </a:prstGeom>
            <a:noFill/>
            <a:ln w="28575" cap="flat" cmpd="sng" algn="ctr">
              <a:solidFill>
                <a:schemeClr val="bg1"/>
              </a:solidFill>
              <a:prstDash val="solid"/>
              <a:tailEnd type="none"/>
            </a:ln>
            <a:effectLst/>
          </p:spPr>
        </p:cxnSp>
        <p:cxnSp>
          <p:nvCxnSpPr>
            <p:cNvPr id="101" name="Straight Arrow Connector 100">
              <a:extLst>
                <a:ext uri="{FF2B5EF4-FFF2-40B4-BE49-F238E27FC236}">
                  <a16:creationId xmlns:a16="http://schemas.microsoft.com/office/drawing/2014/main" id="{DFCE314F-BB75-D2D3-83E4-BAAC0ECE3241}"/>
                </a:ext>
              </a:extLst>
            </p:cNvPr>
            <p:cNvCxnSpPr>
              <a:cxnSpLocks/>
              <a:stCxn id="106" idx="2"/>
              <a:endCxn id="104" idx="7"/>
            </p:cNvCxnSpPr>
            <p:nvPr/>
          </p:nvCxnSpPr>
          <p:spPr>
            <a:xfrm flipH="1">
              <a:off x="4499063" y="2194539"/>
              <a:ext cx="766565" cy="723756"/>
            </a:xfrm>
            <a:prstGeom prst="straightConnector1">
              <a:avLst/>
            </a:prstGeom>
            <a:noFill/>
            <a:ln w="28575" cap="flat" cmpd="sng" algn="ctr">
              <a:solidFill>
                <a:schemeClr val="bg1"/>
              </a:solidFill>
              <a:prstDash val="solid"/>
              <a:tailEnd type="none"/>
            </a:ln>
            <a:effectLst/>
          </p:spPr>
        </p:cxnSp>
        <p:cxnSp>
          <p:nvCxnSpPr>
            <p:cNvPr id="102" name="Straight Arrow Connector 101">
              <a:extLst>
                <a:ext uri="{FF2B5EF4-FFF2-40B4-BE49-F238E27FC236}">
                  <a16:creationId xmlns:a16="http://schemas.microsoft.com/office/drawing/2014/main" id="{F49FFAB7-6B3D-B261-0BE6-9DAD468BAC9C}"/>
                </a:ext>
              </a:extLst>
            </p:cNvPr>
            <p:cNvCxnSpPr>
              <a:cxnSpLocks/>
              <a:stCxn id="106" idx="2"/>
              <a:endCxn id="105" idx="0"/>
            </p:cNvCxnSpPr>
            <p:nvPr/>
          </p:nvCxnSpPr>
          <p:spPr>
            <a:xfrm flipH="1">
              <a:off x="4409968" y="2194539"/>
              <a:ext cx="855660" cy="1278984"/>
            </a:xfrm>
            <a:prstGeom prst="straightConnector1">
              <a:avLst/>
            </a:prstGeom>
            <a:noFill/>
            <a:ln w="28575" cap="flat" cmpd="sng" algn="ctr">
              <a:solidFill>
                <a:schemeClr val="bg1"/>
              </a:solidFill>
              <a:prstDash val="solid"/>
              <a:tailEnd type="none"/>
            </a:ln>
            <a:effectLst/>
          </p:spPr>
        </p:cxnSp>
        <p:sp>
          <p:nvSpPr>
            <p:cNvPr id="103" name="Oval 102">
              <a:extLst>
                <a:ext uri="{FF2B5EF4-FFF2-40B4-BE49-F238E27FC236}">
                  <a16:creationId xmlns:a16="http://schemas.microsoft.com/office/drawing/2014/main" id="{3FDDA00E-E3D5-6A0C-B21B-D469195BA566}"/>
                </a:ext>
              </a:extLst>
            </p:cNvPr>
            <p:cNvSpPr/>
            <p:nvPr/>
          </p:nvSpPr>
          <p:spPr>
            <a:xfrm>
              <a:off x="4286441" y="2286307"/>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4" name="Oval 103">
              <a:extLst>
                <a:ext uri="{FF2B5EF4-FFF2-40B4-BE49-F238E27FC236}">
                  <a16:creationId xmlns:a16="http://schemas.microsoft.com/office/drawing/2014/main" id="{E869AD05-C906-E556-077C-025B42ABA909}"/>
                </a:ext>
              </a:extLst>
            </p:cNvPr>
            <p:cNvSpPr/>
            <p:nvPr/>
          </p:nvSpPr>
          <p:spPr>
            <a:xfrm>
              <a:off x="4283968" y="2881577"/>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5" name="Oval 104">
              <a:extLst>
                <a:ext uri="{FF2B5EF4-FFF2-40B4-BE49-F238E27FC236}">
                  <a16:creationId xmlns:a16="http://schemas.microsoft.com/office/drawing/2014/main" id="{E946DD25-91AC-2C27-31F3-F62EB2624255}"/>
                </a:ext>
              </a:extLst>
            </p:cNvPr>
            <p:cNvSpPr/>
            <p:nvPr/>
          </p:nvSpPr>
          <p:spPr>
            <a:xfrm>
              <a:off x="4283968" y="3473523"/>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6" name="Oval 105">
              <a:extLst>
                <a:ext uri="{FF2B5EF4-FFF2-40B4-BE49-F238E27FC236}">
                  <a16:creationId xmlns:a16="http://schemas.microsoft.com/office/drawing/2014/main" id="{CC80A9BA-5F13-A16D-454B-0B4C0517D807}"/>
                </a:ext>
              </a:extLst>
            </p:cNvPr>
            <p:cNvSpPr/>
            <p:nvPr/>
          </p:nvSpPr>
          <p:spPr>
            <a:xfrm>
              <a:off x="5265628" y="2069174"/>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7" name="Oval 106">
              <a:extLst>
                <a:ext uri="{FF2B5EF4-FFF2-40B4-BE49-F238E27FC236}">
                  <a16:creationId xmlns:a16="http://schemas.microsoft.com/office/drawing/2014/main" id="{990E3CAF-28A5-07C4-84CA-F36704BEEBE0}"/>
                </a:ext>
              </a:extLst>
            </p:cNvPr>
            <p:cNvSpPr/>
            <p:nvPr/>
          </p:nvSpPr>
          <p:spPr>
            <a:xfrm>
              <a:off x="5262112" y="2572602"/>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8" name="Oval 107">
              <a:extLst>
                <a:ext uri="{FF2B5EF4-FFF2-40B4-BE49-F238E27FC236}">
                  <a16:creationId xmlns:a16="http://schemas.microsoft.com/office/drawing/2014/main" id="{D370C3E4-7F37-0843-8D90-099A46614EA5}"/>
                </a:ext>
              </a:extLst>
            </p:cNvPr>
            <p:cNvSpPr/>
            <p:nvPr/>
          </p:nvSpPr>
          <p:spPr>
            <a:xfrm>
              <a:off x="5266575" y="3085745"/>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grpSp>
      <p:sp>
        <p:nvSpPr>
          <p:cNvPr id="86" name="Rounded Rectangle 3">
            <a:extLst>
              <a:ext uri="{FF2B5EF4-FFF2-40B4-BE49-F238E27FC236}">
                <a16:creationId xmlns:a16="http://schemas.microsoft.com/office/drawing/2014/main" id="{39BE2C5E-7D63-D6AB-E3E3-F8F66AB26E9A}"/>
              </a:ext>
            </a:extLst>
          </p:cNvPr>
          <p:cNvSpPr/>
          <p:nvPr/>
        </p:nvSpPr>
        <p:spPr>
          <a:xfrm>
            <a:off x="323529" y="5127564"/>
            <a:ext cx="8712967" cy="44294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Input (Observations)</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cxnSp>
        <p:nvCxnSpPr>
          <p:cNvPr id="87" name="Elbow Connector 21">
            <a:extLst>
              <a:ext uri="{FF2B5EF4-FFF2-40B4-BE49-F238E27FC236}">
                <a16:creationId xmlns:a16="http://schemas.microsoft.com/office/drawing/2014/main" id="{6EFD5BEA-65E6-D31F-E71D-FE2AC5BCC54B}"/>
              </a:ext>
            </a:extLst>
          </p:cNvPr>
          <p:cNvCxnSpPr>
            <a:cxnSpLocks/>
            <a:stCxn id="86" idx="1"/>
            <a:endCxn id="60" idx="1"/>
          </p:cNvCxnSpPr>
          <p:nvPr/>
        </p:nvCxnSpPr>
        <p:spPr>
          <a:xfrm rot="10800000">
            <a:off x="323529" y="395639"/>
            <a:ext cx="1" cy="4953397"/>
          </a:xfrm>
          <a:prstGeom prst="bentConnector3">
            <a:avLst>
              <a:gd name="adj1" fmla="val 22860100000"/>
            </a:avLst>
          </a:prstGeom>
          <a:noFill/>
          <a:ln w="38100" cap="flat" cmpd="sng" algn="ctr">
            <a:solidFill>
              <a:schemeClr val="bg1"/>
            </a:solidFill>
            <a:prstDash val="solid"/>
            <a:tailEnd type="arrow"/>
          </a:ln>
          <a:effectLst/>
        </p:spPr>
      </p:cxnSp>
      <p:grpSp>
        <p:nvGrpSpPr>
          <p:cNvPr id="109" name="Group 108">
            <a:extLst>
              <a:ext uri="{FF2B5EF4-FFF2-40B4-BE49-F238E27FC236}">
                <a16:creationId xmlns:a16="http://schemas.microsoft.com/office/drawing/2014/main" id="{8ED11A06-ACC8-FB3A-87B4-80FA2C398103}"/>
              </a:ext>
            </a:extLst>
          </p:cNvPr>
          <p:cNvGrpSpPr/>
          <p:nvPr/>
        </p:nvGrpSpPr>
        <p:grpSpPr>
          <a:xfrm>
            <a:off x="5530270" y="1036995"/>
            <a:ext cx="1211888" cy="1146710"/>
            <a:chOff x="2197223" y="409228"/>
            <a:chExt cx="1852707" cy="1872208"/>
          </a:xfrm>
        </p:grpSpPr>
        <p:sp>
          <p:nvSpPr>
            <p:cNvPr id="110" name="Oval 109">
              <a:extLst>
                <a:ext uri="{FF2B5EF4-FFF2-40B4-BE49-F238E27FC236}">
                  <a16:creationId xmlns:a16="http://schemas.microsoft.com/office/drawing/2014/main" id="{A73AD36F-D62A-C557-2891-EB13DB974F10}"/>
                </a:ext>
              </a:extLst>
            </p:cNvPr>
            <p:cNvSpPr/>
            <p:nvPr/>
          </p:nvSpPr>
          <p:spPr>
            <a:xfrm>
              <a:off x="2489567" y="710869"/>
              <a:ext cx="1260000" cy="1260000"/>
            </a:xfrm>
            <a:prstGeom prst="ellipse">
              <a:avLst/>
            </a:prstGeom>
            <a:solidFill>
              <a:sysClr val="window" lastClr="FFFFFF">
                <a:lumMod val="85000"/>
              </a:sysClr>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black"/>
                </a:solidFill>
                <a:effectLst/>
                <a:uLnTx/>
                <a:uFillTx/>
                <a:latin typeface="Calibri"/>
                <a:ea typeface="MS PGothic" pitchFamily="34" charset="-128"/>
                <a:cs typeface="+mn-cs"/>
              </a:endParaRPr>
            </a:p>
          </p:txBody>
        </p:sp>
        <p:cxnSp>
          <p:nvCxnSpPr>
            <p:cNvPr id="111" name="Straight Arrow Connector 110">
              <a:extLst>
                <a:ext uri="{FF2B5EF4-FFF2-40B4-BE49-F238E27FC236}">
                  <a16:creationId xmlns:a16="http://schemas.microsoft.com/office/drawing/2014/main" id="{67F92FFB-DCA4-FECE-869C-67431D855227}"/>
                </a:ext>
              </a:extLst>
            </p:cNvPr>
            <p:cNvCxnSpPr>
              <a:cxnSpLocks/>
            </p:cNvCxnSpPr>
            <p:nvPr/>
          </p:nvCxnSpPr>
          <p:spPr>
            <a:xfrm flipH="1">
              <a:off x="3114863" y="409228"/>
              <a:ext cx="7177" cy="1872208"/>
            </a:xfrm>
            <a:prstGeom prst="straightConnector1">
              <a:avLst/>
            </a:prstGeom>
            <a:noFill/>
            <a:ln w="38100" cap="flat" cmpd="sng" algn="ctr">
              <a:solidFill>
                <a:schemeClr val="bg1"/>
              </a:solidFill>
              <a:prstDash val="solid"/>
              <a:headEnd type="arrow"/>
              <a:tailEnd type="arrow"/>
            </a:ln>
            <a:effectLst>
              <a:outerShdw blurRad="40000" dist="23000" dir="5400000" rotWithShape="0">
                <a:srgbClr val="000000">
                  <a:alpha val="35000"/>
                </a:srgbClr>
              </a:outerShdw>
            </a:effectLst>
          </p:spPr>
        </p:cxnSp>
        <p:cxnSp>
          <p:nvCxnSpPr>
            <p:cNvPr id="112" name="Straight Arrow Connector 111">
              <a:extLst>
                <a:ext uri="{FF2B5EF4-FFF2-40B4-BE49-F238E27FC236}">
                  <a16:creationId xmlns:a16="http://schemas.microsoft.com/office/drawing/2014/main" id="{16585354-73DC-0138-BAAC-A2977758E3B9}"/>
                </a:ext>
              </a:extLst>
            </p:cNvPr>
            <p:cNvCxnSpPr>
              <a:cxnSpLocks/>
            </p:cNvCxnSpPr>
            <p:nvPr/>
          </p:nvCxnSpPr>
          <p:spPr>
            <a:xfrm>
              <a:off x="2197223" y="1317602"/>
              <a:ext cx="1852707" cy="0"/>
            </a:xfrm>
            <a:prstGeom prst="straightConnector1">
              <a:avLst/>
            </a:prstGeom>
            <a:noFill/>
            <a:ln w="38100" cap="flat" cmpd="sng" algn="ctr">
              <a:solidFill>
                <a:schemeClr val="bg1"/>
              </a:solidFill>
              <a:prstDash val="solid"/>
              <a:headEnd type="arrow"/>
              <a:tailEnd type="arrow"/>
            </a:ln>
            <a:effectLst>
              <a:outerShdw blurRad="40000" dist="23000" dir="5400000" rotWithShape="0">
                <a:srgbClr val="000000">
                  <a:alpha val="35000"/>
                </a:srgbClr>
              </a:outerShdw>
            </a:effectLst>
          </p:spPr>
        </p:cxnSp>
        <p:sp>
          <p:nvSpPr>
            <p:cNvPr id="113" name="Oval 112">
              <a:extLst>
                <a:ext uri="{FF2B5EF4-FFF2-40B4-BE49-F238E27FC236}">
                  <a16:creationId xmlns:a16="http://schemas.microsoft.com/office/drawing/2014/main" id="{35317C5A-1267-58E3-846D-BD1B84DA8A45}"/>
                </a:ext>
              </a:extLst>
            </p:cNvPr>
            <p:cNvSpPr/>
            <p:nvPr/>
          </p:nvSpPr>
          <p:spPr>
            <a:xfrm>
              <a:off x="3264623" y="854359"/>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4" name="Oval 113">
              <a:extLst>
                <a:ext uri="{FF2B5EF4-FFF2-40B4-BE49-F238E27FC236}">
                  <a16:creationId xmlns:a16="http://schemas.microsoft.com/office/drawing/2014/main" id="{7C495823-8F2E-A4A3-826F-B1572266117B}"/>
                </a:ext>
              </a:extLst>
            </p:cNvPr>
            <p:cNvSpPr/>
            <p:nvPr/>
          </p:nvSpPr>
          <p:spPr>
            <a:xfrm>
              <a:off x="3553328" y="1067688"/>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5" name="Oval 114">
              <a:extLst>
                <a:ext uri="{FF2B5EF4-FFF2-40B4-BE49-F238E27FC236}">
                  <a16:creationId xmlns:a16="http://schemas.microsoft.com/office/drawing/2014/main" id="{120F4ED9-C0D7-174A-C5C0-C3EB8E15A795}"/>
                </a:ext>
              </a:extLst>
            </p:cNvPr>
            <p:cNvSpPr/>
            <p:nvPr/>
          </p:nvSpPr>
          <p:spPr>
            <a:xfrm>
              <a:off x="3302823" y="1799000"/>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6" name="Oval 115">
              <a:extLst>
                <a:ext uri="{FF2B5EF4-FFF2-40B4-BE49-F238E27FC236}">
                  <a16:creationId xmlns:a16="http://schemas.microsoft.com/office/drawing/2014/main" id="{C24B1C05-F890-ED2B-EF8F-AEDE9B281653}"/>
                </a:ext>
              </a:extLst>
            </p:cNvPr>
            <p:cNvSpPr/>
            <p:nvPr/>
          </p:nvSpPr>
          <p:spPr>
            <a:xfrm>
              <a:off x="2838116" y="1664831"/>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7" name="Oval 116">
              <a:extLst>
                <a:ext uri="{FF2B5EF4-FFF2-40B4-BE49-F238E27FC236}">
                  <a16:creationId xmlns:a16="http://schemas.microsoft.com/office/drawing/2014/main" id="{E245BD34-A4D4-5BF5-6C07-25A023B99E20}"/>
                </a:ext>
              </a:extLst>
            </p:cNvPr>
            <p:cNvSpPr/>
            <p:nvPr/>
          </p:nvSpPr>
          <p:spPr>
            <a:xfrm>
              <a:off x="2927337" y="1112681"/>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8" name="Oval 117">
              <a:extLst>
                <a:ext uri="{FF2B5EF4-FFF2-40B4-BE49-F238E27FC236}">
                  <a16:creationId xmlns:a16="http://schemas.microsoft.com/office/drawing/2014/main" id="{1D7609ED-419E-1F36-4B5E-ACEFB67C38EE}"/>
                </a:ext>
              </a:extLst>
            </p:cNvPr>
            <p:cNvSpPr/>
            <p:nvPr/>
          </p:nvSpPr>
          <p:spPr>
            <a:xfrm>
              <a:off x="2704574" y="1084411"/>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9" name="Oval 118">
              <a:extLst>
                <a:ext uri="{FF2B5EF4-FFF2-40B4-BE49-F238E27FC236}">
                  <a16:creationId xmlns:a16="http://schemas.microsoft.com/office/drawing/2014/main" id="{FB75827D-4ECA-964C-7EAD-83754C2DFEF5}"/>
                </a:ext>
              </a:extLst>
            </p:cNvPr>
            <p:cNvSpPr/>
            <p:nvPr/>
          </p:nvSpPr>
          <p:spPr>
            <a:xfrm>
              <a:off x="2939204" y="802114"/>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20" name="Oval 119">
              <a:extLst>
                <a:ext uri="{FF2B5EF4-FFF2-40B4-BE49-F238E27FC236}">
                  <a16:creationId xmlns:a16="http://schemas.microsoft.com/office/drawing/2014/main" id="{EA8F0BE5-2E60-B132-8D7D-9F1F7A0EDE7F}"/>
                </a:ext>
              </a:extLst>
            </p:cNvPr>
            <p:cNvSpPr/>
            <p:nvPr/>
          </p:nvSpPr>
          <p:spPr>
            <a:xfrm>
              <a:off x="3491550" y="1625470"/>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grpSp>
      <p:grpSp>
        <p:nvGrpSpPr>
          <p:cNvPr id="121" name="Group 120">
            <a:extLst>
              <a:ext uri="{FF2B5EF4-FFF2-40B4-BE49-F238E27FC236}">
                <a16:creationId xmlns:a16="http://schemas.microsoft.com/office/drawing/2014/main" id="{7000A93B-9475-9249-1B69-E5F4FF239BA9}"/>
              </a:ext>
            </a:extLst>
          </p:cNvPr>
          <p:cNvGrpSpPr/>
          <p:nvPr/>
        </p:nvGrpSpPr>
        <p:grpSpPr>
          <a:xfrm>
            <a:off x="3449434" y="1017648"/>
            <a:ext cx="1430192" cy="1109188"/>
            <a:chOff x="4427984" y="2425452"/>
            <a:chExt cx="1948928" cy="1656184"/>
          </a:xfrm>
        </p:grpSpPr>
        <p:sp>
          <p:nvSpPr>
            <p:cNvPr id="122" name="Freeform: Shape 121">
              <a:extLst>
                <a:ext uri="{FF2B5EF4-FFF2-40B4-BE49-F238E27FC236}">
                  <a16:creationId xmlns:a16="http://schemas.microsoft.com/office/drawing/2014/main" id="{99467E20-13EF-EB4E-E806-7B7CAE2BE3FC}"/>
                </a:ext>
              </a:extLst>
            </p:cNvPr>
            <p:cNvSpPr/>
            <p:nvPr/>
          </p:nvSpPr>
          <p:spPr>
            <a:xfrm>
              <a:off x="4762965" y="2785492"/>
              <a:ext cx="1527835" cy="1224101"/>
            </a:xfrm>
            <a:custGeom>
              <a:avLst/>
              <a:gdLst>
                <a:gd name="connsiteX0" fmla="*/ 397565 w 1169978"/>
                <a:gd name="connsiteY0" fmla="*/ 0 h 925759"/>
                <a:gd name="connsiteX1" fmla="*/ 397565 w 1169978"/>
                <a:gd name="connsiteY1" fmla="*/ 0 h 925759"/>
                <a:gd name="connsiteX2" fmla="*/ 437322 w 1169978"/>
                <a:gd name="connsiteY2" fmla="*/ 39757 h 925759"/>
                <a:gd name="connsiteX3" fmla="*/ 976875 w 1169978"/>
                <a:gd name="connsiteY3" fmla="*/ 56795 h 925759"/>
                <a:gd name="connsiteX4" fmla="*/ 1169978 w 1169978"/>
                <a:gd name="connsiteY4" fmla="*/ 579309 h 925759"/>
                <a:gd name="connsiteX5" fmla="*/ 709938 w 1169978"/>
                <a:gd name="connsiteY5" fmla="*/ 925759 h 925759"/>
                <a:gd name="connsiteX6" fmla="*/ 0 w 1169978"/>
                <a:gd name="connsiteY6" fmla="*/ 590668 h 925759"/>
                <a:gd name="connsiteX7" fmla="*/ 397565 w 1169978"/>
                <a:gd name="connsiteY7" fmla="*/ 0 h 9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978" h="925759">
                  <a:moveTo>
                    <a:pt x="397565" y="0"/>
                  </a:moveTo>
                  <a:lnTo>
                    <a:pt x="397565" y="0"/>
                  </a:lnTo>
                  <a:cubicBezTo>
                    <a:pt x="410817" y="13252"/>
                    <a:pt x="418670" y="37928"/>
                    <a:pt x="437322" y="39757"/>
                  </a:cubicBezTo>
                  <a:cubicBezTo>
                    <a:pt x="616404" y="57314"/>
                    <a:pt x="976875" y="56795"/>
                    <a:pt x="976875" y="56795"/>
                  </a:cubicBezTo>
                  <a:lnTo>
                    <a:pt x="1169978" y="579309"/>
                  </a:lnTo>
                  <a:lnTo>
                    <a:pt x="709938" y="925759"/>
                  </a:lnTo>
                  <a:lnTo>
                    <a:pt x="0" y="590668"/>
                  </a:lnTo>
                  <a:lnTo>
                    <a:pt x="397565" y="0"/>
                  </a:lnTo>
                  <a:close/>
                </a:path>
              </a:pathLst>
            </a:custGeom>
            <a:gradFill>
              <a:gsLst>
                <a:gs pos="0">
                  <a:schemeClr val="bg1">
                    <a:lumMod val="75000"/>
                  </a:schemeClr>
                </a:gs>
                <a:gs pos="100000">
                  <a:schemeClr val="bg1">
                    <a:lumMod val="5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MT" sz="2400" b="0" i="0" u="none" strike="noStrike" kern="1200" cap="none" spc="0" normalizeH="0" baseline="0" noProof="0">
                <a:ln>
                  <a:noFill/>
                </a:ln>
                <a:solidFill>
                  <a:prstClr val="white"/>
                </a:solidFill>
                <a:effectLst/>
                <a:uLnTx/>
                <a:uFillTx/>
                <a:latin typeface="Calibri"/>
                <a:ea typeface="+mn-ea"/>
                <a:cs typeface="+mn-cs"/>
              </a:endParaRPr>
            </a:p>
          </p:txBody>
        </p:sp>
        <p:sp>
          <p:nvSpPr>
            <p:cNvPr id="123" name="Freeform: Shape 122">
              <a:extLst>
                <a:ext uri="{FF2B5EF4-FFF2-40B4-BE49-F238E27FC236}">
                  <a16:creationId xmlns:a16="http://schemas.microsoft.com/office/drawing/2014/main" id="{F2452F07-BB43-389E-57E3-4A4DAF1851BE}"/>
                </a:ext>
              </a:extLst>
            </p:cNvPr>
            <p:cNvSpPr/>
            <p:nvPr/>
          </p:nvSpPr>
          <p:spPr>
            <a:xfrm>
              <a:off x="4912770" y="2890867"/>
              <a:ext cx="1169978" cy="925759"/>
            </a:xfrm>
            <a:custGeom>
              <a:avLst/>
              <a:gdLst>
                <a:gd name="connsiteX0" fmla="*/ 397565 w 1169978"/>
                <a:gd name="connsiteY0" fmla="*/ 0 h 925759"/>
                <a:gd name="connsiteX1" fmla="*/ 397565 w 1169978"/>
                <a:gd name="connsiteY1" fmla="*/ 0 h 925759"/>
                <a:gd name="connsiteX2" fmla="*/ 437322 w 1169978"/>
                <a:gd name="connsiteY2" fmla="*/ 39757 h 925759"/>
                <a:gd name="connsiteX3" fmla="*/ 976875 w 1169978"/>
                <a:gd name="connsiteY3" fmla="*/ 56795 h 925759"/>
                <a:gd name="connsiteX4" fmla="*/ 1169978 w 1169978"/>
                <a:gd name="connsiteY4" fmla="*/ 579309 h 925759"/>
                <a:gd name="connsiteX5" fmla="*/ 709938 w 1169978"/>
                <a:gd name="connsiteY5" fmla="*/ 925759 h 925759"/>
                <a:gd name="connsiteX6" fmla="*/ 0 w 1169978"/>
                <a:gd name="connsiteY6" fmla="*/ 590668 h 925759"/>
                <a:gd name="connsiteX7" fmla="*/ 397565 w 1169978"/>
                <a:gd name="connsiteY7" fmla="*/ 0 h 9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978" h="925759">
                  <a:moveTo>
                    <a:pt x="397565" y="0"/>
                  </a:moveTo>
                  <a:lnTo>
                    <a:pt x="397565" y="0"/>
                  </a:lnTo>
                  <a:cubicBezTo>
                    <a:pt x="410817" y="13252"/>
                    <a:pt x="418670" y="37928"/>
                    <a:pt x="437322" y="39757"/>
                  </a:cubicBezTo>
                  <a:cubicBezTo>
                    <a:pt x="616404" y="57314"/>
                    <a:pt x="976875" y="56795"/>
                    <a:pt x="976875" y="56795"/>
                  </a:cubicBezTo>
                  <a:lnTo>
                    <a:pt x="1169978" y="579309"/>
                  </a:lnTo>
                  <a:lnTo>
                    <a:pt x="709938" y="925759"/>
                  </a:lnTo>
                  <a:lnTo>
                    <a:pt x="0" y="590668"/>
                  </a:lnTo>
                  <a:lnTo>
                    <a:pt x="397565" y="0"/>
                  </a:lnTo>
                  <a:close/>
                </a:path>
              </a:pathLst>
            </a:custGeom>
            <a:gradFill>
              <a:gsLst>
                <a:gs pos="0">
                  <a:schemeClr val="bg1">
                    <a:lumMod val="75000"/>
                  </a:schemeClr>
                </a:gs>
                <a:gs pos="100000">
                  <a:schemeClr val="bg1">
                    <a:lumMod val="5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MT"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124" name="Straight Connector 123">
              <a:extLst>
                <a:ext uri="{FF2B5EF4-FFF2-40B4-BE49-F238E27FC236}">
                  <a16:creationId xmlns:a16="http://schemas.microsoft.com/office/drawing/2014/main" id="{0A6E34A4-12FA-DB17-92F3-71DEADEB9349}"/>
                </a:ext>
              </a:extLst>
            </p:cNvPr>
            <p:cNvCxnSpPr/>
            <p:nvPr/>
          </p:nvCxnSpPr>
          <p:spPr>
            <a:xfrm flipH="1" flipV="1">
              <a:off x="5148064" y="2425452"/>
              <a:ext cx="288032" cy="864096"/>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5" name="Straight Connector 124">
              <a:extLst>
                <a:ext uri="{FF2B5EF4-FFF2-40B4-BE49-F238E27FC236}">
                  <a16:creationId xmlns:a16="http://schemas.microsoft.com/office/drawing/2014/main" id="{6E513342-430E-43D6-7358-61F616052026}"/>
                </a:ext>
              </a:extLst>
            </p:cNvPr>
            <p:cNvCxnSpPr>
              <a:cxnSpLocks/>
            </p:cNvCxnSpPr>
            <p:nvPr/>
          </p:nvCxnSpPr>
          <p:spPr>
            <a:xfrm flipV="1">
              <a:off x="4427984" y="3289548"/>
              <a:ext cx="1008112" cy="432048"/>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6" name="Straight Connector 125">
              <a:extLst>
                <a:ext uri="{FF2B5EF4-FFF2-40B4-BE49-F238E27FC236}">
                  <a16:creationId xmlns:a16="http://schemas.microsoft.com/office/drawing/2014/main" id="{E357FA3E-72AB-0D72-4A8C-1644367C596D}"/>
                </a:ext>
              </a:extLst>
            </p:cNvPr>
            <p:cNvCxnSpPr>
              <a:cxnSpLocks/>
            </p:cNvCxnSpPr>
            <p:nvPr/>
          </p:nvCxnSpPr>
          <p:spPr>
            <a:xfrm flipV="1">
              <a:off x="5436096" y="2697900"/>
              <a:ext cx="842353" cy="591648"/>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7" name="Straight Connector 126">
              <a:extLst>
                <a:ext uri="{FF2B5EF4-FFF2-40B4-BE49-F238E27FC236}">
                  <a16:creationId xmlns:a16="http://schemas.microsoft.com/office/drawing/2014/main" id="{87E77323-B912-7E61-483E-C6B5C1B3F8C0}"/>
                </a:ext>
              </a:extLst>
            </p:cNvPr>
            <p:cNvCxnSpPr>
              <a:cxnSpLocks/>
            </p:cNvCxnSpPr>
            <p:nvPr/>
          </p:nvCxnSpPr>
          <p:spPr>
            <a:xfrm flipH="1" flipV="1">
              <a:off x="5436096" y="3289548"/>
              <a:ext cx="940816" cy="288032"/>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8" name="Straight Connector 127">
              <a:extLst>
                <a:ext uri="{FF2B5EF4-FFF2-40B4-BE49-F238E27FC236}">
                  <a16:creationId xmlns:a16="http://schemas.microsoft.com/office/drawing/2014/main" id="{7E41F594-8033-75D4-6491-84A9361A2F89}"/>
                </a:ext>
              </a:extLst>
            </p:cNvPr>
            <p:cNvCxnSpPr>
              <a:cxnSpLocks/>
            </p:cNvCxnSpPr>
            <p:nvPr/>
          </p:nvCxnSpPr>
          <p:spPr>
            <a:xfrm flipH="1" flipV="1">
              <a:off x="5436096" y="3289548"/>
              <a:ext cx="285401" cy="792088"/>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grpSp>
      <p:cxnSp>
        <p:nvCxnSpPr>
          <p:cNvPr id="129" name="Connector: Elbow 128">
            <a:extLst>
              <a:ext uri="{FF2B5EF4-FFF2-40B4-BE49-F238E27FC236}">
                <a16:creationId xmlns:a16="http://schemas.microsoft.com/office/drawing/2014/main" id="{30E85019-3D77-34FD-DCF9-142331B3F814}"/>
              </a:ext>
            </a:extLst>
          </p:cNvPr>
          <p:cNvCxnSpPr>
            <a:cxnSpLocks/>
          </p:cNvCxnSpPr>
          <p:nvPr/>
        </p:nvCxnSpPr>
        <p:spPr>
          <a:xfrm flipV="1">
            <a:off x="2956623" y="2681429"/>
            <a:ext cx="5129878" cy="1703065"/>
          </a:xfrm>
          <a:prstGeom prst="bentConnector2">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1448792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9D89CD6-6BBF-82F9-E47A-CAA2B42BC183}"/>
              </a:ext>
            </a:extLst>
          </p:cNvPr>
          <p:cNvGraphicFramePr>
            <a:graphicFrameLocks noGrp="1"/>
          </p:cNvGraphicFramePr>
          <p:nvPr/>
        </p:nvGraphicFramePr>
        <p:xfrm>
          <a:off x="1547665" y="751266"/>
          <a:ext cx="6102138" cy="4335780"/>
        </p:xfrm>
        <a:graphic>
          <a:graphicData uri="http://schemas.openxmlformats.org/drawingml/2006/table">
            <a:tbl>
              <a:tblPr firstRow="1" bandRow="1">
                <a:effectLst/>
                <a:tableStyleId>{5940675A-B579-460E-94D1-54222C63F5DA}</a:tableStyleId>
              </a:tblPr>
              <a:tblGrid>
                <a:gridCol w="1242138">
                  <a:extLst>
                    <a:ext uri="{9D8B030D-6E8A-4147-A177-3AD203B41FA5}">
                      <a16:colId xmlns:a16="http://schemas.microsoft.com/office/drawing/2014/main" val="20000"/>
                    </a:ext>
                  </a:extLst>
                </a:gridCol>
                <a:gridCol w="2430000">
                  <a:extLst>
                    <a:ext uri="{9D8B030D-6E8A-4147-A177-3AD203B41FA5}">
                      <a16:colId xmlns:a16="http://schemas.microsoft.com/office/drawing/2014/main" val="20001"/>
                    </a:ext>
                  </a:extLst>
                </a:gridCol>
                <a:gridCol w="2430000">
                  <a:extLst>
                    <a:ext uri="{9D8B030D-6E8A-4147-A177-3AD203B41FA5}">
                      <a16:colId xmlns:a16="http://schemas.microsoft.com/office/drawing/2014/main" val="20002"/>
                    </a:ext>
                  </a:extLst>
                </a:gridCol>
              </a:tblGrid>
              <a:tr h="537210">
                <a:tc>
                  <a:txBody>
                    <a:bodyPr/>
                    <a:lstStyle/>
                    <a:p>
                      <a:pPr algn="ctr"/>
                      <a:endParaRPr lang="en-US" sz="1800" noProof="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noProof="0" dirty="0"/>
                        <a:t>Playing </a:t>
                      </a:r>
                    </a:p>
                    <a:p>
                      <a:pPr algn="ctr"/>
                      <a:r>
                        <a:rPr lang="en-US" sz="1300" noProof="0" dirty="0"/>
                        <a:t>(Part II)</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noProof="0" dirty="0"/>
                        <a:t>Modeling </a:t>
                      </a:r>
                    </a:p>
                    <a:p>
                      <a:pPr algn="ctr"/>
                      <a:r>
                        <a:rPr lang="en-US" sz="1300" noProof="0" dirty="0"/>
                        <a:t>(Part IV)</a:t>
                      </a:r>
                    </a:p>
                  </a:txBody>
                  <a:tcPr marL="68580" marR="68580" marT="34290" marB="34290">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90000">
                <a:tc>
                  <a:txBody>
                    <a:bodyPr/>
                    <a:lstStyle/>
                    <a:p>
                      <a:pPr algn="ctr"/>
                      <a:r>
                        <a:rPr lang="en-US" sz="1800" noProof="0" dirty="0"/>
                        <a:t>Human</a:t>
                      </a:r>
                    </a:p>
                    <a:p>
                      <a:pPr algn="ctr"/>
                      <a:r>
                        <a:rPr lang="en-US" sz="1300" noProof="0" dirty="0"/>
                        <a:t>Demonstrations</a:t>
                      </a:r>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dirty="0">
                          <a:solidFill>
                            <a:schemeClr val="tx1"/>
                          </a:solidFill>
                          <a:effectLst/>
                        </a:rPr>
                        <a:t>Motivation</a:t>
                      </a:r>
                      <a:endParaRPr lang="en-US" sz="1400" b="1" baseline="0" noProof="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noProof="0" dirty="0">
                          <a:solidFill>
                            <a:schemeClr val="tx1"/>
                          </a:solidFill>
                        </a:rPr>
                        <a:t>Games as AI testbeds, AI that challenges players, </a:t>
                      </a:r>
                      <a:r>
                        <a:rPr lang="en-US" sz="1400" noProof="0" dirty="0">
                          <a:solidFill>
                            <a:schemeClr val="tx1"/>
                          </a:solidFill>
                          <a:effectLst/>
                        </a:rPr>
                        <a:t>Believable and</a:t>
                      </a:r>
                      <a:r>
                        <a:rPr lang="en-US" sz="1400" baseline="0" noProof="0" dirty="0">
                          <a:solidFill>
                            <a:schemeClr val="tx1"/>
                          </a:solidFill>
                          <a:effectLst/>
                        </a:rPr>
                        <a:t> </a:t>
                      </a:r>
                      <a:r>
                        <a:rPr lang="en-US" sz="1400" noProof="0" dirty="0">
                          <a:solidFill>
                            <a:schemeClr val="tx1"/>
                          </a:solidFill>
                          <a:effectLst/>
                        </a:rPr>
                        <a:t>human-like agents</a:t>
                      </a:r>
                    </a:p>
                    <a:p>
                      <a:pPr algn="ctr"/>
                      <a:endParaRPr lang="en-US" sz="1400" baseline="0" noProof="0" dirty="0">
                        <a:solidFill>
                          <a:schemeClr val="tx1"/>
                        </a:solidFill>
                      </a:endParaRPr>
                    </a:p>
                    <a:p>
                      <a:pPr algn="ctr"/>
                      <a:r>
                        <a:rPr lang="en-US" sz="1400" b="1" baseline="0" noProof="0" dirty="0">
                          <a:solidFill>
                            <a:schemeClr val="tx1"/>
                          </a:solidFill>
                        </a:rPr>
                        <a:t>Examples</a:t>
                      </a:r>
                    </a:p>
                    <a:p>
                      <a:pPr algn="ctr"/>
                      <a:r>
                        <a:rPr lang="en-US" sz="1200" i="1" noProof="0" dirty="0"/>
                        <a:t>Imitation Learning, Testing, Procedural Personas,</a:t>
                      </a:r>
                    </a:p>
                    <a:p>
                      <a:pPr algn="ctr"/>
                      <a:r>
                        <a:rPr lang="en-US" sz="1200" i="1" noProof="0" dirty="0"/>
                        <a:t>Opponent Modeling</a:t>
                      </a: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alpha val="30000"/>
                      </a:schemeClr>
                    </a:solidFill>
                  </a:tcPr>
                </a:tc>
                <a:tc>
                  <a:txBody>
                    <a:bodyPr/>
                    <a:lstStyle/>
                    <a:p>
                      <a:pPr algn="ctr"/>
                      <a:r>
                        <a:rPr lang="en-US" sz="1400" b="1" noProof="0" dirty="0"/>
                        <a:t>Motivation</a:t>
                      </a:r>
                    </a:p>
                    <a:p>
                      <a:pPr algn="ctr"/>
                      <a:r>
                        <a:rPr lang="en-US" sz="1400" i="0" noProof="0" dirty="0"/>
                        <a:t>Player Modeling </a:t>
                      </a:r>
                    </a:p>
                    <a:p>
                      <a:pPr algn="ctr"/>
                      <a:r>
                        <a:rPr lang="en-US" sz="1400" i="0" noProof="0" dirty="0"/>
                        <a:t>(Behavior and Experience)</a:t>
                      </a:r>
                    </a:p>
                    <a:p>
                      <a:pPr algn="ctr"/>
                      <a:endParaRPr lang="en-US" sz="1400" i="1" noProof="0" dirty="0"/>
                    </a:p>
                    <a:p>
                      <a:pPr algn="ctr"/>
                      <a:endParaRPr lang="en-US" sz="1400" b="1" noProof="0" dirty="0"/>
                    </a:p>
                    <a:p>
                      <a:pPr algn="ctr"/>
                      <a:r>
                        <a:rPr lang="en-US" sz="1400" b="1" noProof="0" dirty="0"/>
                        <a:t>Examples</a:t>
                      </a:r>
                    </a:p>
                    <a:p>
                      <a:pPr algn="ctr"/>
                      <a:r>
                        <a:rPr lang="en-US" sz="1200" i="1" noProof="0" dirty="0"/>
                        <a:t>Personalization, Game/Team Balancing, Difficulty Adjustment, Monetization</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00000">
                        <a:alpha val="30000"/>
                      </a:srgbClr>
                    </a:solidFill>
                  </a:tcPr>
                </a:tc>
                <a:extLst>
                  <a:ext uri="{0D108BD9-81ED-4DB2-BD59-A6C34878D82A}">
                    <a16:rowId xmlns:a16="http://schemas.microsoft.com/office/drawing/2014/main" val="10001"/>
                  </a:ext>
                </a:extLst>
              </a:tr>
              <a:tr h="1890000">
                <a:tc>
                  <a:txBody>
                    <a:bodyPr/>
                    <a:lstStyle/>
                    <a:p>
                      <a:pPr algn="ctr"/>
                      <a:r>
                        <a:rPr lang="en-US" sz="1800" noProof="0" dirty="0"/>
                        <a:t>AI</a:t>
                      </a:r>
                    </a:p>
                    <a:p>
                      <a:pPr algn="ctr"/>
                      <a:r>
                        <a:rPr lang="en-US" sz="1300" noProof="0" dirty="0"/>
                        <a:t>Demonstrations</a:t>
                      </a:r>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noProof="0" dirty="0">
                          <a:solidFill>
                            <a:schemeClr val="tx1"/>
                          </a:solidFill>
                        </a:rPr>
                        <a:t>Motivation</a:t>
                      </a:r>
                    </a:p>
                    <a:p>
                      <a:pPr algn="ctr"/>
                      <a:r>
                        <a:rPr lang="en-US" sz="1400" noProof="0" dirty="0">
                          <a:solidFill>
                            <a:schemeClr val="tx1"/>
                          </a:solidFill>
                        </a:rPr>
                        <a:t>Simulation-based testing,</a:t>
                      </a:r>
                      <a:r>
                        <a:rPr lang="en-US" sz="1400" baseline="0" noProof="0" dirty="0">
                          <a:solidFill>
                            <a:schemeClr val="tx1"/>
                          </a:solidFill>
                        </a:rPr>
                        <a:t> </a:t>
                      </a:r>
                      <a:r>
                        <a:rPr lang="en-US" sz="1400" noProof="0" dirty="0">
                          <a:solidFill>
                            <a:schemeClr val="tx1"/>
                          </a:solidFill>
                        </a:rPr>
                        <a:t>Game demonstrations</a:t>
                      </a:r>
                    </a:p>
                    <a:p>
                      <a:pPr algn="ctr"/>
                      <a:endParaRPr lang="en-US" sz="1400" noProof="0" dirty="0">
                        <a:solidFill>
                          <a:schemeClr val="tx1"/>
                        </a:solidFill>
                      </a:endParaRPr>
                    </a:p>
                    <a:p>
                      <a:pPr algn="ctr"/>
                      <a:endParaRPr lang="en-US" sz="1400" noProof="0" dirty="0">
                        <a:solidFill>
                          <a:schemeClr val="tx1"/>
                        </a:solidFill>
                      </a:endParaRPr>
                    </a:p>
                    <a:p>
                      <a:pPr algn="ctr"/>
                      <a:r>
                        <a:rPr lang="en-US" sz="1400" b="1" noProof="0" dirty="0">
                          <a:solidFill>
                            <a:schemeClr val="tx1"/>
                          </a:solidFill>
                        </a:rPr>
                        <a:t>Examples</a:t>
                      </a:r>
                    </a:p>
                    <a:p>
                      <a:pPr algn="ctr"/>
                      <a:r>
                        <a:rPr lang="en-US" sz="1200" i="1" noProof="0" dirty="0"/>
                        <a:t>Exploration Agents, Opponent Modeling</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alpha val="30000"/>
                      </a:schemeClr>
                    </a:solidFill>
                  </a:tcPr>
                </a:tc>
                <a:tc>
                  <a:txBody>
                    <a:bodyPr/>
                    <a:lstStyle/>
                    <a:p>
                      <a:pPr algn="ctr"/>
                      <a:r>
                        <a:rPr lang="en-US" sz="1400" b="1" noProof="0" dirty="0"/>
                        <a:t>Motivation</a:t>
                      </a:r>
                    </a:p>
                    <a:p>
                      <a:pPr algn="ctr"/>
                      <a:r>
                        <a:rPr lang="en-US" sz="1400" i="0" noProof="0" dirty="0"/>
                        <a:t>Modelling AI-controlled collaborators, adversaries, assistants, teammates</a:t>
                      </a:r>
                    </a:p>
                    <a:p>
                      <a:pPr algn="ctr"/>
                      <a:endParaRPr lang="en-US" sz="1400" i="1" noProof="0" dirty="0"/>
                    </a:p>
                    <a:p>
                      <a:pPr algn="ctr"/>
                      <a:r>
                        <a:rPr lang="en-US" sz="1400" b="1" noProof="0" dirty="0"/>
                        <a:t>Examples</a:t>
                      </a:r>
                    </a:p>
                    <a:p>
                      <a:pPr algn="ctr"/>
                      <a:r>
                        <a:rPr lang="en-US" sz="1200" i="1" noProof="0" dirty="0"/>
                        <a:t>Group Player Modeling, Team Balancing, Context-rich Player Modeling</a:t>
                      </a:r>
                      <a:endParaRPr lang="en-US" sz="1200" noProof="0" dirty="0"/>
                    </a:p>
                  </a:txBody>
                  <a:tcPr marL="68580" marR="68580" marT="34290" marB="34290">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alpha val="30000"/>
                      </a:srgbClr>
                    </a:solidFill>
                  </a:tcPr>
                </a:tc>
                <a:extLst>
                  <a:ext uri="{0D108BD9-81ED-4DB2-BD59-A6C34878D82A}">
                    <a16:rowId xmlns:a16="http://schemas.microsoft.com/office/drawing/2014/main" val="10002"/>
                  </a:ext>
                </a:extLst>
              </a:tr>
            </a:tbl>
          </a:graphicData>
        </a:graphic>
      </p:graphicFrame>
      <p:sp>
        <p:nvSpPr>
          <p:cNvPr id="5" name="Rounded Rectangle 23">
            <a:extLst>
              <a:ext uri="{FF2B5EF4-FFF2-40B4-BE49-F238E27FC236}">
                <a16:creationId xmlns:a16="http://schemas.microsoft.com/office/drawing/2014/main" id="{CD79F07E-632D-456F-FDAB-05222429EAC9}"/>
              </a:ext>
            </a:extLst>
          </p:cNvPr>
          <p:cNvSpPr/>
          <p:nvPr/>
        </p:nvSpPr>
        <p:spPr bwMode="auto">
          <a:xfrm>
            <a:off x="5233903" y="373224"/>
            <a:ext cx="2430000" cy="864000"/>
          </a:xfrm>
          <a:prstGeom prst="roundRect">
            <a:avLst/>
          </a:prstGeom>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Modeling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prstClr val="white"/>
                </a:solidFill>
                <a:effectLst/>
                <a:uLnTx/>
                <a:uFillTx/>
                <a:latin typeface="Calibri"/>
                <a:ea typeface="+mn-ea"/>
                <a:cs typeface="+mn-cs"/>
              </a:rPr>
              <a:t>(Part IV)</a:t>
            </a:r>
          </a:p>
        </p:txBody>
      </p:sp>
      <p:sp>
        <p:nvSpPr>
          <p:cNvPr id="6" name="Rounded Rectangle 22">
            <a:extLst>
              <a:ext uri="{FF2B5EF4-FFF2-40B4-BE49-F238E27FC236}">
                <a16:creationId xmlns:a16="http://schemas.microsoft.com/office/drawing/2014/main" id="{0D269AB2-E1CB-9875-F4C7-625E1296B607}"/>
              </a:ext>
            </a:extLst>
          </p:cNvPr>
          <p:cNvSpPr/>
          <p:nvPr/>
        </p:nvSpPr>
        <p:spPr bwMode="auto">
          <a:xfrm>
            <a:off x="2791955" y="373224"/>
            <a:ext cx="2430000" cy="864000"/>
          </a:xfrm>
          <a:prstGeom prst="roundRect">
            <a:avLst/>
          </a:prstGeom>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Playing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prstClr val="white"/>
                </a:solidFill>
                <a:effectLst/>
                <a:uLnTx/>
                <a:uFillTx/>
                <a:latin typeface="Calibri"/>
                <a:ea typeface="+mn-ea"/>
                <a:cs typeface="+mn-cs"/>
              </a:rPr>
              <a:t>(Part II)</a:t>
            </a:r>
          </a:p>
        </p:txBody>
      </p:sp>
      <p:sp>
        <p:nvSpPr>
          <p:cNvPr id="7" name="Rounded Rectangle 22">
            <a:extLst>
              <a:ext uri="{FF2B5EF4-FFF2-40B4-BE49-F238E27FC236}">
                <a16:creationId xmlns:a16="http://schemas.microsoft.com/office/drawing/2014/main" id="{656A93C8-4B3D-F319-4132-5561D64BA5B4}"/>
              </a:ext>
            </a:extLst>
          </p:cNvPr>
          <p:cNvSpPr/>
          <p:nvPr/>
        </p:nvSpPr>
        <p:spPr bwMode="auto">
          <a:xfrm>
            <a:off x="1403648" y="3178476"/>
            <a:ext cx="1330903" cy="1890000"/>
          </a:xfrm>
          <a:prstGeom prst="roundRect">
            <a:avLst>
              <a:gd name="adj" fmla="val 9044"/>
            </a:avLst>
          </a:prstGeom>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prstClr val="black"/>
                </a:solidFill>
                <a:effectLst/>
                <a:uLnTx/>
                <a:uFillTx/>
                <a:latin typeface="Calibri"/>
                <a:ea typeface="+mn-ea"/>
                <a:cs typeface="+mn-cs"/>
              </a:rPr>
              <a:t>Demonstrations</a:t>
            </a:r>
          </a:p>
        </p:txBody>
      </p:sp>
      <p:sp>
        <p:nvSpPr>
          <p:cNvPr id="9" name="Rounded Rectangle 22">
            <a:extLst>
              <a:ext uri="{FF2B5EF4-FFF2-40B4-BE49-F238E27FC236}">
                <a16:creationId xmlns:a16="http://schemas.microsoft.com/office/drawing/2014/main" id="{069C6C1A-7D25-E4FF-0D28-D3C92F6A3682}"/>
              </a:ext>
            </a:extLst>
          </p:cNvPr>
          <p:cNvSpPr/>
          <p:nvPr/>
        </p:nvSpPr>
        <p:spPr bwMode="auto">
          <a:xfrm>
            <a:off x="1403648" y="1288476"/>
            <a:ext cx="1330903" cy="1890000"/>
          </a:xfrm>
          <a:prstGeom prst="roundRect">
            <a:avLst>
              <a:gd name="adj" fmla="val 9044"/>
            </a:avLst>
          </a:prstGeom>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Human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prstClr val="black"/>
                </a:solidFill>
                <a:effectLst/>
                <a:uLnTx/>
                <a:uFillTx/>
                <a:latin typeface="Calibri"/>
                <a:ea typeface="+mn-ea"/>
                <a:cs typeface="+mn-cs"/>
              </a:rPr>
              <a:t>Demonstrations</a:t>
            </a:r>
          </a:p>
        </p:txBody>
      </p:sp>
    </p:spTree>
    <p:extLst>
      <p:ext uri="{BB962C8B-B14F-4D97-AF65-F5344CB8AC3E}">
        <p14:creationId xmlns:p14="http://schemas.microsoft.com/office/powerpoint/2010/main" val="17206125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 name="Rounded Rectangle 5">
            <a:extLst>
              <a:ext uri="{FF2B5EF4-FFF2-40B4-BE49-F238E27FC236}">
                <a16:creationId xmlns:a16="http://schemas.microsoft.com/office/drawing/2014/main" id="{2EDB6181-6391-350D-EEC2-ADEA6C383BA3}"/>
              </a:ext>
            </a:extLst>
          </p:cNvPr>
          <p:cNvSpPr/>
          <p:nvPr/>
        </p:nvSpPr>
        <p:spPr>
          <a:xfrm>
            <a:off x="323528" y="170412"/>
            <a:ext cx="2710652" cy="45045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Player Model</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61" name="Rectangle 60">
            <a:extLst>
              <a:ext uri="{FF2B5EF4-FFF2-40B4-BE49-F238E27FC236}">
                <a16:creationId xmlns:a16="http://schemas.microsoft.com/office/drawing/2014/main" id="{3971159E-BAD7-9FBD-0ACC-1656F7028698}"/>
              </a:ext>
            </a:extLst>
          </p:cNvPr>
          <p:cNvSpPr/>
          <p:nvPr/>
        </p:nvSpPr>
        <p:spPr>
          <a:xfrm>
            <a:off x="323528" y="712112"/>
            <a:ext cx="2710652" cy="4322082"/>
          </a:xfrm>
          <a:prstGeom prst="rect">
            <a:avLst/>
          </a:prstGeom>
          <a:gradFill>
            <a:gsLst>
              <a:gs pos="0">
                <a:srgbClr val="A3302D"/>
              </a:gs>
              <a:gs pos="100000">
                <a:sysClr val="window" lastClr="FFFFFF"/>
              </a:gs>
            </a:gsLst>
            <a:lin ang="5400000" scaled="1"/>
          </a:gradFill>
          <a:ln w="25400" cap="flat" cmpd="sng" algn="ctr">
            <a:solidFill>
              <a:srgbClr val="C0504D">
                <a:shade val="50000"/>
              </a:srgbClr>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cxnSp>
        <p:nvCxnSpPr>
          <p:cNvPr id="62" name="Connector: Elbow 61">
            <a:extLst>
              <a:ext uri="{FF2B5EF4-FFF2-40B4-BE49-F238E27FC236}">
                <a16:creationId xmlns:a16="http://schemas.microsoft.com/office/drawing/2014/main" id="{D9B0A740-D6FF-42B5-A19D-77EF9B286A91}"/>
              </a:ext>
            </a:extLst>
          </p:cNvPr>
          <p:cNvCxnSpPr>
            <a:cxnSpLocks/>
            <a:stCxn id="76" idx="3"/>
            <a:endCxn id="74" idx="2"/>
          </p:cNvCxnSpPr>
          <p:nvPr/>
        </p:nvCxnSpPr>
        <p:spPr>
          <a:xfrm flipV="1">
            <a:off x="2956623" y="2681430"/>
            <a:ext cx="2167513" cy="1703064"/>
          </a:xfrm>
          <a:prstGeom prst="bentConnector2">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cxnSp>
        <p:nvCxnSpPr>
          <p:cNvPr id="63" name="Elbow Connector 21">
            <a:extLst>
              <a:ext uri="{FF2B5EF4-FFF2-40B4-BE49-F238E27FC236}">
                <a16:creationId xmlns:a16="http://schemas.microsoft.com/office/drawing/2014/main" id="{C86E1A63-47F3-5764-54FC-7ED30055F40C}"/>
              </a:ext>
            </a:extLst>
          </p:cNvPr>
          <p:cNvCxnSpPr>
            <a:cxnSpLocks/>
            <a:stCxn id="60" idx="3"/>
            <a:endCxn id="81" idx="1"/>
          </p:cNvCxnSpPr>
          <p:nvPr/>
        </p:nvCxnSpPr>
        <p:spPr>
          <a:xfrm>
            <a:off x="3034180" y="395639"/>
            <a:ext cx="201754" cy="1479"/>
          </a:xfrm>
          <a:prstGeom prst="bentConnector3">
            <a:avLst>
              <a:gd name="adj1" fmla="val 50000"/>
            </a:avLst>
          </a:prstGeom>
          <a:noFill/>
          <a:ln w="38100" cap="flat" cmpd="sng" algn="ctr">
            <a:solidFill>
              <a:schemeClr val="bg1"/>
            </a:solidFill>
            <a:prstDash val="solid"/>
            <a:tailEnd type="arrow"/>
          </a:ln>
          <a:effectLst>
            <a:outerShdw blurRad="40000" dist="23000" dir="5400000" rotWithShape="0">
              <a:srgbClr val="000000">
                <a:alpha val="35000"/>
              </a:srgbClr>
            </a:outerShdw>
          </a:effectLst>
        </p:spPr>
      </p:cxnSp>
      <p:sp>
        <p:nvSpPr>
          <p:cNvPr id="64" name="Rectangle 63">
            <a:extLst>
              <a:ext uri="{FF2B5EF4-FFF2-40B4-BE49-F238E27FC236}">
                <a16:creationId xmlns:a16="http://schemas.microsoft.com/office/drawing/2014/main" id="{4C79DAF9-7261-92BA-9180-CA50FA81D4B6}"/>
              </a:ext>
            </a:extLst>
          </p:cNvPr>
          <p:cNvSpPr/>
          <p:nvPr/>
        </p:nvSpPr>
        <p:spPr>
          <a:xfrm>
            <a:off x="3232640" y="3136182"/>
            <a:ext cx="3826172" cy="251896"/>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Nominal</a:t>
            </a:r>
          </a:p>
        </p:txBody>
      </p:sp>
      <p:sp>
        <p:nvSpPr>
          <p:cNvPr id="65" name="Rectangle 64">
            <a:extLst>
              <a:ext uri="{FF2B5EF4-FFF2-40B4-BE49-F238E27FC236}">
                <a16:creationId xmlns:a16="http://schemas.microsoft.com/office/drawing/2014/main" id="{CE625A2C-B4A8-F06D-26FC-53590E0E9316}"/>
              </a:ext>
            </a:extLst>
          </p:cNvPr>
          <p:cNvSpPr/>
          <p:nvPr/>
        </p:nvSpPr>
        <p:spPr>
          <a:xfrm>
            <a:off x="3232640" y="3429088"/>
            <a:ext cx="3826172" cy="251896"/>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Ordinal</a:t>
            </a:r>
          </a:p>
        </p:txBody>
      </p:sp>
      <p:sp>
        <p:nvSpPr>
          <p:cNvPr id="66" name="Rectangle 65">
            <a:extLst>
              <a:ext uri="{FF2B5EF4-FFF2-40B4-BE49-F238E27FC236}">
                <a16:creationId xmlns:a16="http://schemas.microsoft.com/office/drawing/2014/main" id="{6994160D-34F4-58A4-DEAC-2D1A1A20D3EA}"/>
              </a:ext>
            </a:extLst>
          </p:cNvPr>
          <p:cNvSpPr/>
          <p:nvPr/>
        </p:nvSpPr>
        <p:spPr>
          <a:xfrm>
            <a:off x="401077" y="4593729"/>
            <a:ext cx="2555547" cy="346011"/>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Unsupervised Learning </a:t>
            </a:r>
          </a:p>
        </p:txBody>
      </p:sp>
      <p:sp>
        <p:nvSpPr>
          <p:cNvPr id="67" name="Rectangle 66">
            <a:extLst>
              <a:ext uri="{FF2B5EF4-FFF2-40B4-BE49-F238E27FC236}">
                <a16:creationId xmlns:a16="http://schemas.microsoft.com/office/drawing/2014/main" id="{9A168BA3-8A7D-BE59-D33C-E9A0651107E8}"/>
              </a:ext>
            </a:extLst>
          </p:cNvPr>
          <p:cNvSpPr/>
          <p:nvPr/>
        </p:nvSpPr>
        <p:spPr>
          <a:xfrm>
            <a:off x="401080" y="2325862"/>
            <a:ext cx="2555547" cy="1467156"/>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libri"/>
                <a:ea typeface="MS PGothic" pitchFamily="34" charset="-128"/>
                <a:cs typeface="+mn-cs"/>
              </a:rPr>
              <a:t>(Semi) Supervised Learning</a:t>
            </a:r>
          </a:p>
        </p:txBody>
      </p:sp>
      <p:sp>
        <p:nvSpPr>
          <p:cNvPr id="68" name="Rectangle 67">
            <a:extLst>
              <a:ext uri="{FF2B5EF4-FFF2-40B4-BE49-F238E27FC236}">
                <a16:creationId xmlns:a16="http://schemas.microsoft.com/office/drawing/2014/main" id="{5CCD8AB9-62BC-033E-47D2-6E659983D480}"/>
              </a:ext>
            </a:extLst>
          </p:cNvPr>
          <p:cNvSpPr/>
          <p:nvPr/>
        </p:nvSpPr>
        <p:spPr>
          <a:xfrm>
            <a:off x="673225" y="2847163"/>
            <a:ext cx="2011256" cy="251896"/>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Regression</a:t>
            </a:r>
          </a:p>
        </p:txBody>
      </p:sp>
      <p:sp>
        <p:nvSpPr>
          <p:cNvPr id="69" name="Rectangle 68">
            <a:extLst>
              <a:ext uri="{FF2B5EF4-FFF2-40B4-BE49-F238E27FC236}">
                <a16:creationId xmlns:a16="http://schemas.microsoft.com/office/drawing/2014/main" id="{572E6FC9-78CD-5FEF-905D-D0C05817C73B}"/>
              </a:ext>
            </a:extLst>
          </p:cNvPr>
          <p:cNvSpPr/>
          <p:nvPr/>
        </p:nvSpPr>
        <p:spPr>
          <a:xfrm>
            <a:off x="673223" y="3135288"/>
            <a:ext cx="2011257" cy="251896"/>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Classification</a:t>
            </a:r>
          </a:p>
        </p:txBody>
      </p:sp>
      <p:sp>
        <p:nvSpPr>
          <p:cNvPr id="70" name="Rectangle 69">
            <a:extLst>
              <a:ext uri="{FF2B5EF4-FFF2-40B4-BE49-F238E27FC236}">
                <a16:creationId xmlns:a16="http://schemas.microsoft.com/office/drawing/2014/main" id="{6E87669B-5355-A756-338E-01629EB9A4BE}"/>
              </a:ext>
            </a:extLst>
          </p:cNvPr>
          <p:cNvSpPr/>
          <p:nvPr/>
        </p:nvSpPr>
        <p:spPr>
          <a:xfrm>
            <a:off x="673224" y="3427675"/>
            <a:ext cx="2011257" cy="251896"/>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Preference </a:t>
            </a:r>
            <a:r>
              <a:rPr kumimoji="0" lang="en-GB" sz="1500" b="0" i="0" u="none" strike="noStrike" kern="0" cap="none" spc="0" normalizeH="0" baseline="0" noProof="0" dirty="0">
                <a:ln>
                  <a:noFill/>
                </a:ln>
                <a:solidFill>
                  <a:prstClr val="black"/>
                </a:solidFill>
                <a:effectLst/>
                <a:uLnTx/>
                <a:uFillTx/>
                <a:latin typeface="Calibri"/>
                <a:ea typeface="MS PGothic" pitchFamily="34" charset="-128"/>
                <a:cs typeface="+mn-cs"/>
              </a:rPr>
              <a:t>Learning</a:t>
            </a:r>
          </a:p>
        </p:txBody>
      </p:sp>
      <p:cxnSp>
        <p:nvCxnSpPr>
          <p:cNvPr id="71" name="Straight Arrow Connector 70">
            <a:extLst>
              <a:ext uri="{FF2B5EF4-FFF2-40B4-BE49-F238E27FC236}">
                <a16:creationId xmlns:a16="http://schemas.microsoft.com/office/drawing/2014/main" id="{CC22F5EA-1CE0-8776-CE1F-5AD60C145AEE}"/>
              </a:ext>
            </a:extLst>
          </p:cNvPr>
          <p:cNvCxnSpPr>
            <a:cxnSpLocks/>
            <a:stCxn id="68" idx="3"/>
            <a:endCxn id="88" idx="1"/>
          </p:cNvCxnSpPr>
          <p:nvPr/>
        </p:nvCxnSpPr>
        <p:spPr>
          <a:xfrm flipV="1">
            <a:off x="2684481" y="2970041"/>
            <a:ext cx="539157" cy="3070"/>
          </a:xfrm>
          <a:prstGeom prst="straightConnector1">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cxnSp>
        <p:nvCxnSpPr>
          <p:cNvPr id="72" name="Straight Arrow Connector 71">
            <a:extLst>
              <a:ext uri="{FF2B5EF4-FFF2-40B4-BE49-F238E27FC236}">
                <a16:creationId xmlns:a16="http://schemas.microsoft.com/office/drawing/2014/main" id="{C76DADB5-4982-7A2F-A520-4521EB84CCE8}"/>
              </a:ext>
            </a:extLst>
          </p:cNvPr>
          <p:cNvCxnSpPr>
            <a:cxnSpLocks/>
            <a:stCxn id="69" idx="3"/>
            <a:endCxn id="64" idx="1"/>
          </p:cNvCxnSpPr>
          <p:nvPr/>
        </p:nvCxnSpPr>
        <p:spPr>
          <a:xfrm>
            <a:off x="2684480" y="3261236"/>
            <a:ext cx="548160" cy="893"/>
          </a:xfrm>
          <a:prstGeom prst="straightConnector1">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cxnSp>
        <p:nvCxnSpPr>
          <p:cNvPr id="73" name="Straight Arrow Connector 72">
            <a:extLst>
              <a:ext uri="{FF2B5EF4-FFF2-40B4-BE49-F238E27FC236}">
                <a16:creationId xmlns:a16="http://schemas.microsoft.com/office/drawing/2014/main" id="{949848C3-0C62-1FDA-C2FB-556A567F6446}"/>
              </a:ext>
            </a:extLst>
          </p:cNvPr>
          <p:cNvCxnSpPr>
            <a:cxnSpLocks/>
            <a:stCxn id="70" idx="3"/>
            <a:endCxn id="65" idx="1"/>
          </p:cNvCxnSpPr>
          <p:nvPr/>
        </p:nvCxnSpPr>
        <p:spPr>
          <a:xfrm>
            <a:off x="2684481" y="3553623"/>
            <a:ext cx="548159" cy="1412"/>
          </a:xfrm>
          <a:prstGeom prst="straightConnector1">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sp>
        <p:nvSpPr>
          <p:cNvPr id="74" name="Rounded Rectangle 38">
            <a:extLst>
              <a:ext uri="{FF2B5EF4-FFF2-40B4-BE49-F238E27FC236}">
                <a16:creationId xmlns:a16="http://schemas.microsoft.com/office/drawing/2014/main" id="{2B718342-271B-B0EE-320B-F2C21F594BF6}"/>
              </a:ext>
            </a:extLst>
          </p:cNvPr>
          <p:cNvSpPr/>
          <p:nvPr/>
        </p:nvSpPr>
        <p:spPr>
          <a:xfrm>
            <a:off x="3198999" y="2238487"/>
            <a:ext cx="3850275" cy="442943"/>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alibri"/>
                <a:ea typeface="MS PGothic" pitchFamily="34" charset="-128"/>
                <a:cs typeface="+mn-cs"/>
              </a:rPr>
              <a:t>Labeled</a:t>
            </a: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 Data</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75" name="Rounded Rectangle 38">
            <a:extLst>
              <a:ext uri="{FF2B5EF4-FFF2-40B4-BE49-F238E27FC236}">
                <a16:creationId xmlns:a16="http://schemas.microsoft.com/office/drawing/2014/main" id="{234873D4-4617-B483-2842-2FF015034B6F}"/>
              </a:ext>
            </a:extLst>
          </p:cNvPr>
          <p:cNvSpPr/>
          <p:nvPr/>
        </p:nvSpPr>
        <p:spPr>
          <a:xfrm>
            <a:off x="7136507" y="2230113"/>
            <a:ext cx="1899988" cy="451316"/>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alibri"/>
                <a:ea typeface="MS PGothic" pitchFamily="34" charset="-128"/>
                <a:cs typeface="+mn-cs"/>
              </a:rPr>
              <a:t>Unlabeled</a:t>
            </a: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 Data</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76" name="Rectangle 75">
            <a:extLst>
              <a:ext uri="{FF2B5EF4-FFF2-40B4-BE49-F238E27FC236}">
                <a16:creationId xmlns:a16="http://schemas.microsoft.com/office/drawing/2014/main" id="{FE508FB0-40CB-2798-6689-8FDA67E8049A}"/>
              </a:ext>
            </a:extLst>
          </p:cNvPr>
          <p:cNvSpPr/>
          <p:nvPr/>
        </p:nvSpPr>
        <p:spPr>
          <a:xfrm>
            <a:off x="401077" y="4211488"/>
            <a:ext cx="2555546" cy="346011"/>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0" cap="none" spc="0" normalizeH="0" baseline="0" noProof="0" dirty="0">
                <a:ln>
                  <a:noFill/>
                </a:ln>
                <a:solidFill>
                  <a:prstClr val="black"/>
                </a:solidFill>
                <a:effectLst/>
                <a:uLnTx/>
                <a:uFillTx/>
                <a:latin typeface="Calibri"/>
                <a:ea typeface="MS PGothic" pitchFamily="34" charset="-128"/>
                <a:cs typeface="+mn-cs"/>
              </a:rPr>
              <a:t>Self-Supervised Learning </a:t>
            </a:r>
          </a:p>
        </p:txBody>
      </p:sp>
      <p:cxnSp>
        <p:nvCxnSpPr>
          <p:cNvPr id="77" name="Connector: Elbow 76">
            <a:extLst>
              <a:ext uri="{FF2B5EF4-FFF2-40B4-BE49-F238E27FC236}">
                <a16:creationId xmlns:a16="http://schemas.microsoft.com/office/drawing/2014/main" id="{44470AB2-00FB-6CE0-369C-53D7E3C594E2}"/>
              </a:ext>
            </a:extLst>
          </p:cNvPr>
          <p:cNvCxnSpPr>
            <a:cxnSpLocks/>
            <a:stCxn id="66" idx="3"/>
            <a:endCxn id="75" idx="2"/>
          </p:cNvCxnSpPr>
          <p:nvPr/>
        </p:nvCxnSpPr>
        <p:spPr>
          <a:xfrm flipV="1">
            <a:off x="2956624" y="2681430"/>
            <a:ext cx="5129877" cy="2085304"/>
          </a:xfrm>
          <a:prstGeom prst="bentConnector2">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sp>
        <p:nvSpPr>
          <p:cNvPr id="78" name="Rectangle 77">
            <a:extLst>
              <a:ext uri="{FF2B5EF4-FFF2-40B4-BE49-F238E27FC236}">
                <a16:creationId xmlns:a16="http://schemas.microsoft.com/office/drawing/2014/main" id="{472E0E42-F0C7-E6B6-0760-096AA9D38D21}"/>
              </a:ext>
            </a:extLst>
          </p:cNvPr>
          <p:cNvSpPr/>
          <p:nvPr/>
        </p:nvSpPr>
        <p:spPr>
          <a:xfrm>
            <a:off x="401077" y="3829248"/>
            <a:ext cx="2555547" cy="346011"/>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Reinforcement Learning </a:t>
            </a:r>
          </a:p>
        </p:txBody>
      </p:sp>
      <p:cxnSp>
        <p:nvCxnSpPr>
          <p:cNvPr id="79" name="Straight Arrow Connector 78">
            <a:extLst>
              <a:ext uri="{FF2B5EF4-FFF2-40B4-BE49-F238E27FC236}">
                <a16:creationId xmlns:a16="http://schemas.microsoft.com/office/drawing/2014/main" id="{7D8871B0-6F74-10A9-2ED7-C0257CBD6468}"/>
              </a:ext>
            </a:extLst>
          </p:cNvPr>
          <p:cNvCxnSpPr>
            <a:cxnSpLocks/>
            <a:stCxn id="78" idx="3"/>
            <a:endCxn id="80" idx="1"/>
          </p:cNvCxnSpPr>
          <p:nvPr/>
        </p:nvCxnSpPr>
        <p:spPr>
          <a:xfrm>
            <a:off x="2956624" y="4002253"/>
            <a:ext cx="241305" cy="979"/>
          </a:xfrm>
          <a:prstGeom prst="straightConnector1">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sp>
        <p:nvSpPr>
          <p:cNvPr id="80" name="Rounded Rectangle 38">
            <a:extLst>
              <a:ext uri="{FF2B5EF4-FFF2-40B4-BE49-F238E27FC236}">
                <a16:creationId xmlns:a16="http://schemas.microsoft.com/office/drawing/2014/main" id="{CFE93595-295C-641B-5DEF-CFF6382C2201}"/>
              </a:ext>
            </a:extLst>
          </p:cNvPr>
          <p:cNvSpPr/>
          <p:nvPr/>
        </p:nvSpPr>
        <p:spPr>
          <a:xfrm>
            <a:off x="3197929" y="3781760"/>
            <a:ext cx="3850275" cy="442943"/>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Reward</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81" name="Rounded Rectangle 49">
            <a:extLst>
              <a:ext uri="{FF2B5EF4-FFF2-40B4-BE49-F238E27FC236}">
                <a16:creationId xmlns:a16="http://schemas.microsoft.com/office/drawing/2014/main" id="{52B8F55F-7E62-D73A-895E-0A2B55C0D8A1}"/>
              </a:ext>
            </a:extLst>
          </p:cNvPr>
          <p:cNvSpPr/>
          <p:nvPr/>
        </p:nvSpPr>
        <p:spPr>
          <a:xfrm>
            <a:off x="3235933" y="179031"/>
            <a:ext cx="5800562" cy="436174"/>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Output</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82" name="Rectangle 81">
            <a:extLst>
              <a:ext uri="{FF2B5EF4-FFF2-40B4-BE49-F238E27FC236}">
                <a16:creationId xmlns:a16="http://schemas.microsoft.com/office/drawing/2014/main" id="{A501210D-DDE4-483C-0635-F4B49895FD96}"/>
              </a:ext>
            </a:extLst>
          </p:cNvPr>
          <p:cNvSpPr/>
          <p:nvPr/>
        </p:nvSpPr>
        <p:spPr>
          <a:xfrm>
            <a:off x="3235933" y="717247"/>
            <a:ext cx="1899988" cy="249129"/>
          </a:xfrm>
          <a:prstGeom prst="rect">
            <a:avLst/>
          </a:prstGeom>
          <a:solidFill>
            <a:srgbClr val="8064A2">
              <a:alpha val="30000"/>
            </a:srgbClr>
          </a:solidFill>
          <a:ln w="25400" cap="flat" cmpd="sng" algn="ctr">
            <a:solidFill>
              <a:srgbClr val="8064A2">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prstClr val="white"/>
                </a:solidFill>
                <a:effectLst/>
                <a:uLnTx/>
                <a:uFillTx/>
                <a:latin typeface="Calibri"/>
                <a:ea typeface="MS PGothic" pitchFamily="34" charset="-128"/>
                <a:cs typeface="+mn-cs"/>
              </a:rPr>
              <a:t>Behavior</a:t>
            </a:r>
            <a:endPar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83" name="Rectangle 82">
            <a:extLst>
              <a:ext uri="{FF2B5EF4-FFF2-40B4-BE49-F238E27FC236}">
                <a16:creationId xmlns:a16="http://schemas.microsoft.com/office/drawing/2014/main" id="{5377FAAE-3956-885E-AC80-F546F795C565}"/>
              </a:ext>
            </a:extLst>
          </p:cNvPr>
          <p:cNvSpPr/>
          <p:nvPr/>
        </p:nvSpPr>
        <p:spPr>
          <a:xfrm>
            <a:off x="7136507" y="712111"/>
            <a:ext cx="1899988" cy="249129"/>
          </a:xfrm>
          <a:prstGeom prst="rect">
            <a:avLst/>
          </a:prstGeom>
          <a:solidFill>
            <a:srgbClr val="8064A2">
              <a:alpha val="30000"/>
            </a:srgbClr>
          </a:solidFill>
          <a:ln w="25400" cap="flat" cmpd="sng" algn="ctr">
            <a:solidFill>
              <a:srgbClr val="8064A2">
                <a:shade val="50000"/>
              </a:srgbClr>
            </a:solidFill>
            <a:prstDash val="sysDash"/>
            <a:extLst>
              <a:ext uri="{C807C97D-BFC1-408E-A445-0C87EB9F89A2}">
                <ask:lineSketchStyleProps xmlns:ask="http://schemas.microsoft.com/office/drawing/2018/sketchyshapes" sd="981765707">
                  <a:custGeom>
                    <a:avLst/>
                    <a:gdLst>
                      <a:gd name="connsiteX0" fmla="*/ 0 w 2308286"/>
                      <a:gd name="connsiteY0" fmla="*/ 0 h 540000"/>
                      <a:gd name="connsiteX1" fmla="*/ 2308286 w 2308286"/>
                      <a:gd name="connsiteY1" fmla="*/ 0 h 540000"/>
                      <a:gd name="connsiteX2" fmla="*/ 2308286 w 2308286"/>
                      <a:gd name="connsiteY2" fmla="*/ 540000 h 540000"/>
                      <a:gd name="connsiteX3" fmla="*/ 0 w 2308286"/>
                      <a:gd name="connsiteY3" fmla="*/ 540000 h 540000"/>
                      <a:gd name="connsiteX4" fmla="*/ 0 w 2308286"/>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86" h="540000" fill="none" extrusionOk="0">
                        <a:moveTo>
                          <a:pt x="0" y="0"/>
                        </a:moveTo>
                        <a:cubicBezTo>
                          <a:pt x="517955" y="-33775"/>
                          <a:pt x="1294784" y="138873"/>
                          <a:pt x="2308286" y="0"/>
                        </a:cubicBezTo>
                        <a:cubicBezTo>
                          <a:pt x="2319115" y="192444"/>
                          <a:pt x="2285003" y="271114"/>
                          <a:pt x="2308286" y="540000"/>
                        </a:cubicBezTo>
                        <a:cubicBezTo>
                          <a:pt x="1598889" y="402670"/>
                          <a:pt x="358174" y="402144"/>
                          <a:pt x="0" y="540000"/>
                        </a:cubicBezTo>
                        <a:cubicBezTo>
                          <a:pt x="32608" y="414066"/>
                          <a:pt x="-3932" y="69299"/>
                          <a:pt x="0" y="0"/>
                        </a:cubicBezTo>
                        <a:close/>
                      </a:path>
                      <a:path w="2308286" h="540000" stroke="0" extrusionOk="0">
                        <a:moveTo>
                          <a:pt x="0" y="0"/>
                        </a:moveTo>
                        <a:cubicBezTo>
                          <a:pt x="658645" y="-101487"/>
                          <a:pt x="2076493" y="-162162"/>
                          <a:pt x="2308286" y="0"/>
                        </a:cubicBezTo>
                        <a:cubicBezTo>
                          <a:pt x="2263199" y="82723"/>
                          <a:pt x="2271814" y="304956"/>
                          <a:pt x="2308286" y="540000"/>
                        </a:cubicBezTo>
                        <a:cubicBezTo>
                          <a:pt x="1668492" y="590065"/>
                          <a:pt x="339864" y="381551"/>
                          <a:pt x="0" y="540000"/>
                        </a:cubicBezTo>
                        <a:cubicBezTo>
                          <a:pt x="-20252" y="439173"/>
                          <a:pt x="32137" y="68078"/>
                          <a:pt x="0" y="0"/>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Embedding </a:t>
            </a:r>
          </a:p>
        </p:txBody>
      </p:sp>
      <p:sp>
        <p:nvSpPr>
          <p:cNvPr id="84" name="Rectangle 83">
            <a:extLst>
              <a:ext uri="{FF2B5EF4-FFF2-40B4-BE49-F238E27FC236}">
                <a16:creationId xmlns:a16="http://schemas.microsoft.com/office/drawing/2014/main" id="{EA994C6B-DCA2-8024-5168-9EE09A519685}"/>
              </a:ext>
            </a:extLst>
          </p:cNvPr>
          <p:cNvSpPr/>
          <p:nvPr/>
        </p:nvSpPr>
        <p:spPr>
          <a:xfrm>
            <a:off x="5186220" y="712638"/>
            <a:ext cx="1899988" cy="249129"/>
          </a:xfrm>
          <a:prstGeom prst="rect">
            <a:avLst/>
          </a:prstGeom>
          <a:solidFill>
            <a:srgbClr val="8064A2">
              <a:alpha val="30000"/>
            </a:srgbClr>
          </a:solidFill>
          <a:ln w="25400" cap="flat" cmpd="sng" algn="ctr">
            <a:solidFill>
              <a:srgbClr val="8064A2">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Experience</a:t>
            </a:r>
          </a:p>
        </p:txBody>
      </p:sp>
      <p:grpSp>
        <p:nvGrpSpPr>
          <p:cNvPr id="85" name="Group 84">
            <a:extLst>
              <a:ext uri="{FF2B5EF4-FFF2-40B4-BE49-F238E27FC236}">
                <a16:creationId xmlns:a16="http://schemas.microsoft.com/office/drawing/2014/main" id="{78329756-6C54-DBF2-5884-66B0F9DDC38D}"/>
              </a:ext>
            </a:extLst>
          </p:cNvPr>
          <p:cNvGrpSpPr/>
          <p:nvPr/>
        </p:nvGrpSpPr>
        <p:grpSpPr>
          <a:xfrm rot="5400000">
            <a:off x="7671315" y="783078"/>
            <a:ext cx="891229" cy="1709523"/>
            <a:chOff x="4283968" y="1691038"/>
            <a:chExt cx="1234607" cy="2033214"/>
          </a:xfrm>
        </p:grpSpPr>
        <p:sp>
          <p:nvSpPr>
            <p:cNvPr id="90" name="Oval 89">
              <a:extLst>
                <a:ext uri="{FF2B5EF4-FFF2-40B4-BE49-F238E27FC236}">
                  <a16:creationId xmlns:a16="http://schemas.microsoft.com/office/drawing/2014/main" id="{89C1A67D-0B7A-74D0-BBFA-FE7A12E6E457}"/>
                </a:ext>
              </a:extLst>
            </p:cNvPr>
            <p:cNvSpPr/>
            <p:nvPr/>
          </p:nvSpPr>
          <p:spPr>
            <a:xfrm>
              <a:off x="4289645" y="1691038"/>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cxnSp>
          <p:nvCxnSpPr>
            <p:cNvPr id="91" name="Straight Arrow Connector 90">
              <a:extLst>
                <a:ext uri="{FF2B5EF4-FFF2-40B4-BE49-F238E27FC236}">
                  <a16:creationId xmlns:a16="http://schemas.microsoft.com/office/drawing/2014/main" id="{86450B51-66AF-E162-DD12-6890C2E806ED}"/>
                </a:ext>
              </a:extLst>
            </p:cNvPr>
            <p:cNvCxnSpPr>
              <a:cxnSpLocks/>
              <a:stCxn id="108" idx="2"/>
              <a:endCxn id="105" idx="6"/>
            </p:cNvCxnSpPr>
            <p:nvPr/>
          </p:nvCxnSpPr>
          <p:spPr>
            <a:xfrm flipH="1">
              <a:off x="4535968" y="3211110"/>
              <a:ext cx="730607" cy="387778"/>
            </a:xfrm>
            <a:prstGeom prst="straightConnector1">
              <a:avLst/>
            </a:prstGeom>
            <a:noFill/>
            <a:ln w="28575" cap="flat" cmpd="sng" algn="ctr">
              <a:solidFill>
                <a:schemeClr val="bg1"/>
              </a:solidFill>
              <a:prstDash val="solid"/>
              <a:tailEnd type="none"/>
            </a:ln>
            <a:effectLst/>
          </p:spPr>
        </p:cxnSp>
        <p:cxnSp>
          <p:nvCxnSpPr>
            <p:cNvPr id="92" name="Straight Arrow Connector 91">
              <a:extLst>
                <a:ext uri="{FF2B5EF4-FFF2-40B4-BE49-F238E27FC236}">
                  <a16:creationId xmlns:a16="http://schemas.microsoft.com/office/drawing/2014/main" id="{95B5CD80-45BF-090F-ECD7-12C3883EF907}"/>
                </a:ext>
              </a:extLst>
            </p:cNvPr>
            <p:cNvCxnSpPr>
              <a:cxnSpLocks/>
              <a:stCxn id="108" idx="2"/>
              <a:endCxn id="104" idx="5"/>
            </p:cNvCxnSpPr>
            <p:nvPr/>
          </p:nvCxnSpPr>
          <p:spPr>
            <a:xfrm flipH="1" flipV="1">
              <a:off x="4499063" y="3095588"/>
              <a:ext cx="767512" cy="115522"/>
            </a:xfrm>
            <a:prstGeom prst="straightConnector1">
              <a:avLst/>
            </a:prstGeom>
            <a:noFill/>
            <a:ln w="28575" cap="flat" cmpd="sng" algn="ctr">
              <a:solidFill>
                <a:schemeClr val="bg1"/>
              </a:solidFill>
              <a:prstDash val="solid"/>
              <a:tailEnd type="none"/>
            </a:ln>
            <a:effectLst/>
          </p:spPr>
        </p:cxnSp>
        <p:cxnSp>
          <p:nvCxnSpPr>
            <p:cNvPr id="93" name="Straight Arrow Connector 92">
              <a:extLst>
                <a:ext uri="{FF2B5EF4-FFF2-40B4-BE49-F238E27FC236}">
                  <a16:creationId xmlns:a16="http://schemas.microsoft.com/office/drawing/2014/main" id="{65D6FA23-FAD5-CBFF-CCF0-E791542D7CF6}"/>
                </a:ext>
              </a:extLst>
            </p:cNvPr>
            <p:cNvCxnSpPr>
              <a:cxnSpLocks/>
              <a:stCxn id="108" idx="2"/>
              <a:endCxn id="103" idx="5"/>
            </p:cNvCxnSpPr>
            <p:nvPr/>
          </p:nvCxnSpPr>
          <p:spPr>
            <a:xfrm flipH="1" flipV="1">
              <a:off x="4501536" y="2500318"/>
              <a:ext cx="765039" cy="710792"/>
            </a:xfrm>
            <a:prstGeom prst="straightConnector1">
              <a:avLst/>
            </a:prstGeom>
            <a:noFill/>
            <a:ln w="28575" cap="flat" cmpd="sng" algn="ctr">
              <a:solidFill>
                <a:schemeClr val="bg1"/>
              </a:solidFill>
              <a:prstDash val="solid"/>
              <a:tailEnd type="none"/>
            </a:ln>
            <a:effectLst/>
          </p:spPr>
        </p:cxnSp>
        <p:cxnSp>
          <p:nvCxnSpPr>
            <p:cNvPr id="94" name="Straight Arrow Connector 93">
              <a:extLst>
                <a:ext uri="{FF2B5EF4-FFF2-40B4-BE49-F238E27FC236}">
                  <a16:creationId xmlns:a16="http://schemas.microsoft.com/office/drawing/2014/main" id="{989C20CD-9E86-83DB-9421-BBFDCD740085}"/>
                </a:ext>
              </a:extLst>
            </p:cNvPr>
            <p:cNvCxnSpPr>
              <a:cxnSpLocks/>
              <a:stCxn id="108" idx="2"/>
              <a:endCxn id="90" idx="4"/>
            </p:cNvCxnSpPr>
            <p:nvPr/>
          </p:nvCxnSpPr>
          <p:spPr>
            <a:xfrm flipH="1" flipV="1">
              <a:off x="4415645" y="1941767"/>
              <a:ext cx="850930" cy="1269343"/>
            </a:xfrm>
            <a:prstGeom prst="straightConnector1">
              <a:avLst/>
            </a:prstGeom>
            <a:noFill/>
            <a:ln w="28575" cap="flat" cmpd="sng" algn="ctr">
              <a:solidFill>
                <a:schemeClr val="bg1"/>
              </a:solidFill>
              <a:prstDash val="solid"/>
              <a:tailEnd type="none"/>
            </a:ln>
            <a:effectLst/>
          </p:spPr>
        </p:cxnSp>
        <p:cxnSp>
          <p:nvCxnSpPr>
            <p:cNvPr id="95" name="Straight Arrow Connector 94">
              <a:extLst>
                <a:ext uri="{FF2B5EF4-FFF2-40B4-BE49-F238E27FC236}">
                  <a16:creationId xmlns:a16="http://schemas.microsoft.com/office/drawing/2014/main" id="{584DD362-310B-3EDE-35F4-C3B6B83514BF}"/>
                </a:ext>
              </a:extLst>
            </p:cNvPr>
            <p:cNvCxnSpPr>
              <a:cxnSpLocks/>
              <a:stCxn id="107" idx="2"/>
              <a:endCxn id="105" idx="7"/>
            </p:cNvCxnSpPr>
            <p:nvPr/>
          </p:nvCxnSpPr>
          <p:spPr>
            <a:xfrm flipH="1">
              <a:off x="4499063" y="2697967"/>
              <a:ext cx="763049" cy="812274"/>
            </a:xfrm>
            <a:prstGeom prst="straightConnector1">
              <a:avLst/>
            </a:prstGeom>
            <a:noFill/>
            <a:ln w="28575" cap="flat" cmpd="sng" algn="ctr">
              <a:solidFill>
                <a:schemeClr val="bg1"/>
              </a:solidFill>
              <a:prstDash val="solid"/>
              <a:tailEnd type="none"/>
            </a:ln>
            <a:effectLst/>
          </p:spPr>
        </p:cxnSp>
        <p:cxnSp>
          <p:nvCxnSpPr>
            <p:cNvPr id="96" name="Straight Arrow Connector 95">
              <a:extLst>
                <a:ext uri="{FF2B5EF4-FFF2-40B4-BE49-F238E27FC236}">
                  <a16:creationId xmlns:a16="http://schemas.microsoft.com/office/drawing/2014/main" id="{E1715524-AE99-E28A-5BCE-2E2B8A2FD417}"/>
                </a:ext>
              </a:extLst>
            </p:cNvPr>
            <p:cNvCxnSpPr>
              <a:cxnSpLocks/>
              <a:stCxn id="107" idx="2"/>
              <a:endCxn id="104" idx="6"/>
            </p:cNvCxnSpPr>
            <p:nvPr/>
          </p:nvCxnSpPr>
          <p:spPr>
            <a:xfrm flipH="1">
              <a:off x="4535968" y="2697967"/>
              <a:ext cx="726144" cy="308975"/>
            </a:xfrm>
            <a:prstGeom prst="straightConnector1">
              <a:avLst/>
            </a:prstGeom>
            <a:noFill/>
            <a:ln w="28575" cap="flat" cmpd="sng" algn="ctr">
              <a:solidFill>
                <a:schemeClr val="bg1"/>
              </a:solidFill>
              <a:prstDash val="solid"/>
              <a:tailEnd type="none"/>
            </a:ln>
            <a:effectLst/>
          </p:spPr>
        </p:cxnSp>
        <p:cxnSp>
          <p:nvCxnSpPr>
            <p:cNvPr id="97" name="Straight Arrow Connector 96">
              <a:extLst>
                <a:ext uri="{FF2B5EF4-FFF2-40B4-BE49-F238E27FC236}">
                  <a16:creationId xmlns:a16="http://schemas.microsoft.com/office/drawing/2014/main" id="{A2B3FD91-22C3-B352-06B7-A0720FCE5904}"/>
                </a:ext>
              </a:extLst>
            </p:cNvPr>
            <p:cNvCxnSpPr>
              <a:cxnSpLocks/>
              <a:stCxn id="107" idx="2"/>
              <a:endCxn id="103" idx="6"/>
            </p:cNvCxnSpPr>
            <p:nvPr/>
          </p:nvCxnSpPr>
          <p:spPr>
            <a:xfrm flipH="1" flipV="1">
              <a:off x="4538441" y="2411672"/>
              <a:ext cx="723671" cy="286295"/>
            </a:xfrm>
            <a:prstGeom prst="straightConnector1">
              <a:avLst/>
            </a:prstGeom>
            <a:noFill/>
            <a:ln w="28575" cap="flat" cmpd="sng" algn="ctr">
              <a:solidFill>
                <a:schemeClr val="bg1"/>
              </a:solidFill>
              <a:prstDash val="solid"/>
              <a:tailEnd type="none"/>
            </a:ln>
            <a:effectLst/>
          </p:spPr>
        </p:cxnSp>
        <p:cxnSp>
          <p:nvCxnSpPr>
            <p:cNvPr id="98" name="Straight Arrow Connector 97">
              <a:extLst>
                <a:ext uri="{FF2B5EF4-FFF2-40B4-BE49-F238E27FC236}">
                  <a16:creationId xmlns:a16="http://schemas.microsoft.com/office/drawing/2014/main" id="{7666C377-6C3E-F9B9-2FD4-CE693A305285}"/>
                </a:ext>
              </a:extLst>
            </p:cNvPr>
            <p:cNvCxnSpPr>
              <a:cxnSpLocks/>
              <a:stCxn id="107" idx="2"/>
              <a:endCxn id="90" idx="5"/>
            </p:cNvCxnSpPr>
            <p:nvPr/>
          </p:nvCxnSpPr>
          <p:spPr>
            <a:xfrm flipH="1" flipV="1">
              <a:off x="4504740" y="1905049"/>
              <a:ext cx="757372" cy="792918"/>
            </a:xfrm>
            <a:prstGeom prst="straightConnector1">
              <a:avLst/>
            </a:prstGeom>
            <a:noFill/>
            <a:ln w="28575" cap="flat" cmpd="sng" algn="ctr">
              <a:solidFill>
                <a:schemeClr val="bg1"/>
              </a:solidFill>
              <a:prstDash val="solid"/>
              <a:tailEnd type="none"/>
            </a:ln>
            <a:effectLst/>
          </p:spPr>
        </p:cxnSp>
        <p:cxnSp>
          <p:nvCxnSpPr>
            <p:cNvPr id="99" name="Straight Arrow Connector 98">
              <a:extLst>
                <a:ext uri="{FF2B5EF4-FFF2-40B4-BE49-F238E27FC236}">
                  <a16:creationId xmlns:a16="http://schemas.microsoft.com/office/drawing/2014/main" id="{79D5883B-2425-886F-0CC8-10D68F6A9419}"/>
                </a:ext>
              </a:extLst>
            </p:cNvPr>
            <p:cNvCxnSpPr>
              <a:cxnSpLocks/>
              <a:stCxn id="106" idx="2"/>
              <a:endCxn id="90" idx="6"/>
            </p:cNvCxnSpPr>
            <p:nvPr/>
          </p:nvCxnSpPr>
          <p:spPr>
            <a:xfrm flipH="1" flipV="1">
              <a:off x="4541645" y="1816403"/>
              <a:ext cx="723983" cy="378136"/>
            </a:xfrm>
            <a:prstGeom prst="straightConnector1">
              <a:avLst/>
            </a:prstGeom>
            <a:noFill/>
            <a:ln w="28575" cap="flat" cmpd="sng" algn="ctr">
              <a:solidFill>
                <a:schemeClr val="bg1"/>
              </a:solidFill>
              <a:prstDash val="solid"/>
              <a:tailEnd type="none"/>
            </a:ln>
            <a:effectLst/>
          </p:spPr>
        </p:cxnSp>
        <p:cxnSp>
          <p:nvCxnSpPr>
            <p:cNvPr id="100" name="Straight Arrow Connector 99">
              <a:extLst>
                <a:ext uri="{FF2B5EF4-FFF2-40B4-BE49-F238E27FC236}">
                  <a16:creationId xmlns:a16="http://schemas.microsoft.com/office/drawing/2014/main" id="{0C5AED09-6225-E0CD-9C5C-02E63D79646E}"/>
                </a:ext>
              </a:extLst>
            </p:cNvPr>
            <p:cNvCxnSpPr>
              <a:cxnSpLocks/>
              <a:stCxn id="106" idx="2"/>
              <a:endCxn id="103" idx="7"/>
            </p:cNvCxnSpPr>
            <p:nvPr/>
          </p:nvCxnSpPr>
          <p:spPr>
            <a:xfrm flipH="1">
              <a:off x="4501536" y="2194539"/>
              <a:ext cx="764092" cy="128486"/>
            </a:xfrm>
            <a:prstGeom prst="straightConnector1">
              <a:avLst/>
            </a:prstGeom>
            <a:noFill/>
            <a:ln w="28575" cap="flat" cmpd="sng" algn="ctr">
              <a:solidFill>
                <a:schemeClr val="bg1"/>
              </a:solidFill>
              <a:prstDash val="solid"/>
              <a:tailEnd type="none"/>
            </a:ln>
            <a:effectLst/>
          </p:spPr>
        </p:cxnSp>
        <p:cxnSp>
          <p:nvCxnSpPr>
            <p:cNvPr id="101" name="Straight Arrow Connector 100">
              <a:extLst>
                <a:ext uri="{FF2B5EF4-FFF2-40B4-BE49-F238E27FC236}">
                  <a16:creationId xmlns:a16="http://schemas.microsoft.com/office/drawing/2014/main" id="{DFCE314F-BB75-D2D3-83E4-BAAC0ECE3241}"/>
                </a:ext>
              </a:extLst>
            </p:cNvPr>
            <p:cNvCxnSpPr>
              <a:cxnSpLocks/>
              <a:stCxn id="106" idx="2"/>
              <a:endCxn id="104" idx="7"/>
            </p:cNvCxnSpPr>
            <p:nvPr/>
          </p:nvCxnSpPr>
          <p:spPr>
            <a:xfrm flipH="1">
              <a:off x="4499063" y="2194539"/>
              <a:ext cx="766565" cy="723756"/>
            </a:xfrm>
            <a:prstGeom prst="straightConnector1">
              <a:avLst/>
            </a:prstGeom>
            <a:noFill/>
            <a:ln w="28575" cap="flat" cmpd="sng" algn="ctr">
              <a:solidFill>
                <a:schemeClr val="bg1"/>
              </a:solidFill>
              <a:prstDash val="solid"/>
              <a:tailEnd type="none"/>
            </a:ln>
            <a:effectLst/>
          </p:spPr>
        </p:cxnSp>
        <p:cxnSp>
          <p:nvCxnSpPr>
            <p:cNvPr id="102" name="Straight Arrow Connector 101">
              <a:extLst>
                <a:ext uri="{FF2B5EF4-FFF2-40B4-BE49-F238E27FC236}">
                  <a16:creationId xmlns:a16="http://schemas.microsoft.com/office/drawing/2014/main" id="{F49FFAB7-6B3D-B261-0BE6-9DAD468BAC9C}"/>
                </a:ext>
              </a:extLst>
            </p:cNvPr>
            <p:cNvCxnSpPr>
              <a:cxnSpLocks/>
              <a:stCxn id="106" idx="2"/>
              <a:endCxn id="105" idx="0"/>
            </p:cNvCxnSpPr>
            <p:nvPr/>
          </p:nvCxnSpPr>
          <p:spPr>
            <a:xfrm flipH="1">
              <a:off x="4409968" y="2194539"/>
              <a:ext cx="855660" cy="1278984"/>
            </a:xfrm>
            <a:prstGeom prst="straightConnector1">
              <a:avLst/>
            </a:prstGeom>
            <a:noFill/>
            <a:ln w="28575" cap="flat" cmpd="sng" algn="ctr">
              <a:solidFill>
                <a:schemeClr val="bg1"/>
              </a:solidFill>
              <a:prstDash val="solid"/>
              <a:tailEnd type="none"/>
            </a:ln>
            <a:effectLst/>
          </p:spPr>
        </p:cxnSp>
        <p:sp>
          <p:nvSpPr>
            <p:cNvPr id="103" name="Oval 102">
              <a:extLst>
                <a:ext uri="{FF2B5EF4-FFF2-40B4-BE49-F238E27FC236}">
                  <a16:creationId xmlns:a16="http://schemas.microsoft.com/office/drawing/2014/main" id="{3FDDA00E-E3D5-6A0C-B21B-D469195BA566}"/>
                </a:ext>
              </a:extLst>
            </p:cNvPr>
            <p:cNvSpPr/>
            <p:nvPr/>
          </p:nvSpPr>
          <p:spPr>
            <a:xfrm>
              <a:off x="4286441" y="2286307"/>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4" name="Oval 103">
              <a:extLst>
                <a:ext uri="{FF2B5EF4-FFF2-40B4-BE49-F238E27FC236}">
                  <a16:creationId xmlns:a16="http://schemas.microsoft.com/office/drawing/2014/main" id="{E869AD05-C906-E556-077C-025B42ABA909}"/>
                </a:ext>
              </a:extLst>
            </p:cNvPr>
            <p:cNvSpPr/>
            <p:nvPr/>
          </p:nvSpPr>
          <p:spPr>
            <a:xfrm>
              <a:off x="4283968" y="2881577"/>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5" name="Oval 104">
              <a:extLst>
                <a:ext uri="{FF2B5EF4-FFF2-40B4-BE49-F238E27FC236}">
                  <a16:creationId xmlns:a16="http://schemas.microsoft.com/office/drawing/2014/main" id="{E946DD25-91AC-2C27-31F3-F62EB2624255}"/>
                </a:ext>
              </a:extLst>
            </p:cNvPr>
            <p:cNvSpPr/>
            <p:nvPr/>
          </p:nvSpPr>
          <p:spPr>
            <a:xfrm>
              <a:off x="4283968" y="3473523"/>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6" name="Oval 105">
              <a:extLst>
                <a:ext uri="{FF2B5EF4-FFF2-40B4-BE49-F238E27FC236}">
                  <a16:creationId xmlns:a16="http://schemas.microsoft.com/office/drawing/2014/main" id="{CC80A9BA-5F13-A16D-454B-0B4C0517D807}"/>
                </a:ext>
              </a:extLst>
            </p:cNvPr>
            <p:cNvSpPr/>
            <p:nvPr/>
          </p:nvSpPr>
          <p:spPr>
            <a:xfrm>
              <a:off x="5265628" y="2069174"/>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7" name="Oval 106">
              <a:extLst>
                <a:ext uri="{FF2B5EF4-FFF2-40B4-BE49-F238E27FC236}">
                  <a16:creationId xmlns:a16="http://schemas.microsoft.com/office/drawing/2014/main" id="{990E3CAF-28A5-07C4-84CA-F36704BEEBE0}"/>
                </a:ext>
              </a:extLst>
            </p:cNvPr>
            <p:cNvSpPr/>
            <p:nvPr/>
          </p:nvSpPr>
          <p:spPr>
            <a:xfrm>
              <a:off x="5262112" y="2572602"/>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108" name="Oval 107">
              <a:extLst>
                <a:ext uri="{FF2B5EF4-FFF2-40B4-BE49-F238E27FC236}">
                  <a16:creationId xmlns:a16="http://schemas.microsoft.com/office/drawing/2014/main" id="{D370C3E4-7F37-0843-8D90-099A46614EA5}"/>
                </a:ext>
              </a:extLst>
            </p:cNvPr>
            <p:cNvSpPr/>
            <p:nvPr/>
          </p:nvSpPr>
          <p:spPr>
            <a:xfrm>
              <a:off x="5266575" y="3085745"/>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grpSp>
      <p:sp>
        <p:nvSpPr>
          <p:cNvPr id="86" name="Rounded Rectangle 3">
            <a:extLst>
              <a:ext uri="{FF2B5EF4-FFF2-40B4-BE49-F238E27FC236}">
                <a16:creationId xmlns:a16="http://schemas.microsoft.com/office/drawing/2014/main" id="{39BE2C5E-7D63-D6AB-E3E3-F8F66AB26E9A}"/>
              </a:ext>
            </a:extLst>
          </p:cNvPr>
          <p:cNvSpPr/>
          <p:nvPr/>
        </p:nvSpPr>
        <p:spPr>
          <a:xfrm>
            <a:off x="323529" y="5127564"/>
            <a:ext cx="8712967" cy="44294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Input (Observations)</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cxnSp>
        <p:nvCxnSpPr>
          <p:cNvPr id="87" name="Elbow Connector 21">
            <a:extLst>
              <a:ext uri="{FF2B5EF4-FFF2-40B4-BE49-F238E27FC236}">
                <a16:creationId xmlns:a16="http://schemas.microsoft.com/office/drawing/2014/main" id="{6EFD5BEA-65E6-D31F-E71D-FE2AC5BCC54B}"/>
              </a:ext>
            </a:extLst>
          </p:cNvPr>
          <p:cNvCxnSpPr>
            <a:cxnSpLocks/>
            <a:stCxn id="86" idx="1"/>
            <a:endCxn id="60" idx="1"/>
          </p:cNvCxnSpPr>
          <p:nvPr/>
        </p:nvCxnSpPr>
        <p:spPr>
          <a:xfrm rot="10800000">
            <a:off x="323529" y="395639"/>
            <a:ext cx="1" cy="4953397"/>
          </a:xfrm>
          <a:prstGeom prst="bentConnector3">
            <a:avLst>
              <a:gd name="adj1" fmla="val 22860100000"/>
            </a:avLst>
          </a:prstGeom>
          <a:noFill/>
          <a:ln w="38100" cap="flat" cmpd="sng" algn="ctr">
            <a:solidFill>
              <a:schemeClr val="bg1"/>
            </a:solidFill>
            <a:prstDash val="solid"/>
            <a:tailEnd type="arrow"/>
          </a:ln>
          <a:effectLst/>
        </p:spPr>
      </p:cxnSp>
      <p:sp>
        <p:nvSpPr>
          <p:cNvPr id="88" name="Rectangle 87">
            <a:extLst>
              <a:ext uri="{FF2B5EF4-FFF2-40B4-BE49-F238E27FC236}">
                <a16:creationId xmlns:a16="http://schemas.microsoft.com/office/drawing/2014/main" id="{8019FC70-5C4E-64FB-02C2-8F8DC76E3604}"/>
              </a:ext>
            </a:extLst>
          </p:cNvPr>
          <p:cNvSpPr/>
          <p:nvPr/>
        </p:nvSpPr>
        <p:spPr>
          <a:xfrm>
            <a:off x="3223638" y="2843608"/>
            <a:ext cx="3824566" cy="252866"/>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Interval</a:t>
            </a:r>
          </a:p>
        </p:txBody>
      </p:sp>
      <p:cxnSp>
        <p:nvCxnSpPr>
          <p:cNvPr id="89" name="Straight Connector 88">
            <a:extLst>
              <a:ext uri="{FF2B5EF4-FFF2-40B4-BE49-F238E27FC236}">
                <a16:creationId xmlns:a16="http://schemas.microsoft.com/office/drawing/2014/main" id="{085DCEFD-9BB3-A388-564E-630AEB4B1F55}"/>
              </a:ext>
            </a:extLst>
          </p:cNvPr>
          <p:cNvCxnSpPr>
            <a:cxnSpLocks/>
          </p:cNvCxnSpPr>
          <p:nvPr/>
        </p:nvCxnSpPr>
        <p:spPr>
          <a:xfrm flipV="1">
            <a:off x="5124136" y="4375963"/>
            <a:ext cx="2950580" cy="8530"/>
          </a:xfrm>
          <a:prstGeom prst="line">
            <a:avLst/>
          </a:prstGeom>
          <a:noFill/>
          <a:ln w="38100" cap="flat" cmpd="sng" algn="ctr">
            <a:solidFill>
              <a:schemeClr val="bg1"/>
            </a:solidFill>
            <a:prstDash val="solid"/>
          </a:ln>
          <a:effectLst>
            <a:outerShdw blurRad="40000" dist="23000" dir="5400000" rotWithShape="0">
              <a:srgbClr val="000000">
                <a:alpha val="35000"/>
              </a:srgbClr>
            </a:outerShdw>
          </a:effectLst>
        </p:spPr>
      </p:cxnSp>
      <p:grpSp>
        <p:nvGrpSpPr>
          <p:cNvPr id="109" name="Group 108">
            <a:extLst>
              <a:ext uri="{FF2B5EF4-FFF2-40B4-BE49-F238E27FC236}">
                <a16:creationId xmlns:a16="http://schemas.microsoft.com/office/drawing/2014/main" id="{8ED11A06-ACC8-FB3A-87B4-80FA2C398103}"/>
              </a:ext>
            </a:extLst>
          </p:cNvPr>
          <p:cNvGrpSpPr/>
          <p:nvPr/>
        </p:nvGrpSpPr>
        <p:grpSpPr>
          <a:xfrm>
            <a:off x="5530270" y="1036995"/>
            <a:ext cx="1211888" cy="1146710"/>
            <a:chOff x="2197223" y="409228"/>
            <a:chExt cx="1852707" cy="1872208"/>
          </a:xfrm>
        </p:grpSpPr>
        <p:sp>
          <p:nvSpPr>
            <p:cNvPr id="110" name="Oval 109">
              <a:extLst>
                <a:ext uri="{FF2B5EF4-FFF2-40B4-BE49-F238E27FC236}">
                  <a16:creationId xmlns:a16="http://schemas.microsoft.com/office/drawing/2014/main" id="{A73AD36F-D62A-C557-2891-EB13DB974F10}"/>
                </a:ext>
              </a:extLst>
            </p:cNvPr>
            <p:cNvSpPr/>
            <p:nvPr/>
          </p:nvSpPr>
          <p:spPr>
            <a:xfrm>
              <a:off x="2489567" y="710869"/>
              <a:ext cx="1260000" cy="1260000"/>
            </a:xfrm>
            <a:prstGeom prst="ellipse">
              <a:avLst/>
            </a:prstGeom>
            <a:solidFill>
              <a:sysClr val="window" lastClr="FFFFFF">
                <a:lumMod val="85000"/>
              </a:sysClr>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black"/>
                </a:solidFill>
                <a:effectLst/>
                <a:uLnTx/>
                <a:uFillTx/>
                <a:latin typeface="Calibri"/>
                <a:ea typeface="MS PGothic" pitchFamily="34" charset="-128"/>
                <a:cs typeface="+mn-cs"/>
              </a:endParaRPr>
            </a:p>
          </p:txBody>
        </p:sp>
        <p:cxnSp>
          <p:nvCxnSpPr>
            <p:cNvPr id="111" name="Straight Arrow Connector 110">
              <a:extLst>
                <a:ext uri="{FF2B5EF4-FFF2-40B4-BE49-F238E27FC236}">
                  <a16:creationId xmlns:a16="http://schemas.microsoft.com/office/drawing/2014/main" id="{67F92FFB-DCA4-FECE-869C-67431D855227}"/>
                </a:ext>
              </a:extLst>
            </p:cNvPr>
            <p:cNvCxnSpPr>
              <a:cxnSpLocks/>
            </p:cNvCxnSpPr>
            <p:nvPr/>
          </p:nvCxnSpPr>
          <p:spPr>
            <a:xfrm flipH="1">
              <a:off x="3114863" y="409228"/>
              <a:ext cx="7177" cy="1872208"/>
            </a:xfrm>
            <a:prstGeom prst="straightConnector1">
              <a:avLst/>
            </a:prstGeom>
            <a:noFill/>
            <a:ln w="38100" cap="flat" cmpd="sng" algn="ctr">
              <a:solidFill>
                <a:schemeClr val="bg1"/>
              </a:solidFill>
              <a:prstDash val="solid"/>
              <a:headEnd type="arrow"/>
              <a:tailEnd type="arrow"/>
            </a:ln>
            <a:effectLst>
              <a:outerShdw blurRad="40000" dist="23000" dir="5400000" rotWithShape="0">
                <a:srgbClr val="000000">
                  <a:alpha val="35000"/>
                </a:srgbClr>
              </a:outerShdw>
            </a:effectLst>
          </p:spPr>
        </p:cxnSp>
        <p:cxnSp>
          <p:nvCxnSpPr>
            <p:cNvPr id="112" name="Straight Arrow Connector 111">
              <a:extLst>
                <a:ext uri="{FF2B5EF4-FFF2-40B4-BE49-F238E27FC236}">
                  <a16:creationId xmlns:a16="http://schemas.microsoft.com/office/drawing/2014/main" id="{16585354-73DC-0138-BAAC-A2977758E3B9}"/>
                </a:ext>
              </a:extLst>
            </p:cNvPr>
            <p:cNvCxnSpPr>
              <a:cxnSpLocks/>
            </p:cNvCxnSpPr>
            <p:nvPr/>
          </p:nvCxnSpPr>
          <p:spPr>
            <a:xfrm>
              <a:off x="2197223" y="1317602"/>
              <a:ext cx="1852707" cy="0"/>
            </a:xfrm>
            <a:prstGeom prst="straightConnector1">
              <a:avLst/>
            </a:prstGeom>
            <a:noFill/>
            <a:ln w="38100" cap="flat" cmpd="sng" algn="ctr">
              <a:solidFill>
                <a:schemeClr val="bg1"/>
              </a:solidFill>
              <a:prstDash val="solid"/>
              <a:headEnd type="arrow"/>
              <a:tailEnd type="arrow"/>
            </a:ln>
            <a:effectLst>
              <a:outerShdw blurRad="40000" dist="23000" dir="5400000" rotWithShape="0">
                <a:srgbClr val="000000">
                  <a:alpha val="35000"/>
                </a:srgbClr>
              </a:outerShdw>
            </a:effectLst>
          </p:spPr>
        </p:cxnSp>
        <p:sp>
          <p:nvSpPr>
            <p:cNvPr id="113" name="Oval 112">
              <a:extLst>
                <a:ext uri="{FF2B5EF4-FFF2-40B4-BE49-F238E27FC236}">
                  <a16:creationId xmlns:a16="http://schemas.microsoft.com/office/drawing/2014/main" id="{35317C5A-1267-58E3-846D-BD1B84DA8A45}"/>
                </a:ext>
              </a:extLst>
            </p:cNvPr>
            <p:cNvSpPr/>
            <p:nvPr/>
          </p:nvSpPr>
          <p:spPr>
            <a:xfrm>
              <a:off x="3264623" y="854359"/>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4" name="Oval 113">
              <a:extLst>
                <a:ext uri="{FF2B5EF4-FFF2-40B4-BE49-F238E27FC236}">
                  <a16:creationId xmlns:a16="http://schemas.microsoft.com/office/drawing/2014/main" id="{7C495823-8F2E-A4A3-826F-B1572266117B}"/>
                </a:ext>
              </a:extLst>
            </p:cNvPr>
            <p:cNvSpPr/>
            <p:nvPr/>
          </p:nvSpPr>
          <p:spPr>
            <a:xfrm>
              <a:off x="3553328" y="1067688"/>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5" name="Oval 114">
              <a:extLst>
                <a:ext uri="{FF2B5EF4-FFF2-40B4-BE49-F238E27FC236}">
                  <a16:creationId xmlns:a16="http://schemas.microsoft.com/office/drawing/2014/main" id="{120F4ED9-C0D7-174A-C5C0-C3EB8E15A795}"/>
                </a:ext>
              </a:extLst>
            </p:cNvPr>
            <p:cNvSpPr/>
            <p:nvPr/>
          </p:nvSpPr>
          <p:spPr>
            <a:xfrm>
              <a:off x="3302823" y="1799000"/>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6" name="Oval 115">
              <a:extLst>
                <a:ext uri="{FF2B5EF4-FFF2-40B4-BE49-F238E27FC236}">
                  <a16:creationId xmlns:a16="http://schemas.microsoft.com/office/drawing/2014/main" id="{C24B1C05-F890-ED2B-EF8F-AEDE9B281653}"/>
                </a:ext>
              </a:extLst>
            </p:cNvPr>
            <p:cNvSpPr/>
            <p:nvPr/>
          </p:nvSpPr>
          <p:spPr>
            <a:xfrm>
              <a:off x="2838116" y="1664831"/>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7" name="Oval 116">
              <a:extLst>
                <a:ext uri="{FF2B5EF4-FFF2-40B4-BE49-F238E27FC236}">
                  <a16:creationId xmlns:a16="http://schemas.microsoft.com/office/drawing/2014/main" id="{E245BD34-A4D4-5BF5-6C07-25A023B99E20}"/>
                </a:ext>
              </a:extLst>
            </p:cNvPr>
            <p:cNvSpPr/>
            <p:nvPr/>
          </p:nvSpPr>
          <p:spPr>
            <a:xfrm>
              <a:off x="2927337" y="1112681"/>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8" name="Oval 117">
              <a:extLst>
                <a:ext uri="{FF2B5EF4-FFF2-40B4-BE49-F238E27FC236}">
                  <a16:creationId xmlns:a16="http://schemas.microsoft.com/office/drawing/2014/main" id="{1D7609ED-419E-1F36-4B5E-ACEFB67C38EE}"/>
                </a:ext>
              </a:extLst>
            </p:cNvPr>
            <p:cNvSpPr/>
            <p:nvPr/>
          </p:nvSpPr>
          <p:spPr>
            <a:xfrm>
              <a:off x="2704574" y="1084411"/>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19" name="Oval 118">
              <a:extLst>
                <a:ext uri="{FF2B5EF4-FFF2-40B4-BE49-F238E27FC236}">
                  <a16:creationId xmlns:a16="http://schemas.microsoft.com/office/drawing/2014/main" id="{FB75827D-4ECA-964C-7EAD-83754C2DFEF5}"/>
                </a:ext>
              </a:extLst>
            </p:cNvPr>
            <p:cNvSpPr/>
            <p:nvPr/>
          </p:nvSpPr>
          <p:spPr>
            <a:xfrm>
              <a:off x="2939204" y="802114"/>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sp>
          <p:nvSpPr>
            <p:cNvPr id="120" name="Oval 119">
              <a:extLst>
                <a:ext uri="{FF2B5EF4-FFF2-40B4-BE49-F238E27FC236}">
                  <a16:creationId xmlns:a16="http://schemas.microsoft.com/office/drawing/2014/main" id="{EA8F0BE5-2E60-B132-8D7D-9F1F7A0EDE7F}"/>
                </a:ext>
              </a:extLst>
            </p:cNvPr>
            <p:cNvSpPr/>
            <p:nvPr/>
          </p:nvSpPr>
          <p:spPr>
            <a:xfrm>
              <a:off x="3491550" y="1625470"/>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S PGothic" pitchFamily="34" charset="-128"/>
                <a:cs typeface="+mn-cs"/>
              </a:endParaRPr>
            </a:p>
          </p:txBody>
        </p:sp>
      </p:grpSp>
      <p:grpSp>
        <p:nvGrpSpPr>
          <p:cNvPr id="121" name="Group 120">
            <a:extLst>
              <a:ext uri="{FF2B5EF4-FFF2-40B4-BE49-F238E27FC236}">
                <a16:creationId xmlns:a16="http://schemas.microsoft.com/office/drawing/2014/main" id="{7000A93B-9475-9249-1B69-E5F4FF239BA9}"/>
              </a:ext>
            </a:extLst>
          </p:cNvPr>
          <p:cNvGrpSpPr/>
          <p:nvPr/>
        </p:nvGrpSpPr>
        <p:grpSpPr>
          <a:xfrm>
            <a:off x="3449434" y="1017648"/>
            <a:ext cx="1430192" cy="1109188"/>
            <a:chOff x="4427984" y="2425452"/>
            <a:chExt cx="1948928" cy="1656184"/>
          </a:xfrm>
        </p:grpSpPr>
        <p:sp>
          <p:nvSpPr>
            <p:cNvPr id="122" name="Freeform: Shape 121">
              <a:extLst>
                <a:ext uri="{FF2B5EF4-FFF2-40B4-BE49-F238E27FC236}">
                  <a16:creationId xmlns:a16="http://schemas.microsoft.com/office/drawing/2014/main" id="{99467E20-13EF-EB4E-E806-7B7CAE2BE3FC}"/>
                </a:ext>
              </a:extLst>
            </p:cNvPr>
            <p:cNvSpPr/>
            <p:nvPr/>
          </p:nvSpPr>
          <p:spPr>
            <a:xfrm>
              <a:off x="4762965" y="2785492"/>
              <a:ext cx="1527835" cy="1224101"/>
            </a:xfrm>
            <a:custGeom>
              <a:avLst/>
              <a:gdLst>
                <a:gd name="connsiteX0" fmla="*/ 397565 w 1169978"/>
                <a:gd name="connsiteY0" fmla="*/ 0 h 925759"/>
                <a:gd name="connsiteX1" fmla="*/ 397565 w 1169978"/>
                <a:gd name="connsiteY1" fmla="*/ 0 h 925759"/>
                <a:gd name="connsiteX2" fmla="*/ 437322 w 1169978"/>
                <a:gd name="connsiteY2" fmla="*/ 39757 h 925759"/>
                <a:gd name="connsiteX3" fmla="*/ 976875 w 1169978"/>
                <a:gd name="connsiteY3" fmla="*/ 56795 h 925759"/>
                <a:gd name="connsiteX4" fmla="*/ 1169978 w 1169978"/>
                <a:gd name="connsiteY4" fmla="*/ 579309 h 925759"/>
                <a:gd name="connsiteX5" fmla="*/ 709938 w 1169978"/>
                <a:gd name="connsiteY5" fmla="*/ 925759 h 925759"/>
                <a:gd name="connsiteX6" fmla="*/ 0 w 1169978"/>
                <a:gd name="connsiteY6" fmla="*/ 590668 h 925759"/>
                <a:gd name="connsiteX7" fmla="*/ 397565 w 1169978"/>
                <a:gd name="connsiteY7" fmla="*/ 0 h 9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978" h="925759">
                  <a:moveTo>
                    <a:pt x="397565" y="0"/>
                  </a:moveTo>
                  <a:lnTo>
                    <a:pt x="397565" y="0"/>
                  </a:lnTo>
                  <a:cubicBezTo>
                    <a:pt x="410817" y="13252"/>
                    <a:pt x="418670" y="37928"/>
                    <a:pt x="437322" y="39757"/>
                  </a:cubicBezTo>
                  <a:cubicBezTo>
                    <a:pt x="616404" y="57314"/>
                    <a:pt x="976875" y="56795"/>
                    <a:pt x="976875" y="56795"/>
                  </a:cubicBezTo>
                  <a:lnTo>
                    <a:pt x="1169978" y="579309"/>
                  </a:lnTo>
                  <a:lnTo>
                    <a:pt x="709938" y="925759"/>
                  </a:lnTo>
                  <a:lnTo>
                    <a:pt x="0" y="590668"/>
                  </a:lnTo>
                  <a:lnTo>
                    <a:pt x="397565" y="0"/>
                  </a:lnTo>
                  <a:close/>
                </a:path>
              </a:pathLst>
            </a:custGeom>
            <a:gradFill>
              <a:gsLst>
                <a:gs pos="0">
                  <a:schemeClr val="bg1">
                    <a:lumMod val="75000"/>
                  </a:schemeClr>
                </a:gs>
                <a:gs pos="100000">
                  <a:schemeClr val="bg1">
                    <a:lumMod val="5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MT" sz="2400" b="0" i="0" u="none" strike="noStrike" kern="1200" cap="none" spc="0" normalizeH="0" baseline="0" noProof="0">
                <a:ln>
                  <a:noFill/>
                </a:ln>
                <a:solidFill>
                  <a:prstClr val="white"/>
                </a:solidFill>
                <a:effectLst/>
                <a:uLnTx/>
                <a:uFillTx/>
                <a:latin typeface="Calibri"/>
                <a:ea typeface="+mn-ea"/>
                <a:cs typeface="+mn-cs"/>
              </a:endParaRPr>
            </a:p>
          </p:txBody>
        </p:sp>
        <p:sp>
          <p:nvSpPr>
            <p:cNvPr id="123" name="Freeform: Shape 122">
              <a:extLst>
                <a:ext uri="{FF2B5EF4-FFF2-40B4-BE49-F238E27FC236}">
                  <a16:creationId xmlns:a16="http://schemas.microsoft.com/office/drawing/2014/main" id="{F2452F07-BB43-389E-57E3-4A4DAF1851BE}"/>
                </a:ext>
              </a:extLst>
            </p:cNvPr>
            <p:cNvSpPr/>
            <p:nvPr/>
          </p:nvSpPr>
          <p:spPr>
            <a:xfrm>
              <a:off x="4912770" y="2890867"/>
              <a:ext cx="1169978" cy="925759"/>
            </a:xfrm>
            <a:custGeom>
              <a:avLst/>
              <a:gdLst>
                <a:gd name="connsiteX0" fmla="*/ 397565 w 1169978"/>
                <a:gd name="connsiteY0" fmla="*/ 0 h 925759"/>
                <a:gd name="connsiteX1" fmla="*/ 397565 w 1169978"/>
                <a:gd name="connsiteY1" fmla="*/ 0 h 925759"/>
                <a:gd name="connsiteX2" fmla="*/ 437322 w 1169978"/>
                <a:gd name="connsiteY2" fmla="*/ 39757 h 925759"/>
                <a:gd name="connsiteX3" fmla="*/ 976875 w 1169978"/>
                <a:gd name="connsiteY3" fmla="*/ 56795 h 925759"/>
                <a:gd name="connsiteX4" fmla="*/ 1169978 w 1169978"/>
                <a:gd name="connsiteY4" fmla="*/ 579309 h 925759"/>
                <a:gd name="connsiteX5" fmla="*/ 709938 w 1169978"/>
                <a:gd name="connsiteY5" fmla="*/ 925759 h 925759"/>
                <a:gd name="connsiteX6" fmla="*/ 0 w 1169978"/>
                <a:gd name="connsiteY6" fmla="*/ 590668 h 925759"/>
                <a:gd name="connsiteX7" fmla="*/ 397565 w 1169978"/>
                <a:gd name="connsiteY7" fmla="*/ 0 h 9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978" h="925759">
                  <a:moveTo>
                    <a:pt x="397565" y="0"/>
                  </a:moveTo>
                  <a:lnTo>
                    <a:pt x="397565" y="0"/>
                  </a:lnTo>
                  <a:cubicBezTo>
                    <a:pt x="410817" y="13252"/>
                    <a:pt x="418670" y="37928"/>
                    <a:pt x="437322" y="39757"/>
                  </a:cubicBezTo>
                  <a:cubicBezTo>
                    <a:pt x="616404" y="57314"/>
                    <a:pt x="976875" y="56795"/>
                    <a:pt x="976875" y="56795"/>
                  </a:cubicBezTo>
                  <a:lnTo>
                    <a:pt x="1169978" y="579309"/>
                  </a:lnTo>
                  <a:lnTo>
                    <a:pt x="709938" y="925759"/>
                  </a:lnTo>
                  <a:lnTo>
                    <a:pt x="0" y="590668"/>
                  </a:lnTo>
                  <a:lnTo>
                    <a:pt x="397565" y="0"/>
                  </a:lnTo>
                  <a:close/>
                </a:path>
              </a:pathLst>
            </a:custGeom>
            <a:gradFill>
              <a:gsLst>
                <a:gs pos="0">
                  <a:schemeClr val="bg1">
                    <a:lumMod val="75000"/>
                  </a:schemeClr>
                </a:gs>
                <a:gs pos="100000">
                  <a:schemeClr val="bg1">
                    <a:lumMod val="5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MT"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124" name="Straight Connector 123">
              <a:extLst>
                <a:ext uri="{FF2B5EF4-FFF2-40B4-BE49-F238E27FC236}">
                  <a16:creationId xmlns:a16="http://schemas.microsoft.com/office/drawing/2014/main" id="{0A6E34A4-12FA-DB17-92F3-71DEADEB9349}"/>
                </a:ext>
              </a:extLst>
            </p:cNvPr>
            <p:cNvCxnSpPr/>
            <p:nvPr/>
          </p:nvCxnSpPr>
          <p:spPr>
            <a:xfrm flipH="1" flipV="1">
              <a:off x="5148064" y="2425452"/>
              <a:ext cx="288032" cy="864096"/>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5" name="Straight Connector 124">
              <a:extLst>
                <a:ext uri="{FF2B5EF4-FFF2-40B4-BE49-F238E27FC236}">
                  <a16:creationId xmlns:a16="http://schemas.microsoft.com/office/drawing/2014/main" id="{6E513342-430E-43D6-7358-61F616052026}"/>
                </a:ext>
              </a:extLst>
            </p:cNvPr>
            <p:cNvCxnSpPr>
              <a:cxnSpLocks/>
            </p:cNvCxnSpPr>
            <p:nvPr/>
          </p:nvCxnSpPr>
          <p:spPr>
            <a:xfrm flipV="1">
              <a:off x="4427984" y="3289548"/>
              <a:ext cx="1008112" cy="432048"/>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6" name="Straight Connector 125">
              <a:extLst>
                <a:ext uri="{FF2B5EF4-FFF2-40B4-BE49-F238E27FC236}">
                  <a16:creationId xmlns:a16="http://schemas.microsoft.com/office/drawing/2014/main" id="{E357FA3E-72AB-0D72-4A8C-1644367C596D}"/>
                </a:ext>
              </a:extLst>
            </p:cNvPr>
            <p:cNvCxnSpPr>
              <a:cxnSpLocks/>
            </p:cNvCxnSpPr>
            <p:nvPr/>
          </p:nvCxnSpPr>
          <p:spPr>
            <a:xfrm flipV="1">
              <a:off x="5436096" y="2697900"/>
              <a:ext cx="842353" cy="591648"/>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7" name="Straight Connector 126">
              <a:extLst>
                <a:ext uri="{FF2B5EF4-FFF2-40B4-BE49-F238E27FC236}">
                  <a16:creationId xmlns:a16="http://schemas.microsoft.com/office/drawing/2014/main" id="{87E77323-B912-7E61-483E-C6B5C1B3F8C0}"/>
                </a:ext>
              </a:extLst>
            </p:cNvPr>
            <p:cNvCxnSpPr>
              <a:cxnSpLocks/>
            </p:cNvCxnSpPr>
            <p:nvPr/>
          </p:nvCxnSpPr>
          <p:spPr>
            <a:xfrm flipH="1" flipV="1">
              <a:off x="5436096" y="3289548"/>
              <a:ext cx="940816" cy="288032"/>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8" name="Straight Connector 127">
              <a:extLst>
                <a:ext uri="{FF2B5EF4-FFF2-40B4-BE49-F238E27FC236}">
                  <a16:creationId xmlns:a16="http://schemas.microsoft.com/office/drawing/2014/main" id="{7E41F594-8033-75D4-6491-84A9361A2F89}"/>
                </a:ext>
              </a:extLst>
            </p:cNvPr>
            <p:cNvCxnSpPr>
              <a:cxnSpLocks/>
            </p:cNvCxnSpPr>
            <p:nvPr/>
          </p:nvCxnSpPr>
          <p:spPr>
            <a:xfrm flipH="1" flipV="1">
              <a:off x="5436096" y="3289548"/>
              <a:ext cx="285401" cy="792088"/>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982377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C0255E-ECB1-B496-CAB9-DC2D33BD0D1D}"/>
            </a:ext>
          </a:extLst>
        </p:cNvPr>
        <p:cNvGrpSpPr/>
        <p:nvPr/>
      </p:nvGrpSpPr>
      <p:grpSpPr>
        <a:xfrm>
          <a:off x="0" y="0"/>
          <a:ext cx="0" cy="0"/>
          <a:chOff x="0" y="0"/>
          <a:chExt cx="0" cy="0"/>
        </a:xfrm>
      </p:grpSpPr>
      <p:sp>
        <p:nvSpPr>
          <p:cNvPr id="60" name="Rounded Rectangle 5">
            <a:extLst>
              <a:ext uri="{FF2B5EF4-FFF2-40B4-BE49-F238E27FC236}">
                <a16:creationId xmlns:a16="http://schemas.microsoft.com/office/drawing/2014/main" id="{F4F8B39B-847B-9042-8D78-CFAABFBCFD7A}"/>
              </a:ext>
            </a:extLst>
          </p:cNvPr>
          <p:cNvSpPr/>
          <p:nvPr/>
        </p:nvSpPr>
        <p:spPr>
          <a:xfrm>
            <a:off x="323528" y="170412"/>
            <a:ext cx="2710652" cy="45045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n-ea"/>
                <a:cs typeface="+mn-cs"/>
              </a:rPr>
              <a:t>Player Model</a:t>
            </a:r>
            <a:endParaRPr kumimoji="0" lang="el-GR"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44761CCA-2808-DE9E-3C64-3CD8D7AF1F73}"/>
              </a:ext>
            </a:extLst>
          </p:cNvPr>
          <p:cNvSpPr/>
          <p:nvPr/>
        </p:nvSpPr>
        <p:spPr>
          <a:xfrm>
            <a:off x="323528" y="712112"/>
            <a:ext cx="2710652" cy="4322082"/>
          </a:xfrm>
          <a:prstGeom prst="rect">
            <a:avLst/>
          </a:prstGeom>
          <a:gradFill>
            <a:gsLst>
              <a:gs pos="0">
                <a:srgbClr val="A3302D"/>
              </a:gs>
              <a:gs pos="100000">
                <a:sysClr val="window" lastClr="FFFFFF"/>
              </a:gs>
            </a:gsLst>
            <a:lin ang="5400000" scaled="1"/>
          </a:gradFill>
          <a:ln w="25400" cap="flat" cmpd="sng" algn="ctr">
            <a:solidFill>
              <a:srgbClr val="C0504D">
                <a:shade val="50000"/>
              </a:srgbClr>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62" name="Connector: Elbow 61">
            <a:extLst>
              <a:ext uri="{FF2B5EF4-FFF2-40B4-BE49-F238E27FC236}">
                <a16:creationId xmlns:a16="http://schemas.microsoft.com/office/drawing/2014/main" id="{1869E575-6089-C1CD-FEFC-ABAC7F5470B5}"/>
              </a:ext>
            </a:extLst>
          </p:cNvPr>
          <p:cNvCxnSpPr>
            <a:cxnSpLocks/>
            <a:stCxn id="76" idx="3"/>
            <a:endCxn id="74" idx="2"/>
          </p:cNvCxnSpPr>
          <p:nvPr/>
        </p:nvCxnSpPr>
        <p:spPr>
          <a:xfrm flipV="1">
            <a:off x="2956623" y="2681430"/>
            <a:ext cx="2167513" cy="1703064"/>
          </a:xfrm>
          <a:prstGeom prst="bentConnector2">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cxnSp>
        <p:nvCxnSpPr>
          <p:cNvPr id="63" name="Elbow Connector 21">
            <a:extLst>
              <a:ext uri="{FF2B5EF4-FFF2-40B4-BE49-F238E27FC236}">
                <a16:creationId xmlns:a16="http://schemas.microsoft.com/office/drawing/2014/main" id="{C6B76C3B-879E-3E11-44A3-3D0005EDDC18}"/>
              </a:ext>
            </a:extLst>
          </p:cNvPr>
          <p:cNvCxnSpPr>
            <a:cxnSpLocks/>
            <a:stCxn id="60" idx="3"/>
            <a:endCxn id="81" idx="1"/>
          </p:cNvCxnSpPr>
          <p:nvPr/>
        </p:nvCxnSpPr>
        <p:spPr>
          <a:xfrm>
            <a:off x="3034180" y="395639"/>
            <a:ext cx="201754" cy="1479"/>
          </a:xfrm>
          <a:prstGeom prst="bentConnector3">
            <a:avLst>
              <a:gd name="adj1" fmla="val 50000"/>
            </a:avLst>
          </a:prstGeom>
          <a:noFill/>
          <a:ln w="38100" cap="flat" cmpd="sng" algn="ctr">
            <a:solidFill>
              <a:schemeClr val="bg1"/>
            </a:solidFill>
            <a:prstDash val="solid"/>
            <a:tailEnd type="arrow"/>
          </a:ln>
          <a:effectLst>
            <a:outerShdw blurRad="40000" dist="23000" dir="5400000" rotWithShape="0">
              <a:srgbClr val="000000">
                <a:alpha val="35000"/>
              </a:srgbClr>
            </a:outerShdw>
          </a:effectLst>
        </p:spPr>
      </p:cxnSp>
      <p:sp>
        <p:nvSpPr>
          <p:cNvPr id="64" name="Rectangle 63">
            <a:extLst>
              <a:ext uri="{FF2B5EF4-FFF2-40B4-BE49-F238E27FC236}">
                <a16:creationId xmlns:a16="http://schemas.microsoft.com/office/drawing/2014/main" id="{7BACBE83-A7B1-B837-7A83-69B53680EF19}"/>
              </a:ext>
            </a:extLst>
          </p:cNvPr>
          <p:cNvSpPr/>
          <p:nvPr/>
        </p:nvSpPr>
        <p:spPr>
          <a:xfrm>
            <a:off x="3232640" y="3136182"/>
            <a:ext cx="3826172" cy="251896"/>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Nominal</a:t>
            </a:r>
          </a:p>
        </p:txBody>
      </p:sp>
      <p:sp>
        <p:nvSpPr>
          <p:cNvPr id="65" name="Rectangle 64">
            <a:extLst>
              <a:ext uri="{FF2B5EF4-FFF2-40B4-BE49-F238E27FC236}">
                <a16:creationId xmlns:a16="http://schemas.microsoft.com/office/drawing/2014/main" id="{3207445E-034D-6D8E-EC9D-7AE1EA1E2DA5}"/>
              </a:ext>
            </a:extLst>
          </p:cNvPr>
          <p:cNvSpPr/>
          <p:nvPr/>
        </p:nvSpPr>
        <p:spPr>
          <a:xfrm>
            <a:off x="3232640" y="3429088"/>
            <a:ext cx="3826172" cy="251896"/>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Ordinal</a:t>
            </a:r>
          </a:p>
        </p:txBody>
      </p:sp>
      <p:sp>
        <p:nvSpPr>
          <p:cNvPr id="66" name="Rectangle 65">
            <a:extLst>
              <a:ext uri="{FF2B5EF4-FFF2-40B4-BE49-F238E27FC236}">
                <a16:creationId xmlns:a16="http://schemas.microsoft.com/office/drawing/2014/main" id="{5D62B145-1F99-5CFC-5583-2FB5DEC28010}"/>
              </a:ext>
            </a:extLst>
          </p:cNvPr>
          <p:cNvSpPr/>
          <p:nvPr/>
        </p:nvSpPr>
        <p:spPr>
          <a:xfrm>
            <a:off x="401077" y="4593729"/>
            <a:ext cx="2555547" cy="346011"/>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Unsupervised Learning </a:t>
            </a:r>
          </a:p>
        </p:txBody>
      </p:sp>
      <p:sp>
        <p:nvSpPr>
          <p:cNvPr id="67" name="Rectangle 66">
            <a:extLst>
              <a:ext uri="{FF2B5EF4-FFF2-40B4-BE49-F238E27FC236}">
                <a16:creationId xmlns:a16="http://schemas.microsoft.com/office/drawing/2014/main" id="{92C55888-40D1-8246-C9F7-3F8DB23B9D2B}"/>
              </a:ext>
            </a:extLst>
          </p:cNvPr>
          <p:cNvSpPr/>
          <p:nvPr/>
        </p:nvSpPr>
        <p:spPr>
          <a:xfrm>
            <a:off x="401080" y="2325862"/>
            <a:ext cx="2555547" cy="1467156"/>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libri"/>
                <a:ea typeface="+mn-ea"/>
                <a:cs typeface="+mn-cs"/>
              </a:rPr>
              <a:t>(Semi) Supervised Learning</a:t>
            </a:r>
          </a:p>
        </p:txBody>
      </p:sp>
      <p:sp>
        <p:nvSpPr>
          <p:cNvPr id="68" name="Rectangle 67">
            <a:extLst>
              <a:ext uri="{FF2B5EF4-FFF2-40B4-BE49-F238E27FC236}">
                <a16:creationId xmlns:a16="http://schemas.microsoft.com/office/drawing/2014/main" id="{BD8F6511-23E6-A74D-DF0C-CCC360E2170A}"/>
              </a:ext>
            </a:extLst>
          </p:cNvPr>
          <p:cNvSpPr/>
          <p:nvPr/>
        </p:nvSpPr>
        <p:spPr>
          <a:xfrm>
            <a:off x="673225" y="2847163"/>
            <a:ext cx="2011256" cy="251896"/>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Regression</a:t>
            </a:r>
          </a:p>
        </p:txBody>
      </p:sp>
      <p:sp>
        <p:nvSpPr>
          <p:cNvPr id="69" name="Rectangle 68">
            <a:extLst>
              <a:ext uri="{FF2B5EF4-FFF2-40B4-BE49-F238E27FC236}">
                <a16:creationId xmlns:a16="http://schemas.microsoft.com/office/drawing/2014/main" id="{779F6EDF-A61B-5AC4-5BFC-1FB9CEB70616}"/>
              </a:ext>
            </a:extLst>
          </p:cNvPr>
          <p:cNvSpPr/>
          <p:nvPr/>
        </p:nvSpPr>
        <p:spPr>
          <a:xfrm>
            <a:off x="673223" y="3135288"/>
            <a:ext cx="2011257" cy="251896"/>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Classification</a:t>
            </a:r>
          </a:p>
        </p:txBody>
      </p:sp>
      <p:sp>
        <p:nvSpPr>
          <p:cNvPr id="70" name="Rectangle 69">
            <a:extLst>
              <a:ext uri="{FF2B5EF4-FFF2-40B4-BE49-F238E27FC236}">
                <a16:creationId xmlns:a16="http://schemas.microsoft.com/office/drawing/2014/main" id="{5370D36E-28DD-DB44-346E-A0EBDFC71D4F}"/>
              </a:ext>
            </a:extLst>
          </p:cNvPr>
          <p:cNvSpPr/>
          <p:nvPr/>
        </p:nvSpPr>
        <p:spPr>
          <a:xfrm>
            <a:off x="673224" y="3427675"/>
            <a:ext cx="2011257" cy="251896"/>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Preference </a:t>
            </a:r>
            <a:r>
              <a:rPr kumimoji="0" lang="en-GB" sz="1500" b="0" i="0" u="none" strike="noStrike" kern="0" cap="none" spc="0" normalizeH="0" baseline="0" noProof="0" dirty="0">
                <a:ln>
                  <a:noFill/>
                </a:ln>
                <a:solidFill>
                  <a:prstClr val="black"/>
                </a:solidFill>
                <a:effectLst/>
                <a:uLnTx/>
                <a:uFillTx/>
                <a:latin typeface="Calibri"/>
                <a:ea typeface="+mn-ea"/>
                <a:cs typeface="+mn-cs"/>
              </a:rPr>
              <a:t>Learning</a:t>
            </a:r>
          </a:p>
        </p:txBody>
      </p:sp>
      <p:cxnSp>
        <p:nvCxnSpPr>
          <p:cNvPr id="71" name="Straight Arrow Connector 70">
            <a:extLst>
              <a:ext uri="{FF2B5EF4-FFF2-40B4-BE49-F238E27FC236}">
                <a16:creationId xmlns:a16="http://schemas.microsoft.com/office/drawing/2014/main" id="{8FDD8F7B-8BAC-FE2A-9AC6-2CDA3C45493E}"/>
              </a:ext>
            </a:extLst>
          </p:cNvPr>
          <p:cNvCxnSpPr>
            <a:cxnSpLocks/>
            <a:stCxn id="68" idx="3"/>
            <a:endCxn id="88" idx="1"/>
          </p:cNvCxnSpPr>
          <p:nvPr/>
        </p:nvCxnSpPr>
        <p:spPr>
          <a:xfrm flipV="1">
            <a:off x="2684481" y="2970041"/>
            <a:ext cx="539157" cy="3070"/>
          </a:xfrm>
          <a:prstGeom prst="straightConnector1">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cxnSp>
        <p:nvCxnSpPr>
          <p:cNvPr id="72" name="Straight Arrow Connector 71">
            <a:extLst>
              <a:ext uri="{FF2B5EF4-FFF2-40B4-BE49-F238E27FC236}">
                <a16:creationId xmlns:a16="http://schemas.microsoft.com/office/drawing/2014/main" id="{42E6D78A-1603-8F55-3AFA-E3B0356D3602}"/>
              </a:ext>
            </a:extLst>
          </p:cNvPr>
          <p:cNvCxnSpPr>
            <a:cxnSpLocks/>
            <a:stCxn id="69" idx="3"/>
            <a:endCxn id="64" idx="1"/>
          </p:cNvCxnSpPr>
          <p:nvPr/>
        </p:nvCxnSpPr>
        <p:spPr>
          <a:xfrm>
            <a:off x="2684480" y="3261236"/>
            <a:ext cx="548160" cy="893"/>
          </a:xfrm>
          <a:prstGeom prst="straightConnector1">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cxnSp>
        <p:nvCxnSpPr>
          <p:cNvPr id="73" name="Straight Arrow Connector 72">
            <a:extLst>
              <a:ext uri="{FF2B5EF4-FFF2-40B4-BE49-F238E27FC236}">
                <a16:creationId xmlns:a16="http://schemas.microsoft.com/office/drawing/2014/main" id="{C136EAEF-83DA-388E-71C8-B39D5F6900E7}"/>
              </a:ext>
            </a:extLst>
          </p:cNvPr>
          <p:cNvCxnSpPr>
            <a:cxnSpLocks/>
            <a:stCxn id="70" idx="3"/>
            <a:endCxn id="65" idx="1"/>
          </p:cNvCxnSpPr>
          <p:nvPr/>
        </p:nvCxnSpPr>
        <p:spPr>
          <a:xfrm>
            <a:off x="2684481" y="3553623"/>
            <a:ext cx="548159" cy="1412"/>
          </a:xfrm>
          <a:prstGeom prst="straightConnector1">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sp>
        <p:nvSpPr>
          <p:cNvPr id="74" name="Rounded Rectangle 38">
            <a:extLst>
              <a:ext uri="{FF2B5EF4-FFF2-40B4-BE49-F238E27FC236}">
                <a16:creationId xmlns:a16="http://schemas.microsoft.com/office/drawing/2014/main" id="{EDB6860A-CC95-25AE-6136-B008707FCECF}"/>
              </a:ext>
            </a:extLst>
          </p:cNvPr>
          <p:cNvSpPr/>
          <p:nvPr/>
        </p:nvSpPr>
        <p:spPr>
          <a:xfrm>
            <a:off x="3198999" y="2238487"/>
            <a:ext cx="3850275" cy="442943"/>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alibri"/>
                <a:ea typeface="+mn-ea"/>
                <a:cs typeface="+mn-cs"/>
              </a:rPr>
              <a:t>Labeled</a:t>
            </a:r>
            <a:r>
              <a:rPr kumimoji="0" lang="en-GB" sz="1800" b="1" i="0" u="none" strike="noStrike" kern="0" cap="none" spc="0" normalizeH="0" baseline="0" noProof="0" dirty="0">
                <a:ln>
                  <a:noFill/>
                </a:ln>
                <a:solidFill>
                  <a:prstClr val="white"/>
                </a:solidFill>
                <a:effectLst/>
                <a:uLnTx/>
                <a:uFillTx/>
                <a:latin typeface="Calibri"/>
                <a:ea typeface="+mn-ea"/>
                <a:cs typeface="+mn-cs"/>
              </a:rPr>
              <a:t> Data</a:t>
            </a:r>
            <a:endParaRPr kumimoji="0" lang="el-GR"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75" name="Rounded Rectangle 38">
            <a:extLst>
              <a:ext uri="{FF2B5EF4-FFF2-40B4-BE49-F238E27FC236}">
                <a16:creationId xmlns:a16="http://schemas.microsoft.com/office/drawing/2014/main" id="{3B442901-C974-6C1B-FDEE-8DF38BEE29D5}"/>
              </a:ext>
            </a:extLst>
          </p:cNvPr>
          <p:cNvSpPr/>
          <p:nvPr/>
        </p:nvSpPr>
        <p:spPr>
          <a:xfrm>
            <a:off x="7136507" y="2230113"/>
            <a:ext cx="1899988" cy="451316"/>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alibri"/>
                <a:ea typeface="+mn-ea"/>
                <a:cs typeface="+mn-cs"/>
              </a:rPr>
              <a:t>Unlabeled</a:t>
            </a:r>
            <a:r>
              <a:rPr kumimoji="0" lang="en-GB" sz="1800" b="1" i="0" u="none" strike="noStrike" kern="0" cap="none" spc="0" normalizeH="0" baseline="0" noProof="0" dirty="0">
                <a:ln>
                  <a:noFill/>
                </a:ln>
                <a:solidFill>
                  <a:prstClr val="white"/>
                </a:solidFill>
                <a:effectLst/>
                <a:uLnTx/>
                <a:uFillTx/>
                <a:latin typeface="Calibri"/>
                <a:ea typeface="+mn-ea"/>
                <a:cs typeface="+mn-cs"/>
              </a:rPr>
              <a:t> Data</a:t>
            </a:r>
            <a:endParaRPr kumimoji="0" lang="el-GR"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86D5BC51-8198-F63D-1696-009E401FABD2}"/>
              </a:ext>
            </a:extLst>
          </p:cNvPr>
          <p:cNvSpPr/>
          <p:nvPr/>
        </p:nvSpPr>
        <p:spPr>
          <a:xfrm>
            <a:off x="401077" y="4211488"/>
            <a:ext cx="2555546" cy="346011"/>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0" cap="none" spc="0" normalizeH="0" baseline="0" noProof="0" dirty="0">
                <a:ln>
                  <a:noFill/>
                </a:ln>
                <a:solidFill>
                  <a:prstClr val="black"/>
                </a:solidFill>
                <a:effectLst/>
                <a:uLnTx/>
                <a:uFillTx/>
                <a:latin typeface="Calibri"/>
                <a:ea typeface="+mn-ea"/>
                <a:cs typeface="+mn-cs"/>
              </a:rPr>
              <a:t>Self-Supervised Learning </a:t>
            </a:r>
          </a:p>
        </p:txBody>
      </p:sp>
      <p:cxnSp>
        <p:nvCxnSpPr>
          <p:cNvPr id="77" name="Connector: Elbow 76">
            <a:extLst>
              <a:ext uri="{FF2B5EF4-FFF2-40B4-BE49-F238E27FC236}">
                <a16:creationId xmlns:a16="http://schemas.microsoft.com/office/drawing/2014/main" id="{CD7B0AF2-A79B-6AA5-8515-5DB652355E6D}"/>
              </a:ext>
            </a:extLst>
          </p:cNvPr>
          <p:cNvCxnSpPr>
            <a:cxnSpLocks/>
            <a:stCxn id="66" idx="3"/>
            <a:endCxn id="75" idx="2"/>
          </p:cNvCxnSpPr>
          <p:nvPr/>
        </p:nvCxnSpPr>
        <p:spPr>
          <a:xfrm flipV="1">
            <a:off x="2956624" y="2681430"/>
            <a:ext cx="5129877" cy="2085304"/>
          </a:xfrm>
          <a:prstGeom prst="bentConnector2">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sp>
        <p:nvSpPr>
          <p:cNvPr id="78" name="Rectangle 77">
            <a:extLst>
              <a:ext uri="{FF2B5EF4-FFF2-40B4-BE49-F238E27FC236}">
                <a16:creationId xmlns:a16="http://schemas.microsoft.com/office/drawing/2014/main" id="{C5562B59-6530-9E93-D6B9-BB893EED6BFD}"/>
              </a:ext>
            </a:extLst>
          </p:cNvPr>
          <p:cNvSpPr/>
          <p:nvPr/>
        </p:nvSpPr>
        <p:spPr>
          <a:xfrm>
            <a:off x="401077" y="3829248"/>
            <a:ext cx="2555547" cy="346011"/>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Reinforcement Learning </a:t>
            </a:r>
          </a:p>
        </p:txBody>
      </p:sp>
      <p:cxnSp>
        <p:nvCxnSpPr>
          <p:cNvPr id="79" name="Straight Arrow Connector 78">
            <a:extLst>
              <a:ext uri="{FF2B5EF4-FFF2-40B4-BE49-F238E27FC236}">
                <a16:creationId xmlns:a16="http://schemas.microsoft.com/office/drawing/2014/main" id="{98C73E3D-76A7-F5A3-1011-D2479673ACD5}"/>
              </a:ext>
            </a:extLst>
          </p:cNvPr>
          <p:cNvCxnSpPr>
            <a:cxnSpLocks/>
            <a:stCxn id="78" idx="3"/>
            <a:endCxn id="80" idx="1"/>
          </p:cNvCxnSpPr>
          <p:nvPr/>
        </p:nvCxnSpPr>
        <p:spPr>
          <a:xfrm>
            <a:off x="2956624" y="4002253"/>
            <a:ext cx="241305" cy="979"/>
          </a:xfrm>
          <a:prstGeom prst="straightConnector1">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sp>
        <p:nvSpPr>
          <p:cNvPr id="80" name="Rounded Rectangle 38">
            <a:extLst>
              <a:ext uri="{FF2B5EF4-FFF2-40B4-BE49-F238E27FC236}">
                <a16:creationId xmlns:a16="http://schemas.microsoft.com/office/drawing/2014/main" id="{1F4E697B-75ED-ECB3-5EB4-24D47AF905F5}"/>
              </a:ext>
            </a:extLst>
          </p:cNvPr>
          <p:cNvSpPr/>
          <p:nvPr/>
        </p:nvSpPr>
        <p:spPr>
          <a:xfrm>
            <a:off x="3197929" y="3781760"/>
            <a:ext cx="3850275" cy="442943"/>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n-ea"/>
                <a:cs typeface="+mn-cs"/>
              </a:rPr>
              <a:t>Reward</a:t>
            </a:r>
            <a:endParaRPr kumimoji="0" lang="el-GR"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81" name="Rounded Rectangle 49">
            <a:extLst>
              <a:ext uri="{FF2B5EF4-FFF2-40B4-BE49-F238E27FC236}">
                <a16:creationId xmlns:a16="http://schemas.microsoft.com/office/drawing/2014/main" id="{CA350835-8BFC-9C11-C6B1-9EE45ECFFF5A}"/>
              </a:ext>
            </a:extLst>
          </p:cNvPr>
          <p:cNvSpPr/>
          <p:nvPr/>
        </p:nvSpPr>
        <p:spPr>
          <a:xfrm>
            <a:off x="3235933" y="179031"/>
            <a:ext cx="5800562" cy="436174"/>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n-ea"/>
                <a:cs typeface="+mn-cs"/>
              </a:rPr>
              <a:t>Output</a:t>
            </a:r>
            <a:endParaRPr kumimoji="0" lang="el-GR"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57EDEEEB-9BDF-2A98-A1D4-BE36DE7078FE}"/>
              </a:ext>
            </a:extLst>
          </p:cNvPr>
          <p:cNvSpPr/>
          <p:nvPr/>
        </p:nvSpPr>
        <p:spPr>
          <a:xfrm>
            <a:off x="3235933" y="717247"/>
            <a:ext cx="1899988" cy="249129"/>
          </a:xfrm>
          <a:prstGeom prst="rect">
            <a:avLst/>
          </a:prstGeom>
          <a:solidFill>
            <a:srgbClr val="8064A2">
              <a:alpha val="30000"/>
            </a:srgbClr>
          </a:solidFill>
          <a:ln w="25400" cap="flat" cmpd="sng" algn="ctr">
            <a:solidFill>
              <a:srgbClr val="8064A2">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latin typeface="Calibri"/>
                <a:ea typeface="+mn-ea"/>
                <a:cs typeface="+mn-cs"/>
              </a:rPr>
              <a:t>Behavior</a:t>
            </a: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83" name="Rectangle 82">
            <a:extLst>
              <a:ext uri="{FF2B5EF4-FFF2-40B4-BE49-F238E27FC236}">
                <a16:creationId xmlns:a16="http://schemas.microsoft.com/office/drawing/2014/main" id="{C5541B05-DA1D-01E1-388A-E58D559B9A83}"/>
              </a:ext>
            </a:extLst>
          </p:cNvPr>
          <p:cNvSpPr/>
          <p:nvPr/>
        </p:nvSpPr>
        <p:spPr>
          <a:xfrm>
            <a:off x="7136507" y="712111"/>
            <a:ext cx="1899988" cy="249129"/>
          </a:xfrm>
          <a:prstGeom prst="rect">
            <a:avLst/>
          </a:prstGeom>
          <a:solidFill>
            <a:srgbClr val="8064A2">
              <a:alpha val="30000"/>
            </a:srgbClr>
          </a:solidFill>
          <a:ln w="25400" cap="flat" cmpd="sng" algn="ctr">
            <a:solidFill>
              <a:srgbClr val="8064A2">
                <a:shade val="50000"/>
              </a:srgbClr>
            </a:solidFill>
            <a:prstDash val="sysDash"/>
            <a:extLst>
              <a:ext uri="{C807C97D-BFC1-408E-A445-0C87EB9F89A2}">
                <ask:lineSketchStyleProps xmlns:ask="http://schemas.microsoft.com/office/drawing/2018/sketchyshapes" sd="981765707">
                  <a:custGeom>
                    <a:avLst/>
                    <a:gdLst>
                      <a:gd name="connsiteX0" fmla="*/ 0 w 2308286"/>
                      <a:gd name="connsiteY0" fmla="*/ 0 h 540000"/>
                      <a:gd name="connsiteX1" fmla="*/ 2308286 w 2308286"/>
                      <a:gd name="connsiteY1" fmla="*/ 0 h 540000"/>
                      <a:gd name="connsiteX2" fmla="*/ 2308286 w 2308286"/>
                      <a:gd name="connsiteY2" fmla="*/ 540000 h 540000"/>
                      <a:gd name="connsiteX3" fmla="*/ 0 w 2308286"/>
                      <a:gd name="connsiteY3" fmla="*/ 540000 h 540000"/>
                      <a:gd name="connsiteX4" fmla="*/ 0 w 2308286"/>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86" h="540000" fill="none" extrusionOk="0">
                        <a:moveTo>
                          <a:pt x="0" y="0"/>
                        </a:moveTo>
                        <a:cubicBezTo>
                          <a:pt x="517955" y="-33775"/>
                          <a:pt x="1294784" y="138873"/>
                          <a:pt x="2308286" y="0"/>
                        </a:cubicBezTo>
                        <a:cubicBezTo>
                          <a:pt x="2319115" y="192444"/>
                          <a:pt x="2285003" y="271114"/>
                          <a:pt x="2308286" y="540000"/>
                        </a:cubicBezTo>
                        <a:cubicBezTo>
                          <a:pt x="1598889" y="402670"/>
                          <a:pt x="358174" y="402144"/>
                          <a:pt x="0" y="540000"/>
                        </a:cubicBezTo>
                        <a:cubicBezTo>
                          <a:pt x="32608" y="414066"/>
                          <a:pt x="-3932" y="69299"/>
                          <a:pt x="0" y="0"/>
                        </a:cubicBezTo>
                        <a:close/>
                      </a:path>
                      <a:path w="2308286" h="540000" stroke="0" extrusionOk="0">
                        <a:moveTo>
                          <a:pt x="0" y="0"/>
                        </a:moveTo>
                        <a:cubicBezTo>
                          <a:pt x="658645" y="-101487"/>
                          <a:pt x="2076493" y="-162162"/>
                          <a:pt x="2308286" y="0"/>
                        </a:cubicBezTo>
                        <a:cubicBezTo>
                          <a:pt x="2263199" y="82723"/>
                          <a:pt x="2271814" y="304956"/>
                          <a:pt x="2308286" y="540000"/>
                        </a:cubicBezTo>
                        <a:cubicBezTo>
                          <a:pt x="1668492" y="590065"/>
                          <a:pt x="339864" y="381551"/>
                          <a:pt x="0" y="540000"/>
                        </a:cubicBezTo>
                        <a:cubicBezTo>
                          <a:pt x="-20252" y="439173"/>
                          <a:pt x="32137" y="68078"/>
                          <a:pt x="0" y="0"/>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a:ea typeface="+mn-ea"/>
                <a:cs typeface="+mn-cs"/>
              </a:rPr>
              <a:t>Embedding </a:t>
            </a:r>
          </a:p>
        </p:txBody>
      </p:sp>
      <p:sp>
        <p:nvSpPr>
          <p:cNvPr id="84" name="Rectangle 83">
            <a:extLst>
              <a:ext uri="{FF2B5EF4-FFF2-40B4-BE49-F238E27FC236}">
                <a16:creationId xmlns:a16="http://schemas.microsoft.com/office/drawing/2014/main" id="{E0E86B81-ACFE-5D1B-A81B-7C35DCEA2955}"/>
              </a:ext>
            </a:extLst>
          </p:cNvPr>
          <p:cNvSpPr/>
          <p:nvPr/>
        </p:nvSpPr>
        <p:spPr>
          <a:xfrm>
            <a:off x="5186220" y="712638"/>
            <a:ext cx="1899988" cy="249129"/>
          </a:xfrm>
          <a:prstGeom prst="rect">
            <a:avLst/>
          </a:prstGeom>
          <a:solidFill>
            <a:srgbClr val="8064A2">
              <a:alpha val="30000"/>
            </a:srgbClr>
          </a:solidFill>
          <a:ln w="25400" cap="flat" cmpd="sng" algn="ctr">
            <a:solidFill>
              <a:srgbClr val="8064A2">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a:ea typeface="+mn-ea"/>
                <a:cs typeface="+mn-cs"/>
              </a:rPr>
              <a:t>Experience</a:t>
            </a:r>
          </a:p>
        </p:txBody>
      </p:sp>
      <p:grpSp>
        <p:nvGrpSpPr>
          <p:cNvPr id="85" name="Group 84">
            <a:extLst>
              <a:ext uri="{FF2B5EF4-FFF2-40B4-BE49-F238E27FC236}">
                <a16:creationId xmlns:a16="http://schemas.microsoft.com/office/drawing/2014/main" id="{D6D28382-6C0D-44C3-3F27-8829652C186A}"/>
              </a:ext>
            </a:extLst>
          </p:cNvPr>
          <p:cNvGrpSpPr/>
          <p:nvPr/>
        </p:nvGrpSpPr>
        <p:grpSpPr>
          <a:xfrm rot="5400000">
            <a:off x="7671315" y="783078"/>
            <a:ext cx="891229" cy="1709523"/>
            <a:chOff x="4283968" y="1691038"/>
            <a:chExt cx="1234607" cy="2033214"/>
          </a:xfrm>
        </p:grpSpPr>
        <p:sp>
          <p:nvSpPr>
            <p:cNvPr id="90" name="Oval 89">
              <a:extLst>
                <a:ext uri="{FF2B5EF4-FFF2-40B4-BE49-F238E27FC236}">
                  <a16:creationId xmlns:a16="http://schemas.microsoft.com/office/drawing/2014/main" id="{FAC1F2AC-6391-57B7-5361-1A957B4BBB88}"/>
                </a:ext>
              </a:extLst>
            </p:cNvPr>
            <p:cNvSpPr/>
            <p:nvPr/>
          </p:nvSpPr>
          <p:spPr>
            <a:xfrm>
              <a:off x="4289645" y="1691038"/>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91" name="Straight Arrow Connector 90">
              <a:extLst>
                <a:ext uri="{FF2B5EF4-FFF2-40B4-BE49-F238E27FC236}">
                  <a16:creationId xmlns:a16="http://schemas.microsoft.com/office/drawing/2014/main" id="{8D99980B-1630-2723-CC9D-64B640F0BC9C}"/>
                </a:ext>
              </a:extLst>
            </p:cNvPr>
            <p:cNvCxnSpPr>
              <a:cxnSpLocks/>
              <a:stCxn id="108" idx="2"/>
              <a:endCxn id="105" idx="6"/>
            </p:cNvCxnSpPr>
            <p:nvPr/>
          </p:nvCxnSpPr>
          <p:spPr>
            <a:xfrm flipH="1">
              <a:off x="4535968" y="3211110"/>
              <a:ext cx="730607" cy="387778"/>
            </a:xfrm>
            <a:prstGeom prst="straightConnector1">
              <a:avLst/>
            </a:prstGeom>
            <a:noFill/>
            <a:ln w="28575" cap="flat" cmpd="sng" algn="ctr">
              <a:solidFill>
                <a:schemeClr val="bg1"/>
              </a:solidFill>
              <a:prstDash val="solid"/>
              <a:tailEnd type="none"/>
            </a:ln>
            <a:effectLst/>
          </p:spPr>
        </p:cxnSp>
        <p:cxnSp>
          <p:nvCxnSpPr>
            <p:cNvPr id="92" name="Straight Arrow Connector 91">
              <a:extLst>
                <a:ext uri="{FF2B5EF4-FFF2-40B4-BE49-F238E27FC236}">
                  <a16:creationId xmlns:a16="http://schemas.microsoft.com/office/drawing/2014/main" id="{28B8D8E5-CE2D-6A39-78C3-492036D95B6F}"/>
                </a:ext>
              </a:extLst>
            </p:cNvPr>
            <p:cNvCxnSpPr>
              <a:cxnSpLocks/>
              <a:stCxn id="108" idx="2"/>
              <a:endCxn id="104" idx="5"/>
            </p:cNvCxnSpPr>
            <p:nvPr/>
          </p:nvCxnSpPr>
          <p:spPr>
            <a:xfrm flipH="1" flipV="1">
              <a:off x="4499063" y="3095588"/>
              <a:ext cx="767512" cy="115522"/>
            </a:xfrm>
            <a:prstGeom prst="straightConnector1">
              <a:avLst/>
            </a:prstGeom>
            <a:noFill/>
            <a:ln w="28575" cap="flat" cmpd="sng" algn="ctr">
              <a:solidFill>
                <a:schemeClr val="bg1"/>
              </a:solidFill>
              <a:prstDash val="solid"/>
              <a:tailEnd type="none"/>
            </a:ln>
            <a:effectLst/>
          </p:spPr>
        </p:cxnSp>
        <p:cxnSp>
          <p:nvCxnSpPr>
            <p:cNvPr id="93" name="Straight Arrow Connector 92">
              <a:extLst>
                <a:ext uri="{FF2B5EF4-FFF2-40B4-BE49-F238E27FC236}">
                  <a16:creationId xmlns:a16="http://schemas.microsoft.com/office/drawing/2014/main" id="{9CD31F18-9B16-D49E-9692-1EDE486BAAA7}"/>
                </a:ext>
              </a:extLst>
            </p:cNvPr>
            <p:cNvCxnSpPr>
              <a:cxnSpLocks/>
              <a:stCxn id="108" idx="2"/>
              <a:endCxn id="103" idx="5"/>
            </p:cNvCxnSpPr>
            <p:nvPr/>
          </p:nvCxnSpPr>
          <p:spPr>
            <a:xfrm flipH="1" flipV="1">
              <a:off x="4501536" y="2500318"/>
              <a:ext cx="765039" cy="710792"/>
            </a:xfrm>
            <a:prstGeom prst="straightConnector1">
              <a:avLst/>
            </a:prstGeom>
            <a:noFill/>
            <a:ln w="28575" cap="flat" cmpd="sng" algn="ctr">
              <a:solidFill>
                <a:schemeClr val="bg1"/>
              </a:solidFill>
              <a:prstDash val="solid"/>
              <a:tailEnd type="none"/>
            </a:ln>
            <a:effectLst/>
          </p:spPr>
        </p:cxnSp>
        <p:cxnSp>
          <p:nvCxnSpPr>
            <p:cNvPr id="94" name="Straight Arrow Connector 93">
              <a:extLst>
                <a:ext uri="{FF2B5EF4-FFF2-40B4-BE49-F238E27FC236}">
                  <a16:creationId xmlns:a16="http://schemas.microsoft.com/office/drawing/2014/main" id="{9719993A-AF9A-5397-A52B-93B12004B4CD}"/>
                </a:ext>
              </a:extLst>
            </p:cNvPr>
            <p:cNvCxnSpPr>
              <a:cxnSpLocks/>
              <a:stCxn id="108" idx="2"/>
              <a:endCxn id="90" idx="4"/>
            </p:cNvCxnSpPr>
            <p:nvPr/>
          </p:nvCxnSpPr>
          <p:spPr>
            <a:xfrm flipH="1" flipV="1">
              <a:off x="4415645" y="1941767"/>
              <a:ext cx="850930" cy="1269343"/>
            </a:xfrm>
            <a:prstGeom prst="straightConnector1">
              <a:avLst/>
            </a:prstGeom>
            <a:noFill/>
            <a:ln w="28575" cap="flat" cmpd="sng" algn="ctr">
              <a:solidFill>
                <a:schemeClr val="bg1"/>
              </a:solidFill>
              <a:prstDash val="solid"/>
              <a:tailEnd type="none"/>
            </a:ln>
            <a:effectLst/>
          </p:spPr>
        </p:cxnSp>
        <p:cxnSp>
          <p:nvCxnSpPr>
            <p:cNvPr id="95" name="Straight Arrow Connector 94">
              <a:extLst>
                <a:ext uri="{FF2B5EF4-FFF2-40B4-BE49-F238E27FC236}">
                  <a16:creationId xmlns:a16="http://schemas.microsoft.com/office/drawing/2014/main" id="{F5E0CC52-2AB4-A24C-4A0F-76775E906907}"/>
                </a:ext>
              </a:extLst>
            </p:cNvPr>
            <p:cNvCxnSpPr>
              <a:cxnSpLocks/>
              <a:stCxn id="107" idx="2"/>
              <a:endCxn id="105" idx="7"/>
            </p:cNvCxnSpPr>
            <p:nvPr/>
          </p:nvCxnSpPr>
          <p:spPr>
            <a:xfrm flipH="1">
              <a:off x="4499063" y="2697967"/>
              <a:ext cx="763049" cy="812274"/>
            </a:xfrm>
            <a:prstGeom prst="straightConnector1">
              <a:avLst/>
            </a:prstGeom>
            <a:noFill/>
            <a:ln w="28575" cap="flat" cmpd="sng" algn="ctr">
              <a:solidFill>
                <a:schemeClr val="bg1"/>
              </a:solidFill>
              <a:prstDash val="solid"/>
              <a:tailEnd type="none"/>
            </a:ln>
            <a:effectLst/>
          </p:spPr>
        </p:cxnSp>
        <p:cxnSp>
          <p:nvCxnSpPr>
            <p:cNvPr id="96" name="Straight Arrow Connector 95">
              <a:extLst>
                <a:ext uri="{FF2B5EF4-FFF2-40B4-BE49-F238E27FC236}">
                  <a16:creationId xmlns:a16="http://schemas.microsoft.com/office/drawing/2014/main" id="{66D07538-9120-F531-324B-04C2A3D86922}"/>
                </a:ext>
              </a:extLst>
            </p:cNvPr>
            <p:cNvCxnSpPr>
              <a:cxnSpLocks/>
              <a:stCxn id="107" idx="2"/>
              <a:endCxn id="104" idx="6"/>
            </p:cNvCxnSpPr>
            <p:nvPr/>
          </p:nvCxnSpPr>
          <p:spPr>
            <a:xfrm flipH="1">
              <a:off x="4535968" y="2697967"/>
              <a:ext cx="726144" cy="308975"/>
            </a:xfrm>
            <a:prstGeom prst="straightConnector1">
              <a:avLst/>
            </a:prstGeom>
            <a:noFill/>
            <a:ln w="28575" cap="flat" cmpd="sng" algn="ctr">
              <a:solidFill>
                <a:schemeClr val="bg1"/>
              </a:solidFill>
              <a:prstDash val="solid"/>
              <a:tailEnd type="none"/>
            </a:ln>
            <a:effectLst/>
          </p:spPr>
        </p:cxnSp>
        <p:cxnSp>
          <p:nvCxnSpPr>
            <p:cNvPr id="97" name="Straight Arrow Connector 96">
              <a:extLst>
                <a:ext uri="{FF2B5EF4-FFF2-40B4-BE49-F238E27FC236}">
                  <a16:creationId xmlns:a16="http://schemas.microsoft.com/office/drawing/2014/main" id="{C35A9E2B-4833-1258-2BE1-DAC654980554}"/>
                </a:ext>
              </a:extLst>
            </p:cNvPr>
            <p:cNvCxnSpPr>
              <a:cxnSpLocks/>
              <a:stCxn id="107" idx="2"/>
              <a:endCxn id="103" idx="6"/>
            </p:cNvCxnSpPr>
            <p:nvPr/>
          </p:nvCxnSpPr>
          <p:spPr>
            <a:xfrm flipH="1" flipV="1">
              <a:off x="4538441" y="2411672"/>
              <a:ext cx="723671" cy="286295"/>
            </a:xfrm>
            <a:prstGeom prst="straightConnector1">
              <a:avLst/>
            </a:prstGeom>
            <a:noFill/>
            <a:ln w="28575" cap="flat" cmpd="sng" algn="ctr">
              <a:solidFill>
                <a:schemeClr val="bg1"/>
              </a:solidFill>
              <a:prstDash val="solid"/>
              <a:tailEnd type="none"/>
            </a:ln>
            <a:effectLst/>
          </p:spPr>
        </p:cxnSp>
        <p:cxnSp>
          <p:nvCxnSpPr>
            <p:cNvPr id="98" name="Straight Arrow Connector 97">
              <a:extLst>
                <a:ext uri="{FF2B5EF4-FFF2-40B4-BE49-F238E27FC236}">
                  <a16:creationId xmlns:a16="http://schemas.microsoft.com/office/drawing/2014/main" id="{C7F8D817-4FA3-3D12-18A1-97FC948074D4}"/>
                </a:ext>
              </a:extLst>
            </p:cNvPr>
            <p:cNvCxnSpPr>
              <a:cxnSpLocks/>
              <a:stCxn id="107" idx="2"/>
              <a:endCxn id="90" idx="5"/>
            </p:cNvCxnSpPr>
            <p:nvPr/>
          </p:nvCxnSpPr>
          <p:spPr>
            <a:xfrm flipH="1" flipV="1">
              <a:off x="4504740" y="1905049"/>
              <a:ext cx="757372" cy="792918"/>
            </a:xfrm>
            <a:prstGeom prst="straightConnector1">
              <a:avLst/>
            </a:prstGeom>
            <a:noFill/>
            <a:ln w="28575" cap="flat" cmpd="sng" algn="ctr">
              <a:solidFill>
                <a:schemeClr val="bg1"/>
              </a:solidFill>
              <a:prstDash val="solid"/>
              <a:tailEnd type="none"/>
            </a:ln>
            <a:effectLst/>
          </p:spPr>
        </p:cxnSp>
        <p:cxnSp>
          <p:nvCxnSpPr>
            <p:cNvPr id="99" name="Straight Arrow Connector 98">
              <a:extLst>
                <a:ext uri="{FF2B5EF4-FFF2-40B4-BE49-F238E27FC236}">
                  <a16:creationId xmlns:a16="http://schemas.microsoft.com/office/drawing/2014/main" id="{0DD96832-A138-D65F-0127-7A9ACFED4083}"/>
                </a:ext>
              </a:extLst>
            </p:cNvPr>
            <p:cNvCxnSpPr>
              <a:cxnSpLocks/>
              <a:stCxn id="106" idx="2"/>
              <a:endCxn id="90" idx="6"/>
            </p:cNvCxnSpPr>
            <p:nvPr/>
          </p:nvCxnSpPr>
          <p:spPr>
            <a:xfrm flipH="1" flipV="1">
              <a:off x="4541645" y="1816403"/>
              <a:ext cx="723983" cy="378136"/>
            </a:xfrm>
            <a:prstGeom prst="straightConnector1">
              <a:avLst/>
            </a:prstGeom>
            <a:noFill/>
            <a:ln w="28575" cap="flat" cmpd="sng" algn="ctr">
              <a:solidFill>
                <a:schemeClr val="bg1"/>
              </a:solidFill>
              <a:prstDash val="solid"/>
              <a:tailEnd type="none"/>
            </a:ln>
            <a:effectLst/>
          </p:spPr>
        </p:cxnSp>
        <p:cxnSp>
          <p:nvCxnSpPr>
            <p:cNvPr id="100" name="Straight Arrow Connector 99">
              <a:extLst>
                <a:ext uri="{FF2B5EF4-FFF2-40B4-BE49-F238E27FC236}">
                  <a16:creationId xmlns:a16="http://schemas.microsoft.com/office/drawing/2014/main" id="{FE322EED-693E-C494-C394-FA514E341A26}"/>
                </a:ext>
              </a:extLst>
            </p:cNvPr>
            <p:cNvCxnSpPr>
              <a:cxnSpLocks/>
              <a:stCxn id="106" idx="2"/>
              <a:endCxn id="103" idx="7"/>
            </p:cNvCxnSpPr>
            <p:nvPr/>
          </p:nvCxnSpPr>
          <p:spPr>
            <a:xfrm flipH="1">
              <a:off x="4501536" y="2194539"/>
              <a:ext cx="764092" cy="128486"/>
            </a:xfrm>
            <a:prstGeom prst="straightConnector1">
              <a:avLst/>
            </a:prstGeom>
            <a:noFill/>
            <a:ln w="28575" cap="flat" cmpd="sng" algn="ctr">
              <a:solidFill>
                <a:schemeClr val="bg1"/>
              </a:solidFill>
              <a:prstDash val="solid"/>
              <a:tailEnd type="none"/>
            </a:ln>
            <a:effectLst/>
          </p:spPr>
        </p:cxnSp>
        <p:cxnSp>
          <p:nvCxnSpPr>
            <p:cNvPr id="101" name="Straight Arrow Connector 100">
              <a:extLst>
                <a:ext uri="{FF2B5EF4-FFF2-40B4-BE49-F238E27FC236}">
                  <a16:creationId xmlns:a16="http://schemas.microsoft.com/office/drawing/2014/main" id="{02D17921-AC7E-3C3E-0DCC-0DC1E711EADD}"/>
                </a:ext>
              </a:extLst>
            </p:cNvPr>
            <p:cNvCxnSpPr>
              <a:cxnSpLocks/>
              <a:stCxn id="106" idx="2"/>
              <a:endCxn id="104" idx="7"/>
            </p:cNvCxnSpPr>
            <p:nvPr/>
          </p:nvCxnSpPr>
          <p:spPr>
            <a:xfrm flipH="1">
              <a:off x="4499063" y="2194539"/>
              <a:ext cx="766565" cy="723756"/>
            </a:xfrm>
            <a:prstGeom prst="straightConnector1">
              <a:avLst/>
            </a:prstGeom>
            <a:noFill/>
            <a:ln w="28575" cap="flat" cmpd="sng" algn="ctr">
              <a:solidFill>
                <a:schemeClr val="bg1"/>
              </a:solidFill>
              <a:prstDash val="solid"/>
              <a:tailEnd type="none"/>
            </a:ln>
            <a:effectLst/>
          </p:spPr>
        </p:cxnSp>
        <p:cxnSp>
          <p:nvCxnSpPr>
            <p:cNvPr id="102" name="Straight Arrow Connector 101">
              <a:extLst>
                <a:ext uri="{FF2B5EF4-FFF2-40B4-BE49-F238E27FC236}">
                  <a16:creationId xmlns:a16="http://schemas.microsoft.com/office/drawing/2014/main" id="{9DEF1411-FCA1-BBA3-ED28-532E31860904}"/>
                </a:ext>
              </a:extLst>
            </p:cNvPr>
            <p:cNvCxnSpPr>
              <a:cxnSpLocks/>
              <a:stCxn id="106" idx="2"/>
              <a:endCxn id="105" idx="0"/>
            </p:cNvCxnSpPr>
            <p:nvPr/>
          </p:nvCxnSpPr>
          <p:spPr>
            <a:xfrm flipH="1">
              <a:off x="4409968" y="2194539"/>
              <a:ext cx="855660" cy="1278984"/>
            </a:xfrm>
            <a:prstGeom prst="straightConnector1">
              <a:avLst/>
            </a:prstGeom>
            <a:noFill/>
            <a:ln w="28575" cap="flat" cmpd="sng" algn="ctr">
              <a:solidFill>
                <a:schemeClr val="bg1"/>
              </a:solidFill>
              <a:prstDash val="solid"/>
              <a:tailEnd type="none"/>
            </a:ln>
            <a:effectLst/>
          </p:spPr>
        </p:cxnSp>
        <p:sp>
          <p:nvSpPr>
            <p:cNvPr id="103" name="Oval 102">
              <a:extLst>
                <a:ext uri="{FF2B5EF4-FFF2-40B4-BE49-F238E27FC236}">
                  <a16:creationId xmlns:a16="http://schemas.microsoft.com/office/drawing/2014/main" id="{D36814D5-2FA4-68F0-EB16-EC5F1F2A9BB0}"/>
                </a:ext>
              </a:extLst>
            </p:cNvPr>
            <p:cNvSpPr/>
            <p:nvPr/>
          </p:nvSpPr>
          <p:spPr>
            <a:xfrm>
              <a:off x="4286441" y="2286307"/>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04" name="Oval 103">
              <a:extLst>
                <a:ext uri="{FF2B5EF4-FFF2-40B4-BE49-F238E27FC236}">
                  <a16:creationId xmlns:a16="http://schemas.microsoft.com/office/drawing/2014/main" id="{F21BDBC7-61E5-6F60-8A6E-F147665915EC}"/>
                </a:ext>
              </a:extLst>
            </p:cNvPr>
            <p:cNvSpPr/>
            <p:nvPr/>
          </p:nvSpPr>
          <p:spPr>
            <a:xfrm>
              <a:off x="4283968" y="2881577"/>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05" name="Oval 104">
              <a:extLst>
                <a:ext uri="{FF2B5EF4-FFF2-40B4-BE49-F238E27FC236}">
                  <a16:creationId xmlns:a16="http://schemas.microsoft.com/office/drawing/2014/main" id="{56B4C346-5329-56FA-46F9-8712D79CBC5C}"/>
                </a:ext>
              </a:extLst>
            </p:cNvPr>
            <p:cNvSpPr/>
            <p:nvPr/>
          </p:nvSpPr>
          <p:spPr>
            <a:xfrm>
              <a:off x="4283968" y="3473523"/>
              <a:ext cx="252000" cy="250729"/>
            </a:xfrm>
            <a:prstGeom prst="ellipse">
              <a:avLst/>
            </a:prstGeom>
            <a:solidFill>
              <a:sysClr val="window" lastClr="FFFFFF"/>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06" name="Oval 105">
              <a:extLst>
                <a:ext uri="{FF2B5EF4-FFF2-40B4-BE49-F238E27FC236}">
                  <a16:creationId xmlns:a16="http://schemas.microsoft.com/office/drawing/2014/main" id="{DBBE924B-5218-BCAB-A08E-8CF07F38E935}"/>
                </a:ext>
              </a:extLst>
            </p:cNvPr>
            <p:cNvSpPr/>
            <p:nvPr/>
          </p:nvSpPr>
          <p:spPr>
            <a:xfrm>
              <a:off x="5265628" y="2069174"/>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07" name="Oval 106">
              <a:extLst>
                <a:ext uri="{FF2B5EF4-FFF2-40B4-BE49-F238E27FC236}">
                  <a16:creationId xmlns:a16="http://schemas.microsoft.com/office/drawing/2014/main" id="{FE5DAD02-2F98-4721-165F-755573222F57}"/>
                </a:ext>
              </a:extLst>
            </p:cNvPr>
            <p:cNvSpPr/>
            <p:nvPr/>
          </p:nvSpPr>
          <p:spPr>
            <a:xfrm>
              <a:off x="5262112" y="2572602"/>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08" name="Oval 107">
              <a:extLst>
                <a:ext uri="{FF2B5EF4-FFF2-40B4-BE49-F238E27FC236}">
                  <a16:creationId xmlns:a16="http://schemas.microsoft.com/office/drawing/2014/main" id="{90D8F221-FDBF-502A-7A07-5691A2D69509}"/>
                </a:ext>
              </a:extLst>
            </p:cNvPr>
            <p:cNvSpPr/>
            <p:nvPr/>
          </p:nvSpPr>
          <p:spPr>
            <a:xfrm>
              <a:off x="5266575" y="3085745"/>
              <a:ext cx="252000" cy="250729"/>
            </a:xfrm>
            <a:prstGeom prst="ellipse">
              <a:avLst/>
            </a:prstGeom>
            <a:solidFill>
              <a:schemeClr val="bg1"/>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86" name="Rounded Rectangle 3">
            <a:extLst>
              <a:ext uri="{FF2B5EF4-FFF2-40B4-BE49-F238E27FC236}">
                <a16:creationId xmlns:a16="http://schemas.microsoft.com/office/drawing/2014/main" id="{9FFBA898-0F25-C455-439F-342E47AB4768}"/>
              </a:ext>
            </a:extLst>
          </p:cNvPr>
          <p:cNvSpPr/>
          <p:nvPr/>
        </p:nvSpPr>
        <p:spPr>
          <a:xfrm>
            <a:off x="323529" y="5127564"/>
            <a:ext cx="8712967" cy="44294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n-ea"/>
                <a:cs typeface="+mn-cs"/>
              </a:rPr>
              <a:t>Input (Observations)</a:t>
            </a:r>
            <a:endParaRPr kumimoji="0" lang="el-GR" sz="18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87" name="Elbow Connector 21">
            <a:extLst>
              <a:ext uri="{FF2B5EF4-FFF2-40B4-BE49-F238E27FC236}">
                <a16:creationId xmlns:a16="http://schemas.microsoft.com/office/drawing/2014/main" id="{5600751B-9E64-D4BF-9704-6F0642C3070B}"/>
              </a:ext>
            </a:extLst>
          </p:cNvPr>
          <p:cNvCxnSpPr>
            <a:cxnSpLocks/>
            <a:stCxn id="86" idx="1"/>
            <a:endCxn id="60" idx="1"/>
          </p:cNvCxnSpPr>
          <p:nvPr/>
        </p:nvCxnSpPr>
        <p:spPr>
          <a:xfrm rot="10800000">
            <a:off x="323529" y="395639"/>
            <a:ext cx="1" cy="4953397"/>
          </a:xfrm>
          <a:prstGeom prst="bentConnector3">
            <a:avLst>
              <a:gd name="adj1" fmla="val 22860100000"/>
            </a:avLst>
          </a:prstGeom>
          <a:noFill/>
          <a:ln w="38100" cap="flat" cmpd="sng" algn="ctr">
            <a:solidFill>
              <a:schemeClr val="bg1"/>
            </a:solidFill>
            <a:prstDash val="solid"/>
            <a:tailEnd type="arrow"/>
          </a:ln>
          <a:effectLst/>
        </p:spPr>
      </p:cxnSp>
      <p:sp>
        <p:nvSpPr>
          <p:cNvPr id="88" name="Rectangle 87">
            <a:extLst>
              <a:ext uri="{FF2B5EF4-FFF2-40B4-BE49-F238E27FC236}">
                <a16:creationId xmlns:a16="http://schemas.microsoft.com/office/drawing/2014/main" id="{3007AFCA-AD47-3FDC-4625-3E67F674F867}"/>
              </a:ext>
            </a:extLst>
          </p:cNvPr>
          <p:cNvSpPr/>
          <p:nvPr/>
        </p:nvSpPr>
        <p:spPr>
          <a:xfrm>
            <a:off x="3223638" y="2843608"/>
            <a:ext cx="3824566" cy="252866"/>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Interval</a:t>
            </a:r>
          </a:p>
        </p:txBody>
      </p:sp>
      <p:cxnSp>
        <p:nvCxnSpPr>
          <p:cNvPr id="89" name="Straight Connector 88">
            <a:extLst>
              <a:ext uri="{FF2B5EF4-FFF2-40B4-BE49-F238E27FC236}">
                <a16:creationId xmlns:a16="http://schemas.microsoft.com/office/drawing/2014/main" id="{F359C205-315C-DEE1-E789-10D83D920E44}"/>
              </a:ext>
            </a:extLst>
          </p:cNvPr>
          <p:cNvCxnSpPr>
            <a:cxnSpLocks/>
          </p:cNvCxnSpPr>
          <p:nvPr/>
        </p:nvCxnSpPr>
        <p:spPr>
          <a:xfrm flipV="1">
            <a:off x="5124136" y="4375963"/>
            <a:ext cx="2950580" cy="8530"/>
          </a:xfrm>
          <a:prstGeom prst="line">
            <a:avLst/>
          </a:prstGeom>
          <a:noFill/>
          <a:ln w="38100" cap="flat" cmpd="sng" algn="ctr">
            <a:solidFill>
              <a:schemeClr val="bg1"/>
            </a:solidFill>
            <a:prstDash val="solid"/>
          </a:ln>
          <a:effectLst>
            <a:outerShdw blurRad="40000" dist="23000" dir="5400000" rotWithShape="0">
              <a:srgbClr val="000000">
                <a:alpha val="35000"/>
              </a:srgbClr>
            </a:outerShdw>
          </a:effectLst>
        </p:spPr>
      </p:cxnSp>
      <p:grpSp>
        <p:nvGrpSpPr>
          <p:cNvPr id="109" name="Group 108">
            <a:extLst>
              <a:ext uri="{FF2B5EF4-FFF2-40B4-BE49-F238E27FC236}">
                <a16:creationId xmlns:a16="http://schemas.microsoft.com/office/drawing/2014/main" id="{869CB3B7-A454-B09F-B02E-05440A99F0EB}"/>
              </a:ext>
            </a:extLst>
          </p:cNvPr>
          <p:cNvGrpSpPr/>
          <p:nvPr/>
        </p:nvGrpSpPr>
        <p:grpSpPr>
          <a:xfrm>
            <a:off x="5530270" y="1036995"/>
            <a:ext cx="1211888" cy="1146710"/>
            <a:chOff x="2197223" y="409228"/>
            <a:chExt cx="1852707" cy="1872208"/>
          </a:xfrm>
        </p:grpSpPr>
        <p:sp>
          <p:nvSpPr>
            <p:cNvPr id="110" name="Oval 109">
              <a:extLst>
                <a:ext uri="{FF2B5EF4-FFF2-40B4-BE49-F238E27FC236}">
                  <a16:creationId xmlns:a16="http://schemas.microsoft.com/office/drawing/2014/main" id="{D4DEC425-3805-5255-5A99-78BA467F62DE}"/>
                </a:ext>
              </a:extLst>
            </p:cNvPr>
            <p:cNvSpPr/>
            <p:nvPr/>
          </p:nvSpPr>
          <p:spPr>
            <a:xfrm>
              <a:off x="2489567" y="710869"/>
              <a:ext cx="1260000" cy="1260000"/>
            </a:xfrm>
            <a:prstGeom prst="ellipse">
              <a:avLst/>
            </a:prstGeom>
            <a:solidFill>
              <a:sysClr val="window" lastClr="FFFFFF">
                <a:lumMod val="85000"/>
              </a:sysClr>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11" name="Straight Arrow Connector 110">
              <a:extLst>
                <a:ext uri="{FF2B5EF4-FFF2-40B4-BE49-F238E27FC236}">
                  <a16:creationId xmlns:a16="http://schemas.microsoft.com/office/drawing/2014/main" id="{DA8570F7-4E2D-1F07-CA35-4230E067003A}"/>
                </a:ext>
              </a:extLst>
            </p:cNvPr>
            <p:cNvCxnSpPr>
              <a:cxnSpLocks/>
            </p:cNvCxnSpPr>
            <p:nvPr/>
          </p:nvCxnSpPr>
          <p:spPr>
            <a:xfrm flipH="1">
              <a:off x="3114863" y="409228"/>
              <a:ext cx="7177" cy="1872208"/>
            </a:xfrm>
            <a:prstGeom prst="straightConnector1">
              <a:avLst/>
            </a:prstGeom>
            <a:noFill/>
            <a:ln w="38100" cap="flat" cmpd="sng" algn="ctr">
              <a:solidFill>
                <a:schemeClr val="bg1"/>
              </a:solidFill>
              <a:prstDash val="solid"/>
              <a:headEnd type="arrow"/>
              <a:tailEnd type="arrow"/>
            </a:ln>
            <a:effectLst>
              <a:outerShdw blurRad="40000" dist="23000" dir="5400000" rotWithShape="0">
                <a:srgbClr val="000000">
                  <a:alpha val="35000"/>
                </a:srgbClr>
              </a:outerShdw>
            </a:effectLst>
          </p:spPr>
        </p:cxnSp>
        <p:cxnSp>
          <p:nvCxnSpPr>
            <p:cNvPr id="112" name="Straight Arrow Connector 111">
              <a:extLst>
                <a:ext uri="{FF2B5EF4-FFF2-40B4-BE49-F238E27FC236}">
                  <a16:creationId xmlns:a16="http://schemas.microsoft.com/office/drawing/2014/main" id="{58071A0D-0F12-61FA-692F-F36727AA7068}"/>
                </a:ext>
              </a:extLst>
            </p:cNvPr>
            <p:cNvCxnSpPr>
              <a:cxnSpLocks/>
            </p:cNvCxnSpPr>
            <p:nvPr/>
          </p:nvCxnSpPr>
          <p:spPr>
            <a:xfrm>
              <a:off x="2197223" y="1317602"/>
              <a:ext cx="1852707" cy="0"/>
            </a:xfrm>
            <a:prstGeom prst="straightConnector1">
              <a:avLst/>
            </a:prstGeom>
            <a:noFill/>
            <a:ln w="38100" cap="flat" cmpd="sng" algn="ctr">
              <a:solidFill>
                <a:schemeClr val="bg1"/>
              </a:solidFill>
              <a:prstDash val="solid"/>
              <a:headEnd type="arrow"/>
              <a:tailEnd type="arrow"/>
            </a:ln>
            <a:effectLst>
              <a:outerShdw blurRad="40000" dist="23000" dir="5400000" rotWithShape="0">
                <a:srgbClr val="000000">
                  <a:alpha val="35000"/>
                </a:srgbClr>
              </a:outerShdw>
            </a:effectLst>
          </p:spPr>
        </p:cxnSp>
        <p:sp>
          <p:nvSpPr>
            <p:cNvPr id="113" name="Oval 112">
              <a:extLst>
                <a:ext uri="{FF2B5EF4-FFF2-40B4-BE49-F238E27FC236}">
                  <a16:creationId xmlns:a16="http://schemas.microsoft.com/office/drawing/2014/main" id="{447E230E-263E-C3C0-33A5-B9D911151232}"/>
                </a:ext>
              </a:extLst>
            </p:cNvPr>
            <p:cNvSpPr/>
            <p:nvPr/>
          </p:nvSpPr>
          <p:spPr>
            <a:xfrm>
              <a:off x="3264623" y="854359"/>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sp>
          <p:nvSpPr>
            <p:cNvPr id="114" name="Oval 113">
              <a:extLst>
                <a:ext uri="{FF2B5EF4-FFF2-40B4-BE49-F238E27FC236}">
                  <a16:creationId xmlns:a16="http://schemas.microsoft.com/office/drawing/2014/main" id="{070B7E47-0718-4D36-C87E-7A3A492EDAF5}"/>
                </a:ext>
              </a:extLst>
            </p:cNvPr>
            <p:cNvSpPr/>
            <p:nvPr/>
          </p:nvSpPr>
          <p:spPr>
            <a:xfrm>
              <a:off x="3553328" y="1067688"/>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sp>
          <p:nvSpPr>
            <p:cNvPr id="115" name="Oval 114">
              <a:extLst>
                <a:ext uri="{FF2B5EF4-FFF2-40B4-BE49-F238E27FC236}">
                  <a16:creationId xmlns:a16="http://schemas.microsoft.com/office/drawing/2014/main" id="{85E9C314-9175-54CC-8F1D-91864C243F14}"/>
                </a:ext>
              </a:extLst>
            </p:cNvPr>
            <p:cNvSpPr/>
            <p:nvPr/>
          </p:nvSpPr>
          <p:spPr>
            <a:xfrm>
              <a:off x="3302823" y="1799000"/>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sp>
          <p:nvSpPr>
            <p:cNvPr id="116" name="Oval 115">
              <a:extLst>
                <a:ext uri="{FF2B5EF4-FFF2-40B4-BE49-F238E27FC236}">
                  <a16:creationId xmlns:a16="http://schemas.microsoft.com/office/drawing/2014/main" id="{127A2EEE-F867-3DB7-1960-BE4F5FFCF647}"/>
                </a:ext>
              </a:extLst>
            </p:cNvPr>
            <p:cNvSpPr/>
            <p:nvPr/>
          </p:nvSpPr>
          <p:spPr>
            <a:xfrm>
              <a:off x="2838116" y="1664831"/>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sp>
          <p:nvSpPr>
            <p:cNvPr id="117" name="Oval 116">
              <a:extLst>
                <a:ext uri="{FF2B5EF4-FFF2-40B4-BE49-F238E27FC236}">
                  <a16:creationId xmlns:a16="http://schemas.microsoft.com/office/drawing/2014/main" id="{C0D9519A-29FB-D560-B349-9EF291A4E620}"/>
                </a:ext>
              </a:extLst>
            </p:cNvPr>
            <p:cNvSpPr/>
            <p:nvPr/>
          </p:nvSpPr>
          <p:spPr>
            <a:xfrm>
              <a:off x="2927337" y="1112681"/>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sp>
          <p:nvSpPr>
            <p:cNvPr id="118" name="Oval 117">
              <a:extLst>
                <a:ext uri="{FF2B5EF4-FFF2-40B4-BE49-F238E27FC236}">
                  <a16:creationId xmlns:a16="http://schemas.microsoft.com/office/drawing/2014/main" id="{D8CECB97-B160-0615-EBE9-068132E2A553}"/>
                </a:ext>
              </a:extLst>
            </p:cNvPr>
            <p:cNvSpPr/>
            <p:nvPr/>
          </p:nvSpPr>
          <p:spPr>
            <a:xfrm>
              <a:off x="2704574" y="1084411"/>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sp>
          <p:nvSpPr>
            <p:cNvPr id="119" name="Oval 118">
              <a:extLst>
                <a:ext uri="{FF2B5EF4-FFF2-40B4-BE49-F238E27FC236}">
                  <a16:creationId xmlns:a16="http://schemas.microsoft.com/office/drawing/2014/main" id="{33DE9D2D-2FB3-9A10-7A66-13BD178A5E9E}"/>
                </a:ext>
              </a:extLst>
            </p:cNvPr>
            <p:cNvSpPr/>
            <p:nvPr/>
          </p:nvSpPr>
          <p:spPr>
            <a:xfrm>
              <a:off x="2939204" y="802114"/>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sp>
          <p:nvSpPr>
            <p:cNvPr id="120" name="Oval 119">
              <a:extLst>
                <a:ext uri="{FF2B5EF4-FFF2-40B4-BE49-F238E27FC236}">
                  <a16:creationId xmlns:a16="http://schemas.microsoft.com/office/drawing/2014/main" id="{657B503D-886C-F671-353A-039E5661FAB6}"/>
                </a:ext>
              </a:extLst>
            </p:cNvPr>
            <p:cNvSpPr/>
            <p:nvPr/>
          </p:nvSpPr>
          <p:spPr>
            <a:xfrm>
              <a:off x="3491550" y="1625470"/>
              <a:ext cx="38200" cy="36067"/>
            </a:xfrm>
            <a:prstGeom prst="ellips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21" name="Group 120">
            <a:extLst>
              <a:ext uri="{FF2B5EF4-FFF2-40B4-BE49-F238E27FC236}">
                <a16:creationId xmlns:a16="http://schemas.microsoft.com/office/drawing/2014/main" id="{19860EF2-E393-0C52-3882-E17CE991250E}"/>
              </a:ext>
            </a:extLst>
          </p:cNvPr>
          <p:cNvGrpSpPr/>
          <p:nvPr/>
        </p:nvGrpSpPr>
        <p:grpSpPr>
          <a:xfrm>
            <a:off x="3449434" y="1017648"/>
            <a:ext cx="1430192" cy="1109188"/>
            <a:chOff x="4427984" y="2425452"/>
            <a:chExt cx="1948928" cy="1656184"/>
          </a:xfrm>
        </p:grpSpPr>
        <p:sp>
          <p:nvSpPr>
            <p:cNvPr id="122" name="Freeform: Shape 121">
              <a:extLst>
                <a:ext uri="{FF2B5EF4-FFF2-40B4-BE49-F238E27FC236}">
                  <a16:creationId xmlns:a16="http://schemas.microsoft.com/office/drawing/2014/main" id="{B58D8D09-40EA-3D08-FD61-DD75BF1F793B}"/>
                </a:ext>
              </a:extLst>
            </p:cNvPr>
            <p:cNvSpPr/>
            <p:nvPr/>
          </p:nvSpPr>
          <p:spPr>
            <a:xfrm>
              <a:off x="4762965" y="2785492"/>
              <a:ext cx="1527835" cy="1224101"/>
            </a:xfrm>
            <a:custGeom>
              <a:avLst/>
              <a:gdLst>
                <a:gd name="connsiteX0" fmla="*/ 397565 w 1169978"/>
                <a:gd name="connsiteY0" fmla="*/ 0 h 925759"/>
                <a:gd name="connsiteX1" fmla="*/ 397565 w 1169978"/>
                <a:gd name="connsiteY1" fmla="*/ 0 h 925759"/>
                <a:gd name="connsiteX2" fmla="*/ 437322 w 1169978"/>
                <a:gd name="connsiteY2" fmla="*/ 39757 h 925759"/>
                <a:gd name="connsiteX3" fmla="*/ 976875 w 1169978"/>
                <a:gd name="connsiteY3" fmla="*/ 56795 h 925759"/>
                <a:gd name="connsiteX4" fmla="*/ 1169978 w 1169978"/>
                <a:gd name="connsiteY4" fmla="*/ 579309 h 925759"/>
                <a:gd name="connsiteX5" fmla="*/ 709938 w 1169978"/>
                <a:gd name="connsiteY5" fmla="*/ 925759 h 925759"/>
                <a:gd name="connsiteX6" fmla="*/ 0 w 1169978"/>
                <a:gd name="connsiteY6" fmla="*/ 590668 h 925759"/>
                <a:gd name="connsiteX7" fmla="*/ 397565 w 1169978"/>
                <a:gd name="connsiteY7" fmla="*/ 0 h 9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978" h="925759">
                  <a:moveTo>
                    <a:pt x="397565" y="0"/>
                  </a:moveTo>
                  <a:lnTo>
                    <a:pt x="397565" y="0"/>
                  </a:lnTo>
                  <a:cubicBezTo>
                    <a:pt x="410817" y="13252"/>
                    <a:pt x="418670" y="37928"/>
                    <a:pt x="437322" y="39757"/>
                  </a:cubicBezTo>
                  <a:cubicBezTo>
                    <a:pt x="616404" y="57314"/>
                    <a:pt x="976875" y="56795"/>
                    <a:pt x="976875" y="56795"/>
                  </a:cubicBezTo>
                  <a:lnTo>
                    <a:pt x="1169978" y="579309"/>
                  </a:lnTo>
                  <a:lnTo>
                    <a:pt x="709938" y="925759"/>
                  </a:lnTo>
                  <a:lnTo>
                    <a:pt x="0" y="590668"/>
                  </a:lnTo>
                  <a:lnTo>
                    <a:pt x="397565" y="0"/>
                  </a:lnTo>
                  <a:close/>
                </a:path>
              </a:pathLst>
            </a:custGeom>
            <a:gradFill>
              <a:gsLst>
                <a:gs pos="0">
                  <a:schemeClr val="bg1">
                    <a:lumMod val="75000"/>
                  </a:schemeClr>
                </a:gs>
                <a:gs pos="100000">
                  <a:schemeClr val="bg1">
                    <a:lumMod val="5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MT" sz="2400" b="0" i="0" u="none" strike="noStrike" kern="1200" cap="none" spc="0" normalizeH="0" baseline="0" noProof="0">
                <a:ln>
                  <a:noFill/>
                </a:ln>
                <a:solidFill>
                  <a:srgbClr val="FFFFFF"/>
                </a:solidFill>
                <a:effectLst/>
                <a:uLnTx/>
                <a:uFillTx/>
                <a:latin typeface="Helvetica Light"/>
              </a:endParaRPr>
            </a:p>
          </p:txBody>
        </p:sp>
        <p:sp>
          <p:nvSpPr>
            <p:cNvPr id="123" name="Freeform: Shape 122">
              <a:extLst>
                <a:ext uri="{FF2B5EF4-FFF2-40B4-BE49-F238E27FC236}">
                  <a16:creationId xmlns:a16="http://schemas.microsoft.com/office/drawing/2014/main" id="{03481556-9B00-0F80-E960-629B78D2D5D0}"/>
                </a:ext>
              </a:extLst>
            </p:cNvPr>
            <p:cNvSpPr/>
            <p:nvPr/>
          </p:nvSpPr>
          <p:spPr>
            <a:xfrm>
              <a:off x="4912770" y="2890867"/>
              <a:ext cx="1169978" cy="925759"/>
            </a:xfrm>
            <a:custGeom>
              <a:avLst/>
              <a:gdLst>
                <a:gd name="connsiteX0" fmla="*/ 397565 w 1169978"/>
                <a:gd name="connsiteY0" fmla="*/ 0 h 925759"/>
                <a:gd name="connsiteX1" fmla="*/ 397565 w 1169978"/>
                <a:gd name="connsiteY1" fmla="*/ 0 h 925759"/>
                <a:gd name="connsiteX2" fmla="*/ 437322 w 1169978"/>
                <a:gd name="connsiteY2" fmla="*/ 39757 h 925759"/>
                <a:gd name="connsiteX3" fmla="*/ 976875 w 1169978"/>
                <a:gd name="connsiteY3" fmla="*/ 56795 h 925759"/>
                <a:gd name="connsiteX4" fmla="*/ 1169978 w 1169978"/>
                <a:gd name="connsiteY4" fmla="*/ 579309 h 925759"/>
                <a:gd name="connsiteX5" fmla="*/ 709938 w 1169978"/>
                <a:gd name="connsiteY5" fmla="*/ 925759 h 925759"/>
                <a:gd name="connsiteX6" fmla="*/ 0 w 1169978"/>
                <a:gd name="connsiteY6" fmla="*/ 590668 h 925759"/>
                <a:gd name="connsiteX7" fmla="*/ 397565 w 1169978"/>
                <a:gd name="connsiteY7" fmla="*/ 0 h 9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978" h="925759">
                  <a:moveTo>
                    <a:pt x="397565" y="0"/>
                  </a:moveTo>
                  <a:lnTo>
                    <a:pt x="397565" y="0"/>
                  </a:lnTo>
                  <a:cubicBezTo>
                    <a:pt x="410817" y="13252"/>
                    <a:pt x="418670" y="37928"/>
                    <a:pt x="437322" y="39757"/>
                  </a:cubicBezTo>
                  <a:cubicBezTo>
                    <a:pt x="616404" y="57314"/>
                    <a:pt x="976875" y="56795"/>
                    <a:pt x="976875" y="56795"/>
                  </a:cubicBezTo>
                  <a:lnTo>
                    <a:pt x="1169978" y="579309"/>
                  </a:lnTo>
                  <a:lnTo>
                    <a:pt x="709938" y="925759"/>
                  </a:lnTo>
                  <a:lnTo>
                    <a:pt x="0" y="590668"/>
                  </a:lnTo>
                  <a:lnTo>
                    <a:pt x="397565" y="0"/>
                  </a:lnTo>
                  <a:close/>
                </a:path>
              </a:pathLst>
            </a:custGeom>
            <a:gradFill>
              <a:gsLst>
                <a:gs pos="0">
                  <a:schemeClr val="bg1">
                    <a:lumMod val="75000"/>
                  </a:schemeClr>
                </a:gs>
                <a:gs pos="100000">
                  <a:schemeClr val="bg1">
                    <a:lumMod val="5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MT" sz="2400" b="0" i="0" u="none" strike="noStrike" kern="1200" cap="none" spc="0" normalizeH="0" baseline="0" noProof="0">
                <a:ln>
                  <a:noFill/>
                </a:ln>
                <a:solidFill>
                  <a:srgbClr val="FFFFFF"/>
                </a:solidFill>
                <a:effectLst/>
                <a:uLnTx/>
                <a:uFillTx/>
                <a:latin typeface="Helvetica Light"/>
              </a:endParaRPr>
            </a:p>
          </p:txBody>
        </p:sp>
        <p:cxnSp>
          <p:nvCxnSpPr>
            <p:cNvPr id="124" name="Straight Connector 123">
              <a:extLst>
                <a:ext uri="{FF2B5EF4-FFF2-40B4-BE49-F238E27FC236}">
                  <a16:creationId xmlns:a16="http://schemas.microsoft.com/office/drawing/2014/main" id="{0564096B-66AF-4298-2B40-83037CAB4A35}"/>
                </a:ext>
              </a:extLst>
            </p:cNvPr>
            <p:cNvCxnSpPr/>
            <p:nvPr/>
          </p:nvCxnSpPr>
          <p:spPr>
            <a:xfrm flipH="1" flipV="1">
              <a:off x="5148064" y="2425452"/>
              <a:ext cx="288032" cy="864096"/>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5" name="Straight Connector 124">
              <a:extLst>
                <a:ext uri="{FF2B5EF4-FFF2-40B4-BE49-F238E27FC236}">
                  <a16:creationId xmlns:a16="http://schemas.microsoft.com/office/drawing/2014/main" id="{2A64781F-2618-D71B-810C-B72B161E4CC7}"/>
                </a:ext>
              </a:extLst>
            </p:cNvPr>
            <p:cNvCxnSpPr>
              <a:cxnSpLocks/>
            </p:cNvCxnSpPr>
            <p:nvPr/>
          </p:nvCxnSpPr>
          <p:spPr>
            <a:xfrm flipV="1">
              <a:off x="4427984" y="3289548"/>
              <a:ext cx="1008112" cy="432048"/>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6" name="Straight Connector 125">
              <a:extLst>
                <a:ext uri="{FF2B5EF4-FFF2-40B4-BE49-F238E27FC236}">
                  <a16:creationId xmlns:a16="http://schemas.microsoft.com/office/drawing/2014/main" id="{70C14D4C-2803-7CA2-5AFD-A0A2DFB5FB59}"/>
                </a:ext>
              </a:extLst>
            </p:cNvPr>
            <p:cNvCxnSpPr>
              <a:cxnSpLocks/>
            </p:cNvCxnSpPr>
            <p:nvPr/>
          </p:nvCxnSpPr>
          <p:spPr>
            <a:xfrm flipV="1">
              <a:off x="5436096" y="2697900"/>
              <a:ext cx="842353" cy="591648"/>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7" name="Straight Connector 126">
              <a:extLst>
                <a:ext uri="{FF2B5EF4-FFF2-40B4-BE49-F238E27FC236}">
                  <a16:creationId xmlns:a16="http://schemas.microsoft.com/office/drawing/2014/main" id="{1DF4A0E4-2063-E1ED-6D34-64D6492B99AC}"/>
                </a:ext>
              </a:extLst>
            </p:cNvPr>
            <p:cNvCxnSpPr>
              <a:cxnSpLocks/>
            </p:cNvCxnSpPr>
            <p:nvPr/>
          </p:nvCxnSpPr>
          <p:spPr>
            <a:xfrm flipH="1" flipV="1">
              <a:off x="5436096" y="3289548"/>
              <a:ext cx="940816" cy="288032"/>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cxnSp>
          <p:nvCxnSpPr>
            <p:cNvPr id="128" name="Straight Connector 127">
              <a:extLst>
                <a:ext uri="{FF2B5EF4-FFF2-40B4-BE49-F238E27FC236}">
                  <a16:creationId xmlns:a16="http://schemas.microsoft.com/office/drawing/2014/main" id="{3F9CFE69-D111-C358-F770-CF8E48C49AAE}"/>
                </a:ext>
              </a:extLst>
            </p:cNvPr>
            <p:cNvCxnSpPr>
              <a:cxnSpLocks/>
            </p:cNvCxnSpPr>
            <p:nvPr/>
          </p:nvCxnSpPr>
          <p:spPr>
            <a:xfrm flipH="1" flipV="1">
              <a:off x="5436096" y="3289548"/>
              <a:ext cx="285401" cy="792088"/>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grpSp>
      <p:sp>
        <p:nvSpPr>
          <p:cNvPr id="2" name="Rectangle 1">
            <a:extLst>
              <a:ext uri="{FF2B5EF4-FFF2-40B4-BE49-F238E27FC236}">
                <a16:creationId xmlns:a16="http://schemas.microsoft.com/office/drawing/2014/main" id="{4A5D281F-1906-E896-E4FF-28AECE3EC6AC}"/>
              </a:ext>
            </a:extLst>
          </p:cNvPr>
          <p:cNvSpPr/>
          <p:nvPr/>
        </p:nvSpPr>
        <p:spPr>
          <a:xfrm>
            <a:off x="389787" y="800065"/>
            <a:ext cx="2555547" cy="1467156"/>
          </a:xfrm>
          <a:prstGeom prst="rect">
            <a:avLst/>
          </a:prstGeom>
          <a:solidFill>
            <a:srgbClr val="C0504D">
              <a:alpha val="30000"/>
            </a:srgbClr>
          </a:solidFill>
          <a:ln w="25400" cap="flat" cmpd="sng" algn="ctr">
            <a:solidFill>
              <a:srgbClr val="C0504D">
                <a:shade val="50000"/>
              </a:srgbClr>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FFFFFF"/>
                </a:solidFill>
                <a:effectLst/>
                <a:uLnTx/>
                <a:uFillTx/>
                <a:latin typeface="Calibri"/>
                <a:ea typeface="+mn-ea"/>
                <a:cs typeface="+mn-cs"/>
              </a:rPr>
              <a:t>Authoring</a:t>
            </a:r>
          </a:p>
        </p:txBody>
      </p:sp>
    </p:spTree>
    <p:extLst>
      <p:ext uri="{BB962C8B-B14F-4D97-AF65-F5344CB8AC3E}">
        <p14:creationId xmlns:p14="http://schemas.microsoft.com/office/powerpoint/2010/main" val="20846477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EBAFB88E-9B68-656E-749A-50925E1D37D6}"/>
              </a:ext>
            </a:extLst>
          </p:cNvPr>
          <p:cNvSpPr>
            <a:spLocks noGrp="1"/>
          </p:cNvSpPr>
          <p:nvPr>
            <p:ph type="title"/>
          </p:nvPr>
        </p:nvSpPr>
        <p:spPr>
          <a:xfrm>
            <a:off x="3545" y="4635000"/>
            <a:ext cx="9144001" cy="1080000"/>
          </a:xfrm>
          <a:blipFill>
            <a:blip r:embed="rId3"/>
            <a:stretch>
              <a:fillRect/>
            </a:stretch>
          </a:blipFill>
        </p:spPr>
        <p:txBody>
          <a:bodyPr anchor="ctr" anchorCtr="0"/>
          <a:lstStyle/>
          <a:p>
            <a:r>
              <a:rPr lang="en-GB" sz="4000" cap="none" dirty="0">
                <a:latin typeface="+mn-lt"/>
              </a:rPr>
              <a:t>Chapter 12: Player </a:t>
            </a:r>
            <a:r>
              <a:rPr lang="en-GB" sz="4000" cap="none" dirty="0" err="1">
                <a:latin typeface="+mn-lt"/>
              </a:rPr>
              <a:t>Modeling</a:t>
            </a:r>
            <a:r>
              <a:rPr lang="en-GB" sz="4000" cap="none" dirty="0">
                <a:latin typeface="+mn-lt"/>
              </a:rPr>
              <a:t> </a:t>
            </a:r>
            <a:r>
              <a:rPr lang="en-GB" sz="4000" cap="none" dirty="0" err="1">
                <a:latin typeface="+mn-lt"/>
              </a:rPr>
              <a:t>Examplfied</a:t>
            </a:r>
            <a:endParaRPr lang="en-GB" sz="4000" b="1" cap="none" dirty="0">
              <a:solidFill>
                <a:srgbClr val="FFC000"/>
              </a:solidFill>
              <a:highlight>
                <a:srgbClr val="FF0000"/>
              </a:highlight>
              <a:latin typeface="+mn-lt"/>
            </a:endParaRPr>
          </a:p>
        </p:txBody>
      </p:sp>
    </p:spTree>
    <p:extLst>
      <p:ext uri="{BB962C8B-B14F-4D97-AF65-F5344CB8AC3E}">
        <p14:creationId xmlns:p14="http://schemas.microsoft.com/office/powerpoint/2010/main" val="38985439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8E798F-FD8E-A9CF-DF48-EE5E60F595BC}"/>
              </a:ext>
            </a:extLst>
          </p:cNvPr>
          <p:cNvPicPr>
            <a:picLocks noChangeAspect="1"/>
          </p:cNvPicPr>
          <p:nvPr/>
        </p:nvPicPr>
        <p:blipFill>
          <a:blip r:embed="rId3"/>
          <a:stretch>
            <a:fillRect/>
          </a:stretch>
        </p:blipFill>
        <p:spPr>
          <a:xfrm>
            <a:off x="1718149" y="0"/>
            <a:ext cx="5707701" cy="5715000"/>
          </a:xfrm>
          <a:prstGeom prst="rect">
            <a:avLst/>
          </a:prstGeom>
        </p:spPr>
      </p:pic>
    </p:spTree>
    <p:extLst>
      <p:ext uri="{BB962C8B-B14F-4D97-AF65-F5344CB8AC3E}">
        <p14:creationId xmlns:p14="http://schemas.microsoft.com/office/powerpoint/2010/main" val="14791704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BE1B3-CF23-F40D-F4D9-800365F60519}"/>
            </a:ext>
          </a:extLst>
        </p:cNvPr>
        <p:cNvGrpSpPr/>
        <p:nvPr/>
      </p:nvGrpSpPr>
      <p:grpSpPr>
        <a:xfrm>
          <a:off x="0" y="0"/>
          <a:ext cx="0" cy="0"/>
          <a:chOff x="0" y="0"/>
          <a:chExt cx="0" cy="0"/>
        </a:xfrm>
      </p:grpSpPr>
      <p:sp>
        <p:nvSpPr>
          <p:cNvPr id="5" name="Title 7">
            <a:extLst>
              <a:ext uri="{FF2B5EF4-FFF2-40B4-BE49-F238E27FC236}">
                <a16:creationId xmlns:a16="http://schemas.microsoft.com/office/drawing/2014/main" id="{5E8D1688-9035-AE03-83CB-7E8E7A9D964A}"/>
              </a:ext>
            </a:extLst>
          </p:cNvPr>
          <p:cNvSpPr txBox="1">
            <a:spLocks/>
          </p:cNvSpPr>
          <p:nvPr/>
        </p:nvSpPr>
        <p:spPr>
          <a:xfrm>
            <a:off x="8092" y="4657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US" cap="none"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kern="0"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Light"/>
              </a:rPr>
              <a:t>Modeling Player Embeddings Examples</a:t>
            </a:r>
            <a:endParaRPr lang="en-US" cap="none"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80799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86268" y="337220"/>
            <a:ext cx="5754094" cy="3240360"/>
          </a:xfrm>
          <a:prstGeom prst="rect">
            <a:avLst/>
          </a:prstGeom>
          <a:ln>
            <a:noFill/>
          </a:ln>
          <a:effectLst>
            <a:outerShdw blurRad="292100" dist="139700" dir="2700000" algn="tl" rotWithShape="0">
              <a:srgbClr val="333333">
                <a:alpha val="65000"/>
              </a:srgbClr>
            </a:outerShdw>
          </a:effectLst>
        </p:spPr>
      </p:pic>
      <p:sp>
        <p:nvSpPr>
          <p:cNvPr id="4" name="Shape 392"/>
          <p:cNvSpPr/>
          <p:nvPr/>
        </p:nvSpPr>
        <p:spPr>
          <a:xfrm>
            <a:off x="287016" y="4225652"/>
            <a:ext cx="8856984" cy="265234"/>
          </a:xfrm>
          <a:prstGeom prst="rect">
            <a:avLst/>
          </a:prstGeom>
          <a:ln w="12700">
            <a:miter lim="400000"/>
          </a:ln>
          <a:extLst>
            <a:ext uri="{C572A759-6A51-4108-AA02-DFA0A04FC94B}">
              <ma14:wrappingTextBoxFlag xmlns:ma14="http://schemas.microsoft.com/office/mac/drawingml/2011/main" xmlns="" val="1"/>
            </a:ext>
          </a:extLst>
        </p:spPr>
        <p:txBody>
          <a:bodyPr wrap="square" lIns="29766" tIns="29766" rIns="29766" bIns="29766"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sz="3000">
                <a:latin typeface="Helvetica"/>
                <a:ea typeface="Helvetica"/>
                <a:cs typeface="Helvetica"/>
                <a:sym typeface="Helvetica"/>
              </a:defRPr>
            </a:pPr>
            <a:r>
              <a:rPr kumimoji="0" lang="en-GB" sz="1333" b="0" i="0" u="none" strike="noStrike" kern="1200" cap="none" spc="0" normalizeH="0" baseline="0" noProof="0" dirty="0" err="1">
                <a:ln>
                  <a:noFill/>
                </a:ln>
                <a:solidFill>
                  <a:prstClr val="black"/>
                </a:solidFill>
                <a:effectLst/>
                <a:uLnTx/>
                <a:uFillTx/>
                <a:latin typeface="Calibri" panose="020F0502020204030204"/>
                <a:ea typeface="Helvetica"/>
                <a:cs typeface="Helvetica"/>
                <a:sym typeface="Helvetica"/>
              </a:rPr>
              <a:t>Drachen</a:t>
            </a:r>
            <a:r>
              <a:rPr kumimoji="0" lang="en-GB" sz="1333" b="0"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 Canossa &amp; </a:t>
            </a:r>
            <a:r>
              <a:rPr kumimoji="0" lang="en-GB" sz="1333" b="0" i="0" u="none" strike="noStrike" kern="1200" cap="none" spc="0" normalizeH="0" baseline="0" noProof="0" dirty="0" err="1">
                <a:ln>
                  <a:noFill/>
                </a:ln>
                <a:solidFill>
                  <a:prstClr val="black"/>
                </a:solidFill>
                <a:effectLst/>
                <a:uLnTx/>
                <a:uFillTx/>
                <a:latin typeface="Calibri" panose="020F0502020204030204"/>
                <a:ea typeface="Helvetica"/>
                <a:cs typeface="Helvetica"/>
                <a:sym typeface="Helvetica"/>
              </a:rPr>
              <a:t>Yannakakis</a:t>
            </a:r>
            <a:r>
              <a:rPr kumimoji="0" lang="en-GB" sz="1333" b="0"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 </a:t>
            </a:r>
            <a:r>
              <a:rPr kumimoji="0" sz="1333" b="1"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Player modelling using self-</a:t>
            </a:r>
            <a:r>
              <a:rPr kumimoji="0" sz="1333" b="1" i="0" u="none" strike="noStrike" kern="1200" cap="none" spc="0" normalizeH="0" baseline="0" noProof="0" dirty="0" err="1">
                <a:ln>
                  <a:noFill/>
                </a:ln>
                <a:solidFill>
                  <a:prstClr val="black"/>
                </a:solidFill>
                <a:effectLst/>
                <a:uLnTx/>
                <a:uFillTx/>
                <a:latin typeface="Calibri" panose="020F0502020204030204"/>
                <a:ea typeface="Helvetica"/>
                <a:cs typeface="Helvetica"/>
                <a:sym typeface="Helvetica"/>
              </a:rPr>
              <a:t>organisation</a:t>
            </a:r>
            <a:r>
              <a:rPr kumimoji="0" sz="1333" b="1"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 in </a:t>
            </a:r>
            <a:r>
              <a:rPr kumimoji="0" sz="1333" b="1" i="1"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Tomb Raider: Underworld</a:t>
            </a:r>
            <a:r>
              <a:rPr kumimoji="0" sz="1333" b="0" i="1"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a:t>
            </a:r>
            <a:r>
              <a:rPr kumimoji="0" lang="en-GB" sz="1333" b="0"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 IEEE </a:t>
            </a:r>
            <a:r>
              <a:rPr kumimoji="0" sz="1333" b="0"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CIG 2009</a:t>
            </a:r>
          </a:p>
        </p:txBody>
      </p:sp>
      <p:sp>
        <p:nvSpPr>
          <p:cNvPr id="5" name="Title 7"/>
          <p:cNvSpPr txBox="1">
            <a:spLocks/>
          </p:cNvSpPr>
          <p:nvPr/>
        </p:nvSpPr>
        <p:spPr>
          <a:xfrm>
            <a:off x="16789" y="4635000"/>
            <a:ext cx="9144000"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t>Player </a:t>
            </a:r>
            <a:r>
              <a:rPr lang="en-US" altLang="en-US" sz="3500" cap="none" dirty="0">
                <a:solidFill>
                  <a:prstClr val="white"/>
                </a:solidFill>
                <a:latin typeface="Calibri" panose="020F0502020204030204" pitchFamily="34" charset="0"/>
                <a:cs typeface="+mj-cs"/>
              </a:rPr>
              <a:t>Embedding Modeling</a:t>
            </a:r>
            <a:b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br>
            <a:r>
              <a:rPr kumimoji="0" lang="en-US" altLang="en-US" sz="3500" b="0" i="0" u="none" strike="noStrike" kern="1200" cap="none" spc="0" normalizeH="0" baseline="0" noProof="0" dirty="0">
                <a:ln>
                  <a:noFill/>
                </a:ln>
                <a:solidFill>
                  <a:srgbClr val="FFC000"/>
                </a:solidFill>
                <a:effectLst/>
                <a:uLnTx/>
                <a:uFillTx/>
                <a:latin typeface="Calibri" panose="020F0502020204030204" pitchFamily="34" charset="0"/>
                <a:ea typeface="ＭＳ Ｐゴシック" pitchFamily="-65" charset="-128"/>
                <a:cs typeface="+mj-cs"/>
              </a:rPr>
              <a:t>Tomb Raider: Underworld</a:t>
            </a:r>
            <a:endParaRPr kumimoji="0" lang="en-GB" sz="35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spTree>
    <p:extLst>
      <p:ext uri="{BB962C8B-B14F-4D97-AF65-F5344CB8AC3E}">
        <p14:creationId xmlns:p14="http://schemas.microsoft.com/office/powerpoint/2010/main" val="41257088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3" name="Rectangle 3"/>
          <p:cNvSpPr>
            <a:spLocks noGrp="1"/>
          </p:cNvSpPr>
          <p:nvPr>
            <p:ph type="body" idx="4294967295"/>
          </p:nvPr>
        </p:nvSpPr>
        <p:spPr>
          <a:xfrm>
            <a:off x="395536" y="1521354"/>
            <a:ext cx="8119814" cy="3626115"/>
          </a:xfrm>
        </p:spPr>
        <p:txBody>
          <a:bodyPr>
            <a:noAutofit/>
          </a:bodyPr>
          <a:lstStyle/>
          <a:p>
            <a:r>
              <a:rPr lang="en-US" altLang="en-US" sz="3000" dirty="0"/>
              <a:t>How do people play TRU?</a:t>
            </a:r>
          </a:p>
          <a:p>
            <a:r>
              <a:rPr lang="en-US" altLang="en-US" sz="3000" dirty="0"/>
              <a:t>User testing: Do people play TRU as intended?</a:t>
            </a:r>
          </a:p>
          <a:p>
            <a:r>
              <a:rPr lang="en-US" altLang="en-US" sz="3000" dirty="0">
                <a:sym typeface="Wingdings" panose="05000000000000000000" pitchFamily="2" charset="2"/>
              </a:rPr>
              <a:t>Player modeling using </a:t>
            </a:r>
            <a:r>
              <a:rPr lang="en-US" altLang="en-US" sz="3000" i="1" dirty="0">
                <a:sym typeface="Wingdings" panose="05000000000000000000" pitchFamily="2" charset="2"/>
              </a:rPr>
              <a:t>metrics </a:t>
            </a:r>
            <a:r>
              <a:rPr lang="en-US" altLang="en-US" sz="3000" dirty="0">
                <a:sym typeface="Wingdings" panose="05000000000000000000" pitchFamily="2" charset="2"/>
              </a:rPr>
              <a:t>via machine learning  alternative quantitative approach to traditional qualitative approaches of user and playability testing</a:t>
            </a:r>
          </a:p>
          <a:p>
            <a:pPr>
              <a:buFontTx/>
              <a:buChar char="•"/>
            </a:pPr>
            <a:endParaRPr lang="en-US" altLang="en-US" sz="3000" dirty="0">
              <a:sym typeface="Wingdings" panose="05000000000000000000" pitchFamily="2" charset="2"/>
            </a:endParaRPr>
          </a:p>
          <a:p>
            <a:pPr>
              <a:buFontTx/>
              <a:buChar char="•"/>
            </a:pPr>
            <a:endParaRPr lang="en-GB" altLang="en-US" sz="3000" dirty="0"/>
          </a:p>
        </p:txBody>
      </p:sp>
      <p:sp>
        <p:nvSpPr>
          <p:cNvPr id="5" name="Title 7"/>
          <p:cNvSpPr txBox="1">
            <a:spLocks/>
          </p:cNvSpPr>
          <p:nvPr/>
        </p:nvSpPr>
        <p:spPr>
          <a:xfrm>
            <a:off x="0" y="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Headings)"/>
                <a:ea typeface="MS PGothic" pitchFamily="34" charset="-128"/>
              </a:rPr>
              <a:t> Motivation</a:t>
            </a:r>
            <a:endParaRPr lang="en-GB" sz="4000" i="1" cap="none" dirty="0">
              <a:solidFill>
                <a:srgbClr val="FFC000"/>
              </a:solidFill>
              <a:latin typeface="Calibri (Headings)"/>
              <a:ea typeface="MS PGothic" pitchFamily="34" charset="-128"/>
              <a:cs typeface="+mn-cs"/>
            </a:endParaRPr>
          </a:p>
        </p:txBody>
      </p:sp>
    </p:spTree>
    <p:extLst>
      <p:ext uri="{BB962C8B-B14F-4D97-AF65-F5344CB8AC3E}">
        <p14:creationId xmlns:p14="http://schemas.microsoft.com/office/powerpoint/2010/main" val="20765227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3" name="Rectangle 3"/>
          <p:cNvSpPr>
            <a:spLocks noGrp="1"/>
          </p:cNvSpPr>
          <p:nvPr>
            <p:ph type="body" idx="4294967295"/>
          </p:nvPr>
        </p:nvSpPr>
        <p:spPr>
          <a:xfrm>
            <a:off x="323528" y="1521354"/>
            <a:ext cx="8640960" cy="3626115"/>
          </a:xfrm>
        </p:spPr>
        <p:txBody>
          <a:bodyPr>
            <a:normAutofit fontScale="92500"/>
          </a:bodyPr>
          <a:lstStyle/>
          <a:p>
            <a:pPr>
              <a:buFontTx/>
              <a:buChar char="•"/>
            </a:pPr>
            <a:r>
              <a:rPr lang="en-US" altLang="en-US" sz="2800" dirty="0"/>
              <a:t>Commercial major game test-bed: Tomb Raider Underworld </a:t>
            </a:r>
          </a:p>
          <a:p>
            <a:pPr>
              <a:buFontTx/>
              <a:buChar char="•"/>
            </a:pPr>
            <a:r>
              <a:rPr lang="en-US" altLang="en-US" sz="2800" dirty="0"/>
              <a:t>Large-scale data collection (1365 players)</a:t>
            </a:r>
          </a:p>
          <a:p>
            <a:pPr>
              <a:buFontTx/>
              <a:buChar char="•"/>
            </a:pPr>
            <a:r>
              <a:rPr lang="en-US" altLang="en-US" sz="2800" dirty="0"/>
              <a:t>Data is </a:t>
            </a:r>
            <a:r>
              <a:rPr lang="en-US" altLang="en-US" sz="2800" i="1" dirty="0"/>
              <a:t>clean </a:t>
            </a:r>
            <a:r>
              <a:rPr lang="en-US" altLang="en-US" sz="2800" dirty="0"/>
              <a:t>and</a:t>
            </a:r>
            <a:r>
              <a:rPr lang="en-US" altLang="en-US" sz="2800" i="1" dirty="0"/>
              <a:t> live: </a:t>
            </a:r>
            <a:r>
              <a:rPr lang="en-US" altLang="en-US" sz="2800" dirty="0"/>
              <a:t>gathered in a natural setup via an industrial logging system and a commercial web service</a:t>
            </a:r>
            <a:endParaRPr lang="en-US" altLang="en-US" sz="2800" i="1" dirty="0"/>
          </a:p>
          <a:p>
            <a:pPr>
              <a:buFontTx/>
              <a:buChar char="•"/>
            </a:pPr>
            <a:r>
              <a:rPr lang="en-US" altLang="en-US" sz="2800" dirty="0"/>
              <a:t>First application of SOMs on high-level behaviors of completed games</a:t>
            </a:r>
          </a:p>
          <a:p>
            <a:pPr>
              <a:buFontTx/>
              <a:buChar char="•"/>
            </a:pPr>
            <a:r>
              <a:rPr lang="en-US" altLang="en-US" sz="2800" dirty="0"/>
              <a:t>Directly addressing game-industry requirements </a:t>
            </a:r>
          </a:p>
          <a:p>
            <a:pPr lvl="1">
              <a:buFontTx/>
              <a:buChar char="–"/>
            </a:pPr>
            <a:r>
              <a:rPr lang="en-US" altLang="en-US" sz="1800" dirty="0"/>
              <a:t>limitations of scalability and commercial-game practicality are minimized</a:t>
            </a:r>
          </a:p>
          <a:p>
            <a:pPr lvl="1">
              <a:buFontTx/>
              <a:buChar char="–"/>
            </a:pPr>
            <a:r>
              <a:rPr lang="en-US" altLang="en-US" sz="1800" dirty="0"/>
              <a:t>bridging the AI gap</a:t>
            </a:r>
          </a:p>
          <a:p>
            <a:pPr>
              <a:buFontTx/>
              <a:buChar char="–"/>
            </a:pPr>
            <a:endParaRPr lang="en-GB" altLang="en-US" sz="2400" dirty="0"/>
          </a:p>
        </p:txBody>
      </p:sp>
      <p:sp>
        <p:nvSpPr>
          <p:cNvPr id="4" name="Title 7"/>
          <p:cNvSpPr txBox="1">
            <a:spLocks/>
          </p:cNvSpPr>
          <p:nvPr/>
        </p:nvSpPr>
        <p:spPr>
          <a:xfrm>
            <a:off x="0" y="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Headings)"/>
                <a:ea typeface="MS PGothic" pitchFamily="34" charset="-128"/>
              </a:rPr>
              <a:t> Clustering in TRU</a:t>
            </a:r>
            <a:endParaRPr lang="en-GB" sz="4000" i="1" cap="none" dirty="0">
              <a:solidFill>
                <a:srgbClr val="FFC000"/>
              </a:solidFill>
              <a:latin typeface="Calibri (Headings)"/>
              <a:ea typeface="MS PGothic" pitchFamily="34" charset="-128"/>
              <a:cs typeface="+mn-cs"/>
            </a:endParaRPr>
          </a:p>
        </p:txBody>
      </p:sp>
    </p:spTree>
    <p:extLst>
      <p:ext uri="{BB962C8B-B14F-4D97-AF65-F5344CB8AC3E}">
        <p14:creationId xmlns:p14="http://schemas.microsoft.com/office/powerpoint/2010/main" val="34326783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1" name="Rectangle 3"/>
          <p:cNvSpPr>
            <a:spLocks noGrp="1"/>
          </p:cNvSpPr>
          <p:nvPr>
            <p:ph type="body" idx="4294967295"/>
          </p:nvPr>
        </p:nvSpPr>
        <p:spPr>
          <a:xfrm>
            <a:off x="251520" y="1129308"/>
            <a:ext cx="8496943" cy="3811240"/>
          </a:xfrm>
        </p:spPr>
        <p:txBody>
          <a:bodyPr>
            <a:normAutofit lnSpcReduction="10000"/>
          </a:bodyPr>
          <a:lstStyle/>
          <a:p>
            <a:pPr>
              <a:buFontTx/>
              <a:buChar char="•"/>
            </a:pPr>
            <a:r>
              <a:rPr lang="en-US" altLang="en-US" sz="2800" dirty="0"/>
              <a:t>EIDOS Metrics Suite software</a:t>
            </a:r>
          </a:p>
          <a:p>
            <a:pPr lvl="1">
              <a:buFontTx/>
              <a:buChar char="–"/>
            </a:pPr>
            <a:r>
              <a:rPr lang="en-US" altLang="en-US" sz="1800" dirty="0"/>
              <a:t>Record gameplay data (</a:t>
            </a:r>
            <a:r>
              <a:rPr lang="en-US" altLang="en-US" sz="1800" i="1" dirty="0"/>
              <a:t>metrics</a:t>
            </a:r>
            <a:r>
              <a:rPr lang="en-US" altLang="en-US" sz="1800" dirty="0"/>
              <a:t>) of EIDOS games</a:t>
            </a:r>
          </a:p>
          <a:p>
            <a:pPr lvl="1">
              <a:buFontTx/>
              <a:buChar char="–"/>
            </a:pPr>
            <a:r>
              <a:rPr lang="en-US" altLang="en-US" sz="1800" dirty="0"/>
              <a:t>Data are stored in an SQL-server via ELT process</a:t>
            </a:r>
          </a:p>
          <a:p>
            <a:pPr lvl="1">
              <a:buFontTx/>
              <a:buChar char="–"/>
            </a:pPr>
            <a:r>
              <a:rPr lang="en-US" altLang="en-US" sz="1800" dirty="0"/>
              <a:t>Several Features are extracted (work done by </a:t>
            </a:r>
            <a:r>
              <a:rPr lang="en-US" altLang="en-US" sz="1800" i="1" dirty="0"/>
              <a:t>Crystal Dynamics</a:t>
            </a:r>
            <a:r>
              <a:rPr lang="en-US" altLang="en-US" sz="1800" dirty="0"/>
              <a:t>)</a:t>
            </a:r>
          </a:p>
          <a:p>
            <a:pPr lvl="3">
              <a:buFont typeface="Wingdings" panose="05000000000000000000" pitchFamily="2" charset="2"/>
              <a:buChar char="§"/>
            </a:pPr>
            <a:r>
              <a:rPr lang="en-US" altLang="en-US" sz="1600" dirty="0"/>
              <a:t> 3D coordinates, completion time, # deaths etc. </a:t>
            </a:r>
          </a:p>
          <a:p>
            <a:pPr>
              <a:buFontTx/>
              <a:buChar char="•"/>
            </a:pPr>
            <a:r>
              <a:rPr lang="en-US" altLang="en-US" sz="2800" b="1" dirty="0"/>
              <a:t>Live Data </a:t>
            </a:r>
            <a:r>
              <a:rPr lang="en-US" altLang="en-US" sz="2800" dirty="0"/>
              <a:t>(</a:t>
            </a:r>
            <a:r>
              <a:rPr lang="en-US" altLang="en-US" sz="2800" dirty="0" err="1"/>
              <a:t>xBox</a:t>
            </a:r>
            <a:r>
              <a:rPr lang="en-US" altLang="en-US" sz="2800" dirty="0"/>
              <a:t> Live!)</a:t>
            </a:r>
          </a:p>
          <a:p>
            <a:pPr lvl="1">
              <a:buFontTx/>
              <a:buChar char="–"/>
            </a:pPr>
            <a:r>
              <a:rPr lang="en-US" altLang="en-US" sz="1800" dirty="0"/>
              <a:t>Published version of TRU played in gamers’ natural habitats</a:t>
            </a:r>
          </a:p>
          <a:p>
            <a:pPr lvl="1">
              <a:buFontTx/>
              <a:buChar char="–"/>
            </a:pPr>
            <a:r>
              <a:rPr lang="en-US" altLang="en-US" sz="1800" dirty="0"/>
              <a:t>Data free from laboratory bias and experiment expectancy effects</a:t>
            </a:r>
          </a:p>
          <a:p>
            <a:pPr>
              <a:buFontTx/>
              <a:buChar char="•"/>
            </a:pPr>
            <a:r>
              <a:rPr lang="en-US" altLang="en-US" sz="2800" dirty="0"/>
              <a:t>Data collection during November 2008</a:t>
            </a:r>
          </a:p>
          <a:p>
            <a:pPr lvl="1">
              <a:buFontTx/>
              <a:buChar char="–"/>
            </a:pPr>
            <a:r>
              <a:rPr lang="en-US" altLang="en-US" sz="1600" dirty="0"/>
              <a:t>25240 Players</a:t>
            </a:r>
          </a:p>
          <a:p>
            <a:pPr lvl="1">
              <a:buFontTx/>
              <a:buChar char="–"/>
            </a:pPr>
            <a:r>
              <a:rPr lang="en-US" altLang="en-US" sz="1600" dirty="0"/>
              <a:t>1365 of those completed the game</a:t>
            </a:r>
          </a:p>
          <a:p>
            <a:pPr lvl="1">
              <a:buFontTx/>
              <a:buChar char="–"/>
            </a:pPr>
            <a:r>
              <a:rPr lang="en-US" altLang="en-US" sz="1600" dirty="0"/>
              <a:t>Data are stored for all 7 levels (100 map units)</a:t>
            </a:r>
            <a:endParaRPr lang="en-GB" altLang="en-US" sz="1200" b="1" i="1" dirty="0"/>
          </a:p>
        </p:txBody>
      </p:sp>
      <p:pic>
        <p:nvPicPr>
          <p:cNvPr id="6349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0" y="4808802"/>
            <a:ext cx="1416843" cy="75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50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843" y="4728765"/>
            <a:ext cx="865188" cy="91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50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689" y="4866019"/>
            <a:ext cx="948532" cy="711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7"/>
          <p:cNvSpPr txBox="1">
            <a:spLocks/>
          </p:cNvSpPr>
          <p:nvPr/>
        </p:nvSpPr>
        <p:spPr>
          <a:xfrm>
            <a:off x="0" y="0"/>
            <a:ext cx="9144001" cy="1080000"/>
          </a:xfrm>
          <a:prstGeom prst="rect">
            <a:avLst/>
          </a:prstGeom>
          <a:blipFill>
            <a:blip r:embed="rId6"/>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Headings)"/>
                <a:ea typeface="MS PGothic" pitchFamily="34" charset="-128"/>
              </a:rPr>
              <a:t> Player Data Collection </a:t>
            </a:r>
            <a:endParaRPr lang="en-GB" sz="4000" i="1" cap="none" dirty="0">
              <a:solidFill>
                <a:srgbClr val="FFC000"/>
              </a:solidFill>
              <a:latin typeface="Calibri (Headings)"/>
              <a:ea typeface="MS PGothic" pitchFamily="34" charset="-128"/>
              <a:cs typeface="+mn-cs"/>
            </a:endParaRPr>
          </a:p>
        </p:txBody>
      </p:sp>
    </p:spTree>
    <p:extLst>
      <p:ext uri="{BB962C8B-B14F-4D97-AF65-F5344CB8AC3E}">
        <p14:creationId xmlns:p14="http://schemas.microsoft.com/office/powerpoint/2010/main" val="30060783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3"/>
          <p:cNvSpPr>
            <a:spLocks noGrp="1"/>
          </p:cNvSpPr>
          <p:nvPr>
            <p:ph type="body" idx="4294967295"/>
          </p:nvPr>
        </p:nvSpPr>
        <p:spPr>
          <a:xfrm>
            <a:off x="251521" y="1273324"/>
            <a:ext cx="4752528" cy="4176464"/>
          </a:xfrm>
        </p:spPr>
        <p:txBody>
          <a:bodyPr>
            <a:normAutofit/>
          </a:bodyPr>
          <a:lstStyle/>
          <a:p>
            <a:pPr>
              <a:buFontTx/>
              <a:buChar char="•"/>
            </a:pPr>
            <a:r>
              <a:rPr lang="en-US" altLang="en-US" sz="1833" b="1" dirty="0"/>
              <a:t>Causes of Death (% over total number of deaths)</a:t>
            </a:r>
          </a:p>
          <a:p>
            <a:pPr lvl="1">
              <a:buFontTx/>
              <a:buChar char="–"/>
            </a:pPr>
            <a:r>
              <a:rPr lang="en-US" altLang="en-US" sz="1500" b="1" dirty="0"/>
              <a:t>Opponent</a:t>
            </a:r>
            <a:r>
              <a:rPr lang="en-US" altLang="en-US" sz="1500" dirty="0"/>
              <a:t> – 28.9% of all deaths – Min: 6%, Max: 60%</a:t>
            </a:r>
          </a:p>
          <a:p>
            <a:pPr lvl="1">
              <a:buFontTx/>
              <a:buChar char="–"/>
            </a:pPr>
            <a:r>
              <a:rPr lang="en-US" altLang="en-US" sz="1500" b="1" dirty="0"/>
              <a:t>Environment </a:t>
            </a:r>
            <a:r>
              <a:rPr lang="en-US" altLang="en-US" sz="1500" dirty="0"/>
              <a:t>– 13.7% of all deaths – Min: 2%, Max: 45%</a:t>
            </a:r>
          </a:p>
          <a:p>
            <a:pPr lvl="1">
              <a:buFontTx/>
              <a:buChar char="–"/>
            </a:pPr>
            <a:r>
              <a:rPr lang="en-US" altLang="en-US" sz="1500" b="1" dirty="0"/>
              <a:t>Falling</a:t>
            </a:r>
            <a:r>
              <a:rPr lang="en-US" altLang="en-US" sz="1500" dirty="0"/>
              <a:t> – 57.2% of all deaths – Min: 27%, Max: 83%</a:t>
            </a:r>
          </a:p>
          <a:p>
            <a:pPr>
              <a:buFontTx/>
              <a:buChar char="•"/>
            </a:pPr>
            <a:r>
              <a:rPr lang="en-US" altLang="en-US" sz="1833" b="1" dirty="0"/>
              <a:t>Total Number of Deaths </a:t>
            </a:r>
            <a:r>
              <a:rPr lang="en-US" altLang="en-US" sz="1833" dirty="0"/>
              <a:t>–</a:t>
            </a:r>
            <a:r>
              <a:rPr lang="en-US" altLang="en-US" sz="1833" b="1" dirty="0"/>
              <a:t> </a:t>
            </a:r>
            <a:r>
              <a:rPr lang="en-US" altLang="en-US" sz="1833" dirty="0"/>
              <a:t>140 on average – Min: 16, Max: 458</a:t>
            </a:r>
          </a:p>
          <a:p>
            <a:pPr>
              <a:buFontTx/>
              <a:buChar char="•"/>
            </a:pPr>
            <a:r>
              <a:rPr lang="en-US" altLang="en-US" sz="1833" b="1" dirty="0"/>
              <a:t>Completion Time </a:t>
            </a:r>
            <a:r>
              <a:rPr lang="en-US" altLang="en-US" sz="1833" dirty="0"/>
              <a:t>–</a:t>
            </a:r>
            <a:r>
              <a:rPr lang="en-US" altLang="en-US" sz="1833" b="1" dirty="0"/>
              <a:t> </a:t>
            </a:r>
            <a:r>
              <a:rPr lang="en-US" altLang="en-US" sz="1833" dirty="0"/>
              <a:t>550 min on average – Min: 3h, Max: 29h</a:t>
            </a:r>
          </a:p>
          <a:p>
            <a:pPr>
              <a:buFontTx/>
              <a:buChar char="•"/>
            </a:pPr>
            <a:r>
              <a:rPr lang="en-US" altLang="en-US" sz="1833" b="1" dirty="0"/>
              <a:t>Help-on-Demand (# hint + answer requested) – </a:t>
            </a:r>
            <a:r>
              <a:rPr lang="en-US" altLang="en-US" sz="1833" dirty="0"/>
              <a:t>29 on average – Min: 0, Max: 148</a:t>
            </a:r>
            <a:endParaRPr lang="en-GB" altLang="en-US" sz="1833" dirty="0"/>
          </a:p>
        </p:txBody>
      </p:sp>
      <p:pic>
        <p:nvPicPr>
          <p:cNvPr id="64516" name="Picture 4" descr="puzz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0142" y="1273324"/>
            <a:ext cx="3875778" cy="216024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7"/>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Headings)"/>
                <a:ea typeface="MS PGothic" pitchFamily="34" charset="-128"/>
              </a:rPr>
              <a:t> Extracted Features</a:t>
            </a:r>
            <a:endParaRPr lang="en-GB" sz="4000" i="1" cap="none" dirty="0">
              <a:solidFill>
                <a:srgbClr val="FFC000"/>
              </a:solidFill>
              <a:latin typeface="Calibri (Headings)"/>
              <a:ea typeface="MS PGothic" pitchFamily="34" charset="-128"/>
              <a:cs typeface="+mn-cs"/>
            </a:endParaRPr>
          </a:p>
        </p:txBody>
      </p:sp>
    </p:spTree>
    <p:extLst>
      <p:ext uri="{BB962C8B-B14F-4D97-AF65-F5344CB8AC3E}">
        <p14:creationId xmlns:p14="http://schemas.microsoft.com/office/powerpoint/2010/main" val="2981913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E0304DA-0C39-B0F9-3CF2-9400B31A7C02}"/>
              </a:ext>
            </a:extLst>
          </p:cNvPr>
          <p:cNvGraphicFramePr>
            <a:graphicFrameLocks noGrp="1"/>
          </p:cNvGraphicFramePr>
          <p:nvPr/>
        </p:nvGraphicFramePr>
        <p:xfrm>
          <a:off x="1547665" y="751266"/>
          <a:ext cx="6102138" cy="4335780"/>
        </p:xfrm>
        <a:graphic>
          <a:graphicData uri="http://schemas.openxmlformats.org/drawingml/2006/table">
            <a:tbl>
              <a:tblPr firstRow="1" bandRow="1">
                <a:effectLst/>
                <a:tableStyleId>{5940675A-B579-460E-94D1-54222C63F5DA}</a:tableStyleId>
              </a:tblPr>
              <a:tblGrid>
                <a:gridCol w="1242138">
                  <a:extLst>
                    <a:ext uri="{9D8B030D-6E8A-4147-A177-3AD203B41FA5}">
                      <a16:colId xmlns:a16="http://schemas.microsoft.com/office/drawing/2014/main" val="20000"/>
                    </a:ext>
                  </a:extLst>
                </a:gridCol>
                <a:gridCol w="2430000">
                  <a:extLst>
                    <a:ext uri="{9D8B030D-6E8A-4147-A177-3AD203B41FA5}">
                      <a16:colId xmlns:a16="http://schemas.microsoft.com/office/drawing/2014/main" val="20001"/>
                    </a:ext>
                  </a:extLst>
                </a:gridCol>
                <a:gridCol w="2430000">
                  <a:extLst>
                    <a:ext uri="{9D8B030D-6E8A-4147-A177-3AD203B41FA5}">
                      <a16:colId xmlns:a16="http://schemas.microsoft.com/office/drawing/2014/main" val="20002"/>
                    </a:ext>
                  </a:extLst>
                </a:gridCol>
              </a:tblGrid>
              <a:tr h="537210">
                <a:tc>
                  <a:txBody>
                    <a:bodyPr/>
                    <a:lstStyle/>
                    <a:p>
                      <a:pPr algn="ctr"/>
                      <a:endParaRPr lang="en-US" sz="1800" noProof="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noProof="0" dirty="0"/>
                        <a:t>Playing </a:t>
                      </a:r>
                    </a:p>
                    <a:p>
                      <a:pPr algn="ctr"/>
                      <a:r>
                        <a:rPr lang="en-US" sz="1300" noProof="0" dirty="0"/>
                        <a:t>(Part II)</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800" noProof="0" dirty="0"/>
                        <a:t>Modeling </a:t>
                      </a:r>
                    </a:p>
                    <a:p>
                      <a:pPr algn="ctr"/>
                      <a:r>
                        <a:rPr lang="en-US" sz="1300" noProof="0" dirty="0"/>
                        <a:t>(Part IV)</a:t>
                      </a:r>
                    </a:p>
                  </a:txBody>
                  <a:tcPr marL="68580" marR="68580" marT="34290" marB="34290">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90000">
                <a:tc>
                  <a:txBody>
                    <a:bodyPr/>
                    <a:lstStyle/>
                    <a:p>
                      <a:pPr algn="ctr"/>
                      <a:r>
                        <a:rPr lang="en-US" sz="1800" noProof="0" dirty="0"/>
                        <a:t>Human</a:t>
                      </a:r>
                    </a:p>
                    <a:p>
                      <a:pPr algn="ctr"/>
                      <a:r>
                        <a:rPr lang="en-US" sz="1300" noProof="0" dirty="0"/>
                        <a:t>Demonstrations</a:t>
                      </a:r>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dirty="0">
                          <a:solidFill>
                            <a:schemeClr val="tx1"/>
                          </a:solidFill>
                          <a:effectLst/>
                        </a:rPr>
                        <a:t>Motivation</a:t>
                      </a:r>
                      <a:endParaRPr lang="en-US" sz="1400" b="1" baseline="0" noProof="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noProof="0" dirty="0">
                          <a:solidFill>
                            <a:schemeClr val="tx1"/>
                          </a:solidFill>
                        </a:rPr>
                        <a:t>Games as AI testbeds, AI that challenges players, </a:t>
                      </a:r>
                      <a:r>
                        <a:rPr lang="en-US" sz="1400" noProof="0" dirty="0">
                          <a:solidFill>
                            <a:schemeClr val="tx1"/>
                          </a:solidFill>
                          <a:effectLst/>
                        </a:rPr>
                        <a:t>Believable and</a:t>
                      </a:r>
                      <a:r>
                        <a:rPr lang="en-US" sz="1400" baseline="0" noProof="0" dirty="0">
                          <a:solidFill>
                            <a:schemeClr val="tx1"/>
                          </a:solidFill>
                          <a:effectLst/>
                        </a:rPr>
                        <a:t> </a:t>
                      </a:r>
                      <a:r>
                        <a:rPr lang="en-US" sz="1400" noProof="0" dirty="0">
                          <a:solidFill>
                            <a:schemeClr val="tx1"/>
                          </a:solidFill>
                          <a:effectLst/>
                        </a:rPr>
                        <a:t>human-like agents</a:t>
                      </a:r>
                    </a:p>
                    <a:p>
                      <a:pPr algn="ctr"/>
                      <a:endParaRPr lang="en-US" sz="1400" baseline="0" noProof="0" dirty="0">
                        <a:solidFill>
                          <a:schemeClr val="tx1"/>
                        </a:solidFill>
                      </a:endParaRPr>
                    </a:p>
                    <a:p>
                      <a:pPr algn="ctr"/>
                      <a:r>
                        <a:rPr lang="en-US" sz="1400" b="1" baseline="0" noProof="0" dirty="0">
                          <a:solidFill>
                            <a:schemeClr val="tx1"/>
                          </a:solidFill>
                        </a:rPr>
                        <a:t>Examples</a:t>
                      </a:r>
                    </a:p>
                    <a:p>
                      <a:pPr algn="ctr"/>
                      <a:r>
                        <a:rPr lang="en-US" sz="1200" i="1" noProof="0" dirty="0"/>
                        <a:t>Imitation Learning, Testing, Procedural Personas,</a:t>
                      </a:r>
                    </a:p>
                    <a:p>
                      <a:pPr algn="ctr"/>
                      <a:r>
                        <a:rPr lang="en-US" sz="1200" i="1" noProof="0" dirty="0"/>
                        <a:t>Opponent Modeling</a:t>
                      </a: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a:r>
                        <a:rPr lang="en-US" sz="1400" b="1" noProof="0" dirty="0"/>
                        <a:t>Motivation</a:t>
                      </a:r>
                    </a:p>
                    <a:p>
                      <a:pPr algn="ctr"/>
                      <a:r>
                        <a:rPr lang="en-US" sz="1400" i="0" noProof="0" dirty="0"/>
                        <a:t>Player Modeling </a:t>
                      </a:r>
                    </a:p>
                    <a:p>
                      <a:pPr algn="ctr"/>
                      <a:r>
                        <a:rPr lang="en-US" sz="1400" i="0" noProof="0" dirty="0"/>
                        <a:t>(Behavior and Experience)</a:t>
                      </a:r>
                    </a:p>
                    <a:p>
                      <a:pPr algn="ctr"/>
                      <a:endParaRPr lang="en-US" sz="1400" i="1" noProof="0" dirty="0"/>
                    </a:p>
                    <a:p>
                      <a:pPr algn="ctr"/>
                      <a:endParaRPr lang="en-US" sz="1400" b="1" noProof="0" dirty="0"/>
                    </a:p>
                    <a:p>
                      <a:pPr algn="ctr"/>
                      <a:r>
                        <a:rPr lang="en-US" sz="1400" b="1" noProof="0" dirty="0"/>
                        <a:t>Examples</a:t>
                      </a:r>
                    </a:p>
                    <a:p>
                      <a:pPr algn="ctr"/>
                      <a:r>
                        <a:rPr lang="en-US" sz="1200" i="1" noProof="0" dirty="0"/>
                        <a:t>Personalization, Game/Team Balancing, Difficulty Adjustment, Monetization</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00000">
                        <a:alpha val="30000"/>
                      </a:srgbClr>
                    </a:solidFill>
                  </a:tcPr>
                </a:tc>
                <a:extLst>
                  <a:ext uri="{0D108BD9-81ED-4DB2-BD59-A6C34878D82A}">
                    <a16:rowId xmlns:a16="http://schemas.microsoft.com/office/drawing/2014/main" val="10001"/>
                  </a:ext>
                </a:extLst>
              </a:tr>
              <a:tr h="1890000">
                <a:tc>
                  <a:txBody>
                    <a:bodyPr/>
                    <a:lstStyle/>
                    <a:p>
                      <a:pPr algn="ctr"/>
                      <a:r>
                        <a:rPr lang="en-US" sz="1800" noProof="0" dirty="0"/>
                        <a:t>AI</a:t>
                      </a:r>
                    </a:p>
                    <a:p>
                      <a:pPr algn="ctr"/>
                      <a:r>
                        <a:rPr lang="en-US" sz="1300" noProof="0" dirty="0"/>
                        <a:t>Demonstrations</a:t>
                      </a:r>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noProof="0" dirty="0">
                          <a:solidFill>
                            <a:schemeClr val="tx1"/>
                          </a:solidFill>
                        </a:rPr>
                        <a:t>Motivation</a:t>
                      </a:r>
                    </a:p>
                    <a:p>
                      <a:pPr algn="ctr"/>
                      <a:r>
                        <a:rPr lang="en-US" sz="1400" noProof="0" dirty="0">
                          <a:solidFill>
                            <a:schemeClr val="tx1"/>
                          </a:solidFill>
                        </a:rPr>
                        <a:t>Simulation-based testing,</a:t>
                      </a:r>
                      <a:r>
                        <a:rPr lang="en-US" sz="1400" baseline="0" noProof="0" dirty="0">
                          <a:solidFill>
                            <a:schemeClr val="tx1"/>
                          </a:solidFill>
                        </a:rPr>
                        <a:t> </a:t>
                      </a:r>
                      <a:r>
                        <a:rPr lang="en-US" sz="1400" noProof="0" dirty="0">
                          <a:solidFill>
                            <a:schemeClr val="tx1"/>
                          </a:solidFill>
                        </a:rPr>
                        <a:t>Game demonstrations</a:t>
                      </a:r>
                    </a:p>
                    <a:p>
                      <a:pPr algn="ctr"/>
                      <a:endParaRPr lang="en-US" sz="1400" noProof="0" dirty="0">
                        <a:solidFill>
                          <a:schemeClr val="tx1"/>
                        </a:solidFill>
                      </a:endParaRPr>
                    </a:p>
                    <a:p>
                      <a:pPr algn="ctr"/>
                      <a:endParaRPr lang="en-US" sz="1400" noProof="0" dirty="0">
                        <a:solidFill>
                          <a:schemeClr val="tx1"/>
                        </a:solidFill>
                      </a:endParaRPr>
                    </a:p>
                    <a:p>
                      <a:pPr algn="ctr"/>
                      <a:r>
                        <a:rPr lang="en-US" sz="1400" b="1" noProof="0" dirty="0">
                          <a:solidFill>
                            <a:schemeClr val="tx1"/>
                          </a:solidFill>
                        </a:rPr>
                        <a:t>Examples</a:t>
                      </a:r>
                    </a:p>
                    <a:p>
                      <a:pPr algn="ctr"/>
                      <a:r>
                        <a:rPr lang="en-US" sz="1200" i="1" noProof="0" dirty="0"/>
                        <a:t>Exploration Agents, Opponent Modeling</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400" b="1" noProof="0" dirty="0"/>
                        <a:t>Motivation</a:t>
                      </a:r>
                    </a:p>
                    <a:p>
                      <a:pPr algn="ctr"/>
                      <a:r>
                        <a:rPr lang="en-US" sz="1400" i="0" noProof="0" dirty="0"/>
                        <a:t>Modelling AI-controlled collaborators, adversaries, assistants, teammates</a:t>
                      </a:r>
                    </a:p>
                    <a:p>
                      <a:pPr algn="ctr"/>
                      <a:endParaRPr lang="en-US" sz="1400" i="1" noProof="0" dirty="0"/>
                    </a:p>
                    <a:p>
                      <a:pPr algn="ctr"/>
                      <a:r>
                        <a:rPr lang="en-US" sz="1400" b="1" noProof="0" dirty="0"/>
                        <a:t>Examples</a:t>
                      </a:r>
                    </a:p>
                    <a:p>
                      <a:pPr algn="ctr"/>
                      <a:r>
                        <a:rPr lang="en-US" sz="1200" i="1" noProof="0" dirty="0"/>
                        <a:t>Group Player Modeling, Team Balancing, Context-rich Player Modeling</a:t>
                      </a:r>
                      <a:endParaRPr lang="en-US" sz="1200" noProof="0" dirty="0"/>
                    </a:p>
                  </a:txBody>
                  <a:tcPr marL="68580" marR="68580" marT="34290" marB="34290">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bl>
          </a:graphicData>
        </a:graphic>
      </p:graphicFrame>
      <p:sp>
        <p:nvSpPr>
          <p:cNvPr id="5" name="Rounded Rectangle 23">
            <a:extLst>
              <a:ext uri="{FF2B5EF4-FFF2-40B4-BE49-F238E27FC236}">
                <a16:creationId xmlns:a16="http://schemas.microsoft.com/office/drawing/2014/main" id="{D317C645-23AD-9079-7F06-8BE278E4781C}"/>
              </a:ext>
            </a:extLst>
          </p:cNvPr>
          <p:cNvSpPr/>
          <p:nvPr/>
        </p:nvSpPr>
        <p:spPr bwMode="auto">
          <a:xfrm>
            <a:off x="5233903" y="373224"/>
            <a:ext cx="2430000" cy="864000"/>
          </a:xfrm>
          <a:prstGeom prst="roundRect">
            <a:avLst/>
          </a:prstGeom>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Modeling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prstClr val="white"/>
                </a:solidFill>
                <a:effectLst/>
                <a:uLnTx/>
                <a:uFillTx/>
                <a:latin typeface="Calibri"/>
                <a:ea typeface="+mn-ea"/>
                <a:cs typeface="+mn-cs"/>
              </a:rPr>
              <a:t>(Part IV)</a:t>
            </a:r>
          </a:p>
        </p:txBody>
      </p:sp>
      <p:sp>
        <p:nvSpPr>
          <p:cNvPr id="6" name="Rounded Rectangle 22">
            <a:extLst>
              <a:ext uri="{FF2B5EF4-FFF2-40B4-BE49-F238E27FC236}">
                <a16:creationId xmlns:a16="http://schemas.microsoft.com/office/drawing/2014/main" id="{91AE5FB1-3B48-0FB5-1EB8-9E9A82815F72}"/>
              </a:ext>
            </a:extLst>
          </p:cNvPr>
          <p:cNvSpPr/>
          <p:nvPr/>
        </p:nvSpPr>
        <p:spPr bwMode="auto">
          <a:xfrm>
            <a:off x="2791955" y="373224"/>
            <a:ext cx="2430000" cy="864000"/>
          </a:xfrm>
          <a:prstGeom prst="roundRect">
            <a:avLst/>
          </a:prstGeom>
          <a:solidFill>
            <a:schemeClr val="bg1">
              <a:lumMod val="75000"/>
            </a:schemeClr>
          </a:solidFill>
          <a:ln>
            <a:solidFill>
              <a:schemeClr val="bg1">
                <a:lumMod val="50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Playing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prstClr val="white"/>
                </a:solidFill>
                <a:effectLst/>
                <a:uLnTx/>
                <a:uFillTx/>
                <a:latin typeface="Calibri"/>
                <a:ea typeface="+mn-ea"/>
                <a:cs typeface="+mn-cs"/>
              </a:rPr>
              <a:t>(Part II)</a:t>
            </a:r>
          </a:p>
        </p:txBody>
      </p:sp>
      <p:sp>
        <p:nvSpPr>
          <p:cNvPr id="14" name="Rounded Rectangle 22">
            <a:extLst>
              <a:ext uri="{FF2B5EF4-FFF2-40B4-BE49-F238E27FC236}">
                <a16:creationId xmlns:a16="http://schemas.microsoft.com/office/drawing/2014/main" id="{DCDF4846-526A-BEDE-A505-A9A312213C37}"/>
              </a:ext>
            </a:extLst>
          </p:cNvPr>
          <p:cNvSpPr/>
          <p:nvPr/>
        </p:nvSpPr>
        <p:spPr bwMode="auto">
          <a:xfrm>
            <a:off x="1403648" y="3178476"/>
            <a:ext cx="1330903" cy="1890000"/>
          </a:xfrm>
          <a:prstGeom prst="roundRect">
            <a:avLst>
              <a:gd name="adj" fmla="val 9044"/>
            </a:avLst>
          </a:prstGeom>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prstClr val="black"/>
                </a:solidFill>
                <a:effectLst/>
                <a:uLnTx/>
                <a:uFillTx/>
                <a:latin typeface="Calibri"/>
                <a:ea typeface="+mn-ea"/>
                <a:cs typeface="+mn-cs"/>
              </a:rPr>
              <a:t>Demonstrations</a:t>
            </a:r>
          </a:p>
        </p:txBody>
      </p:sp>
      <p:sp>
        <p:nvSpPr>
          <p:cNvPr id="15" name="Rounded Rectangle 22">
            <a:extLst>
              <a:ext uri="{FF2B5EF4-FFF2-40B4-BE49-F238E27FC236}">
                <a16:creationId xmlns:a16="http://schemas.microsoft.com/office/drawing/2014/main" id="{C608898D-925C-A7E0-938E-933066B14EAD}"/>
              </a:ext>
            </a:extLst>
          </p:cNvPr>
          <p:cNvSpPr/>
          <p:nvPr/>
        </p:nvSpPr>
        <p:spPr bwMode="auto">
          <a:xfrm>
            <a:off x="1403648" y="1288476"/>
            <a:ext cx="1330903" cy="1890000"/>
          </a:xfrm>
          <a:prstGeom prst="roundRect">
            <a:avLst>
              <a:gd name="adj" fmla="val 9044"/>
            </a:avLst>
          </a:prstGeom>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Human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prstClr val="black"/>
                </a:solidFill>
                <a:effectLst/>
                <a:uLnTx/>
                <a:uFillTx/>
                <a:latin typeface="Calibri"/>
                <a:ea typeface="+mn-ea"/>
                <a:cs typeface="+mn-cs"/>
              </a:rPr>
              <a:t>Demonstrations</a:t>
            </a:r>
          </a:p>
        </p:txBody>
      </p:sp>
    </p:spTree>
    <p:extLst>
      <p:ext uri="{BB962C8B-B14F-4D97-AF65-F5344CB8AC3E}">
        <p14:creationId xmlns:p14="http://schemas.microsoft.com/office/powerpoint/2010/main" val="20400948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40" name="Picture 4" descr="toro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118" y="1849388"/>
            <a:ext cx="5067881" cy="380193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5539" name="Rectangle 3"/>
          <p:cNvSpPr>
            <a:spLocks noGrp="1"/>
          </p:cNvSpPr>
          <p:nvPr>
            <p:ph type="body" idx="4294967295"/>
          </p:nvPr>
        </p:nvSpPr>
        <p:spPr>
          <a:xfrm>
            <a:off x="251520" y="1273324"/>
            <a:ext cx="7860607" cy="3352917"/>
          </a:xfrm>
        </p:spPr>
        <p:txBody>
          <a:bodyPr>
            <a:normAutofit lnSpcReduction="10000"/>
          </a:bodyPr>
          <a:lstStyle/>
          <a:p>
            <a:pPr>
              <a:buFontTx/>
              <a:buChar char="•"/>
            </a:pPr>
            <a:r>
              <a:rPr lang="en-US" altLang="en-US" sz="2400" dirty="0"/>
              <a:t>Unsupervised learning through self-organization of a neuron map</a:t>
            </a:r>
          </a:p>
          <a:p>
            <a:pPr>
              <a:buFontTx/>
              <a:buChar char="•"/>
            </a:pPr>
            <a:r>
              <a:rPr lang="en-US" altLang="en-US" sz="2400" dirty="0"/>
              <a:t>Dimensionality reduction to 2D</a:t>
            </a:r>
          </a:p>
          <a:p>
            <a:pPr>
              <a:buFontTx/>
              <a:buChar char="•"/>
            </a:pPr>
            <a:r>
              <a:rPr lang="en-US" altLang="en-US" sz="2400" dirty="0"/>
              <a:t>Training</a:t>
            </a:r>
          </a:p>
          <a:p>
            <a:pPr lvl="1">
              <a:buFontTx/>
              <a:buChar char="–"/>
            </a:pPr>
            <a:r>
              <a:rPr lang="en-US" altLang="en-US" dirty="0"/>
              <a:t>Batch</a:t>
            </a:r>
          </a:p>
          <a:p>
            <a:pPr lvl="1">
              <a:buFontTx/>
              <a:buChar char="–"/>
            </a:pPr>
            <a:r>
              <a:rPr lang="en-US" altLang="en-US" dirty="0"/>
              <a:t>Toroid topology (50X100 neurons)</a:t>
            </a:r>
          </a:p>
          <a:p>
            <a:pPr lvl="1">
              <a:buFontTx/>
              <a:buChar char="–"/>
            </a:pPr>
            <a:r>
              <a:rPr lang="en-US" altLang="en-US" dirty="0"/>
              <a:t>Rectangular grid</a:t>
            </a:r>
          </a:p>
          <a:p>
            <a:pPr>
              <a:buFontTx/>
              <a:buChar char="•"/>
            </a:pPr>
            <a:r>
              <a:rPr lang="en-US" altLang="en-US" sz="2400" dirty="0"/>
              <a:t>Performance Measures</a:t>
            </a:r>
          </a:p>
          <a:p>
            <a:pPr lvl="1">
              <a:buFontTx/>
              <a:buChar char="–"/>
            </a:pPr>
            <a:r>
              <a:rPr lang="en-US" altLang="en-US" dirty="0"/>
              <a:t>Topographic error</a:t>
            </a:r>
          </a:p>
          <a:p>
            <a:pPr lvl="1">
              <a:buFontTx/>
              <a:buChar char="–"/>
            </a:pPr>
            <a:r>
              <a:rPr lang="en-US" altLang="en-US" dirty="0"/>
              <a:t>Quantization error</a:t>
            </a:r>
          </a:p>
          <a:p>
            <a:pPr lvl="1"/>
            <a:endParaRPr lang="en-US" altLang="en-US" dirty="0"/>
          </a:p>
          <a:p>
            <a:pPr lvl="1">
              <a:buFontTx/>
              <a:buChar char="–"/>
            </a:pPr>
            <a:endParaRPr lang="en-US" altLang="en-US" dirty="0"/>
          </a:p>
          <a:p>
            <a:pPr lvl="2">
              <a:buFont typeface="Arial" panose="020B0604020202020204" pitchFamily="34" charset="0"/>
              <a:buNone/>
            </a:pPr>
            <a:endParaRPr lang="en-GB" altLang="en-US" sz="2400" dirty="0"/>
          </a:p>
          <a:p>
            <a:pPr lvl="1">
              <a:buFontTx/>
              <a:buChar char="–"/>
            </a:pPr>
            <a:endParaRPr lang="en-GB" altLang="en-US" sz="2400" dirty="0"/>
          </a:p>
        </p:txBody>
      </p:sp>
      <p:sp>
        <p:nvSpPr>
          <p:cNvPr id="5" name="Title 7"/>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000" cap="none" dirty="0">
                <a:solidFill>
                  <a:prstClr val="white"/>
                </a:solidFill>
                <a:latin typeface="Calibri (Headings)"/>
                <a:ea typeface="MS PGothic" pitchFamily="34" charset="-128"/>
              </a:rPr>
              <a:t> Emergent Self-Organizing Maps (ESOMs)</a:t>
            </a:r>
            <a:endParaRPr lang="en-GB" sz="3000" i="1" cap="none" dirty="0">
              <a:solidFill>
                <a:srgbClr val="FFC000"/>
              </a:solidFill>
              <a:latin typeface="Calibri (Headings)"/>
              <a:ea typeface="MS PGothic" pitchFamily="34" charset="-128"/>
              <a:cs typeface="+mn-cs"/>
            </a:endParaRPr>
          </a:p>
        </p:txBody>
      </p:sp>
    </p:spTree>
    <p:extLst>
      <p:ext uri="{BB962C8B-B14F-4D97-AF65-F5344CB8AC3E}">
        <p14:creationId xmlns:p14="http://schemas.microsoft.com/office/powerpoint/2010/main" val="6149552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pasted-image.tif"/>
          <p:cNvPicPr>
            <a:picLocks noChangeAspect="1"/>
          </p:cNvPicPr>
          <p:nvPr/>
        </p:nvPicPr>
        <p:blipFill>
          <a:blip r:embed="rId3"/>
          <a:stretch>
            <a:fillRect/>
          </a:stretch>
        </p:blipFill>
        <p:spPr>
          <a:xfrm>
            <a:off x="1221638" y="1190527"/>
            <a:ext cx="6911136" cy="4080304"/>
          </a:xfrm>
          <a:prstGeom prst="rect">
            <a:avLst/>
          </a:prstGeom>
          <a:ln w="12700">
            <a:miter lim="400000"/>
          </a:ln>
        </p:spPr>
      </p:pic>
      <p:sp>
        <p:nvSpPr>
          <p:cNvPr id="6" name="Shape 392"/>
          <p:cNvSpPr/>
          <p:nvPr/>
        </p:nvSpPr>
        <p:spPr>
          <a:xfrm>
            <a:off x="107504" y="5401771"/>
            <a:ext cx="9001000" cy="275557"/>
          </a:xfrm>
          <a:prstGeom prst="rect">
            <a:avLst/>
          </a:prstGeom>
          <a:ln w="12700">
            <a:miter lim="400000"/>
          </a:ln>
          <a:extLst>
            <a:ext uri="{C572A759-6A51-4108-AA02-DFA0A04FC94B}">
              <ma14:wrappingTextBoxFlag xmlns:ma14="http://schemas.microsoft.com/office/mac/drawingml/2011/main" xmlns="" val="1"/>
            </a:ext>
          </a:extLst>
        </p:spPr>
        <p:txBody>
          <a:bodyPr wrap="square" lIns="29766" tIns="29766" rIns="29766" bIns="29766" anchor="ctr">
            <a:spAutoFit/>
          </a:bodyPr>
          <a:lstStyle/>
          <a:p>
            <a:pPr marL="0" marR="0" lvl="0" indent="0" algn="l" defTabSz="761970" rtl="0" eaLnBrk="1" fontAlgn="base" latinLnBrk="0" hangingPunct="1">
              <a:lnSpc>
                <a:spcPct val="100000"/>
              </a:lnSpc>
              <a:spcBef>
                <a:spcPct val="0"/>
              </a:spcBef>
              <a:spcAft>
                <a:spcPct val="0"/>
              </a:spcAft>
              <a:buClrTx/>
              <a:buSzTx/>
              <a:buFontTx/>
              <a:buNone/>
              <a:tabLst/>
              <a:defRPr sz="3000">
                <a:latin typeface="Helvetica"/>
                <a:ea typeface="Helvetica"/>
                <a:cs typeface="Helvetica"/>
                <a:sym typeface="Helvetica"/>
              </a:defRPr>
            </a:pPr>
            <a:r>
              <a:rPr kumimoji="0" lang="en-GB" sz="1400" b="0" i="0" u="none" strike="noStrike" kern="1200" cap="none" spc="0" normalizeH="0" baseline="0" noProof="0" dirty="0" err="1">
                <a:ln>
                  <a:noFill/>
                </a:ln>
                <a:solidFill>
                  <a:prstClr val="black"/>
                </a:solidFill>
                <a:effectLst/>
                <a:uLnTx/>
                <a:uFillTx/>
                <a:latin typeface="Calibri" panose="020F0502020204030204"/>
                <a:ea typeface="Helvetica"/>
                <a:cs typeface="Helvetica"/>
                <a:sym typeface="Helvetica"/>
              </a:rPr>
              <a:t>Drachen</a:t>
            </a:r>
            <a:r>
              <a:rPr kumimoji="0" lang="en-GB" sz="1400" b="0"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 Canossa &amp; </a:t>
            </a:r>
            <a:r>
              <a:rPr kumimoji="0" lang="en-GB" sz="1400" b="0" i="0" u="none" strike="noStrike" kern="1200" cap="none" spc="0" normalizeH="0" baseline="0" noProof="0" dirty="0" err="1">
                <a:ln>
                  <a:noFill/>
                </a:ln>
                <a:solidFill>
                  <a:prstClr val="black"/>
                </a:solidFill>
                <a:effectLst/>
                <a:uLnTx/>
                <a:uFillTx/>
                <a:latin typeface="Calibri" panose="020F0502020204030204"/>
                <a:ea typeface="Helvetica"/>
                <a:cs typeface="Helvetica"/>
                <a:sym typeface="Helvetica"/>
              </a:rPr>
              <a:t>Yannakakis</a:t>
            </a:r>
            <a:r>
              <a:rPr kumimoji="0" lang="en-GB" sz="1400" b="0"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 </a:t>
            </a:r>
            <a:r>
              <a:rPr kumimoji="0" sz="1400" b="1"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Player modelling using self-</a:t>
            </a:r>
            <a:r>
              <a:rPr kumimoji="0" sz="1400" b="1" i="0" u="none" strike="noStrike" kern="1200" cap="none" spc="0" normalizeH="0" baseline="0" noProof="0" dirty="0" err="1">
                <a:ln>
                  <a:noFill/>
                </a:ln>
                <a:solidFill>
                  <a:prstClr val="black"/>
                </a:solidFill>
                <a:effectLst/>
                <a:uLnTx/>
                <a:uFillTx/>
                <a:latin typeface="Calibri" panose="020F0502020204030204"/>
                <a:ea typeface="Helvetica"/>
                <a:cs typeface="Helvetica"/>
                <a:sym typeface="Helvetica"/>
              </a:rPr>
              <a:t>organisation</a:t>
            </a:r>
            <a:r>
              <a:rPr kumimoji="0" sz="1400" b="1"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 in </a:t>
            </a:r>
            <a:r>
              <a:rPr kumimoji="0" sz="1400" b="1" i="1"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Tomb Raider: Underworld</a:t>
            </a:r>
            <a:r>
              <a:rPr kumimoji="0" sz="1400" b="0" i="1"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a:t>
            </a:r>
            <a:r>
              <a:rPr kumimoji="0" lang="en-GB" sz="1400" b="0"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 IEEE </a:t>
            </a:r>
            <a:r>
              <a:rPr kumimoji="0" sz="1400" b="0" i="0" u="none" strike="noStrike" kern="1200" cap="none" spc="0" normalizeH="0" baseline="0" noProof="0" dirty="0">
                <a:ln>
                  <a:noFill/>
                </a:ln>
                <a:solidFill>
                  <a:prstClr val="black"/>
                </a:solidFill>
                <a:effectLst/>
                <a:uLnTx/>
                <a:uFillTx/>
                <a:latin typeface="Calibri" panose="020F0502020204030204"/>
                <a:ea typeface="Helvetica"/>
                <a:cs typeface="Helvetica"/>
                <a:sym typeface="Helvetica"/>
              </a:rPr>
              <a:t>CIG 2009</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6" y="1246187"/>
            <a:ext cx="6778627" cy="3960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txBox="1">
            <a:spLocks/>
          </p:cNvSpPr>
          <p:nvPr/>
        </p:nvSpPr>
        <p:spPr>
          <a:xfrm>
            <a:off x="0" y="0"/>
            <a:ext cx="9144001" cy="1080000"/>
          </a:xfrm>
          <a:prstGeom prst="rect">
            <a:avLst/>
          </a:prstGeom>
          <a:blipFill>
            <a:blip r:embed="rId5"/>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Headings)"/>
                <a:ea typeface="MS PGothic" pitchFamily="34" charset="-128"/>
              </a:rPr>
              <a:t> Clustering in TRU (ESOMs)</a:t>
            </a:r>
            <a:endParaRPr kumimoji="0" lang="en-GB" sz="4000" b="0" i="1" u="none" strike="noStrike" kern="1200" cap="none" spc="0" normalizeH="0" baseline="0" noProof="0" dirty="0">
              <a:ln>
                <a:noFill/>
              </a:ln>
              <a:solidFill>
                <a:srgbClr val="FFC000"/>
              </a:solidFill>
              <a:effectLst/>
              <a:uLnTx/>
              <a:uFillTx/>
              <a:latin typeface="Calibri (Headings)"/>
              <a:ea typeface="MS PGothic" pitchFamily="34" charset="-128"/>
              <a:cs typeface="+mn-cs"/>
            </a:endParaRPr>
          </a:p>
        </p:txBody>
      </p:sp>
    </p:spTree>
    <p:extLst>
      <p:ext uri="{BB962C8B-B14F-4D97-AF65-F5344CB8AC3E}">
        <p14:creationId xmlns:p14="http://schemas.microsoft.com/office/powerpoint/2010/main" val="982400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COD_ene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6" y="1399646"/>
            <a:ext cx="2401094" cy="1201208"/>
          </a:xfrm>
          <a:prstGeom prst="rect">
            <a:avLst/>
          </a:prstGeom>
          <a:noFill/>
          <a:extLst>
            <a:ext uri="{909E8E84-426E-40DD-AFC4-6F175D3DCCD1}">
              <a14:hiddenFill xmlns:a14="http://schemas.microsoft.com/office/drawing/2010/main">
                <a:solidFill>
                  <a:srgbClr val="FFFFFF"/>
                </a:solidFill>
              </a14:hiddenFill>
            </a:ext>
          </a:extLst>
        </p:spPr>
      </p:pic>
      <p:pic>
        <p:nvPicPr>
          <p:cNvPr id="70661" name="Picture 5" descr="COD_e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303" y="2628636"/>
            <a:ext cx="2401093" cy="1201208"/>
          </a:xfrm>
          <a:prstGeom prst="rect">
            <a:avLst/>
          </a:prstGeom>
          <a:noFill/>
          <a:extLst>
            <a:ext uri="{909E8E84-426E-40DD-AFC4-6F175D3DCCD1}">
              <a14:hiddenFill xmlns:a14="http://schemas.microsoft.com/office/drawing/2010/main">
                <a:solidFill>
                  <a:srgbClr val="FFFFFF"/>
                </a:solidFill>
              </a14:hiddenFill>
            </a:ext>
          </a:extLst>
        </p:spPr>
      </p:pic>
      <p:sp>
        <p:nvSpPr>
          <p:cNvPr id="70662" name="Text Box 6"/>
          <p:cNvSpPr txBox="1">
            <a:spLocks noChangeArrowheads="1"/>
          </p:cNvSpPr>
          <p:nvPr/>
        </p:nvSpPr>
        <p:spPr bwMode="auto">
          <a:xfrm>
            <a:off x="4151313" y="1816365"/>
            <a:ext cx="34514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ea typeface="MS PGothic" pitchFamily="34" charset="-128"/>
              </a:defRPr>
            </a:lvl1pPr>
            <a:lvl2pPr eaLnBrk="0" hangingPunct="0">
              <a:defRPr sz="2400">
                <a:solidFill>
                  <a:schemeClr val="tx1"/>
                </a:solidFill>
                <a:latin typeface="Arial" panose="020B0604020202020204" pitchFamily="34" charset="0"/>
                <a:ea typeface="MS PGothic" pitchFamily="34" charset="-128"/>
              </a:defRPr>
            </a:lvl2pPr>
            <a:lvl3pPr eaLnBrk="0" hangingPunct="0">
              <a:defRPr sz="2400">
                <a:solidFill>
                  <a:schemeClr val="tx1"/>
                </a:solidFill>
                <a:latin typeface="Arial" panose="020B0604020202020204" pitchFamily="34" charset="0"/>
                <a:ea typeface="MS PGothic" pitchFamily="34" charset="-128"/>
              </a:defRPr>
            </a:lvl3pPr>
            <a:lvl4pPr eaLnBrk="0" hangingPunct="0">
              <a:defRPr sz="2400">
                <a:solidFill>
                  <a:schemeClr val="tx1"/>
                </a:solidFill>
                <a:latin typeface="Arial" panose="020B0604020202020204" pitchFamily="34" charset="0"/>
                <a:ea typeface="MS PGothic" pitchFamily="34" charset="-128"/>
              </a:defRPr>
            </a:lvl4pPr>
            <a:lvl5pPr eaLnBrk="0" hangingPunct="0">
              <a:defRPr sz="2400">
                <a:solidFill>
                  <a:schemeClr val="tx1"/>
                </a:solidFill>
                <a:latin typeface="Arial" panose="020B0604020202020204" pitchFamily="34" charset="0"/>
                <a:ea typeface="MS PGothic"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
              </a:rPr>
              <a:t>Cause of Death: Opponent</a:t>
            </a:r>
            <a:endParaRPr kumimoji="0" lang="en-GB" altLang="en-US" sz="2000" b="0" i="0" u="none" strike="noStrike" kern="1200" cap="none" spc="0" normalizeH="0" baseline="0" noProof="0" dirty="0">
              <a:ln>
                <a:noFill/>
              </a:ln>
              <a:solidFill>
                <a:prstClr val="black"/>
              </a:solidFill>
              <a:effectLst/>
              <a:uLnTx/>
              <a:uFillTx/>
              <a:latin typeface="Calibri  "/>
            </a:endParaRPr>
          </a:p>
        </p:txBody>
      </p:sp>
      <p:sp>
        <p:nvSpPr>
          <p:cNvPr id="70663" name="Text Box 7"/>
          <p:cNvSpPr txBox="1">
            <a:spLocks noChangeArrowheads="1"/>
          </p:cNvSpPr>
          <p:nvPr/>
        </p:nvSpPr>
        <p:spPr bwMode="auto">
          <a:xfrm>
            <a:off x="4151313" y="2977886"/>
            <a:ext cx="35718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
              </a:rPr>
              <a:t>Cause of Death: Environment</a:t>
            </a:r>
            <a:endParaRPr kumimoji="0" lang="en-GB" altLang="en-US" sz="2000" b="0" i="0" u="none" strike="noStrike" kern="1200" cap="none" spc="0" normalizeH="0" baseline="0" noProof="0" dirty="0">
              <a:ln>
                <a:noFill/>
              </a:ln>
              <a:solidFill>
                <a:prstClr val="black"/>
              </a:solidFill>
              <a:effectLst/>
              <a:uLnTx/>
              <a:uFillTx/>
              <a:latin typeface="Calibri  "/>
            </a:endParaRPr>
          </a:p>
        </p:txBody>
      </p:sp>
      <p:pic>
        <p:nvPicPr>
          <p:cNvPr id="70664" name="Picture 8" descr="COD_f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303" y="3876146"/>
            <a:ext cx="2401093" cy="1201208"/>
          </a:xfrm>
          <a:prstGeom prst="rect">
            <a:avLst/>
          </a:prstGeom>
          <a:noFill/>
          <a:extLst>
            <a:ext uri="{909E8E84-426E-40DD-AFC4-6F175D3DCCD1}">
              <a14:hiddenFill xmlns:a14="http://schemas.microsoft.com/office/drawing/2010/main">
                <a:solidFill>
                  <a:srgbClr val="FFFFFF"/>
                </a:solidFill>
              </a14:hiddenFill>
            </a:ext>
          </a:extLst>
        </p:spPr>
      </p:pic>
      <p:sp>
        <p:nvSpPr>
          <p:cNvPr id="70665" name="Text Box 9"/>
          <p:cNvSpPr txBox="1">
            <a:spLocks noChangeArrowheads="1"/>
          </p:cNvSpPr>
          <p:nvPr/>
        </p:nvSpPr>
        <p:spPr bwMode="auto">
          <a:xfrm>
            <a:off x="4151313" y="4276991"/>
            <a:ext cx="35718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
              </a:rPr>
              <a:t>Cause of Death: Falling</a:t>
            </a:r>
            <a:endParaRPr kumimoji="0" lang="en-GB" altLang="en-US" sz="2000" b="0" i="0" u="none" strike="noStrike" kern="1200" cap="none" spc="0" normalizeH="0" baseline="0" noProof="0" dirty="0">
              <a:ln>
                <a:noFill/>
              </a:ln>
              <a:solidFill>
                <a:prstClr val="black"/>
              </a:solidFill>
              <a:effectLst/>
              <a:uLnTx/>
              <a:uFillTx/>
              <a:latin typeface="Calibri  "/>
            </a:endParaRPr>
          </a:p>
        </p:txBody>
      </p:sp>
      <p:sp>
        <p:nvSpPr>
          <p:cNvPr id="9" name="Title 7"/>
          <p:cNvSpPr txBox="1">
            <a:spLocks/>
          </p:cNvSpPr>
          <p:nvPr/>
        </p:nvSpPr>
        <p:spPr>
          <a:xfrm>
            <a:off x="0" y="0"/>
            <a:ext cx="9144001" cy="1080000"/>
          </a:xfrm>
          <a:prstGeom prst="rect">
            <a:avLst/>
          </a:prstGeom>
          <a:blipFill>
            <a:blip r:embed="rId6"/>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
                <a:ea typeface="MS PGothic" pitchFamily="34" charset="-128"/>
              </a:rPr>
              <a:t> Feature Planes</a:t>
            </a:r>
            <a:endParaRPr lang="en-GB" sz="4000" i="1" cap="none" dirty="0">
              <a:solidFill>
                <a:srgbClr val="FFC000"/>
              </a:solidFill>
              <a:latin typeface="Calibri  "/>
              <a:ea typeface="MS PGothic" pitchFamily="34" charset="-128"/>
              <a:cs typeface="+mn-cs"/>
            </a:endParaRPr>
          </a:p>
        </p:txBody>
      </p:sp>
    </p:spTree>
    <p:extLst>
      <p:ext uri="{BB962C8B-B14F-4D97-AF65-F5344CB8AC3E}">
        <p14:creationId xmlns:p14="http://schemas.microsoft.com/office/powerpoint/2010/main" val="22281542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2" name="Text Box 8"/>
          <p:cNvSpPr txBox="1">
            <a:spLocks noChangeArrowheads="1"/>
          </p:cNvSpPr>
          <p:nvPr/>
        </p:nvSpPr>
        <p:spPr bwMode="auto">
          <a:xfrm>
            <a:off x="4151313" y="1816366"/>
            <a:ext cx="34514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Number of Deaths</a:t>
            </a:r>
            <a:endParaRPr kumimoji="0" lang="en-GB" altLang="en-US" sz="20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72713" name="Text Box 9"/>
          <p:cNvSpPr txBox="1">
            <a:spLocks noChangeArrowheads="1"/>
          </p:cNvSpPr>
          <p:nvPr/>
        </p:nvSpPr>
        <p:spPr bwMode="auto">
          <a:xfrm>
            <a:off x="4151313" y="2977886"/>
            <a:ext cx="35718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Completion Time</a:t>
            </a:r>
            <a:endParaRPr kumimoji="0" lang="en-GB" altLang="en-US" sz="20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72715" name="Text Box 11"/>
          <p:cNvSpPr txBox="1">
            <a:spLocks noChangeArrowheads="1"/>
          </p:cNvSpPr>
          <p:nvPr/>
        </p:nvSpPr>
        <p:spPr bwMode="auto">
          <a:xfrm>
            <a:off x="4151313" y="4276991"/>
            <a:ext cx="35718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Help on Demand (HoD)</a:t>
            </a:r>
            <a:endParaRPr kumimoji="0" lang="en-GB" altLang="en-US" sz="20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pic>
        <p:nvPicPr>
          <p:cNvPr id="72716" name="Picture 12" descr="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303" y="1374511"/>
            <a:ext cx="2401093" cy="1201208"/>
          </a:xfrm>
          <a:prstGeom prst="rect">
            <a:avLst/>
          </a:prstGeom>
          <a:noFill/>
          <a:extLst>
            <a:ext uri="{909E8E84-426E-40DD-AFC4-6F175D3DCCD1}">
              <a14:hiddenFill xmlns:a14="http://schemas.microsoft.com/office/drawing/2010/main">
                <a:solidFill>
                  <a:srgbClr val="FFFFFF"/>
                </a:solidFill>
              </a14:hiddenFill>
            </a:ext>
          </a:extLst>
        </p:spPr>
      </p:pic>
      <p:pic>
        <p:nvPicPr>
          <p:cNvPr id="72717" name="Picture 13" descr="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303" y="2620699"/>
            <a:ext cx="2401093" cy="1201208"/>
          </a:xfrm>
          <a:prstGeom prst="rect">
            <a:avLst/>
          </a:prstGeom>
          <a:noFill/>
          <a:extLst>
            <a:ext uri="{909E8E84-426E-40DD-AFC4-6F175D3DCCD1}">
              <a14:hiddenFill xmlns:a14="http://schemas.microsoft.com/office/drawing/2010/main">
                <a:solidFill>
                  <a:srgbClr val="FFFFFF"/>
                </a:solidFill>
              </a14:hiddenFill>
            </a:ext>
          </a:extLst>
        </p:spPr>
      </p:pic>
      <p:pic>
        <p:nvPicPr>
          <p:cNvPr id="72718" name="Picture 14" descr="H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303" y="3876146"/>
            <a:ext cx="2401093" cy="120120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p:cNvSpPr txBox="1">
            <a:spLocks/>
          </p:cNvSpPr>
          <p:nvPr/>
        </p:nvSpPr>
        <p:spPr>
          <a:xfrm>
            <a:off x="0" y="0"/>
            <a:ext cx="9144001" cy="1080000"/>
          </a:xfrm>
          <a:prstGeom prst="rect">
            <a:avLst/>
          </a:prstGeom>
          <a:blipFill>
            <a:blip r:embed="rId6"/>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
                <a:ea typeface="MS PGothic" pitchFamily="34" charset="-128"/>
              </a:rPr>
              <a:t> Feature Planes</a:t>
            </a:r>
            <a:endParaRPr lang="en-GB" sz="4000" i="1" cap="none" dirty="0">
              <a:solidFill>
                <a:srgbClr val="FFC000"/>
              </a:solidFill>
              <a:latin typeface="Calibri  "/>
              <a:ea typeface="MS PGothic" pitchFamily="34" charset="-128"/>
              <a:cs typeface="+mn-cs"/>
            </a:endParaRPr>
          </a:p>
        </p:txBody>
      </p:sp>
    </p:spTree>
    <p:extLst>
      <p:ext uri="{BB962C8B-B14F-4D97-AF65-F5344CB8AC3E}">
        <p14:creationId xmlns:p14="http://schemas.microsoft.com/office/powerpoint/2010/main" val="10985340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FECCE1-98D4-FC91-5C40-57A1208E911A}"/>
              </a:ext>
            </a:extLst>
          </p:cNvPr>
          <p:cNvPicPr>
            <a:picLocks noChangeAspect="1"/>
          </p:cNvPicPr>
          <p:nvPr/>
        </p:nvPicPr>
        <p:blipFill>
          <a:blip r:embed="rId3"/>
          <a:srcRect t="11185" r="5898" b="11913"/>
          <a:stretch>
            <a:fillRect/>
          </a:stretch>
        </p:blipFill>
        <p:spPr>
          <a:xfrm>
            <a:off x="0" y="1057300"/>
            <a:ext cx="9144002" cy="4667908"/>
          </a:xfrm>
          <a:prstGeom prst="rect">
            <a:avLst/>
          </a:prstGeom>
        </p:spPr>
      </p:pic>
      <p:sp>
        <p:nvSpPr>
          <p:cNvPr id="4" name="Title 7"/>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spcBef>
                <a:spcPct val="30000"/>
              </a:spcBef>
            </a:pPr>
            <a:r>
              <a:rPr lang="en-GB" sz="4000" cap="none" dirty="0">
                <a:solidFill>
                  <a:prstClr val="white"/>
                </a:solidFill>
                <a:latin typeface="Calibri  "/>
                <a:ea typeface="MS PGothic" pitchFamily="34" charset="-128"/>
              </a:rPr>
              <a:t> </a:t>
            </a:r>
            <a:r>
              <a:rPr lang="en-GB" sz="3000" cap="none" dirty="0">
                <a:ea typeface="ＭＳ Ｐゴシック" charset="-128"/>
              </a:rPr>
              <a:t>V</a:t>
            </a:r>
            <a:r>
              <a:rPr lang="en-GB" sz="3000" cap="none" dirty="0">
                <a:ea typeface="ＭＳ Ｐゴシック" charset="-128"/>
                <a:cs typeface="ＭＳ Ｐゴシック" charset="-128"/>
              </a:rPr>
              <a:t>ideo: Four Resulting Player Clusters</a:t>
            </a:r>
          </a:p>
          <a:p>
            <a:pPr lvl="0">
              <a:spcBef>
                <a:spcPct val="30000"/>
              </a:spcBef>
            </a:pPr>
            <a:r>
              <a:rPr lang="en-GB" sz="2000" cap="none" dirty="0">
                <a:solidFill>
                  <a:srgbClr val="FFC000"/>
                </a:solidFill>
                <a:ea typeface="ＭＳ Ｐゴシック" charset="-128"/>
                <a:cs typeface="ＭＳ Ｐゴシック" charset="-128"/>
              </a:rPr>
              <a:t>  https://www.youtube.com/watch?v=HJS-SxgXAI4</a:t>
            </a:r>
          </a:p>
        </p:txBody>
      </p:sp>
    </p:spTree>
    <p:extLst>
      <p:ext uri="{BB962C8B-B14F-4D97-AF65-F5344CB8AC3E}">
        <p14:creationId xmlns:p14="http://schemas.microsoft.com/office/powerpoint/2010/main" val="23156359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667AC-9373-66BA-C10C-6B05516D7ACE}"/>
            </a:ext>
          </a:extLst>
        </p:cNvPr>
        <p:cNvGrpSpPr/>
        <p:nvPr/>
      </p:nvGrpSpPr>
      <p:grpSpPr>
        <a:xfrm>
          <a:off x="0" y="0"/>
          <a:ext cx="0" cy="0"/>
          <a:chOff x="0" y="0"/>
          <a:chExt cx="0" cy="0"/>
        </a:xfrm>
      </p:grpSpPr>
      <p:sp>
        <p:nvSpPr>
          <p:cNvPr id="5" name="Title 7">
            <a:extLst>
              <a:ext uri="{FF2B5EF4-FFF2-40B4-BE49-F238E27FC236}">
                <a16:creationId xmlns:a16="http://schemas.microsoft.com/office/drawing/2014/main" id="{7EC508D6-6381-C713-8C59-72CD26B79742}"/>
              </a:ext>
            </a:extLst>
          </p:cNvPr>
          <p:cNvSpPr txBox="1">
            <a:spLocks/>
          </p:cNvSpPr>
          <p:nvPr/>
        </p:nvSpPr>
        <p:spPr>
          <a:xfrm>
            <a:off x="8092" y="4657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US" cap="none"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kern="0"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Light"/>
              </a:rPr>
              <a:t>Modeling Player Behavior Examples</a:t>
            </a:r>
            <a:endParaRPr lang="en-US" cap="none"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79832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6EABB-D35C-EAD9-69A9-A09BA0E20F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808999-A3DC-7414-1154-F3AB3068853D}"/>
              </a:ext>
            </a:extLst>
          </p:cNvPr>
          <p:cNvPicPr>
            <a:picLocks noChangeAspect="1"/>
          </p:cNvPicPr>
          <p:nvPr/>
        </p:nvPicPr>
        <p:blipFill>
          <a:blip r:embed="rId3"/>
          <a:stretch>
            <a:fillRect/>
          </a:stretch>
        </p:blipFill>
        <p:spPr>
          <a:xfrm>
            <a:off x="3186268" y="337220"/>
            <a:ext cx="5754094" cy="3240360"/>
          </a:xfrm>
          <a:prstGeom prst="rect">
            <a:avLst/>
          </a:prstGeom>
          <a:ln>
            <a:noFill/>
          </a:ln>
          <a:effectLst>
            <a:outerShdw blurRad="292100" dist="139700" dir="2700000" algn="tl" rotWithShape="0">
              <a:srgbClr val="333333">
                <a:alpha val="65000"/>
              </a:srgbClr>
            </a:outerShdw>
          </a:effectLst>
        </p:spPr>
      </p:pic>
      <p:sp>
        <p:nvSpPr>
          <p:cNvPr id="5" name="Title 7">
            <a:extLst>
              <a:ext uri="{FF2B5EF4-FFF2-40B4-BE49-F238E27FC236}">
                <a16:creationId xmlns:a16="http://schemas.microsoft.com/office/drawing/2014/main" id="{0EC87200-A0FD-24A9-7082-B3B3BAB76EE2}"/>
              </a:ext>
            </a:extLst>
          </p:cNvPr>
          <p:cNvSpPr txBox="1">
            <a:spLocks/>
          </p:cNvSpPr>
          <p:nvPr/>
        </p:nvSpPr>
        <p:spPr>
          <a:xfrm>
            <a:off x="16789" y="4635000"/>
            <a:ext cx="9144000"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t>Player Behavior</a:t>
            </a:r>
            <a:r>
              <a:rPr lang="en-US" altLang="en-US" sz="3500" cap="none" dirty="0">
                <a:solidFill>
                  <a:prstClr val="white"/>
                </a:solidFill>
                <a:latin typeface="Calibri" panose="020F0502020204030204" pitchFamily="34" charset="0"/>
                <a:cs typeface="+mj-cs"/>
              </a:rPr>
              <a:t> Modeling</a:t>
            </a:r>
            <a:b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br>
            <a:r>
              <a:rPr kumimoji="0" lang="en-US" altLang="en-US" sz="3500" b="0" i="0" u="none" strike="noStrike" kern="1200" cap="none" spc="0" normalizeH="0" baseline="0" noProof="0" dirty="0">
                <a:ln>
                  <a:noFill/>
                </a:ln>
                <a:solidFill>
                  <a:srgbClr val="FFC000"/>
                </a:solidFill>
                <a:effectLst/>
                <a:uLnTx/>
                <a:uFillTx/>
                <a:latin typeface="Calibri" panose="020F0502020204030204" pitchFamily="34" charset="0"/>
                <a:ea typeface="ＭＳ Ｐゴシック" pitchFamily="-65" charset="-128"/>
                <a:cs typeface="+mj-cs"/>
              </a:rPr>
              <a:t>Tomb Raider: Underworld</a:t>
            </a:r>
            <a:endParaRPr kumimoji="0" lang="en-GB" sz="35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sp>
        <p:nvSpPr>
          <p:cNvPr id="6" name="TextBox 5">
            <a:extLst>
              <a:ext uri="{FF2B5EF4-FFF2-40B4-BE49-F238E27FC236}">
                <a16:creationId xmlns:a16="http://schemas.microsoft.com/office/drawing/2014/main" id="{73402458-0F21-CE79-FF29-6289B9F693ED}"/>
              </a:ext>
            </a:extLst>
          </p:cNvPr>
          <p:cNvSpPr txBox="1"/>
          <p:nvPr/>
        </p:nvSpPr>
        <p:spPr>
          <a:xfrm>
            <a:off x="208364" y="3690791"/>
            <a:ext cx="8760850" cy="830997"/>
          </a:xfrm>
          <a:prstGeom prst="rect">
            <a:avLst/>
          </a:prstGeom>
          <a:noFill/>
        </p:spPr>
        <p:txBody>
          <a:bodyPr wrap="square">
            <a:spAutoFit/>
          </a:bodyPr>
          <a:lstStyle/>
          <a:p>
            <a:pPr algn="ctr"/>
            <a:r>
              <a:rPr lang="en-US" sz="1600" b="0" i="0" u="none" strike="noStrike" baseline="0" dirty="0">
                <a:latin typeface="+mn-lt"/>
              </a:rPr>
              <a:t>Mahlmann, </a:t>
            </a:r>
            <a:r>
              <a:rPr lang="en-US" sz="1600" b="0" i="0" u="none" strike="noStrike" baseline="0" dirty="0" err="1">
                <a:latin typeface="+mn-lt"/>
              </a:rPr>
              <a:t>Drachen</a:t>
            </a:r>
            <a:r>
              <a:rPr lang="en-US" sz="1600" b="0" i="0" u="none" strike="noStrike" baseline="0" dirty="0">
                <a:latin typeface="+mn-lt"/>
              </a:rPr>
              <a:t>, </a:t>
            </a:r>
            <a:r>
              <a:rPr lang="en-US" sz="1600" b="0" i="0" u="none" strike="noStrike" baseline="0" dirty="0" err="1">
                <a:latin typeface="+mn-lt"/>
              </a:rPr>
              <a:t>Togelius</a:t>
            </a:r>
            <a:r>
              <a:rPr lang="en-US" sz="1600" b="0" i="0" u="none" strike="noStrike" baseline="0" dirty="0">
                <a:latin typeface="+mn-lt"/>
              </a:rPr>
              <a:t>, Canossa, and</a:t>
            </a:r>
            <a:r>
              <a:rPr lang="en-US" sz="1600" dirty="0">
                <a:latin typeface="+mn-lt"/>
              </a:rPr>
              <a:t> </a:t>
            </a:r>
            <a:r>
              <a:rPr lang="en-GB" sz="1600" b="0" i="0" u="none" strike="noStrike" baseline="0" dirty="0">
                <a:latin typeface="+mn-lt"/>
              </a:rPr>
              <a:t>Yannakakis. </a:t>
            </a:r>
            <a:r>
              <a:rPr lang="en-GB" sz="1600" b="1" i="0" u="none" strike="noStrike" baseline="0" dirty="0">
                <a:latin typeface="+mn-lt"/>
              </a:rPr>
              <a:t>Predicting player </a:t>
            </a:r>
            <a:r>
              <a:rPr lang="en-GB" sz="1600" b="1" i="0" u="none" strike="noStrike" baseline="0" dirty="0" err="1">
                <a:latin typeface="+mn-lt"/>
              </a:rPr>
              <a:t>behavior</a:t>
            </a:r>
            <a:r>
              <a:rPr lang="en-GB" sz="1600" b="1" i="0" u="none" strike="noStrike" baseline="0" dirty="0">
                <a:latin typeface="+mn-lt"/>
              </a:rPr>
              <a:t> in Tomb Raider: Underworld</a:t>
            </a:r>
            <a:r>
              <a:rPr lang="en-GB" sz="1600" b="0" i="0" u="none" strike="noStrike" baseline="0" dirty="0">
                <a:latin typeface="+mn-lt"/>
              </a:rPr>
              <a:t>. In </a:t>
            </a:r>
            <a:r>
              <a:rPr lang="en-GB" sz="1600" b="0" i="1" u="none" strike="noStrike" baseline="0" dirty="0">
                <a:latin typeface="+mn-lt"/>
              </a:rPr>
              <a:t>Proceedings of the </a:t>
            </a:r>
            <a:r>
              <a:rPr lang="en-US" sz="1600" b="0" i="1" u="none" strike="noStrike" baseline="0" dirty="0">
                <a:latin typeface="+mn-lt"/>
              </a:rPr>
              <a:t>2010 IEEE Conference on Computational Intelligence and Games</a:t>
            </a:r>
            <a:r>
              <a:rPr lang="en-US" sz="1600" b="0" i="0" u="none" strike="noStrike" baseline="0" dirty="0">
                <a:latin typeface="+mn-lt"/>
              </a:rPr>
              <a:t>, pages 178–185. IEEE, </a:t>
            </a:r>
            <a:r>
              <a:rPr lang="en-MT" sz="1600" b="0" i="0" u="none" strike="noStrike" baseline="0" dirty="0">
                <a:latin typeface="+mn-lt"/>
              </a:rPr>
              <a:t>2010.</a:t>
            </a:r>
            <a:endParaRPr lang="en-MT" sz="1600" dirty="0">
              <a:latin typeface="+mn-lt"/>
            </a:endParaRPr>
          </a:p>
        </p:txBody>
      </p:sp>
    </p:spTree>
    <p:extLst>
      <p:ext uri="{BB962C8B-B14F-4D97-AF65-F5344CB8AC3E}">
        <p14:creationId xmlns:p14="http://schemas.microsoft.com/office/powerpoint/2010/main" val="15919332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B2F082-2D1D-CFC2-8687-F6EEBEC8A745}"/>
              </a:ext>
            </a:extLst>
          </p:cNvPr>
          <p:cNvPicPr>
            <a:picLocks noChangeAspect="1"/>
          </p:cNvPicPr>
          <p:nvPr/>
        </p:nvPicPr>
        <p:blipFill>
          <a:blip r:embed="rId3"/>
          <a:stretch>
            <a:fillRect/>
          </a:stretch>
        </p:blipFill>
        <p:spPr>
          <a:xfrm>
            <a:off x="1295549" y="1273324"/>
            <a:ext cx="6552902" cy="4193857"/>
          </a:xfrm>
          <a:prstGeom prst="rect">
            <a:avLst/>
          </a:prstGeom>
        </p:spPr>
      </p:pic>
      <p:sp>
        <p:nvSpPr>
          <p:cNvPr id="7" name="Title 7">
            <a:extLst>
              <a:ext uri="{FF2B5EF4-FFF2-40B4-BE49-F238E27FC236}">
                <a16:creationId xmlns:a16="http://schemas.microsoft.com/office/drawing/2014/main" id="{A400E2B6-6021-0C6A-DF0F-EED12A817DB8}"/>
              </a:ext>
            </a:extLst>
          </p:cNvPr>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solidFill>
                  <a:prstClr val="white"/>
                </a:solidFill>
                <a:latin typeface="Calibri  "/>
                <a:ea typeface="MS PGothic" pitchFamily="34" charset="-128"/>
              </a:rPr>
              <a:t> Predicting when you stop playing TRU</a:t>
            </a:r>
            <a:endParaRPr lang="en-GB" sz="4000" i="1" cap="none" dirty="0">
              <a:solidFill>
                <a:srgbClr val="FFC000"/>
              </a:solidFill>
              <a:latin typeface="Calibri  "/>
              <a:ea typeface="MS PGothic" pitchFamily="34" charset="-128"/>
              <a:cs typeface="+mn-cs"/>
            </a:endParaRPr>
          </a:p>
        </p:txBody>
      </p:sp>
    </p:spTree>
    <p:extLst>
      <p:ext uri="{BB962C8B-B14F-4D97-AF65-F5344CB8AC3E}">
        <p14:creationId xmlns:p14="http://schemas.microsoft.com/office/powerpoint/2010/main" val="27340273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txBox="1">
            <a:spLocks/>
          </p:cNvSpPr>
          <p:nvPr/>
        </p:nvSpPr>
        <p:spPr>
          <a:xfrm>
            <a:off x="0" y="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alibri"/>
                <a:ea typeface="MS PGothic" pitchFamily="34" charset="-128"/>
              </a:rPr>
              <a:t> </a:t>
            </a:r>
            <a:r>
              <a:rPr kumimoji="0" lang="en-GB" sz="3000" b="0" i="0" u="none" strike="noStrike" kern="1200" cap="none" spc="0" normalizeH="0" baseline="0" noProof="0" dirty="0">
                <a:ln>
                  <a:noFill/>
                </a:ln>
                <a:solidFill>
                  <a:prstClr val="white"/>
                </a:solidFill>
                <a:effectLst/>
                <a:uLnTx/>
                <a:uFillTx/>
                <a:latin typeface="Calibri"/>
                <a:ea typeface="MS PGothic" pitchFamily="34" charset="-128"/>
                <a:cs typeface="ＭＳ Ｐゴシック" charset="-128"/>
              </a:rPr>
              <a:t>Analysing Player Behaviour in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alibri"/>
                <a:ea typeface="MS PGothic" pitchFamily="34" charset="-128"/>
                <a:cs typeface="ＭＳ Ｐゴシック" charset="-128"/>
              </a:rPr>
              <a:t> </a:t>
            </a:r>
            <a:r>
              <a:rPr kumimoji="0" lang="en-GB" sz="3000" b="0" i="1" u="none" strike="noStrike" kern="1200" cap="none" spc="0" normalizeH="0" baseline="0" noProof="0" dirty="0">
                <a:ln>
                  <a:noFill/>
                </a:ln>
                <a:solidFill>
                  <a:srgbClr val="FFC000"/>
                </a:solidFill>
                <a:effectLst/>
                <a:uLnTx/>
                <a:uFillTx/>
                <a:latin typeface="Calibri"/>
                <a:ea typeface="MS PGothic" pitchFamily="34" charset="-128"/>
                <a:cs typeface="ＭＳ Ｐゴシック" charset="-128"/>
              </a:rPr>
              <a:t>Tomb Raider: Underworld </a:t>
            </a:r>
          </a:p>
        </p:txBody>
      </p:sp>
      <p:pic>
        <p:nvPicPr>
          <p:cNvPr id="7" name="Picture 6"/>
          <p:cNvPicPr>
            <a:picLocks noChangeAspect="1"/>
          </p:cNvPicPr>
          <p:nvPr/>
        </p:nvPicPr>
        <p:blipFill rotWithShape="1">
          <a:blip r:embed="rId4"/>
          <a:srcRect t="13037" r="30034" b="6420"/>
          <a:stretch/>
        </p:blipFill>
        <p:spPr>
          <a:xfrm>
            <a:off x="1547664" y="1201316"/>
            <a:ext cx="5760640" cy="44209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95802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2325" t="9905" r="68828" b="34859"/>
          <a:stretch/>
        </p:blipFill>
        <p:spPr>
          <a:xfrm>
            <a:off x="5155265" y="394826"/>
            <a:ext cx="3823625" cy="3499589"/>
          </a:xfrm>
          <a:prstGeom prst="rect">
            <a:avLst/>
          </a:prstGeom>
          <a:ln>
            <a:noFill/>
          </a:ln>
          <a:effectLst>
            <a:outerShdw blurRad="292100" dist="139700" dir="2700000" algn="tl" rotWithShape="0">
              <a:srgbClr val="333333">
                <a:alpha val="65000"/>
              </a:srgbClr>
            </a:outerShdw>
          </a:effectLst>
        </p:spPr>
      </p:pic>
      <p:pic>
        <p:nvPicPr>
          <p:cNvPr id="1026" name="Picture 2" descr="For Honor - Available now on PS4, Xbox One &amp;amp; PC | Ubiso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91" y="403748"/>
            <a:ext cx="4820826" cy="27088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Ubisoft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70" y="3357174"/>
            <a:ext cx="1317746" cy="12090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19AC7F-D4E5-3440-2FAA-76E9B66343AD}"/>
              </a:ext>
            </a:extLst>
          </p:cNvPr>
          <p:cNvPicPr>
            <a:picLocks noChangeAspect="1"/>
          </p:cNvPicPr>
          <p:nvPr/>
        </p:nvPicPr>
        <p:blipFill>
          <a:blip r:embed="rId6"/>
          <a:stretch>
            <a:fillRect/>
          </a:stretch>
        </p:blipFill>
        <p:spPr>
          <a:xfrm>
            <a:off x="2247180" y="3289548"/>
            <a:ext cx="3083209" cy="1705838"/>
          </a:xfrm>
          <a:prstGeom prst="rect">
            <a:avLst/>
          </a:prstGeom>
          <a:ln>
            <a:noFill/>
          </a:ln>
          <a:effectLst>
            <a:outerShdw blurRad="292100" dist="139700" dir="2700000" algn="tl" rotWithShape="0">
              <a:srgbClr val="333333">
                <a:alpha val="65000"/>
              </a:srgbClr>
            </a:outerShdw>
          </a:effectLst>
        </p:spPr>
      </p:pic>
      <p:sp>
        <p:nvSpPr>
          <p:cNvPr id="2" name="Title 7">
            <a:extLst>
              <a:ext uri="{FF2B5EF4-FFF2-40B4-BE49-F238E27FC236}">
                <a16:creationId xmlns:a16="http://schemas.microsoft.com/office/drawing/2014/main" id="{F8C9528A-D0E6-FA11-9911-5B563EDB7C53}"/>
              </a:ext>
            </a:extLst>
          </p:cNvPr>
          <p:cNvSpPr txBox="1">
            <a:spLocks/>
          </p:cNvSpPr>
          <p:nvPr/>
        </p:nvSpPr>
        <p:spPr>
          <a:xfrm>
            <a:off x="16789" y="4635000"/>
            <a:ext cx="9144000" cy="1080000"/>
          </a:xfrm>
          <a:prstGeom prst="rect">
            <a:avLst/>
          </a:prstGeom>
          <a:blipFill>
            <a:blip r:embed="rId7"/>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t>Example (Player Behavior)</a:t>
            </a:r>
            <a:b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br>
            <a:r>
              <a:rPr lang="en-US" altLang="en-US" sz="3500" cap="none" dirty="0">
                <a:solidFill>
                  <a:srgbClr val="FFC000"/>
                </a:solidFill>
                <a:latin typeface="Calibri" panose="020F0502020204030204" pitchFamily="34" charset="0"/>
                <a:cs typeface="+mj-cs"/>
              </a:rPr>
              <a:t>For Honor </a:t>
            </a:r>
            <a:endParaRPr kumimoji="0" lang="en-GB" sz="35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spTree>
    <p:extLst>
      <p:ext uri="{BB962C8B-B14F-4D97-AF65-F5344CB8AC3E}">
        <p14:creationId xmlns:p14="http://schemas.microsoft.com/office/powerpoint/2010/main" val="1718456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179512" y="1344613"/>
            <a:ext cx="864096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4000" dirty="0">
                <a:cs typeface="Arial" charset="0"/>
              </a:rPr>
              <a:t>Player Modeling</a:t>
            </a:r>
          </a:p>
          <a:p>
            <a:pPr lvl="1">
              <a:buFontTx/>
              <a:buChar char="•"/>
            </a:pPr>
            <a:r>
              <a:rPr lang="en-US" sz="2500" dirty="0">
                <a:cs typeface="Arial" charset="0"/>
              </a:rPr>
              <a:t>Non human players</a:t>
            </a:r>
          </a:p>
          <a:p>
            <a:pPr lvl="1">
              <a:buFontTx/>
              <a:buChar char="•"/>
            </a:pPr>
            <a:r>
              <a:rPr lang="en-US" sz="2500" b="1" dirty="0">
                <a:cs typeface="Arial" charset="0"/>
              </a:rPr>
              <a:t>Human players</a:t>
            </a:r>
          </a:p>
          <a:p>
            <a:pPr>
              <a:buFontTx/>
              <a:buChar char="•"/>
            </a:pPr>
            <a:r>
              <a:rPr lang="en-US" sz="4000" dirty="0">
                <a:cs typeface="Arial" charset="0"/>
              </a:rPr>
              <a:t>Player Modeling vs Opponent Modeling</a:t>
            </a:r>
          </a:p>
          <a:p>
            <a:pPr>
              <a:buFontTx/>
              <a:buChar char="•"/>
            </a:pPr>
            <a:r>
              <a:rPr lang="en-US" sz="4000" dirty="0">
                <a:cs typeface="Arial" charset="0"/>
              </a:rPr>
              <a:t>Player Modeling vs Player Profiling</a:t>
            </a:r>
          </a:p>
          <a:p>
            <a:pPr lvl="1">
              <a:buFontTx/>
              <a:buChar char="•"/>
            </a:pPr>
            <a:r>
              <a:rPr lang="en-US" sz="2500" dirty="0">
                <a:cs typeface="Arial" charset="0"/>
              </a:rPr>
              <a:t>Modeling: complex dynamic phenomenon</a:t>
            </a:r>
          </a:p>
          <a:p>
            <a:pPr lvl="1">
              <a:buFontTx/>
              <a:buChar char="•"/>
            </a:pPr>
            <a:r>
              <a:rPr lang="en-US" sz="2500" dirty="0">
                <a:cs typeface="Arial" charset="0"/>
              </a:rPr>
              <a:t>Categorization of players based on static information</a:t>
            </a:r>
          </a:p>
          <a:p>
            <a:pPr>
              <a:buFontTx/>
              <a:buChar char="•"/>
            </a:pPr>
            <a:endParaRPr lang="en-US" sz="4000" dirty="0">
              <a:cs typeface="Arial" charset="0"/>
            </a:endParaRPr>
          </a:p>
          <a:p>
            <a:pPr>
              <a:buFontTx/>
              <a:buChar char="•"/>
            </a:pPr>
            <a:endParaRPr lang="en-US" sz="4000" dirty="0">
              <a:cs typeface="Arial" charset="0"/>
            </a:endParaRPr>
          </a:p>
        </p:txBody>
      </p:sp>
      <p:sp>
        <p:nvSpPr>
          <p:cNvPr id="4" name="Title 7"/>
          <p:cNvSpPr>
            <a:spLocks noGrp="1"/>
          </p:cNvSpPr>
          <p:nvPr>
            <p:ph type="title"/>
          </p:nvPr>
        </p:nvSpPr>
        <p:spPr>
          <a:xfrm>
            <a:off x="0" y="-39004"/>
            <a:ext cx="9144001" cy="1080000"/>
          </a:xfrm>
          <a:blipFill>
            <a:blip r:embed="rId3"/>
            <a:stretch>
              <a:fillRect/>
            </a:stretch>
          </a:blipFill>
        </p:spPr>
        <p:txBody>
          <a:bodyPr anchor="ctr" anchorCtr="0"/>
          <a:lstStyle/>
          <a:p>
            <a:r>
              <a:rPr lang="en-GB" sz="4500" cap="none" dirty="0">
                <a:latin typeface="+mn-lt"/>
              </a:rPr>
              <a:t>Player </a:t>
            </a:r>
            <a:r>
              <a:rPr lang="en-GB" sz="4500" cap="none" dirty="0" err="1">
                <a:latin typeface="+mn-lt"/>
              </a:rPr>
              <a:t>Modeling</a:t>
            </a:r>
            <a:endParaRPr lang="en-GB" sz="4500" b="1" cap="none" dirty="0">
              <a:solidFill>
                <a:srgbClr val="FFC000"/>
              </a:solidFill>
              <a:latin typeface="+mn-lt"/>
            </a:endParaRPr>
          </a:p>
        </p:txBody>
      </p:sp>
    </p:spTree>
    <p:extLst>
      <p:ext uri="{BB962C8B-B14F-4D97-AF65-F5344CB8AC3E}">
        <p14:creationId xmlns:p14="http://schemas.microsoft.com/office/powerpoint/2010/main" val="1754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p:cNvSpPr>
          <p:nvPr/>
        </p:nvSpPr>
        <p:spPr>
          <a:xfrm>
            <a:off x="8092" y="4657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US" cap="none"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kern="0"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Light"/>
              </a:rPr>
              <a:t>Modeling Player Experience Examples</a:t>
            </a:r>
            <a:endParaRPr lang="en-US" cap="none"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09707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34B57-9AA1-1A8A-FC71-1D6F5C1C08CB}"/>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ABD893D0-6816-FA8D-3F15-4B2B5C03AFB9}"/>
              </a:ext>
            </a:extLst>
          </p:cNvPr>
          <p:cNvSpPr txBox="1">
            <a:spLocks/>
          </p:cNvSpPr>
          <p:nvPr/>
        </p:nvSpPr>
        <p:spPr>
          <a:xfrm>
            <a:off x="16789" y="4635000"/>
            <a:ext cx="9144000"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3500" cap="none" dirty="0">
                <a:solidFill>
                  <a:prstClr val="white"/>
                </a:solidFill>
                <a:latin typeface="Calibri" panose="020F0502020204030204" pitchFamily="34" charset="0"/>
                <a:cs typeface="+mj-cs"/>
              </a:rPr>
              <a:t>P</a:t>
            </a:r>
            <a: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t>layer Experience Modeling</a:t>
            </a:r>
            <a:b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br>
            <a:r>
              <a:rPr kumimoji="0" lang="en-US" altLang="en-US" sz="3500" b="0" i="0" u="none" strike="noStrike" kern="1200" cap="none" spc="0" normalizeH="0" baseline="0" noProof="0" dirty="0">
                <a:ln>
                  <a:noFill/>
                </a:ln>
                <a:solidFill>
                  <a:srgbClr val="FFC000"/>
                </a:solidFill>
                <a:effectLst/>
                <a:uLnTx/>
                <a:uFillTx/>
                <a:latin typeface="Calibri" panose="020F0502020204030204" pitchFamily="34" charset="0"/>
                <a:ea typeface="ＭＳ Ｐゴシック" pitchFamily="-65" charset="-128"/>
                <a:cs typeface="+mj-cs"/>
              </a:rPr>
              <a:t>Super Mario Bros</a:t>
            </a:r>
            <a:r>
              <a:rPr lang="en-US" altLang="en-US" sz="3500" cap="none" dirty="0">
                <a:solidFill>
                  <a:srgbClr val="FFC000"/>
                </a:solidFill>
                <a:latin typeface="Calibri" panose="020F0502020204030204" pitchFamily="34" charset="0"/>
                <a:cs typeface="+mj-cs"/>
              </a:rPr>
              <a:t> </a:t>
            </a:r>
            <a:endParaRPr kumimoji="0" lang="en-GB" sz="35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pic>
        <p:nvPicPr>
          <p:cNvPr id="5" name="Picture 3">
            <a:hlinkClick r:id="rId4" action="ppaction://hlinkfile"/>
            <a:extLst>
              <a:ext uri="{FF2B5EF4-FFF2-40B4-BE49-F238E27FC236}">
                <a16:creationId xmlns:a16="http://schemas.microsoft.com/office/drawing/2014/main" id="{F7A1EDE7-670C-99AC-3D11-122C641632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9" y="0"/>
            <a:ext cx="9144000" cy="4635000"/>
          </a:xfrm>
          <a:prstGeom prst="rect">
            <a:avLst/>
          </a:prstGeom>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3945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3361556"/>
            <a:ext cx="4269794" cy="2134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Rectangle 78"/>
          <p:cNvSpPr txBox="1">
            <a:spLocks/>
          </p:cNvSpPr>
          <p:nvPr/>
        </p:nvSpPr>
        <p:spPr bwMode="auto">
          <a:xfrm>
            <a:off x="251520" y="1180654"/>
            <a:ext cx="8496943" cy="1060375"/>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200" dirty="0"/>
              <a:t>327 subjects (1308 games)</a:t>
            </a:r>
          </a:p>
          <a:p>
            <a:pPr>
              <a:buFont typeface="Arial" panose="020B0604020202020204" pitchFamily="34" charset="0"/>
              <a:buChar char="•"/>
            </a:pPr>
            <a:r>
              <a:rPr lang="en-US" sz="2200" dirty="0"/>
              <a:t>Input: Playing Behavior and Content Features</a:t>
            </a:r>
          </a:p>
          <a:p>
            <a:pPr>
              <a:buFont typeface="Arial" panose="020B0604020202020204" pitchFamily="34" charset="0"/>
              <a:buChar char="•"/>
            </a:pPr>
            <a:r>
              <a:rPr lang="en-US" sz="2200" dirty="0"/>
              <a:t>Output: Engagement, Frustration, Challenge self-reported ranks (pairwise) of short games</a:t>
            </a:r>
          </a:p>
          <a:p>
            <a:pPr>
              <a:buFont typeface="Arial" panose="020B0604020202020204" pitchFamily="34" charset="0"/>
              <a:buChar char="•"/>
            </a:pPr>
            <a:r>
              <a:rPr lang="en-US" sz="2200" dirty="0"/>
              <a:t>ANN trained via </a:t>
            </a:r>
            <a:r>
              <a:rPr lang="en-US" sz="2200" b="1" dirty="0" err="1"/>
              <a:t>Neuroevolutionary</a:t>
            </a:r>
            <a:r>
              <a:rPr lang="en-US" sz="2200" b="1" dirty="0"/>
              <a:t> Preference Learning</a:t>
            </a:r>
          </a:p>
          <a:p>
            <a:pPr>
              <a:buFont typeface="Arial" panose="020B0604020202020204" pitchFamily="34" charset="0"/>
              <a:buChar char="•"/>
            </a:pPr>
            <a:r>
              <a:rPr lang="en-US" sz="2200" dirty="0"/>
              <a:t>Player experience model accuracy: </a:t>
            </a:r>
            <a:r>
              <a:rPr lang="en-US" sz="2200" b="1" dirty="0"/>
              <a:t>73</a:t>
            </a:r>
            <a:r>
              <a:rPr lang="en-US" sz="2200" dirty="0"/>
              <a:t>-</a:t>
            </a:r>
            <a:r>
              <a:rPr lang="en-US" sz="2200" b="1" dirty="0"/>
              <a:t>92</a:t>
            </a:r>
            <a:r>
              <a:rPr lang="en-US" sz="2200" dirty="0"/>
              <a:t>% </a:t>
            </a:r>
          </a:p>
          <a:p>
            <a:pPr marL="0" indent="0"/>
            <a:endParaRPr lang="en-US" sz="2200" dirty="0"/>
          </a:p>
        </p:txBody>
      </p:sp>
      <p:sp>
        <p:nvSpPr>
          <p:cNvPr id="5" name="Title 7"/>
          <p:cNvSpPr txBox="1">
            <a:spLocks/>
          </p:cNvSpPr>
          <p:nvPr/>
        </p:nvSpPr>
        <p:spPr>
          <a:xfrm>
            <a:off x="8092" y="-22820"/>
            <a:ext cx="9144001" cy="1080000"/>
          </a:xfrm>
          <a:prstGeom prst="rect">
            <a:avLst/>
          </a:prstGeom>
          <a:blipFill>
            <a:blip r:embed="rId5"/>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US" sz="3000" cap="none" dirty="0">
                <a:solidFill>
                  <a:prstClr val="white"/>
                </a:solidFill>
              </a:rPr>
              <a:t> Player Experience Modeling in Super Mario</a:t>
            </a:r>
            <a:endParaRPr lang="en-US" sz="3000" cap="none" dirty="0">
              <a:solidFill>
                <a:prstClr val="white"/>
              </a:solidFill>
              <a:latin typeface="Calibri" pitchFamily="34" charset="0"/>
              <a:ea typeface="MS PGothic" pitchFamily="34" charset="-128"/>
              <a:cs typeface="+mn-cs"/>
            </a:endParaRPr>
          </a:p>
        </p:txBody>
      </p:sp>
    </p:spTree>
    <p:extLst>
      <p:ext uri="{BB962C8B-B14F-4D97-AF65-F5344CB8AC3E}">
        <p14:creationId xmlns:p14="http://schemas.microsoft.com/office/powerpoint/2010/main" val="1222805061"/>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395536" y="1777380"/>
            <a:ext cx="8208913" cy="101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lnSpc>
                <a:spcPct val="90000"/>
              </a:lnSpc>
              <a:buFontTx/>
              <a:buChar char="•"/>
              <a:defRPr/>
            </a:pPr>
            <a:r>
              <a:rPr lang="en-GB" sz="2600" dirty="0">
                <a:latin typeface="Calibri" pitchFamily="34" charset="0"/>
              </a:rPr>
              <a:t>Three Player experience states modelled:</a:t>
            </a:r>
          </a:p>
          <a:p>
            <a:pPr lvl="1">
              <a:lnSpc>
                <a:spcPct val="90000"/>
              </a:lnSpc>
              <a:buFontTx/>
              <a:buChar char="•"/>
              <a:defRPr/>
            </a:pPr>
            <a:r>
              <a:rPr lang="en-GB" sz="2600" i="1" dirty="0">
                <a:latin typeface="Calibri" pitchFamily="34" charset="0"/>
              </a:rPr>
              <a:t>Engagement</a:t>
            </a:r>
            <a:r>
              <a:rPr lang="en-GB" sz="2600" dirty="0">
                <a:latin typeface="Calibri" pitchFamily="34" charset="0"/>
              </a:rPr>
              <a:t>, </a:t>
            </a:r>
            <a:r>
              <a:rPr lang="en-GB" sz="2600" i="1" dirty="0">
                <a:latin typeface="Calibri" pitchFamily="34" charset="0"/>
              </a:rPr>
              <a:t>Frustration</a:t>
            </a:r>
            <a:r>
              <a:rPr lang="en-GB" sz="2600" dirty="0">
                <a:latin typeface="Calibri" pitchFamily="34" charset="0"/>
              </a:rPr>
              <a:t>, </a:t>
            </a:r>
            <a:r>
              <a:rPr lang="en-GB" sz="2600" i="1" dirty="0">
                <a:latin typeface="Calibri" pitchFamily="34" charset="0"/>
              </a:rPr>
              <a:t>Challenge</a:t>
            </a:r>
            <a:r>
              <a:rPr lang="en-GB" sz="2600" dirty="0">
                <a:latin typeface="Calibri" pitchFamily="34" charset="0"/>
              </a:rPr>
              <a:t> </a:t>
            </a:r>
          </a:p>
          <a:p>
            <a:pPr>
              <a:lnSpc>
                <a:spcPct val="90000"/>
              </a:lnSpc>
              <a:buFontTx/>
              <a:buChar char="•"/>
              <a:defRPr/>
            </a:pPr>
            <a:r>
              <a:rPr lang="en-GB" sz="2600" dirty="0">
                <a:latin typeface="Calibri" pitchFamily="34" charset="0"/>
              </a:rPr>
              <a:t>Player Experience is self-reported (post-experience) via a 4-alternative forced choice questionnaire: </a:t>
            </a:r>
          </a:p>
        </p:txBody>
      </p:sp>
      <p:grpSp>
        <p:nvGrpSpPr>
          <p:cNvPr id="11" name="Group 10"/>
          <p:cNvGrpSpPr/>
          <p:nvPr/>
        </p:nvGrpSpPr>
        <p:grpSpPr>
          <a:xfrm>
            <a:off x="899593" y="3690863"/>
            <a:ext cx="7488831" cy="2016125"/>
            <a:chOff x="1547813" y="2641600"/>
            <a:chExt cx="6480175" cy="2016125"/>
          </a:xfrm>
        </p:grpSpPr>
        <p:sp>
          <p:nvSpPr>
            <p:cNvPr id="12" name="Rectangle 3"/>
            <p:cNvSpPr txBox="1">
              <a:spLocks/>
            </p:cNvSpPr>
            <p:nvPr/>
          </p:nvSpPr>
          <p:spPr bwMode="auto">
            <a:xfrm>
              <a:off x="1908175" y="2641600"/>
              <a:ext cx="61198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marL="0" indent="0">
                <a:lnSpc>
                  <a:spcPct val="90000"/>
                </a:lnSpc>
                <a:defRPr/>
              </a:pPr>
              <a:r>
                <a:rPr lang="en-GB" sz="3000" b="1" dirty="0">
                  <a:solidFill>
                    <a:srgbClr val="FF0000"/>
                  </a:solidFill>
                  <a:latin typeface="Calibri" pitchFamily="34" charset="0"/>
                </a:rPr>
                <a:t>Game A</a:t>
              </a:r>
              <a:r>
                <a:rPr lang="en-GB" sz="3000" dirty="0">
                  <a:latin typeface="Calibri" pitchFamily="34" charset="0"/>
                </a:rPr>
                <a:t> is more/less </a:t>
              </a:r>
              <a:r>
                <a:rPr lang="en-GB" sz="3000" b="1" dirty="0">
                  <a:latin typeface="Calibri" pitchFamily="34" charset="0"/>
                </a:rPr>
                <a:t>engaging </a:t>
              </a:r>
              <a:r>
                <a:rPr lang="en-GB" sz="3000" dirty="0">
                  <a:latin typeface="Calibri" pitchFamily="34" charset="0"/>
                </a:rPr>
                <a:t>than </a:t>
              </a:r>
              <a:r>
                <a:rPr lang="en-GB" sz="3000" b="1" dirty="0">
                  <a:solidFill>
                    <a:srgbClr val="008000"/>
                  </a:solidFill>
                  <a:latin typeface="Calibri" pitchFamily="34" charset="0"/>
                </a:rPr>
                <a:t>Game B</a:t>
              </a:r>
            </a:p>
            <a:p>
              <a:pPr marL="0" indent="0">
                <a:lnSpc>
                  <a:spcPct val="90000"/>
                </a:lnSpc>
                <a:defRPr/>
              </a:pPr>
              <a:r>
                <a:rPr lang="en-GB" sz="3000" dirty="0">
                  <a:latin typeface="Calibri" pitchFamily="34" charset="0"/>
                </a:rPr>
                <a:t>Both are equally </a:t>
              </a:r>
              <a:r>
                <a:rPr lang="en-GB" sz="3000" b="1" dirty="0">
                  <a:latin typeface="Calibri" pitchFamily="34" charset="0"/>
                </a:rPr>
                <a:t>engaging</a:t>
              </a:r>
            </a:p>
            <a:p>
              <a:pPr marL="0" indent="0">
                <a:lnSpc>
                  <a:spcPct val="90000"/>
                </a:lnSpc>
                <a:defRPr/>
              </a:pPr>
              <a:r>
                <a:rPr lang="en-GB" sz="3000" dirty="0">
                  <a:latin typeface="Calibri" pitchFamily="34" charset="0"/>
                </a:rPr>
                <a:t>Neither is </a:t>
              </a:r>
              <a:r>
                <a:rPr lang="en-GB" sz="3000" b="1" dirty="0">
                  <a:latin typeface="Calibri" pitchFamily="34" charset="0"/>
                </a:rPr>
                <a:t>engaging</a:t>
              </a:r>
            </a:p>
          </p:txBody>
        </p:sp>
        <p:grpSp>
          <p:nvGrpSpPr>
            <p:cNvPr id="13" name="Group 12"/>
            <p:cNvGrpSpPr/>
            <p:nvPr/>
          </p:nvGrpSpPr>
          <p:grpSpPr>
            <a:xfrm>
              <a:off x="1547813" y="2713038"/>
              <a:ext cx="252412" cy="1008062"/>
              <a:chOff x="1547813" y="2713038"/>
              <a:chExt cx="252412" cy="1008062"/>
            </a:xfrm>
          </p:grpSpPr>
          <p:sp>
            <p:nvSpPr>
              <p:cNvPr id="14" name="Rectangle 13"/>
              <p:cNvSpPr/>
              <p:nvPr/>
            </p:nvSpPr>
            <p:spPr>
              <a:xfrm>
                <a:off x="1547813" y="2713038"/>
                <a:ext cx="252412" cy="288925"/>
              </a:xfrm>
              <a:prstGeom prst="rect">
                <a:avLst/>
              </a:prstGeom>
              <a:noFill/>
              <a:ln w="31750" cmpd="sng">
                <a:solidFill>
                  <a:schemeClr val="tx1"/>
                </a:solidFill>
                <a:roun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5" name="Rectangle 14"/>
              <p:cNvSpPr/>
              <p:nvPr/>
            </p:nvSpPr>
            <p:spPr>
              <a:xfrm>
                <a:off x="1547813" y="3073400"/>
                <a:ext cx="252412" cy="288925"/>
              </a:xfrm>
              <a:prstGeom prst="rect">
                <a:avLst/>
              </a:prstGeom>
              <a:noFill/>
              <a:ln w="31750" cmpd="sng">
                <a:solidFill>
                  <a:schemeClr val="tx1"/>
                </a:solidFill>
                <a:roun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6" name="Rectangle 15"/>
              <p:cNvSpPr/>
              <p:nvPr/>
            </p:nvSpPr>
            <p:spPr>
              <a:xfrm>
                <a:off x="1547813" y="3433763"/>
                <a:ext cx="252412" cy="287337"/>
              </a:xfrm>
              <a:prstGeom prst="rect">
                <a:avLst/>
              </a:prstGeom>
              <a:noFill/>
              <a:ln w="31750" cmpd="sng">
                <a:solidFill>
                  <a:schemeClr val="tx1"/>
                </a:solidFill>
                <a:roun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sp>
        <p:nvSpPr>
          <p:cNvPr id="10" name="Title 7"/>
          <p:cNvSpPr txBox="1">
            <a:spLocks/>
          </p:cNvSpPr>
          <p:nvPr/>
        </p:nvSpPr>
        <p:spPr>
          <a:xfrm>
            <a:off x="8092" y="-22821"/>
            <a:ext cx="9144001" cy="1388987"/>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US" sz="3000" b="1" cap="none" dirty="0">
                <a:solidFill>
                  <a:srgbClr val="FFC000"/>
                </a:solidFill>
                <a:ea typeface="MS PGothic" pitchFamily="34" charset="-128"/>
              </a:rPr>
              <a:t>Super Mario Bros</a:t>
            </a:r>
            <a:r>
              <a:rPr lang="en-US" sz="3000" cap="none" dirty="0">
                <a:solidFill>
                  <a:prstClr val="white"/>
                </a:solidFill>
                <a:ea typeface="MS PGothic" pitchFamily="34" charset="-128"/>
              </a:rPr>
              <a:t> Example:  </a:t>
            </a:r>
            <a:br>
              <a:rPr lang="en-US" sz="3000" cap="none" dirty="0">
                <a:solidFill>
                  <a:prstClr val="white"/>
                </a:solidFill>
                <a:ea typeface="MS PGothic" pitchFamily="34" charset="-128"/>
              </a:rPr>
            </a:br>
            <a:r>
              <a:rPr lang="en-US" sz="2800" cap="none" dirty="0">
                <a:solidFill>
                  <a:prstClr val="white"/>
                </a:solidFill>
                <a:ea typeface="MS PGothic" pitchFamily="34" charset="-128"/>
              </a:rPr>
              <a:t>The Annotated Experience (ANN output)</a:t>
            </a:r>
            <a:br>
              <a:rPr lang="en-US" sz="2800" cap="none" dirty="0">
                <a:solidFill>
                  <a:prstClr val="white"/>
                </a:solidFill>
                <a:ea typeface="MS PGothic" pitchFamily="34" charset="-128"/>
              </a:rPr>
            </a:br>
            <a:r>
              <a:rPr lang="en-US" sz="1600" cap="none" dirty="0">
                <a:solidFill>
                  <a:prstClr val="white"/>
                </a:solidFill>
                <a:ea typeface="MS PGothic" pitchFamily="34" charset="-128"/>
              </a:rPr>
              <a:t>Shaker,  </a:t>
            </a:r>
            <a:r>
              <a:rPr lang="en-US" sz="1600" cap="none" dirty="0" err="1">
                <a:solidFill>
                  <a:prstClr val="white"/>
                </a:solidFill>
                <a:ea typeface="MS PGothic" pitchFamily="34" charset="-128"/>
              </a:rPr>
              <a:t>Asteriadis</a:t>
            </a:r>
            <a:r>
              <a:rPr lang="en-US" sz="1600" cap="none" dirty="0">
                <a:solidFill>
                  <a:prstClr val="white"/>
                </a:solidFill>
                <a:ea typeface="MS PGothic" pitchFamily="34" charset="-128"/>
              </a:rPr>
              <a:t>,  </a:t>
            </a:r>
            <a:r>
              <a:rPr lang="en-US" sz="1600" cap="none" dirty="0" err="1">
                <a:solidFill>
                  <a:prstClr val="white"/>
                </a:solidFill>
                <a:ea typeface="MS PGothic" pitchFamily="34" charset="-128"/>
              </a:rPr>
              <a:t>Yannakakis</a:t>
            </a:r>
            <a:r>
              <a:rPr lang="en-US" sz="1600" cap="none" dirty="0">
                <a:solidFill>
                  <a:prstClr val="white"/>
                </a:solidFill>
                <a:ea typeface="MS PGothic" pitchFamily="34" charset="-128"/>
              </a:rPr>
              <a:t> and </a:t>
            </a:r>
            <a:r>
              <a:rPr lang="en-US" sz="1600" cap="none" dirty="0" err="1">
                <a:solidFill>
                  <a:prstClr val="white"/>
                </a:solidFill>
                <a:ea typeface="MS PGothic" pitchFamily="34" charset="-128"/>
              </a:rPr>
              <a:t>Karpouzis</a:t>
            </a:r>
            <a:r>
              <a:rPr lang="en-US" sz="1600" cap="none" dirty="0">
                <a:solidFill>
                  <a:prstClr val="white"/>
                </a:solidFill>
                <a:ea typeface="MS PGothic" pitchFamily="34" charset="-128"/>
              </a:rPr>
              <a:t>, </a:t>
            </a:r>
            <a:r>
              <a:rPr lang="en-GB" sz="1600" b="1" cap="none" dirty="0">
                <a:solidFill>
                  <a:prstClr val="white"/>
                </a:solidFill>
                <a:ea typeface="MS PGothic" pitchFamily="34" charset="-128"/>
              </a:rPr>
              <a:t>Fusing Visual and </a:t>
            </a:r>
            <a:r>
              <a:rPr lang="en-GB" sz="1600" b="1" cap="none" dirty="0" err="1">
                <a:solidFill>
                  <a:prstClr val="white"/>
                </a:solidFill>
                <a:ea typeface="MS PGothic" pitchFamily="34" charset="-128"/>
              </a:rPr>
              <a:t>Behavioral</a:t>
            </a:r>
            <a:r>
              <a:rPr lang="en-GB" sz="1600" b="1" cap="none" dirty="0">
                <a:solidFill>
                  <a:prstClr val="white"/>
                </a:solidFill>
                <a:ea typeface="MS PGothic" pitchFamily="34" charset="-128"/>
              </a:rPr>
              <a:t> Cues for Modelling User Experience in Games,</a:t>
            </a:r>
            <a:r>
              <a:rPr lang="en-US" sz="1600" cap="none" dirty="0">
                <a:solidFill>
                  <a:prstClr val="white"/>
                </a:solidFill>
                <a:ea typeface="MS PGothic" pitchFamily="34" charset="-128"/>
              </a:rPr>
              <a:t> </a:t>
            </a:r>
            <a:r>
              <a:rPr lang="en-US" sz="1600" i="1" cap="none" dirty="0">
                <a:solidFill>
                  <a:prstClr val="white"/>
                </a:solidFill>
                <a:ea typeface="MS PGothic" pitchFamily="34" charset="-128"/>
              </a:rPr>
              <a:t>IEEE Trans. on Systems, Man and Cybernetics</a:t>
            </a:r>
            <a:r>
              <a:rPr lang="en-US" sz="1600" cap="none" dirty="0">
                <a:solidFill>
                  <a:prstClr val="white"/>
                </a:solidFill>
                <a:ea typeface="MS PGothic" pitchFamily="34" charset="-128"/>
              </a:rPr>
              <a:t> (B), 2013</a:t>
            </a:r>
            <a:endParaRPr lang="en-US" sz="3000" cap="none" dirty="0">
              <a:solidFill>
                <a:prstClr val="white"/>
              </a:solidFill>
              <a:latin typeface="Calibri" pitchFamily="34" charset="0"/>
              <a:ea typeface="MS PGothic" pitchFamily="34" charset="-128"/>
              <a:cs typeface="+mn-cs"/>
            </a:endParaRPr>
          </a:p>
        </p:txBody>
      </p:sp>
    </p:spTree>
    <p:extLst>
      <p:ext uri="{BB962C8B-B14F-4D97-AF65-F5344CB8AC3E}">
        <p14:creationId xmlns:p14="http://schemas.microsoft.com/office/powerpoint/2010/main" val="208965737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71800" y="1997310"/>
            <a:ext cx="3744416" cy="3308462"/>
            <a:chOff x="970781" y="1128713"/>
            <a:chExt cx="4105275" cy="3781425"/>
          </a:xfrm>
        </p:grpSpPr>
        <p:sp>
          <p:nvSpPr>
            <p:cNvPr id="6" name="Rectangle 4"/>
            <p:cNvSpPr>
              <a:spLocks noChangeArrowheads="1"/>
            </p:cNvSpPr>
            <p:nvPr/>
          </p:nvSpPr>
          <p:spPr bwMode="auto">
            <a:xfrm>
              <a:off x="971476" y="4308475"/>
              <a:ext cx="3960813" cy="6016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a:r>
                <a:rPr lang="en-US" sz="1600" dirty="0">
                  <a:latin typeface="Calibri" pitchFamily="34" charset="0"/>
                </a:rPr>
                <a:t>Player Experience</a:t>
              </a:r>
            </a:p>
            <a:p>
              <a:pPr algn="ctr"/>
              <a:r>
                <a:rPr lang="en-US" sz="1600" dirty="0">
                  <a:latin typeface="Calibri" pitchFamily="34" charset="0"/>
                </a:rPr>
                <a:t>(Engagement, frustration, challenge)</a:t>
              </a:r>
              <a:endParaRPr lang="da-DK" sz="1600" dirty="0">
                <a:latin typeface="Calibri" pitchFamily="34" charset="0"/>
              </a:endParaRPr>
            </a:p>
          </p:txBody>
        </p:sp>
        <p:sp>
          <p:nvSpPr>
            <p:cNvPr id="7" name="Rectangle 74"/>
            <p:cNvSpPr>
              <a:spLocks noChangeArrowheads="1"/>
            </p:cNvSpPr>
            <p:nvPr/>
          </p:nvSpPr>
          <p:spPr bwMode="auto">
            <a:xfrm>
              <a:off x="970781" y="1128713"/>
              <a:ext cx="4105275" cy="53975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r>
                <a:rPr lang="en-US" sz="1600" dirty="0">
                  <a:latin typeface="Calibri" pitchFamily="34" charset="0"/>
                </a:rPr>
                <a:t>Level features/playing behavior</a:t>
              </a:r>
              <a:endParaRPr lang="da-DK" sz="1600" dirty="0">
                <a:latin typeface="Calibri" pitchFamily="34" charset="0"/>
              </a:endParaRPr>
            </a:p>
          </p:txBody>
        </p:sp>
        <p:grpSp>
          <p:nvGrpSpPr>
            <p:cNvPr id="8" name="Group 81"/>
            <p:cNvGrpSpPr>
              <a:grpSpLocks/>
            </p:cNvGrpSpPr>
            <p:nvPr/>
          </p:nvGrpSpPr>
          <p:grpSpPr bwMode="auto">
            <a:xfrm>
              <a:off x="1260401" y="1657350"/>
              <a:ext cx="3311525" cy="2640013"/>
              <a:chOff x="3379" y="1097"/>
              <a:chExt cx="2086" cy="1663"/>
            </a:xfrm>
          </p:grpSpPr>
          <p:sp>
            <p:nvSpPr>
              <p:cNvPr id="9" name="Oval 82"/>
              <p:cNvSpPr>
                <a:spLocks noChangeArrowheads="1"/>
              </p:cNvSpPr>
              <p:nvPr/>
            </p:nvSpPr>
            <p:spPr bwMode="auto">
              <a:xfrm rot="5400000" flipV="1">
                <a:off x="3809" y="2323"/>
                <a:ext cx="227"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Oval 83"/>
              <p:cNvSpPr>
                <a:spLocks noChangeArrowheads="1"/>
              </p:cNvSpPr>
              <p:nvPr/>
            </p:nvSpPr>
            <p:spPr bwMode="auto">
              <a:xfrm rot="5400000" flipV="1">
                <a:off x="4127"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Oval 84"/>
              <p:cNvSpPr>
                <a:spLocks noChangeArrowheads="1"/>
              </p:cNvSpPr>
              <p:nvPr/>
            </p:nvSpPr>
            <p:spPr bwMode="auto">
              <a:xfrm rot="5400000" flipV="1">
                <a:off x="3810"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Oval 85"/>
              <p:cNvSpPr>
                <a:spLocks noChangeArrowheads="1"/>
              </p:cNvSpPr>
              <p:nvPr/>
            </p:nvSpPr>
            <p:spPr bwMode="auto">
              <a:xfrm rot="5400000" flipV="1">
                <a:off x="4445"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Line 86"/>
              <p:cNvSpPr>
                <a:spLocks noChangeShapeType="1"/>
              </p:cNvSpPr>
              <p:nvPr/>
            </p:nvSpPr>
            <p:spPr bwMode="auto">
              <a:xfrm rot="5400000" flipV="1">
                <a:off x="3829" y="2666"/>
                <a:ext cx="188"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Line 87"/>
              <p:cNvSpPr>
                <a:spLocks noChangeShapeType="1"/>
              </p:cNvSpPr>
              <p:nvPr/>
            </p:nvSpPr>
            <p:spPr bwMode="auto">
              <a:xfrm rot="5400000" flipV="1">
                <a:off x="3753" y="1608"/>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 name="Line 88"/>
              <p:cNvSpPr>
                <a:spLocks noChangeShapeType="1"/>
              </p:cNvSpPr>
              <p:nvPr/>
            </p:nvSpPr>
            <p:spPr bwMode="auto">
              <a:xfrm rot="5400000" flipH="1" flipV="1">
                <a:off x="4071" y="1608"/>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Line 89"/>
              <p:cNvSpPr>
                <a:spLocks noChangeShapeType="1"/>
              </p:cNvSpPr>
              <p:nvPr/>
            </p:nvSpPr>
            <p:spPr bwMode="auto">
              <a:xfrm rot="5400000" flipH="1" flipV="1">
                <a:off x="4388" y="1608"/>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Line 90"/>
              <p:cNvSpPr>
                <a:spLocks noChangeShapeType="1"/>
              </p:cNvSpPr>
              <p:nvPr/>
            </p:nvSpPr>
            <p:spPr bwMode="auto">
              <a:xfrm rot="5400000" flipH="1">
                <a:off x="4229" y="1449"/>
                <a:ext cx="34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Line 91"/>
              <p:cNvSpPr>
                <a:spLocks noChangeShapeType="1"/>
              </p:cNvSpPr>
              <p:nvPr/>
            </p:nvSpPr>
            <p:spPr bwMode="auto">
              <a:xfrm rot="5400000" flipH="1">
                <a:off x="4070" y="1290"/>
                <a:ext cx="34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Line 92"/>
              <p:cNvSpPr>
                <a:spLocks noChangeShapeType="1"/>
              </p:cNvSpPr>
              <p:nvPr/>
            </p:nvSpPr>
            <p:spPr bwMode="auto">
              <a:xfrm rot="5400000" flipH="1" flipV="1">
                <a:off x="3912" y="1449"/>
                <a:ext cx="34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Line 93"/>
              <p:cNvSpPr>
                <a:spLocks noChangeShapeType="1"/>
              </p:cNvSpPr>
              <p:nvPr/>
            </p:nvSpPr>
            <p:spPr bwMode="auto">
              <a:xfrm rot="5400000" flipH="1" flipV="1">
                <a:off x="4070" y="1290"/>
                <a:ext cx="34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 name="Line 94"/>
              <p:cNvSpPr>
                <a:spLocks noChangeShapeType="1"/>
              </p:cNvSpPr>
              <p:nvPr/>
            </p:nvSpPr>
            <p:spPr bwMode="auto">
              <a:xfrm rot="5400000" flipH="1" flipV="1">
                <a:off x="4229" y="1449"/>
                <a:ext cx="34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 name="Line 95"/>
              <p:cNvSpPr>
                <a:spLocks noChangeShapeType="1"/>
              </p:cNvSpPr>
              <p:nvPr/>
            </p:nvSpPr>
            <p:spPr bwMode="auto">
              <a:xfrm rot="5400000" flipH="1">
                <a:off x="3912" y="1449"/>
                <a:ext cx="34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Oval 96"/>
              <p:cNvSpPr>
                <a:spLocks noChangeArrowheads="1"/>
              </p:cNvSpPr>
              <p:nvPr/>
            </p:nvSpPr>
            <p:spPr bwMode="auto">
              <a:xfrm rot="5400000" flipV="1">
                <a:off x="5216"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 name="Oval 97"/>
              <p:cNvSpPr>
                <a:spLocks noChangeArrowheads="1"/>
              </p:cNvSpPr>
              <p:nvPr/>
            </p:nvSpPr>
            <p:spPr bwMode="auto">
              <a:xfrm rot="5400000" flipV="1">
                <a:off x="3402"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Oval 98"/>
              <p:cNvSpPr>
                <a:spLocks noChangeArrowheads="1"/>
              </p:cNvSpPr>
              <p:nvPr/>
            </p:nvSpPr>
            <p:spPr bwMode="auto">
              <a:xfrm rot="5400000" flipV="1">
                <a:off x="4808" y="1755"/>
                <a:ext cx="226"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Line 99"/>
              <p:cNvSpPr>
                <a:spLocks noChangeShapeType="1"/>
              </p:cNvSpPr>
              <p:nvPr/>
            </p:nvSpPr>
            <p:spPr bwMode="auto">
              <a:xfrm rot="5400000" flipV="1">
                <a:off x="3753" y="1268"/>
                <a:ext cx="34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Line 100"/>
              <p:cNvSpPr>
                <a:spLocks noChangeShapeType="1"/>
              </p:cNvSpPr>
              <p:nvPr/>
            </p:nvSpPr>
            <p:spPr bwMode="auto">
              <a:xfrm rot="5400000" flipV="1">
                <a:off x="4071" y="1268"/>
                <a:ext cx="34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 name="Line 101"/>
              <p:cNvSpPr>
                <a:spLocks noChangeShapeType="1"/>
              </p:cNvSpPr>
              <p:nvPr/>
            </p:nvSpPr>
            <p:spPr bwMode="auto">
              <a:xfrm rot="5400000" flipV="1">
                <a:off x="4388" y="1268"/>
                <a:ext cx="34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Line 102"/>
              <p:cNvSpPr>
                <a:spLocks noChangeShapeType="1"/>
              </p:cNvSpPr>
              <p:nvPr/>
            </p:nvSpPr>
            <p:spPr bwMode="auto">
              <a:xfrm rot="5400000" flipV="1">
                <a:off x="4751" y="1267"/>
                <a:ext cx="34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 name="Line 103"/>
              <p:cNvSpPr>
                <a:spLocks noChangeShapeType="1"/>
              </p:cNvSpPr>
              <p:nvPr/>
            </p:nvSpPr>
            <p:spPr bwMode="auto">
              <a:xfrm rot="5400000">
                <a:off x="3549" y="1404"/>
                <a:ext cx="34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 name="Line 104"/>
              <p:cNvSpPr>
                <a:spLocks noChangeShapeType="1"/>
              </p:cNvSpPr>
              <p:nvPr/>
            </p:nvSpPr>
            <p:spPr bwMode="auto">
              <a:xfrm rot="5400000">
                <a:off x="3708" y="1245"/>
                <a:ext cx="340" cy="7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 name="Line 105"/>
              <p:cNvSpPr>
                <a:spLocks noChangeShapeType="1"/>
              </p:cNvSpPr>
              <p:nvPr/>
            </p:nvSpPr>
            <p:spPr bwMode="auto">
              <a:xfrm rot="5400000">
                <a:off x="3866" y="1086"/>
                <a:ext cx="340" cy="10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 name="Line 106"/>
              <p:cNvSpPr>
                <a:spLocks noChangeShapeType="1"/>
              </p:cNvSpPr>
              <p:nvPr/>
            </p:nvSpPr>
            <p:spPr bwMode="auto">
              <a:xfrm rot="5400000">
                <a:off x="4047" y="905"/>
                <a:ext cx="341" cy="14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 name="Line 107"/>
              <p:cNvSpPr>
                <a:spLocks noChangeShapeType="1"/>
              </p:cNvSpPr>
              <p:nvPr/>
            </p:nvSpPr>
            <p:spPr bwMode="auto">
              <a:xfrm rot="5400000">
                <a:off x="4251" y="1109"/>
                <a:ext cx="341" cy="9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 name="Line 108"/>
              <p:cNvSpPr>
                <a:spLocks noChangeShapeType="1"/>
              </p:cNvSpPr>
              <p:nvPr/>
            </p:nvSpPr>
            <p:spPr bwMode="auto">
              <a:xfrm rot="5400000">
                <a:off x="4410" y="1266"/>
                <a:ext cx="34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 name="Line 109"/>
              <p:cNvSpPr>
                <a:spLocks noChangeShapeType="1"/>
              </p:cNvSpPr>
              <p:nvPr/>
            </p:nvSpPr>
            <p:spPr bwMode="auto">
              <a:xfrm rot="5400000">
                <a:off x="4569" y="1425"/>
                <a:ext cx="34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 name="Line 110"/>
              <p:cNvSpPr>
                <a:spLocks noChangeShapeType="1"/>
              </p:cNvSpPr>
              <p:nvPr/>
            </p:nvSpPr>
            <p:spPr bwMode="auto">
              <a:xfrm rot="5400000" flipV="1">
                <a:off x="4252" y="1109"/>
                <a:ext cx="340" cy="9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 name="Line 111"/>
              <p:cNvSpPr>
                <a:spLocks noChangeShapeType="1"/>
              </p:cNvSpPr>
              <p:nvPr/>
            </p:nvSpPr>
            <p:spPr bwMode="auto">
              <a:xfrm rot="5400000" flipV="1">
                <a:off x="4411" y="1268"/>
                <a:ext cx="340" cy="6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Line 112"/>
              <p:cNvSpPr>
                <a:spLocks noChangeShapeType="1"/>
              </p:cNvSpPr>
              <p:nvPr/>
            </p:nvSpPr>
            <p:spPr bwMode="auto">
              <a:xfrm rot="5400000" flipV="1">
                <a:off x="4411" y="1268"/>
                <a:ext cx="340" cy="6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Line 113"/>
              <p:cNvSpPr>
                <a:spLocks noChangeShapeType="1"/>
              </p:cNvSpPr>
              <p:nvPr/>
            </p:nvSpPr>
            <p:spPr bwMode="auto">
              <a:xfrm rot="5400000">
                <a:off x="4751" y="1607"/>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Line 114"/>
              <p:cNvSpPr>
                <a:spLocks noChangeShapeType="1"/>
              </p:cNvSpPr>
              <p:nvPr/>
            </p:nvSpPr>
            <p:spPr bwMode="auto">
              <a:xfrm rot="5400000" flipV="1">
                <a:off x="4569" y="1426"/>
                <a:ext cx="34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Line 115"/>
              <p:cNvSpPr>
                <a:spLocks noChangeShapeType="1"/>
              </p:cNvSpPr>
              <p:nvPr/>
            </p:nvSpPr>
            <p:spPr bwMode="auto">
              <a:xfrm rot="5400000" flipV="1">
                <a:off x="4456" y="905"/>
                <a:ext cx="340" cy="14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Line 116"/>
              <p:cNvSpPr>
                <a:spLocks noChangeShapeType="1"/>
              </p:cNvSpPr>
              <p:nvPr/>
            </p:nvSpPr>
            <p:spPr bwMode="auto">
              <a:xfrm rot="5400000" flipV="1">
                <a:off x="4615" y="1064"/>
                <a:ext cx="340" cy="1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Line 117"/>
              <p:cNvSpPr>
                <a:spLocks noChangeShapeType="1"/>
              </p:cNvSpPr>
              <p:nvPr/>
            </p:nvSpPr>
            <p:spPr bwMode="auto">
              <a:xfrm rot="5400000" flipV="1">
                <a:off x="4773" y="1222"/>
                <a:ext cx="340" cy="7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 name="Line 118"/>
              <p:cNvSpPr>
                <a:spLocks noChangeShapeType="1"/>
              </p:cNvSpPr>
              <p:nvPr/>
            </p:nvSpPr>
            <p:spPr bwMode="auto">
              <a:xfrm rot="5400000" flipV="1">
                <a:off x="4955" y="1403"/>
                <a:ext cx="34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Line 119"/>
              <p:cNvSpPr>
                <a:spLocks noChangeShapeType="1"/>
              </p:cNvSpPr>
              <p:nvPr/>
            </p:nvSpPr>
            <p:spPr bwMode="auto">
              <a:xfrm rot="5400000" flipH="1" flipV="1">
                <a:off x="3753" y="2175"/>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 name="Line 120"/>
              <p:cNvSpPr>
                <a:spLocks noChangeShapeType="1"/>
              </p:cNvSpPr>
              <p:nvPr/>
            </p:nvSpPr>
            <p:spPr bwMode="auto">
              <a:xfrm rot="5400000" flipV="1">
                <a:off x="4071" y="2175"/>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 name="Line 121"/>
              <p:cNvSpPr>
                <a:spLocks noChangeShapeType="1"/>
              </p:cNvSpPr>
              <p:nvPr/>
            </p:nvSpPr>
            <p:spPr bwMode="auto">
              <a:xfrm rot="5400000" flipV="1">
                <a:off x="4388" y="2175"/>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 name="Line 122"/>
              <p:cNvSpPr>
                <a:spLocks noChangeShapeType="1"/>
              </p:cNvSpPr>
              <p:nvPr/>
            </p:nvSpPr>
            <p:spPr bwMode="auto">
              <a:xfrm rot="5400000">
                <a:off x="4229" y="2016"/>
                <a:ext cx="34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 name="Line 123"/>
              <p:cNvSpPr>
                <a:spLocks noChangeShapeType="1"/>
              </p:cNvSpPr>
              <p:nvPr/>
            </p:nvSpPr>
            <p:spPr bwMode="auto">
              <a:xfrm rot="5400000">
                <a:off x="4070" y="1857"/>
                <a:ext cx="34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 name="Line 124"/>
              <p:cNvSpPr>
                <a:spLocks noChangeShapeType="1"/>
              </p:cNvSpPr>
              <p:nvPr/>
            </p:nvSpPr>
            <p:spPr bwMode="auto">
              <a:xfrm rot="5400000" flipV="1">
                <a:off x="3912" y="2016"/>
                <a:ext cx="34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 name="Line 125"/>
              <p:cNvSpPr>
                <a:spLocks noChangeShapeType="1"/>
              </p:cNvSpPr>
              <p:nvPr/>
            </p:nvSpPr>
            <p:spPr bwMode="auto">
              <a:xfrm rot="5400000" flipV="1">
                <a:off x="4070" y="1857"/>
                <a:ext cx="34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 name="Line 126"/>
              <p:cNvSpPr>
                <a:spLocks noChangeShapeType="1"/>
              </p:cNvSpPr>
              <p:nvPr/>
            </p:nvSpPr>
            <p:spPr bwMode="auto">
              <a:xfrm rot="5400000" flipV="1">
                <a:off x="4229" y="2016"/>
                <a:ext cx="34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 name="Line 127"/>
              <p:cNvSpPr>
                <a:spLocks noChangeShapeType="1"/>
              </p:cNvSpPr>
              <p:nvPr/>
            </p:nvSpPr>
            <p:spPr bwMode="auto">
              <a:xfrm rot="5400000">
                <a:off x="3912" y="2016"/>
                <a:ext cx="34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 name="Line 128"/>
              <p:cNvSpPr>
                <a:spLocks noChangeShapeType="1"/>
              </p:cNvSpPr>
              <p:nvPr/>
            </p:nvSpPr>
            <p:spPr bwMode="auto">
              <a:xfrm rot="5400000" flipH="1">
                <a:off x="3549" y="1971"/>
                <a:ext cx="34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 name="Line 129"/>
              <p:cNvSpPr>
                <a:spLocks noChangeShapeType="1"/>
              </p:cNvSpPr>
              <p:nvPr/>
            </p:nvSpPr>
            <p:spPr bwMode="auto">
              <a:xfrm rot="5400000" flipH="1">
                <a:off x="3708" y="1812"/>
                <a:ext cx="340" cy="7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 name="Line 130"/>
              <p:cNvSpPr>
                <a:spLocks noChangeShapeType="1"/>
              </p:cNvSpPr>
              <p:nvPr/>
            </p:nvSpPr>
            <p:spPr bwMode="auto">
              <a:xfrm rot="5400000" flipH="1">
                <a:off x="3866" y="1653"/>
                <a:ext cx="340" cy="10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 name="Line 131"/>
              <p:cNvSpPr>
                <a:spLocks noChangeShapeType="1"/>
              </p:cNvSpPr>
              <p:nvPr/>
            </p:nvSpPr>
            <p:spPr bwMode="auto">
              <a:xfrm rot="5400000" flipH="1">
                <a:off x="4047" y="1472"/>
                <a:ext cx="341" cy="14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 name="Line 132"/>
              <p:cNvSpPr>
                <a:spLocks noChangeShapeType="1"/>
              </p:cNvSpPr>
              <p:nvPr/>
            </p:nvSpPr>
            <p:spPr bwMode="auto">
              <a:xfrm rot="5400000" flipH="1">
                <a:off x="4251" y="1676"/>
                <a:ext cx="341" cy="9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Line 133"/>
              <p:cNvSpPr>
                <a:spLocks noChangeShapeType="1"/>
              </p:cNvSpPr>
              <p:nvPr/>
            </p:nvSpPr>
            <p:spPr bwMode="auto">
              <a:xfrm rot="5400000" flipH="1">
                <a:off x="4410" y="1833"/>
                <a:ext cx="34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 name="Line 134"/>
              <p:cNvSpPr>
                <a:spLocks noChangeShapeType="1"/>
              </p:cNvSpPr>
              <p:nvPr/>
            </p:nvSpPr>
            <p:spPr bwMode="auto">
              <a:xfrm rot="5400000" flipH="1">
                <a:off x="4569" y="1992"/>
                <a:ext cx="34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 name="Line 135"/>
              <p:cNvSpPr>
                <a:spLocks noChangeShapeType="1"/>
              </p:cNvSpPr>
              <p:nvPr/>
            </p:nvSpPr>
            <p:spPr bwMode="auto">
              <a:xfrm rot="5400000" flipH="1" flipV="1">
                <a:off x="4252" y="1676"/>
                <a:ext cx="340" cy="9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 name="Line 136"/>
              <p:cNvSpPr>
                <a:spLocks noChangeShapeType="1"/>
              </p:cNvSpPr>
              <p:nvPr/>
            </p:nvSpPr>
            <p:spPr bwMode="auto">
              <a:xfrm rot="5400000" flipH="1" flipV="1">
                <a:off x="4411" y="1835"/>
                <a:ext cx="340" cy="6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 name="Line 137"/>
              <p:cNvSpPr>
                <a:spLocks noChangeShapeType="1"/>
              </p:cNvSpPr>
              <p:nvPr/>
            </p:nvSpPr>
            <p:spPr bwMode="auto">
              <a:xfrm rot="5400000" flipH="1" flipV="1">
                <a:off x="4411" y="1835"/>
                <a:ext cx="340" cy="6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 name="Line 138"/>
              <p:cNvSpPr>
                <a:spLocks noChangeShapeType="1"/>
              </p:cNvSpPr>
              <p:nvPr/>
            </p:nvSpPr>
            <p:spPr bwMode="auto">
              <a:xfrm rot="5400000" flipH="1">
                <a:off x="4751" y="2174"/>
                <a:ext cx="3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 name="Line 139"/>
              <p:cNvSpPr>
                <a:spLocks noChangeShapeType="1"/>
              </p:cNvSpPr>
              <p:nvPr/>
            </p:nvSpPr>
            <p:spPr bwMode="auto">
              <a:xfrm rot="5400000" flipH="1" flipV="1">
                <a:off x="4569" y="1993"/>
                <a:ext cx="34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 name="Line 140"/>
              <p:cNvSpPr>
                <a:spLocks noChangeShapeType="1"/>
              </p:cNvSpPr>
              <p:nvPr/>
            </p:nvSpPr>
            <p:spPr bwMode="auto">
              <a:xfrm rot="5400000" flipH="1" flipV="1">
                <a:off x="4456" y="1472"/>
                <a:ext cx="340" cy="14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 name="Line 141"/>
              <p:cNvSpPr>
                <a:spLocks noChangeShapeType="1"/>
              </p:cNvSpPr>
              <p:nvPr/>
            </p:nvSpPr>
            <p:spPr bwMode="auto">
              <a:xfrm rot="5400000" flipH="1" flipV="1">
                <a:off x="4615" y="1631"/>
                <a:ext cx="340" cy="1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 name="Line 142"/>
              <p:cNvSpPr>
                <a:spLocks noChangeShapeType="1"/>
              </p:cNvSpPr>
              <p:nvPr/>
            </p:nvSpPr>
            <p:spPr bwMode="auto">
              <a:xfrm rot="5400000" flipH="1" flipV="1">
                <a:off x="4773" y="1789"/>
                <a:ext cx="340" cy="7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 name="Line 143"/>
              <p:cNvSpPr>
                <a:spLocks noChangeShapeType="1"/>
              </p:cNvSpPr>
              <p:nvPr/>
            </p:nvSpPr>
            <p:spPr bwMode="auto">
              <a:xfrm rot="5400000" flipH="1" flipV="1">
                <a:off x="4955" y="1970"/>
                <a:ext cx="34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 name="Oval 144"/>
              <p:cNvSpPr>
                <a:spLocks noChangeArrowheads="1"/>
              </p:cNvSpPr>
              <p:nvPr/>
            </p:nvSpPr>
            <p:spPr bwMode="auto">
              <a:xfrm rot="5400000" flipV="1">
                <a:off x="4126" y="2322"/>
                <a:ext cx="227"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2" name="Line 145"/>
              <p:cNvSpPr>
                <a:spLocks noChangeShapeType="1"/>
              </p:cNvSpPr>
              <p:nvPr/>
            </p:nvSpPr>
            <p:spPr bwMode="auto">
              <a:xfrm rot="5400000" flipV="1">
                <a:off x="4146" y="2665"/>
                <a:ext cx="188"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 name="Oval 146"/>
              <p:cNvSpPr>
                <a:spLocks noChangeArrowheads="1"/>
              </p:cNvSpPr>
              <p:nvPr/>
            </p:nvSpPr>
            <p:spPr bwMode="auto">
              <a:xfrm rot="5400000" flipV="1">
                <a:off x="4444" y="2322"/>
                <a:ext cx="227"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Line 147"/>
              <p:cNvSpPr>
                <a:spLocks noChangeShapeType="1"/>
              </p:cNvSpPr>
              <p:nvPr/>
            </p:nvSpPr>
            <p:spPr bwMode="auto">
              <a:xfrm rot="5400000" flipV="1">
                <a:off x="4464" y="2665"/>
                <a:ext cx="188"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 name="Oval 148"/>
              <p:cNvSpPr>
                <a:spLocks noChangeArrowheads="1"/>
              </p:cNvSpPr>
              <p:nvPr/>
            </p:nvSpPr>
            <p:spPr bwMode="auto">
              <a:xfrm rot="5400000" flipV="1">
                <a:off x="4807" y="2322"/>
                <a:ext cx="227" cy="27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 name="Line 149"/>
              <p:cNvSpPr>
                <a:spLocks noChangeShapeType="1"/>
              </p:cNvSpPr>
              <p:nvPr/>
            </p:nvSpPr>
            <p:spPr bwMode="auto">
              <a:xfrm rot="5400000" flipV="1">
                <a:off x="4827" y="2665"/>
                <a:ext cx="188"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sp>
        <p:nvSpPr>
          <p:cNvPr id="78" name="Title 7"/>
          <p:cNvSpPr txBox="1">
            <a:spLocks/>
          </p:cNvSpPr>
          <p:nvPr/>
        </p:nvSpPr>
        <p:spPr>
          <a:xfrm>
            <a:off x="8092" y="-22821"/>
            <a:ext cx="9144001" cy="1388987"/>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US" sz="3000" b="1" cap="none" dirty="0">
                <a:solidFill>
                  <a:srgbClr val="FFC000"/>
                </a:solidFill>
                <a:ea typeface="MS PGothic" pitchFamily="34" charset="-128"/>
              </a:rPr>
              <a:t>Super Mario Bros</a:t>
            </a:r>
            <a:r>
              <a:rPr lang="en-US" sz="3000" cap="none" dirty="0">
                <a:solidFill>
                  <a:prstClr val="white"/>
                </a:solidFill>
                <a:ea typeface="MS PGothic" pitchFamily="34" charset="-128"/>
              </a:rPr>
              <a:t> Example:  </a:t>
            </a:r>
            <a:br>
              <a:rPr lang="en-US" sz="3000" cap="none" dirty="0">
                <a:solidFill>
                  <a:prstClr val="white"/>
                </a:solidFill>
                <a:ea typeface="MS PGothic" pitchFamily="34" charset="-128"/>
              </a:rPr>
            </a:br>
            <a:r>
              <a:rPr lang="en-US" sz="2800" cap="none" dirty="0">
                <a:solidFill>
                  <a:prstClr val="white"/>
                </a:solidFill>
                <a:ea typeface="MS PGothic" pitchFamily="34" charset="-128"/>
              </a:rPr>
              <a:t>The Modeling Approach</a:t>
            </a:r>
            <a:br>
              <a:rPr lang="en-US" sz="2800" cap="none" dirty="0">
                <a:solidFill>
                  <a:prstClr val="white"/>
                </a:solidFill>
                <a:ea typeface="MS PGothic" pitchFamily="34" charset="-128"/>
              </a:rPr>
            </a:br>
            <a:r>
              <a:rPr lang="en-US" sz="1600" cap="none" dirty="0">
                <a:solidFill>
                  <a:prstClr val="white"/>
                </a:solidFill>
                <a:ea typeface="MS PGothic" pitchFamily="34" charset="-128"/>
              </a:rPr>
              <a:t>Shaker,  </a:t>
            </a:r>
            <a:r>
              <a:rPr lang="en-US" sz="1600" cap="none" dirty="0" err="1">
                <a:solidFill>
                  <a:prstClr val="white"/>
                </a:solidFill>
                <a:ea typeface="MS PGothic" pitchFamily="34" charset="-128"/>
              </a:rPr>
              <a:t>Asteriadis</a:t>
            </a:r>
            <a:r>
              <a:rPr lang="en-US" sz="1600" cap="none" dirty="0">
                <a:solidFill>
                  <a:prstClr val="white"/>
                </a:solidFill>
                <a:ea typeface="MS PGothic" pitchFamily="34" charset="-128"/>
              </a:rPr>
              <a:t>,  </a:t>
            </a:r>
            <a:r>
              <a:rPr lang="en-US" sz="1600" cap="none" dirty="0" err="1">
                <a:solidFill>
                  <a:prstClr val="white"/>
                </a:solidFill>
                <a:ea typeface="MS PGothic" pitchFamily="34" charset="-128"/>
              </a:rPr>
              <a:t>Yannakakis</a:t>
            </a:r>
            <a:r>
              <a:rPr lang="en-US" sz="1600" cap="none" dirty="0">
                <a:solidFill>
                  <a:prstClr val="white"/>
                </a:solidFill>
                <a:ea typeface="MS PGothic" pitchFamily="34" charset="-128"/>
              </a:rPr>
              <a:t> and </a:t>
            </a:r>
            <a:r>
              <a:rPr lang="en-US" sz="1600" cap="none" dirty="0" err="1">
                <a:solidFill>
                  <a:prstClr val="white"/>
                </a:solidFill>
                <a:ea typeface="MS PGothic" pitchFamily="34" charset="-128"/>
              </a:rPr>
              <a:t>Karpouzis</a:t>
            </a:r>
            <a:r>
              <a:rPr lang="en-US" sz="1600" cap="none" dirty="0">
                <a:solidFill>
                  <a:prstClr val="white"/>
                </a:solidFill>
                <a:ea typeface="MS PGothic" pitchFamily="34" charset="-128"/>
              </a:rPr>
              <a:t>, </a:t>
            </a:r>
            <a:r>
              <a:rPr lang="en-GB" sz="1600" b="1" cap="none" dirty="0">
                <a:solidFill>
                  <a:prstClr val="white"/>
                </a:solidFill>
                <a:ea typeface="MS PGothic" pitchFamily="34" charset="-128"/>
              </a:rPr>
              <a:t>Fusing Visual and </a:t>
            </a:r>
            <a:r>
              <a:rPr lang="en-GB" sz="1600" b="1" cap="none" dirty="0" err="1">
                <a:solidFill>
                  <a:prstClr val="white"/>
                </a:solidFill>
                <a:ea typeface="MS PGothic" pitchFamily="34" charset="-128"/>
              </a:rPr>
              <a:t>Behavioral</a:t>
            </a:r>
            <a:r>
              <a:rPr lang="en-GB" sz="1600" b="1" cap="none" dirty="0">
                <a:solidFill>
                  <a:prstClr val="white"/>
                </a:solidFill>
                <a:ea typeface="MS PGothic" pitchFamily="34" charset="-128"/>
              </a:rPr>
              <a:t> Cues for Modelling User Experience in Games,</a:t>
            </a:r>
            <a:r>
              <a:rPr lang="en-US" sz="1600" cap="none" dirty="0">
                <a:solidFill>
                  <a:prstClr val="white"/>
                </a:solidFill>
                <a:ea typeface="MS PGothic" pitchFamily="34" charset="-128"/>
              </a:rPr>
              <a:t> </a:t>
            </a:r>
            <a:r>
              <a:rPr lang="en-US" sz="1600" i="1" cap="none" dirty="0">
                <a:solidFill>
                  <a:prstClr val="white"/>
                </a:solidFill>
                <a:ea typeface="MS PGothic" pitchFamily="34" charset="-128"/>
              </a:rPr>
              <a:t>IEEE Trans. on Systems, Man and Cybernetics</a:t>
            </a:r>
            <a:r>
              <a:rPr lang="en-US" sz="1600" cap="none" dirty="0">
                <a:solidFill>
                  <a:prstClr val="white"/>
                </a:solidFill>
                <a:ea typeface="MS PGothic" pitchFamily="34" charset="-128"/>
              </a:rPr>
              <a:t> (B), 2013</a:t>
            </a:r>
            <a:endParaRPr lang="en-US" sz="3000" cap="none" dirty="0">
              <a:solidFill>
                <a:prstClr val="white"/>
              </a:solidFill>
              <a:latin typeface="Calibri" pitchFamily="34" charset="0"/>
              <a:ea typeface="MS PGothic" pitchFamily="34" charset="-128"/>
              <a:cs typeface="+mn-cs"/>
            </a:endParaRPr>
          </a:p>
        </p:txBody>
      </p:sp>
    </p:spTree>
    <p:extLst>
      <p:ext uri="{BB962C8B-B14F-4D97-AF65-F5344CB8AC3E}">
        <p14:creationId xmlns:p14="http://schemas.microsoft.com/office/powerpoint/2010/main" val="21045447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76852" y="4931046"/>
            <a:ext cx="6606480" cy="553998"/>
          </a:xfrm>
          <a:prstGeom prst="rect">
            <a:avLst/>
          </a:prstGeom>
        </p:spPr>
        <p:txBody>
          <a:bodyPr wrap="square">
            <a:spAutoFit/>
          </a:bodyPr>
          <a:lstStyle/>
          <a:p>
            <a:pPr algn="ctr"/>
            <a:r>
              <a:rPr lang="en-GB" sz="3000" dirty="0">
                <a:latin typeface="+mj-lt"/>
              </a:rPr>
              <a:t>http://ped.institutedigitalgames.com/</a:t>
            </a:r>
          </a:p>
        </p:txBody>
      </p:sp>
      <p:pic>
        <p:nvPicPr>
          <p:cNvPr id="1026" name="Picture 2" descr="http://ped.institutedigitalgames.com/wp-content/uploads/2017/12/faces-300x1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128" y="1345332"/>
            <a:ext cx="6723927" cy="3384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7"/>
          <p:cNvSpPr txBox="1">
            <a:spLocks/>
          </p:cNvSpPr>
          <p:nvPr/>
        </p:nvSpPr>
        <p:spPr>
          <a:xfrm>
            <a:off x="8092"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a:r>
              <a:rPr lang="en-US" sz="3000" cap="none" dirty="0">
                <a:solidFill>
                  <a:prstClr val="white"/>
                </a:solidFill>
              </a:rPr>
              <a:t> </a:t>
            </a:r>
            <a:r>
              <a:rPr lang="en-US" sz="3000" b="1" cap="none" dirty="0">
                <a:solidFill>
                  <a:srgbClr val="FFC000"/>
                </a:solidFill>
                <a:ea typeface="MS PGothic" pitchFamily="34" charset="-128"/>
              </a:rPr>
              <a:t>Platformer Experience Dataset</a:t>
            </a:r>
            <a:r>
              <a:rPr lang="en-US" sz="3000" cap="none" dirty="0">
                <a:solidFill>
                  <a:prstClr val="white"/>
                </a:solidFill>
                <a:ea typeface="MS PGothic" pitchFamily="34" charset="-128"/>
              </a:rPr>
              <a:t>  </a:t>
            </a:r>
            <a:br>
              <a:rPr lang="en-US" sz="2800" cap="none" dirty="0">
                <a:solidFill>
                  <a:prstClr val="white"/>
                </a:solidFill>
                <a:ea typeface="MS PGothic" pitchFamily="34" charset="-128"/>
              </a:rPr>
            </a:br>
            <a:r>
              <a:rPr lang="en-US" sz="1600" cap="none" dirty="0">
                <a:solidFill>
                  <a:prstClr val="white"/>
                </a:solidFill>
                <a:ea typeface="MS PGothic" pitchFamily="34" charset="-128"/>
              </a:rPr>
              <a:t>K. </a:t>
            </a:r>
            <a:r>
              <a:rPr lang="en-US" sz="1600" cap="none" dirty="0" err="1">
                <a:solidFill>
                  <a:prstClr val="white"/>
                </a:solidFill>
                <a:ea typeface="MS PGothic" pitchFamily="34" charset="-128"/>
              </a:rPr>
              <a:t>Karpouzis</a:t>
            </a:r>
            <a:r>
              <a:rPr lang="en-US" sz="1600" cap="none" dirty="0">
                <a:solidFill>
                  <a:prstClr val="white"/>
                </a:solidFill>
                <a:ea typeface="MS PGothic" pitchFamily="34" charset="-128"/>
              </a:rPr>
              <a:t>, G. </a:t>
            </a:r>
            <a:r>
              <a:rPr lang="en-US" sz="1600" cap="none" dirty="0" err="1">
                <a:solidFill>
                  <a:prstClr val="white"/>
                </a:solidFill>
                <a:ea typeface="MS PGothic" pitchFamily="34" charset="-128"/>
              </a:rPr>
              <a:t>Yannakakis</a:t>
            </a:r>
            <a:r>
              <a:rPr lang="en-US" sz="1600" cap="none" dirty="0">
                <a:solidFill>
                  <a:prstClr val="white"/>
                </a:solidFill>
                <a:ea typeface="MS PGothic" pitchFamily="34" charset="-128"/>
              </a:rPr>
              <a:t>, N Shaker, S. </a:t>
            </a:r>
            <a:r>
              <a:rPr lang="en-US" sz="1600" cap="none" dirty="0" err="1">
                <a:solidFill>
                  <a:prstClr val="white"/>
                </a:solidFill>
                <a:ea typeface="MS PGothic" pitchFamily="34" charset="-128"/>
              </a:rPr>
              <a:t>Asteriadis</a:t>
            </a:r>
            <a:r>
              <a:rPr lang="en-US" sz="1600" cap="none" dirty="0">
                <a:solidFill>
                  <a:prstClr val="white"/>
                </a:solidFill>
                <a:ea typeface="MS PGothic" pitchFamily="34" charset="-128"/>
              </a:rPr>
              <a:t>. </a:t>
            </a:r>
            <a:r>
              <a:rPr lang="en-US" sz="1600" b="1" cap="none" dirty="0">
                <a:solidFill>
                  <a:prstClr val="white"/>
                </a:solidFill>
                <a:ea typeface="MS PGothic" pitchFamily="34" charset="-128"/>
              </a:rPr>
              <a:t>The Platformer Experience Dataset</a:t>
            </a:r>
            <a:r>
              <a:rPr lang="en-US" sz="1600" cap="none" dirty="0">
                <a:solidFill>
                  <a:prstClr val="white"/>
                </a:solidFill>
                <a:ea typeface="MS PGothic" pitchFamily="34" charset="-128"/>
              </a:rPr>
              <a:t>, Sixth Affective Computing and Intelligent Interaction (ACII) Conference, 2015.</a:t>
            </a:r>
            <a:endParaRPr lang="en-US" sz="3000" cap="none" dirty="0">
              <a:solidFill>
                <a:prstClr val="white"/>
              </a:solidFill>
              <a:latin typeface="Calibri" pitchFamily="34" charset="0"/>
              <a:ea typeface="MS PGothic" pitchFamily="34" charset="-128"/>
              <a:cs typeface="+mn-cs"/>
            </a:endParaRPr>
          </a:p>
        </p:txBody>
      </p:sp>
    </p:spTree>
    <p:extLst>
      <p:ext uri="{BB962C8B-B14F-4D97-AF65-F5344CB8AC3E}">
        <p14:creationId xmlns:p14="http://schemas.microsoft.com/office/powerpoint/2010/main" val="4171939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ubjectPlaying-eps-converted-to.pdf"/>
          <p:cNvPicPr>
            <a:picLocks noChangeAspect="1"/>
          </p:cNvPicPr>
          <p:nvPr/>
        </p:nvPicPr>
        <p:blipFill>
          <a:blip r:embed="rId3"/>
          <a:stretch>
            <a:fillRect/>
          </a:stretch>
        </p:blipFill>
        <p:spPr>
          <a:xfrm>
            <a:off x="357240" y="265212"/>
            <a:ext cx="3566688" cy="2673928"/>
          </a:xfrm>
          <a:prstGeom prst="rect">
            <a:avLst/>
          </a:prstGeom>
          <a:ln>
            <a:noFill/>
          </a:ln>
          <a:effectLst>
            <a:outerShdw blurRad="292100" dist="139700" dir="2700000" algn="tl" rotWithShape="0">
              <a:srgbClr val="333333">
                <a:alpha val="65000"/>
              </a:srgbClr>
            </a:outerShdw>
          </a:effectLst>
        </p:spPr>
      </p:pic>
      <p:sp>
        <p:nvSpPr>
          <p:cNvPr id="5" name="Title 7"/>
          <p:cNvSpPr txBox="1">
            <a:spLocks/>
          </p:cNvSpPr>
          <p:nvPr/>
        </p:nvSpPr>
        <p:spPr>
          <a:xfrm>
            <a:off x="0" y="4657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US" sz="3000" cap="none" dirty="0">
                <a:solidFill>
                  <a:prstClr val="white"/>
                </a:solidFill>
                <a:latin typeface="Calibri (Body)"/>
                <a:ea typeface="MS PGothic" pitchFamily="34" charset="-128"/>
              </a:rPr>
              <a:t>Player Experience Modeling</a:t>
            </a:r>
            <a:br>
              <a:rPr lang="en-US" sz="3000" cap="none" dirty="0">
                <a:solidFill>
                  <a:prstClr val="white"/>
                </a:solidFill>
                <a:latin typeface="Calibri (Body)"/>
                <a:ea typeface="MS PGothic" pitchFamily="34" charset="-128"/>
              </a:rPr>
            </a:br>
            <a:r>
              <a:rPr lang="en-GB" sz="3000" cap="none" dirty="0">
                <a:solidFill>
                  <a:srgbClr val="FFC000"/>
                </a:solidFill>
                <a:latin typeface="Calibri (Body)"/>
                <a:ea typeface="MS PGothic" pitchFamily="34" charset="-128"/>
              </a:rPr>
              <a:t>Maze-Ball</a:t>
            </a:r>
            <a:endParaRPr lang="en-GB" sz="3000" i="1" cap="none" dirty="0">
              <a:solidFill>
                <a:srgbClr val="FFC000"/>
              </a:solidFill>
              <a:latin typeface="Calibri (Body)"/>
              <a:ea typeface="MS PGothic" pitchFamily="34" charset="-128"/>
              <a:cs typeface="+mn-cs"/>
            </a:endParaRPr>
          </a:p>
        </p:txBody>
      </p:sp>
      <p:pic>
        <p:nvPicPr>
          <p:cNvPr id="3" name="Picture 2">
            <a:extLst>
              <a:ext uri="{FF2B5EF4-FFF2-40B4-BE49-F238E27FC236}">
                <a16:creationId xmlns:a16="http://schemas.microsoft.com/office/drawing/2014/main" id="{8A786839-D70D-EA12-48A8-96CF378EE121}"/>
              </a:ext>
            </a:extLst>
          </p:cNvPr>
          <p:cNvPicPr>
            <a:picLocks noChangeAspect="1"/>
          </p:cNvPicPr>
          <p:nvPr/>
        </p:nvPicPr>
        <p:blipFill>
          <a:blip r:embed="rId5"/>
          <a:stretch>
            <a:fillRect/>
          </a:stretch>
        </p:blipFill>
        <p:spPr>
          <a:xfrm>
            <a:off x="4860032" y="2165994"/>
            <a:ext cx="3928640" cy="2256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71400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24539"/>
            <a:ext cx="5184576" cy="3297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3090166" y="1489348"/>
            <a:ext cx="5832648" cy="3888432"/>
            <a:chOff x="2123728" y="1129308"/>
            <a:chExt cx="6768752" cy="4464496"/>
          </a:xfrm>
        </p:grpSpPr>
        <p:sp>
          <p:nvSpPr>
            <p:cNvPr id="4" name="Rectangle 3"/>
            <p:cNvSpPr/>
            <p:nvPr/>
          </p:nvSpPr>
          <p:spPr>
            <a:xfrm>
              <a:off x="2123728" y="1129308"/>
              <a:ext cx="6768752" cy="446449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1164679"/>
              <a:ext cx="6486525" cy="4429125"/>
            </a:xfrm>
            <a:prstGeom prst="rect">
              <a:avLst/>
            </a:prstGeom>
          </p:spPr>
        </p:pic>
      </p:grpSp>
      <p:sp>
        <p:nvSpPr>
          <p:cNvPr id="7" name="Rectangle 6"/>
          <p:cNvSpPr/>
          <p:nvPr/>
        </p:nvSpPr>
        <p:spPr>
          <a:xfrm>
            <a:off x="373610" y="4369668"/>
            <a:ext cx="2448272" cy="252028"/>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3635896" y="1397125"/>
            <a:ext cx="1800200" cy="3692624"/>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7"/>
          <p:cNvSpPr txBox="1">
            <a:spLocks/>
          </p:cNvSpPr>
          <p:nvPr/>
        </p:nvSpPr>
        <p:spPr>
          <a:xfrm>
            <a:off x="0" y="-4133"/>
            <a:ext cx="9144001" cy="1080000"/>
          </a:xfrm>
          <a:prstGeom prst="rect">
            <a:avLst/>
          </a:prstGeom>
          <a:blipFill>
            <a:blip r:embed="rId5"/>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US" sz="3000" cap="none" dirty="0">
                <a:solidFill>
                  <a:prstClr val="white"/>
                </a:solidFill>
                <a:ea typeface="MS PGothic" pitchFamily="34" charset="-128"/>
              </a:rPr>
              <a:t>Sequence Mining (General Sequential Pattern)</a:t>
            </a:r>
            <a:br>
              <a:rPr lang="en-US" sz="3000" cap="none" dirty="0">
                <a:solidFill>
                  <a:prstClr val="white"/>
                </a:solidFill>
                <a:ea typeface="MS PGothic" pitchFamily="34" charset="-128"/>
              </a:rPr>
            </a:br>
            <a:r>
              <a:rPr lang="en-US" sz="1600" cap="none" dirty="0">
                <a:solidFill>
                  <a:prstClr val="white"/>
                </a:solidFill>
                <a:ea typeface="MS PGothic" pitchFamily="34" charset="-128"/>
              </a:rPr>
              <a:t>Martinez and </a:t>
            </a:r>
            <a:r>
              <a:rPr lang="en-US" sz="1600" cap="none" dirty="0" err="1">
                <a:solidFill>
                  <a:prstClr val="white"/>
                </a:solidFill>
                <a:ea typeface="MS PGothic" pitchFamily="34" charset="-128"/>
              </a:rPr>
              <a:t>Yannakakis</a:t>
            </a:r>
            <a:r>
              <a:rPr lang="en-US" sz="1600" cap="none" dirty="0">
                <a:solidFill>
                  <a:prstClr val="white"/>
                </a:solidFill>
                <a:ea typeface="MS PGothic" pitchFamily="34" charset="-128"/>
              </a:rPr>
              <a:t>, </a:t>
            </a:r>
            <a:r>
              <a:rPr lang="en-GB" sz="1600" b="1" cap="none" dirty="0">
                <a:solidFill>
                  <a:prstClr val="white"/>
                </a:solidFill>
                <a:ea typeface="MS PGothic" pitchFamily="34" charset="-128"/>
              </a:rPr>
              <a:t>Mining Multimodal Sequential Patterns: A Case Study on Affect Detection</a:t>
            </a:r>
            <a:r>
              <a:rPr lang="en-GB" sz="1600" cap="none" dirty="0">
                <a:solidFill>
                  <a:prstClr val="white"/>
                </a:solidFill>
                <a:ea typeface="MS PGothic" pitchFamily="34" charset="-128"/>
              </a:rPr>
              <a:t>, </a:t>
            </a:r>
            <a:r>
              <a:rPr lang="en-US" sz="1600" cap="none" dirty="0">
                <a:solidFill>
                  <a:prstClr val="white"/>
                </a:solidFill>
                <a:ea typeface="MS PGothic" pitchFamily="34" charset="-128"/>
              </a:rPr>
              <a:t>ICMI, 2011 </a:t>
            </a:r>
            <a:r>
              <a:rPr lang="en-US" sz="1600" b="1" cap="none" dirty="0">
                <a:solidFill>
                  <a:srgbClr val="FFC000"/>
                </a:solidFill>
                <a:ea typeface="MS PGothic" pitchFamily="34" charset="-128"/>
              </a:rPr>
              <a:t>[Outstanding Student Paper Award]</a:t>
            </a:r>
            <a:endParaRPr lang="en-GB" sz="30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274736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7778E-6 3.33333E-6 L -2.77778E-6 -0.27417 " pathEditMode="relative" rAng="0" ptsTypes="AA">
                                      <p:cBhvr>
                                        <p:cTn id="14" dur="2000" fill="hold"/>
                                        <p:tgtEl>
                                          <p:spTgt spid="7"/>
                                        </p:tgtEl>
                                        <p:attrNameLst>
                                          <p:attrName>ppt_x</p:attrName>
                                          <p:attrName>ppt_y</p:attrName>
                                        </p:attrNameLst>
                                      </p:cBhvr>
                                      <p:rCtr x="0" y="-13722"/>
                                    </p:animMotion>
                                  </p:childTnLst>
                                </p:cTn>
                              </p:par>
                              <p:par>
                                <p:cTn id="15" presetID="42" presetClass="path" presetSubtype="0" accel="50000" decel="50000" fill="hold" grpId="0" nodeType="withEffect">
                                  <p:stCondLst>
                                    <p:cond delay="0"/>
                                  </p:stCondLst>
                                  <p:childTnLst>
                                    <p:animMotion origin="layout" path="M 3.05556E-6 0 L 0.31892 0 " pathEditMode="relative" rAng="0" ptsTypes="AA">
                                      <p:cBhvr>
                                        <p:cTn id="16" dur="2000" fill="hold"/>
                                        <p:tgtEl>
                                          <p:spTgt spid="10"/>
                                        </p:tgtEl>
                                        <p:attrNameLst>
                                          <p:attrName>ppt_x</p:attrName>
                                          <p:attrName>ppt_y</p:attrName>
                                        </p:attrNameLst>
                                      </p:cBhvr>
                                      <p:rCtr x="159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p:nvPr/>
        </p:nvSpPr>
        <p:spPr>
          <a:xfrm rot="16200000">
            <a:off x="2205565" y="2643316"/>
            <a:ext cx="1332012" cy="662286"/>
          </a:xfrm>
          <a:prstGeom prst="roundRect">
            <a:avLst>
              <a:gd name="adj" fmla="val 16854"/>
            </a:avLst>
          </a:prstGeom>
          <a:solidFill>
            <a:srgbClr val="BCD5E1"/>
          </a:solidFill>
          <a:ln w="38100">
            <a:solidFill>
              <a:srgbClr val="000000"/>
            </a:solidFill>
          </a:ln>
        </p:spPr>
        <p:txBody>
          <a:bodyPr lIns="29766" tIns="29766" rIns="29766" bIns="29766" anchor="ct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grpSp>
        <p:nvGrpSpPr>
          <p:cNvPr id="427" name="Group 427"/>
          <p:cNvGrpSpPr/>
          <p:nvPr/>
        </p:nvGrpSpPr>
        <p:grpSpPr>
          <a:xfrm>
            <a:off x="2570194" y="2338219"/>
            <a:ext cx="595313" cy="595313"/>
            <a:chOff x="0" y="0"/>
            <a:chExt cx="1016000" cy="1016000"/>
          </a:xfrm>
        </p:grpSpPr>
        <p:pic>
          <p:nvPicPr>
            <p:cNvPr id="423" name="skin.gif"/>
            <p:cNvPicPr>
              <a:picLocks noChangeAspect="1"/>
            </p:cNvPicPr>
            <p:nvPr/>
          </p:nvPicPr>
          <p:blipFill>
            <a:blip r:embed="rId3"/>
            <a:stretch>
              <a:fillRect/>
            </a:stretch>
          </p:blipFill>
          <p:spPr>
            <a:xfrm>
              <a:off x="0" y="0"/>
              <a:ext cx="1016000" cy="1016000"/>
            </a:xfrm>
            <a:prstGeom prst="rect">
              <a:avLst/>
            </a:prstGeom>
            <a:ln w="9525" cap="flat">
              <a:noFill/>
              <a:round/>
            </a:ln>
            <a:effectLst/>
          </p:spPr>
        </p:pic>
        <p:grpSp>
          <p:nvGrpSpPr>
            <p:cNvPr id="426" name="Group 426"/>
            <p:cNvGrpSpPr/>
            <p:nvPr/>
          </p:nvGrpSpPr>
          <p:grpSpPr>
            <a:xfrm>
              <a:off x="152399" y="279400"/>
              <a:ext cx="317502" cy="330201"/>
              <a:chOff x="0" y="0"/>
              <a:chExt cx="317500" cy="330200"/>
            </a:xfrm>
          </p:grpSpPr>
          <p:sp>
            <p:nvSpPr>
              <p:cNvPr id="424" name="Shape 424"/>
              <p:cNvSpPr/>
              <p:nvPr/>
            </p:nvSpPr>
            <p:spPr>
              <a:xfrm>
                <a:off x="119949" y="0"/>
                <a:ext cx="58488" cy="330201"/>
              </a:xfrm>
              <a:prstGeom prst="rect">
                <a:avLst/>
              </a:prstGeom>
              <a:solidFill>
                <a:srgbClr val="000000"/>
              </a:solidFill>
              <a:ln w="9525"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425" name="Shape 425"/>
              <p:cNvSpPr/>
              <p:nvPr/>
            </p:nvSpPr>
            <p:spPr>
              <a:xfrm rot="16199993">
                <a:off x="129116" y="6349"/>
                <a:ext cx="59268" cy="317501"/>
              </a:xfrm>
              <a:prstGeom prst="rect">
                <a:avLst/>
              </a:prstGeom>
              <a:solidFill>
                <a:srgbClr val="000000"/>
              </a:solidFill>
              <a:ln w="9525"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grpSp>
      </p:grpSp>
      <p:grpSp>
        <p:nvGrpSpPr>
          <p:cNvPr id="430" name="Group 430"/>
          <p:cNvGrpSpPr/>
          <p:nvPr/>
        </p:nvGrpSpPr>
        <p:grpSpPr>
          <a:xfrm>
            <a:off x="3857556" y="1623844"/>
            <a:ext cx="587872" cy="602754"/>
            <a:chOff x="0" y="0"/>
            <a:chExt cx="1003300" cy="1028700"/>
          </a:xfrm>
        </p:grpSpPr>
        <p:sp>
          <p:nvSpPr>
            <p:cNvPr id="428" name="Shape 428"/>
            <p:cNvSpPr/>
            <p:nvPr/>
          </p:nvSpPr>
          <p:spPr>
            <a:xfrm rot="10800000" flipH="1">
              <a:off x="0" y="0"/>
              <a:ext cx="1003300" cy="1028700"/>
            </a:xfrm>
            <a:prstGeom prst="roundRect">
              <a:avLst>
                <a:gd name="adj" fmla="val 18987"/>
              </a:avLst>
            </a:prstGeom>
            <a:solidFill>
              <a:srgbClr val="BCD5E1"/>
            </a:solidFill>
            <a:ln w="38100"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429" name="Shape 429"/>
            <p:cNvSpPr/>
            <p:nvPr/>
          </p:nvSpPr>
          <p:spPr>
            <a:xfrm>
              <a:off x="292100" y="139700"/>
              <a:ext cx="419100" cy="7493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EEF3C"/>
            </a:solidFill>
            <a:ln w="9525"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grpSp>
      <p:sp>
        <p:nvSpPr>
          <p:cNvPr id="431" name="Shape 431"/>
          <p:cNvSpPr/>
          <p:nvPr/>
        </p:nvSpPr>
        <p:spPr>
          <a:xfrm>
            <a:off x="5301189" y="2792144"/>
            <a:ext cx="483692" cy="476251"/>
          </a:xfrm>
          <a:prstGeom prst="ellipse">
            <a:avLst/>
          </a:prstGeom>
          <a:solidFill>
            <a:srgbClr val="FCFCFF"/>
          </a:solidFill>
          <a:ln w="12700">
            <a:solidFill>
              <a:srgbClr val="000000"/>
            </a:solidFill>
            <a:miter lim="400000"/>
          </a:ln>
        </p:spPr>
        <p:txBody>
          <a:bodyPr lIns="29766" tIns="29766" rIns="29766" bIns="29766" anchor="ct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758"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2" name="Shape 432"/>
          <p:cNvSpPr/>
          <p:nvPr/>
        </p:nvSpPr>
        <p:spPr>
          <a:xfrm flipH="1" flipV="1">
            <a:off x="4460310" y="1928941"/>
            <a:ext cx="959942" cy="900410"/>
          </a:xfrm>
          <a:prstGeom prst="line">
            <a:avLst/>
          </a:prstGeom>
          <a:ln w="25400">
            <a:solidFill>
              <a:srgbClr val="000000"/>
            </a:solidFill>
            <a:miter lim="400000"/>
            <a:headEnd type="stealth"/>
          </a:ln>
        </p:spPr>
        <p:txBody>
          <a:bodyPr lIns="29766" tIns="29766" rIns="29766" bIns="29766"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703" b="0" i="0" u="none" strike="noStrike" kern="0" cap="none" spc="0" normalizeH="0" baseline="0" noProof="0">
              <a:ln>
                <a:noFill/>
              </a:ln>
              <a:solidFill>
                <a:srgbClr val="000000"/>
              </a:solidFill>
              <a:effectLst/>
              <a:uLnTx/>
              <a:uFillTx/>
              <a:latin typeface="Helvetica"/>
              <a:ea typeface="Helvetica"/>
              <a:cs typeface="Helvetica"/>
              <a:sym typeface="Helvetica"/>
            </a:endParaRPr>
          </a:p>
        </p:txBody>
      </p:sp>
      <p:sp>
        <p:nvSpPr>
          <p:cNvPr id="433" name="Shape 433"/>
          <p:cNvSpPr/>
          <p:nvPr/>
        </p:nvSpPr>
        <p:spPr>
          <a:xfrm flipH="1" flipV="1">
            <a:off x="3815389" y="3002989"/>
            <a:ext cx="1470918" cy="27281"/>
          </a:xfrm>
          <a:prstGeom prst="line">
            <a:avLst/>
          </a:prstGeom>
          <a:ln w="25400">
            <a:solidFill>
              <a:srgbClr val="000000"/>
            </a:solidFill>
            <a:miter lim="400000"/>
            <a:headEnd type="stealth"/>
          </a:ln>
        </p:spPr>
        <p:txBody>
          <a:bodyPr lIns="29766" tIns="29766" rIns="29766" bIns="29766"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703" b="0" i="0" u="none" strike="noStrike" kern="0" cap="none" spc="0" normalizeH="0" baseline="0" noProof="0">
              <a:ln>
                <a:noFill/>
              </a:ln>
              <a:solidFill>
                <a:srgbClr val="000000"/>
              </a:solidFill>
              <a:effectLst/>
              <a:uLnTx/>
              <a:uFillTx/>
              <a:latin typeface="Helvetica"/>
              <a:ea typeface="Helvetica"/>
              <a:cs typeface="Helvetica"/>
              <a:sym typeface="Helvetica"/>
            </a:endParaRPr>
          </a:p>
        </p:txBody>
      </p:sp>
      <p:sp>
        <p:nvSpPr>
          <p:cNvPr id="434" name="Shape 434"/>
          <p:cNvSpPr/>
          <p:nvPr/>
        </p:nvSpPr>
        <p:spPr>
          <a:xfrm flipH="1">
            <a:off x="5777439" y="3030269"/>
            <a:ext cx="342305" cy="7442"/>
          </a:xfrm>
          <a:prstGeom prst="line">
            <a:avLst/>
          </a:prstGeom>
          <a:ln w="25400">
            <a:solidFill>
              <a:srgbClr val="000000"/>
            </a:solidFill>
            <a:miter lim="400000"/>
            <a:headEnd type="stealth"/>
          </a:ln>
        </p:spPr>
        <p:txBody>
          <a:bodyPr lIns="29766" tIns="29766" rIns="29766" bIns="29766"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703" b="0" i="0" u="none" strike="noStrike" kern="0" cap="none" spc="0" normalizeH="0" baseline="0" noProof="0">
              <a:ln>
                <a:noFill/>
              </a:ln>
              <a:solidFill>
                <a:srgbClr val="000000"/>
              </a:solidFill>
              <a:effectLst/>
              <a:uLnTx/>
              <a:uFillTx/>
              <a:latin typeface="Helvetica"/>
              <a:ea typeface="Helvetica"/>
              <a:cs typeface="Helvetica"/>
              <a:sym typeface="Helvetica"/>
            </a:endParaRPr>
          </a:p>
        </p:txBody>
      </p:sp>
      <p:sp>
        <p:nvSpPr>
          <p:cNvPr id="435" name="Shape 435"/>
          <p:cNvSpPr/>
          <p:nvPr/>
        </p:nvSpPr>
        <p:spPr>
          <a:xfrm>
            <a:off x="6186716" y="2815015"/>
            <a:ext cx="796231" cy="348654"/>
          </a:xfrm>
          <a:prstGeom prst="rect">
            <a:avLst/>
          </a:prstGeom>
          <a:ln w="12700">
            <a:miter lim="400000"/>
          </a:ln>
          <a:extLst>
            <a:ext uri="{C572A759-6A51-4108-AA02-DFA0A04FC94B}">
              <ma14:wrappingTextBoxFlag xmlns:ma14="http://schemas.microsoft.com/office/mac/drawingml/2011/main" xmlns="" val="1"/>
            </a:ext>
          </a:extLst>
        </p:spPr>
        <p:txBody>
          <a:bodyPr lIns="29766" tIns="29766" rIns="29766" bIns="29766"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3200">
                <a:latin typeface="Gill Sans"/>
                <a:ea typeface="Gill Sans"/>
                <a:cs typeface="Gill Sans"/>
                <a:sym typeface="Gill Sans"/>
              </a:defRPr>
            </a:pPr>
            <a:r>
              <a:rPr kumimoji="0" sz="1875" b="0" i="1" u="none" strike="noStrike" kern="0" cap="none" spc="0" normalizeH="0" baseline="0" noProof="0">
                <a:ln>
                  <a:noFill/>
                </a:ln>
                <a:solidFill>
                  <a:srgbClr val="000000"/>
                </a:solidFill>
                <a:effectLst/>
                <a:uLnTx/>
                <a:uFillTx/>
                <a:latin typeface="Gill Sans SemiBold"/>
                <a:ea typeface="Gill Sans SemiBold"/>
                <a:cs typeface="Gill Sans SemiBold"/>
                <a:sym typeface="Gill Sans SemiBold"/>
              </a:rPr>
              <a:t>fun</a:t>
            </a:r>
            <a:r>
              <a:rPr kumimoji="0" sz="1875" b="0" i="0" u="none" strike="noStrike" kern="0" cap="none" spc="0" normalizeH="0" baseline="0" noProof="0">
                <a:ln>
                  <a:noFill/>
                </a:ln>
                <a:solidFill>
                  <a:srgbClr val="000000"/>
                </a:solidFill>
                <a:effectLst/>
                <a:uLnTx/>
                <a:uFillTx/>
                <a:latin typeface="Gill Sans"/>
                <a:ea typeface="Gill Sans"/>
                <a:cs typeface="Gill Sans"/>
                <a:sym typeface="Gill Sans"/>
              </a:rPr>
              <a:t>(</a:t>
            </a:r>
            <a:r>
              <a:rPr kumimoji="0" sz="1875" b="0" i="0" u="none" strike="noStrike" kern="0" cap="none" spc="0" normalizeH="0" baseline="0" noProof="0">
                <a:ln>
                  <a:noFill/>
                </a:ln>
                <a:solidFill>
                  <a:srgbClr val="000000"/>
                </a:solidFill>
                <a:effectLst/>
                <a:uLnTx/>
                <a:uFillTx/>
                <a:latin typeface="Gill Sans SemiBold"/>
                <a:ea typeface="Gill Sans SemiBold"/>
                <a:cs typeface="Gill Sans SemiBold"/>
                <a:sym typeface="Gill Sans SemiBold"/>
              </a:rPr>
              <a:t>x</a:t>
            </a:r>
            <a:r>
              <a:rPr kumimoji="0" sz="1875" b="0" i="0" u="none" strike="noStrike" kern="0" cap="none" spc="0" normalizeH="0" baseline="0" noProof="0">
                <a:ln>
                  <a:noFill/>
                </a:ln>
                <a:solidFill>
                  <a:srgbClr val="000000"/>
                </a:solidFill>
                <a:effectLst/>
                <a:uLnTx/>
                <a:uFillTx/>
                <a:latin typeface="Gill Sans"/>
                <a:ea typeface="Gill Sans"/>
                <a:cs typeface="Gill Sans"/>
                <a:sym typeface="Gill Sans"/>
              </a:rPr>
              <a:t>)</a:t>
            </a:r>
          </a:p>
        </p:txBody>
      </p:sp>
      <p:grpSp>
        <p:nvGrpSpPr>
          <p:cNvPr id="438" name="Group 438"/>
          <p:cNvGrpSpPr/>
          <p:nvPr/>
        </p:nvGrpSpPr>
        <p:grpSpPr>
          <a:xfrm>
            <a:off x="2570193" y="2985621"/>
            <a:ext cx="587872" cy="602754"/>
            <a:chOff x="0" y="0"/>
            <a:chExt cx="1003300" cy="1028700"/>
          </a:xfrm>
        </p:grpSpPr>
        <p:sp>
          <p:nvSpPr>
            <p:cNvPr id="436" name="Shape 436"/>
            <p:cNvSpPr/>
            <p:nvPr/>
          </p:nvSpPr>
          <p:spPr>
            <a:xfrm rot="10800000" flipH="1">
              <a:off x="0" y="0"/>
              <a:ext cx="1003300" cy="1028700"/>
            </a:xfrm>
            <a:prstGeom prst="roundRect">
              <a:avLst>
                <a:gd name="adj" fmla="val 18987"/>
              </a:avLst>
            </a:prstGeom>
            <a:solidFill>
              <a:srgbClr val="BCD5E1"/>
            </a:solidFill>
            <a:ln w="38100"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437" name="Shape 437"/>
            <p:cNvSpPr/>
            <p:nvPr/>
          </p:nvSpPr>
          <p:spPr>
            <a:xfrm>
              <a:off x="292100" y="139700"/>
              <a:ext cx="419100" cy="7493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EEF3C"/>
            </a:solidFill>
            <a:ln w="9525"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grpSp>
      <p:grpSp>
        <p:nvGrpSpPr>
          <p:cNvPr id="441" name="Group 441"/>
          <p:cNvGrpSpPr/>
          <p:nvPr/>
        </p:nvGrpSpPr>
        <p:grpSpPr>
          <a:xfrm>
            <a:off x="3232478" y="2680523"/>
            <a:ext cx="595313" cy="595313"/>
            <a:chOff x="0" y="0"/>
            <a:chExt cx="1016000" cy="1016000"/>
          </a:xfrm>
        </p:grpSpPr>
        <p:pic>
          <p:nvPicPr>
            <p:cNvPr id="439" name="skin.gif"/>
            <p:cNvPicPr>
              <a:picLocks noChangeAspect="1"/>
            </p:cNvPicPr>
            <p:nvPr/>
          </p:nvPicPr>
          <p:blipFill>
            <a:blip r:embed="rId3"/>
            <a:stretch>
              <a:fillRect/>
            </a:stretch>
          </p:blipFill>
          <p:spPr>
            <a:xfrm>
              <a:off x="0" y="0"/>
              <a:ext cx="1016000" cy="1016000"/>
            </a:xfrm>
            <a:prstGeom prst="rect">
              <a:avLst/>
            </a:prstGeom>
            <a:ln w="9525" cap="flat">
              <a:noFill/>
              <a:round/>
            </a:ln>
            <a:effectLst/>
          </p:spPr>
        </p:pic>
        <p:sp>
          <p:nvSpPr>
            <p:cNvPr id="440" name="Shape 440"/>
            <p:cNvSpPr/>
            <p:nvPr/>
          </p:nvSpPr>
          <p:spPr>
            <a:xfrm rot="16199993">
              <a:off x="281516" y="349249"/>
              <a:ext cx="59268" cy="317501"/>
            </a:xfrm>
            <a:prstGeom prst="rect">
              <a:avLst/>
            </a:prstGeom>
            <a:solidFill>
              <a:srgbClr val="000000"/>
            </a:solidFill>
            <a:ln w="9525"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grpSp>
      <p:sp>
        <p:nvSpPr>
          <p:cNvPr id="442" name="Shape 442"/>
          <p:cNvSpPr/>
          <p:nvPr/>
        </p:nvSpPr>
        <p:spPr>
          <a:xfrm>
            <a:off x="4776570" y="2186566"/>
            <a:ext cx="327422" cy="327422"/>
          </a:xfrm>
          <a:prstGeom prst="ellipse">
            <a:avLst/>
          </a:prstGeom>
          <a:solidFill>
            <a:srgbClr val="39F936"/>
          </a:solidFill>
          <a:ln w="25400">
            <a:solidFill>
              <a:srgbClr val="000000"/>
            </a:solidFill>
            <a:miter lim="400000"/>
          </a:ln>
          <a:extLst>
            <a:ext uri="{C572A759-6A51-4108-AA02-DFA0A04FC94B}">
              <ma14:wrappingTextBoxFlag xmlns:ma14="http://schemas.microsoft.com/office/mac/drawingml/2011/main" xmlns="" val="1"/>
            </a:ext>
          </a:extLst>
        </p:spPr>
        <p:txBody>
          <a:bodyPr lIns="0" tIns="0" rIns="0" bIns="0"/>
          <a:lstStyle>
            <a:lvl1pPr defTabSz="457200">
              <a:lnSpc>
                <a:spcPct val="1000"/>
              </a:lnSpc>
              <a:defRPr sz="3000" spc="-1200">
                <a:latin typeface="Gill Sans SemiBold"/>
                <a:ea typeface="Gill Sans SemiBold"/>
                <a:cs typeface="Gill Sans SemiBold"/>
                <a:sym typeface="Gill Sans SemiBold"/>
              </a:defRPr>
            </a:lvl1pPr>
          </a:lstStyle>
          <a:p>
            <a:pPr marL="0" marR="0" lvl="0" indent="0" algn="ctr" defTabSz="457200" rtl="0" eaLnBrk="1" fontAlgn="auto" latinLnBrk="0" hangingPunct="0">
              <a:lnSpc>
                <a:spcPct val="1000"/>
              </a:lnSpc>
              <a:spcBef>
                <a:spcPts val="0"/>
              </a:spcBef>
              <a:spcAft>
                <a:spcPts val="0"/>
              </a:spcAft>
              <a:buClrTx/>
              <a:buSzTx/>
              <a:buFontTx/>
              <a:buNone/>
              <a:tabLst/>
              <a:defRPr/>
            </a:pPr>
            <a:r>
              <a:rPr kumimoji="0" sz="1758" b="0" i="0" u="none" strike="noStrike" kern="0" cap="none" spc="-1200" normalizeH="0" baseline="0" noProof="0">
                <a:ln>
                  <a:noFill/>
                </a:ln>
                <a:solidFill>
                  <a:srgbClr val="000000"/>
                </a:solidFill>
                <a:effectLst/>
                <a:uLnTx/>
                <a:uFillTx/>
                <a:latin typeface="Gill Sans SemiBold"/>
                <a:sym typeface="Gill Sans SemiBold"/>
              </a:rPr>
              <a:t>+</a:t>
            </a:r>
          </a:p>
        </p:txBody>
      </p:sp>
      <p:sp>
        <p:nvSpPr>
          <p:cNvPr id="443" name="Shape 443"/>
          <p:cNvSpPr/>
          <p:nvPr/>
        </p:nvSpPr>
        <p:spPr>
          <a:xfrm>
            <a:off x="4311482" y="2843089"/>
            <a:ext cx="327422" cy="327422"/>
          </a:xfrm>
          <a:prstGeom prst="ellipse">
            <a:avLst/>
          </a:prstGeom>
          <a:solidFill>
            <a:srgbClr val="39F936"/>
          </a:solidFill>
          <a:ln w="25400">
            <a:solidFill>
              <a:srgbClr val="000000"/>
            </a:solidFill>
            <a:miter lim="400000"/>
          </a:ln>
          <a:extLst>
            <a:ext uri="{C572A759-6A51-4108-AA02-DFA0A04FC94B}">
              <ma14:wrappingTextBoxFlag xmlns:ma14="http://schemas.microsoft.com/office/mac/drawingml/2011/main" xmlns="" val="1"/>
            </a:ext>
          </a:extLst>
        </p:spPr>
        <p:txBody>
          <a:bodyPr lIns="0" tIns="0" rIns="0" bIns="0"/>
          <a:lstStyle>
            <a:lvl1pPr defTabSz="457200">
              <a:lnSpc>
                <a:spcPct val="1000"/>
              </a:lnSpc>
              <a:defRPr sz="3000" spc="-1200">
                <a:latin typeface="Gill Sans SemiBold"/>
                <a:ea typeface="Gill Sans SemiBold"/>
                <a:cs typeface="Gill Sans SemiBold"/>
                <a:sym typeface="Gill Sans SemiBold"/>
              </a:defRPr>
            </a:lvl1pPr>
          </a:lstStyle>
          <a:p>
            <a:pPr marL="0" marR="0" lvl="0" indent="0" algn="ctr" defTabSz="457200" rtl="0" eaLnBrk="1" fontAlgn="auto" latinLnBrk="0" hangingPunct="0">
              <a:lnSpc>
                <a:spcPct val="1000"/>
              </a:lnSpc>
              <a:spcBef>
                <a:spcPts val="0"/>
              </a:spcBef>
              <a:spcAft>
                <a:spcPts val="0"/>
              </a:spcAft>
              <a:buClrTx/>
              <a:buSzTx/>
              <a:buFontTx/>
              <a:buNone/>
              <a:tabLst/>
              <a:defRPr/>
            </a:pPr>
            <a:r>
              <a:rPr kumimoji="0" sz="1758" b="0" i="0" u="none" strike="noStrike" kern="0" cap="none" spc="-1200" normalizeH="0" baseline="0" noProof="0">
                <a:ln>
                  <a:noFill/>
                </a:ln>
                <a:solidFill>
                  <a:srgbClr val="000000"/>
                </a:solidFill>
                <a:effectLst/>
                <a:uLnTx/>
                <a:uFillTx/>
                <a:latin typeface="Gill Sans SemiBold"/>
                <a:sym typeface="Gill Sans SemiBold"/>
              </a:rPr>
              <a:t>+</a:t>
            </a:r>
          </a:p>
        </p:txBody>
      </p:sp>
      <p:sp>
        <p:nvSpPr>
          <p:cNvPr id="444" name="Shape 444"/>
          <p:cNvSpPr/>
          <p:nvPr/>
        </p:nvSpPr>
        <p:spPr>
          <a:xfrm rot="16200000">
            <a:off x="3481765" y="3897192"/>
            <a:ext cx="1332012" cy="714376"/>
          </a:xfrm>
          <a:prstGeom prst="roundRect">
            <a:avLst>
              <a:gd name="adj" fmla="val 15625"/>
            </a:avLst>
          </a:prstGeom>
          <a:solidFill>
            <a:srgbClr val="BCD5E1"/>
          </a:solidFill>
          <a:ln w="38100">
            <a:solidFill>
              <a:srgbClr val="000000"/>
            </a:solidFill>
          </a:ln>
        </p:spPr>
        <p:txBody>
          <a:bodyPr lIns="29766" tIns="29766" rIns="29766" bIns="29766" anchor="ct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grpSp>
        <p:nvGrpSpPr>
          <p:cNvPr id="447" name="Group 447"/>
          <p:cNvGrpSpPr/>
          <p:nvPr/>
        </p:nvGrpSpPr>
        <p:grpSpPr>
          <a:xfrm>
            <a:off x="3857556" y="4272984"/>
            <a:ext cx="595313" cy="595313"/>
            <a:chOff x="0" y="0"/>
            <a:chExt cx="1016000" cy="1016000"/>
          </a:xfrm>
        </p:grpSpPr>
        <p:pic>
          <p:nvPicPr>
            <p:cNvPr id="445" name="skin.gif"/>
            <p:cNvPicPr>
              <a:picLocks noChangeAspect="1"/>
            </p:cNvPicPr>
            <p:nvPr/>
          </p:nvPicPr>
          <p:blipFill>
            <a:blip r:embed="rId3"/>
            <a:stretch>
              <a:fillRect/>
            </a:stretch>
          </p:blipFill>
          <p:spPr>
            <a:xfrm>
              <a:off x="0" y="0"/>
              <a:ext cx="1016000" cy="1016000"/>
            </a:xfrm>
            <a:prstGeom prst="rect">
              <a:avLst/>
            </a:prstGeom>
            <a:ln w="9525" cap="flat">
              <a:noFill/>
              <a:round/>
            </a:ln>
            <a:effectLst/>
          </p:spPr>
        </p:pic>
        <p:sp>
          <p:nvSpPr>
            <p:cNvPr id="446" name="Shape 446"/>
            <p:cNvSpPr/>
            <p:nvPr/>
          </p:nvSpPr>
          <p:spPr>
            <a:xfrm rot="16199993">
              <a:off x="281516" y="349249"/>
              <a:ext cx="59268" cy="317501"/>
            </a:xfrm>
            <a:prstGeom prst="rect">
              <a:avLst/>
            </a:prstGeom>
            <a:solidFill>
              <a:srgbClr val="000000"/>
            </a:solidFill>
            <a:ln w="9525"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grpSp>
      <p:grpSp>
        <p:nvGrpSpPr>
          <p:cNvPr id="454" name="Group 454"/>
          <p:cNvGrpSpPr/>
          <p:nvPr/>
        </p:nvGrpSpPr>
        <p:grpSpPr>
          <a:xfrm>
            <a:off x="3850115" y="3662789"/>
            <a:ext cx="602754" cy="587872"/>
            <a:chOff x="0" y="0"/>
            <a:chExt cx="1028700" cy="1003300"/>
          </a:xfrm>
        </p:grpSpPr>
        <p:sp>
          <p:nvSpPr>
            <p:cNvPr id="448" name="Shape 448"/>
            <p:cNvSpPr/>
            <p:nvPr/>
          </p:nvSpPr>
          <p:spPr>
            <a:xfrm rot="16200000">
              <a:off x="12700" y="-12700"/>
              <a:ext cx="1003300" cy="1028700"/>
            </a:xfrm>
            <a:prstGeom prst="roundRect">
              <a:avLst>
                <a:gd name="adj" fmla="val 18987"/>
              </a:avLst>
            </a:prstGeom>
            <a:solidFill>
              <a:srgbClr val="BCD5E1"/>
            </a:solidFill>
            <a:ln w="38100"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449" name="Shape 449"/>
            <p:cNvSpPr/>
            <p:nvPr/>
          </p:nvSpPr>
          <p:spPr>
            <a:xfrm>
              <a:off x="190500" y="38100"/>
              <a:ext cx="254000" cy="254000"/>
            </a:xfrm>
            <a:prstGeom prst="ellipse">
              <a:avLst/>
            </a:prstGeom>
            <a:solidFill>
              <a:srgbClr val="FF2600"/>
            </a:solidFill>
            <a:ln w="9525"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450" name="Shape 450"/>
            <p:cNvSpPr/>
            <p:nvPr/>
          </p:nvSpPr>
          <p:spPr>
            <a:xfrm>
              <a:off x="190500" y="330200"/>
              <a:ext cx="266700" cy="457200"/>
            </a:xfrm>
            <a:prstGeom prst="rect">
              <a:avLst/>
            </a:prstGeom>
            <a:solidFill>
              <a:srgbClr val="FF2600"/>
            </a:solidFill>
            <a:ln w="9525"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451" name="Shape 451"/>
            <p:cNvSpPr/>
            <p:nvPr/>
          </p:nvSpPr>
          <p:spPr>
            <a:xfrm>
              <a:off x="228600" y="812800"/>
              <a:ext cx="203200" cy="177800"/>
            </a:xfrm>
            <a:prstGeom prst="rect">
              <a:avLst/>
            </a:prstGeom>
            <a:solidFill>
              <a:srgbClr val="FF2600"/>
            </a:solidFill>
            <a:ln w="9525"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452" name="Shape 452"/>
            <p:cNvSpPr/>
            <p:nvPr/>
          </p:nvSpPr>
          <p:spPr>
            <a:xfrm>
              <a:off x="584200" y="381000"/>
              <a:ext cx="355600" cy="355600"/>
            </a:xfrm>
            <a:prstGeom prst="ellipse">
              <a:avLst/>
            </a:prstGeom>
            <a:solidFill>
              <a:srgbClr val="00C818"/>
            </a:solidFill>
            <a:ln w="9525"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453" name="Shape 453"/>
            <p:cNvSpPr/>
            <p:nvPr/>
          </p:nvSpPr>
          <p:spPr>
            <a:xfrm rot="18539460">
              <a:off x="419100" y="330200"/>
              <a:ext cx="101601" cy="355600"/>
            </a:xfrm>
            <a:prstGeom prst="rect">
              <a:avLst/>
            </a:prstGeom>
            <a:solidFill>
              <a:srgbClr val="FF2600"/>
            </a:solidFill>
            <a:ln w="9525" cap="flat">
              <a:solidFill>
                <a:srgbClr val="000000"/>
              </a:solidFill>
              <a:prstDash val="solid"/>
              <a:round/>
            </a:ln>
            <a:effectLst/>
          </p:spPr>
          <p:txBody>
            <a:bodyPr wrap="square" lIns="29766" tIns="29766" rIns="29766" bIns="29766" numCol="1" anchor="ctr">
              <a:noAutofit/>
            </a:bodyPr>
            <a:lstStyle/>
            <a:p>
              <a:pPr marL="40637" marR="40637" lvl="0" indent="0" algn="l" defTabSz="453897" rtl="0" eaLnBrk="1" fontAlgn="auto" latinLnBrk="0" hangingPunct="0">
                <a:lnSpc>
                  <a:spcPct val="100000"/>
                </a:lnSpc>
                <a:spcBef>
                  <a:spcPts val="0"/>
                </a:spcBef>
                <a:spcAft>
                  <a:spcPts val="0"/>
                </a:spcAft>
                <a:buClrTx/>
                <a:buSzTx/>
                <a:buFontTx/>
                <a:buNone/>
                <a:tabLst/>
                <a:defRPr sz="4000">
                  <a:uFill>
                    <a:solidFill>
                      <a:srgbClr val="000000"/>
                    </a:solidFill>
                  </a:uFill>
                  <a:latin typeface="Arial"/>
                  <a:ea typeface="Arial"/>
                  <a:cs typeface="Arial"/>
                  <a:sym typeface="Arial"/>
                </a:defRPr>
              </a:pPr>
              <a:endParaRPr kumimoji="0" sz="2344" b="0" i="0" u="none" strike="noStrike" kern="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grpSp>
      <p:sp>
        <p:nvSpPr>
          <p:cNvPr id="455" name="Shape 455"/>
          <p:cNvSpPr/>
          <p:nvPr/>
        </p:nvSpPr>
        <p:spPr>
          <a:xfrm flipH="1">
            <a:off x="4509920" y="3238629"/>
            <a:ext cx="910333" cy="1031875"/>
          </a:xfrm>
          <a:prstGeom prst="line">
            <a:avLst/>
          </a:prstGeom>
          <a:ln w="25400">
            <a:solidFill>
              <a:srgbClr val="000000"/>
            </a:solidFill>
            <a:miter lim="400000"/>
            <a:headEnd type="stealth"/>
          </a:ln>
        </p:spPr>
        <p:txBody>
          <a:bodyPr lIns="29766" tIns="29766" rIns="29766" bIns="29766"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703" b="0" i="0" u="none" strike="noStrike" kern="0" cap="none" spc="0" normalizeH="0" baseline="0" noProof="0">
              <a:ln>
                <a:noFill/>
              </a:ln>
              <a:solidFill>
                <a:srgbClr val="000000"/>
              </a:solidFill>
              <a:effectLst/>
              <a:uLnTx/>
              <a:uFillTx/>
              <a:latin typeface="Helvetica"/>
              <a:ea typeface="Helvetica"/>
              <a:cs typeface="Helvetica"/>
              <a:sym typeface="Helvetica"/>
            </a:endParaRPr>
          </a:p>
        </p:txBody>
      </p:sp>
      <p:sp>
        <p:nvSpPr>
          <p:cNvPr id="456" name="Shape 456"/>
          <p:cNvSpPr/>
          <p:nvPr/>
        </p:nvSpPr>
        <p:spPr>
          <a:xfrm>
            <a:off x="4802615" y="3595816"/>
            <a:ext cx="327422" cy="327422"/>
          </a:xfrm>
          <a:prstGeom prst="ellipse">
            <a:avLst/>
          </a:prstGeom>
          <a:solidFill>
            <a:srgbClr val="FF2815"/>
          </a:solidFill>
          <a:ln w="25400">
            <a:solidFill>
              <a:srgbClr val="000000"/>
            </a:solidFill>
            <a:miter lim="400000"/>
          </a:ln>
          <a:extLst>
            <a:ext uri="{C572A759-6A51-4108-AA02-DFA0A04FC94B}">
              <ma14:wrappingTextBoxFlag xmlns:ma14="http://schemas.microsoft.com/office/mac/drawingml/2011/main" xmlns="" val="1"/>
            </a:ext>
          </a:extLst>
        </p:spPr>
        <p:txBody>
          <a:bodyPr lIns="0" tIns="0" rIns="0" bIns="0"/>
          <a:lstStyle>
            <a:lvl1pPr defTabSz="457200">
              <a:lnSpc>
                <a:spcPct val="1000"/>
              </a:lnSpc>
              <a:defRPr sz="3000" spc="-1200">
                <a:latin typeface="Gill Sans SemiBold"/>
                <a:ea typeface="Gill Sans SemiBold"/>
                <a:cs typeface="Gill Sans SemiBold"/>
                <a:sym typeface="Gill Sans SemiBold"/>
              </a:defRPr>
            </a:lvl1pPr>
          </a:lstStyle>
          <a:p>
            <a:pPr marL="0" marR="0" lvl="0" indent="0" algn="ctr" defTabSz="457200" rtl="0" eaLnBrk="1" fontAlgn="auto" latinLnBrk="0" hangingPunct="0">
              <a:lnSpc>
                <a:spcPct val="1000"/>
              </a:lnSpc>
              <a:spcBef>
                <a:spcPts val="0"/>
              </a:spcBef>
              <a:spcAft>
                <a:spcPts val="0"/>
              </a:spcAft>
              <a:buClrTx/>
              <a:buSzTx/>
              <a:buFontTx/>
              <a:buNone/>
              <a:tabLst/>
              <a:defRPr/>
            </a:pPr>
            <a:r>
              <a:rPr kumimoji="0" sz="1758" b="0" i="0" u="none" strike="noStrike" kern="0" cap="none" spc="-1200" normalizeH="0" baseline="0" noProof="0">
                <a:ln>
                  <a:noFill/>
                </a:ln>
                <a:solidFill>
                  <a:srgbClr val="000000"/>
                </a:solidFill>
                <a:effectLst/>
                <a:uLnTx/>
                <a:uFillTx/>
                <a:latin typeface="Gill Sans SemiBold"/>
                <a:sym typeface="Gill Sans SemiBold"/>
              </a:rPr>
              <a:t>-</a:t>
            </a:r>
          </a:p>
        </p:txBody>
      </p:sp>
      <p:sp>
        <p:nvSpPr>
          <p:cNvPr id="39" name="Title 7"/>
          <p:cNvSpPr txBox="1">
            <a:spLocks/>
          </p:cNvSpPr>
          <p:nvPr/>
        </p:nvSpPr>
        <p:spPr>
          <a:xfrm>
            <a:off x="0" y="-4133"/>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US" sz="3500" cap="none" dirty="0">
                <a:solidFill>
                  <a:prstClr val="white"/>
                </a:solidFill>
                <a:ea typeface="MS PGothic" pitchFamily="34" charset="-128"/>
              </a:rPr>
              <a:t>Mazeball’s Model of Fun </a:t>
            </a:r>
          </a:p>
          <a:p>
            <a:pPr lvl="0" eaLnBrk="1" hangingPunct="1"/>
            <a:r>
              <a:rPr lang="en-US" sz="1600" cap="none" dirty="0">
                <a:solidFill>
                  <a:prstClr val="white"/>
                </a:solidFill>
                <a:ea typeface="MS PGothic" pitchFamily="34" charset="-128"/>
              </a:rPr>
              <a:t>Martinez and </a:t>
            </a:r>
            <a:r>
              <a:rPr lang="en-US" sz="1600" cap="none" dirty="0" err="1">
                <a:solidFill>
                  <a:prstClr val="white"/>
                </a:solidFill>
                <a:ea typeface="MS PGothic" pitchFamily="34" charset="-128"/>
              </a:rPr>
              <a:t>Yannakakis</a:t>
            </a:r>
            <a:r>
              <a:rPr lang="en-US" sz="1600" cap="none" dirty="0">
                <a:solidFill>
                  <a:prstClr val="white"/>
                </a:solidFill>
                <a:ea typeface="MS PGothic" pitchFamily="34" charset="-128"/>
              </a:rPr>
              <a:t>, </a:t>
            </a:r>
            <a:r>
              <a:rPr lang="en-GB" sz="1600" b="1" cap="none" dirty="0">
                <a:solidFill>
                  <a:prstClr val="white"/>
                </a:solidFill>
                <a:ea typeface="MS PGothic" pitchFamily="34" charset="-128"/>
              </a:rPr>
              <a:t>Mining Multimodal Sequential Patterns: A Case Study on Affect Detection</a:t>
            </a:r>
            <a:r>
              <a:rPr lang="en-GB" sz="1600" cap="none" dirty="0">
                <a:solidFill>
                  <a:prstClr val="white"/>
                </a:solidFill>
                <a:ea typeface="MS PGothic" pitchFamily="34" charset="-128"/>
              </a:rPr>
              <a:t>, </a:t>
            </a:r>
            <a:r>
              <a:rPr lang="en-US" sz="1600" cap="none" dirty="0">
                <a:solidFill>
                  <a:prstClr val="white"/>
                </a:solidFill>
                <a:ea typeface="MS PGothic" pitchFamily="34" charset="-128"/>
              </a:rPr>
              <a:t>ICMI, 2011 </a:t>
            </a:r>
            <a:r>
              <a:rPr lang="en-US" sz="1600" b="1" cap="none" dirty="0">
                <a:solidFill>
                  <a:srgbClr val="FFC000"/>
                </a:solidFill>
                <a:ea typeface="MS PGothic" pitchFamily="34" charset="-128"/>
              </a:rPr>
              <a:t>[Outstanding Student Paper Award]</a:t>
            </a:r>
            <a:endParaRPr lang="en-GB" sz="30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298875843"/>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673"/>
          <a:stretch/>
        </p:blipFill>
        <p:spPr bwMode="auto">
          <a:xfrm>
            <a:off x="1187624" y="1273324"/>
            <a:ext cx="6915150" cy="2332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 name="Title 7"/>
          <p:cNvSpPr txBox="1">
            <a:spLocks/>
          </p:cNvSpPr>
          <p:nvPr/>
        </p:nvSpPr>
        <p:spPr>
          <a:xfrm>
            <a:off x="0" y="4656196"/>
            <a:ext cx="9159713"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US" cap="none" dirty="0">
                <a:solidFill>
                  <a:prstClr val="white"/>
                </a:solidFill>
                <a:ea typeface="MS PGothic" pitchFamily="34" charset="-128"/>
              </a:rPr>
              <a:t>Convolution for Affect Detection </a:t>
            </a:r>
            <a:br>
              <a:rPr lang="en-US" cap="none" dirty="0">
                <a:solidFill>
                  <a:prstClr val="white"/>
                </a:solidFill>
                <a:ea typeface="MS PGothic" pitchFamily="34" charset="-128"/>
              </a:rPr>
            </a:br>
            <a:r>
              <a:rPr lang="en-US" sz="1600" cap="none" dirty="0">
                <a:solidFill>
                  <a:prstClr val="white"/>
                </a:solidFill>
                <a:ea typeface="MS PGothic" pitchFamily="34" charset="-128"/>
              </a:rPr>
              <a:t>Martinez, </a:t>
            </a:r>
            <a:r>
              <a:rPr lang="en-US" sz="1600" cap="none" dirty="0" err="1">
                <a:solidFill>
                  <a:prstClr val="white"/>
                </a:solidFill>
                <a:ea typeface="MS PGothic" pitchFamily="34" charset="-128"/>
              </a:rPr>
              <a:t>Bengio</a:t>
            </a:r>
            <a:r>
              <a:rPr lang="en-US" sz="1600" cap="none" dirty="0">
                <a:solidFill>
                  <a:prstClr val="white"/>
                </a:solidFill>
                <a:ea typeface="MS PGothic" pitchFamily="34" charset="-128"/>
              </a:rPr>
              <a:t> and </a:t>
            </a:r>
            <a:r>
              <a:rPr lang="en-US" sz="1600" cap="none" dirty="0" err="1">
                <a:solidFill>
                  <a:prstClr val="white"/>
                </a:solidFill>
                <a:ea typeface="MS PGothic" pitchFamily="34" charset="-128"/>
              </a:rPr>
              <a:t>Yannakakis</a:t>
            </a:r>
            <a:r>
              <a:rPr lang="en-US" sz="1600" cap="none" dirty="0">
                <a:solidFill>
                  <a:prstClr val="white"/>
                </a:solidFill>
                <a:ea typeface="MS PGothic" pitchFamily="34" charset="-128"/>
              </a:rPr>
              <a:t>, </a:t>
            </a:r>
            <a:r>
              <a:rPr lang="en-GB" sz="1600" b="1" cap="none" dirty="0">
                <a:solidFill>
                  <a:prstClr val="white"/>
                </a:solidFill>
                <a:ea typeface="MS PGothic" pitchFamily="34" charset="-128"/>
              </a:rPr>
              <a:t>Learning Deep Physiological Models of Affect</a:t>
            </a:r>
            <a:r>
              <a:rPr lang="en-GB" sz="1600" cap="none" dirty="0">
                <a:solidFill>
                  <a:prstClr val="white"/>
                </a:solidFill>
                <a:ea typeface="MS PGothic" pitchFamily="34" charset="-128"/>
              </a:rPr>
              <a:t>, </a:t>
            </a:r>
            <a:r>
              <a:rPr lang="en-US" sz="1600" cap="none" dirty="0">
                <a:solidFill>
                  <a:prstClr val="white"/>
                </a:solidFill>
                <a:ea typeface="MS PGothic" pitchFamily="34" charset="-128"/>
              </a:rPr>
              <a:t>I</a:t>
            </a:r>
            <a:r>
              <a:rPr lang="en-US" sz="1600" i="1" cap="none" dirty="0">
                <a:solidFill>
                  <a:prstClr val="white"/>
                </a:solidFill>
                <a:ea typeface="MS PGothic" pitchFamily="34" charset="-128"/>
              </a:rPr>
              <a:t>EEE Computational Intelligence Magazine</a:t>
            </a:r>
            <a:r>
              <a:rPr lang="en-US" sz="1600" cap="none" dirty="0">
                <a:solidFill>
                  <a:prstClr val="white"/>
                </a:solidFill>
                <a:ea typeface="MS PGothic" pitchFamily="34" charset="-128"/>
              </a:rPr>
              <a:t>, 2013</a:t>
            </a:r>
            <a:endParaRPr lang="en-GB" sz="30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322336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1917328"/>
            <a:ext cx="7776864" cy="2400657"/>
          </a:xfrm>
          <a:prstGeom prst="rect">
            <a:avLst/>
          </a:prstGeom>
        </p:spPr>
        <p:txBody>
          <a:bodyPr wrap="square">
            <a:spAutoFit/>
          </a:bodyPr>
          <a:lstStyle/>
          <a:p>
            <a:pPr algn="ctr"/>
            <a:r>
              <a:rPr lang="en-GB" sz="3000" dirty="0">
                <a:latin typeface="+mj-lt"/>
              </a:rPr>
              <a:t>The study of </a:t>
            </a:r>
            <a:r>
              <a:rPr lang="en-GB" sz="3000" i="1" dirty="0">
                <a:latin typeface="+mj-lt"/>
              </a:rPr>
              <a:t>computational</a:t>
            </a:r>
            <a:r>
              <a:rPr lang="en-GB" sz="3000" dirty="0">
                <a:latin typeface="+mj-lt"/>
              </a:rPr>
              <a:t> means for the </a:t>
            </a:r>
            <a:r>
              <a:rPr lang="en-GB" sz="3000" dirty="0" err="1">
                <a:latin typeface="+mj-lt"/>
              </a:rPr>
              <a:t>modeling</a:t>
            </a:r>
            <a:r>
              <a:rPr lang="en-GB" sz="3000" dirty="0">
                <a:latin typeface="+mj-lt"/>
              </a:rPr>
              <a:t> of a player’s </a:t>
            </a:r>
            <a:r>
              <a:rPr lang="en-GB" sz="3000" b="1" dirty="0">
                <a:latin typeface="+mj-lt"/>
              </a:rPr>
              <a:t>experience</a:t>
            </a:r>
            <a:r>
              <a:rPr lang="en-GB" sz="3000" dirty="0">
                <a:latin typeface="+mj-lt"/>
              </a:rPr>
              <a:t> or </a:t>
            </a:r>
            <a:r>
              <a:rPr lang="en-GB" sz="3000" b="1" dirty="0" err="1">
                <a:latin typeface="+mj-lt"/>
              </a:rPr>
              <a:t>behavior</a:t>
            </a:r>
            <a:r>
              <a:rPr lang="en-GB" sz="3000" dirty="0">
                <a:latin typeface="+mj-lt"/>
              </a:rPr>
              <a:t> which is based on </a:t>
            </a:r>
            <a:r>
              <a:rPr lang="en-GB" sz="3000" i="1" dirty="0">
                <a:latin typeface="+mj-lt"/>
              </a:rPr>
              <a:t>theoretical frameworks</a:t>
            </a:r>
            <a:r>
              <a:rPr lang="en-GB" sz="3000" dirty="0">
                <a:latin typeface="+mj-lt"/>
              </a:rPr>
              <a:t> about player experience and/or </a:t>
            </a:r>
            <a:r>
              <a:rPr lang="en-GB" sz="3000" i="1" dirty="0">
                <a:latin typeface="+mj-lt"/>
              </a:rPr>
              <a:t>data</a:t>
            </a:r>
            <a:r>
              <a:rPr lang="en-GB" sz="3000" dirty="0">
                <a:latin typeface="+mj-lt"/>
              </a:rPr>
              <a:t> derived from the interaction of the player with a game</a:t>
            </a:r>
          </a:p>
        </p:txBody>
      </p:sp>
      <p:sp>
        <p:nvSpPr>
          <p:cNvPr id="6" name="Title 7"/>
          <p:cNvSpPr>
            <a:spLocks noGrp="1"/>
          </p:cNvSpPr>
          <p:nvPr>
            <p:ph type="title"/>
          </p:nvPr>
        </p:nvSpPr>
        <p:spPr>
          <a:xfrm>
            <a:off x="0" y="-39004"/>
            <a:ext cx="9144001" cy="1080000"/>
          </a:xfrm>
          <a:blipFill>
            <a:blip r:embed="rId3"/>
            <a:stretch>
              <a:fillRect/>
            </a:stretch>
          </a:blipFill>
        </p:spPr>
        <p:txBody>
          <a:bodyPr anchor="ctr" anchorCtr="0"/>
          <a:lstStyle/>
          <a:p>
            <a:r>
              <a:rPr lang="en-GB" sz="4500" cap="none" dirty="0">
                <a:latin typeface="+mn-lt"/>
              </a:rPr>
              <a:t>Player </a:t>
            </a:r>
            <a:r>
              <a:rPr lang="en-GB" sz="4500" cap="none" dirty="0" err="1">
                <a:latin typeface="+mn-lt"/>
              </a:rPr>
              <a:t>Modeling</a:t>
            </a:r>
            <a:endParaRPr lang="en-GB" sz="4500" b="1" cap="none" dirty="0">
              <a:solidFill>
                <a:srgbClr val="FFC000"/>
              </a:solidFill>
              <a:latin typeface="+mn-lt"/>
            </a:endParaRPr>
          </a:p>
        </p:txBody>
      </p:sp>
    </p:spTree>
    <p:extLst>
      <p:ext uri="{BB962C8B-B14F-4D97-AF65-F5344CB8AC3E}">
        <p14:creationId xmlns:p14="http://schemas.microsoft.com/office/powerpoint/2010/main" val="12075038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l="9614"/>
          <a:stretch>
            <a:fillRect/>
          </a:stretch>
        </p:blipFill>
        <p:spPr>
          <a:xfrm>
            <a:off x="0" y="1509682"/>
            <a:ext cx="9144000" cy="4225308"/>
          </a:xfrm>
          <a:prstGeom prst="rect">
            <a:avLst/>
          </a:prstGeom>
        </p:spPr>
      </p:pic>
      <p:sp>
        <p:nvSpPr>
          <p:cNvPr id="4" name="Title 7"/>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US" cap="none" dirty="0">
                <a:solidFill>
                  <a:prstClr val="white"/>
                </a:solidFill>
                <a:ea typeface="MS PGothic" pitchFamily="34" charset="-128"/>
              </a:rPr>
              <a:t>Deep Fusion of Events and Signals</a:t>
            </a:r>
            <a:br>
              <a:rPr lang="en-US" cap="none" dirty="0">
                <a:solidFill>
                  <a:prstClr val="white"/>
                </a:solidFill>
                <a:ea typeface="MS PGothic" pitchFamily="34" charset="-128"/>
              </a:rPr>
            </a:br>
            <a:r>
              <a:rPr lang="en-US" sz="1600" cap="none" dirty="0">
                <a:solidFill>
                  <a:prstClr val="white"/>
                </a:solidFill>
                <a:ea typeface="MS PGothic" pitchFamily="34" charset="-128"/>
              </a:rPr>
              <a:t>Martinez and </a:t>
            </a:r>
            <a:r>
              <a:rPr lang="en-US" sz="1600" cap="none" dirty="0" err="1">
                <a:solidFill>
                  <a:prstClr val="white"/>
                </a:solidFill>
                <a:ea typeface="MS PGothic" pitchFamily="34" charset="-128"/>
              </a:rPr>
              <a:t>Yannakakis</a:t>
            </a:r>
            <a:r>
              <a:rPr lang="en-US" sz="1600" cap="none" dirty="0">
                <a:solidFill>
                  <a:prstClr val="white"/>
                </a:solidFill>
                <a:ea typeface="MS PGothic" pitchFamily="34" charset="-128"/>
              </a:rPr>
              <a:t>, </a:t>
            </a:r>
            <a:r>
              <a:rPr lang="en-GB" sz="1600" b="1" cap="none" dirty="0">
                <a:solidFill>
                  <a:prstClr val="white"/>
                </a:solidFill>
                <a:ea typeface="MS PGothic" pitchFamily="34" charset="-128"/>
              </a:rPr>
              <a:t>Deep multimodal fusion: Combining discrete events and continuous signals, </a:t>
            </a:r>
            <a:r>
              <a:rPr lang="en-GB" sz="1600" i="1" cap="none" dirty="0">
                <a:solidFill>
                  <a:prstClr val="white"/>
                </a:solidFill>
                <a:ea typeface="MS PGothic" pitchFamily="34" charset="-128"/>
              </a:rPr>
              <a:t>Proceedings of the 16th International conference on multimodal interaction, </a:t>
            </a:r>
            <a:r>
              <a:rPr lang="en-GB" sz="1600" cap="none" dirty="0">
                <a:solidFill>
                  <a:prstClr val="white"/>
                </a:solidFill>
                <a:ea typeface="MS PGothic" pitchFamily="34" charset="-128"/>
              </a:rPr>
              <a:t>2014</a:t>
            </a:r>
            <a:endParaRPr lang="en-GB" sz="30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4097622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12262-D845-DB28-9BE5-18C3EA47DFDC}"/>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413A6C74-6B40-816F-3BC0-4EBDF166405A}"/>
              </a:ext>
            </a:extLst>
          </p:cNvPr>
          <p:cNvSpPr txBox="1">
            <a:spLocks/>
          </p:cNvSpPr>
          <p:nvPr/>
        </p:nvSpPr>
        <p:spPr>
          <a:xfrm>
            <a:off x="16789" y="4635000"/>
            <a:ext cx="9144000"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3500" cap="none" dirty="0">
                <a:solidFill>
                  <a:prstClr val="white"/>
                </a:solidFill>
                <a:latin typeface="Calibri" panose="020F0502020204030204" pitchFamily="34" charset="0"/>
                <a:cs typeface="+mj-cs"/>
              </a:rPr>
              <a:t>P</a:t>
            </a:r>
            <a: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t>layer Experience Modeling</a:t>
            </a:r>
            <a:b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br>
            <a:r>
              <a:rPr kumimoji="0" lang="en-US" altLang="en-US" sz="3500" b="0" i="0" u="none" strike="noStrike" kern="1200" cap="none" spc="0" normalizeH="0" baseline="0" noProof="0" dirty="0">
                <a:ln>
                  <a:noFill/>
                </a:ln>
                <a:solidFill>
                  <a:srgbClr val="FFC000"/>
                </a:solidFill>
                <a:effectLst/>
                <a:uLnTx/>
                <a:uFillTx/>
                <a:latin typeface="Calibri" panose="020F0502020204030204" pitchFamily="34" charset="0"/>
                <a:ea typeface="ＭＳ Ｐゴシック" pitchFamily="-65" charset="-128"/>
                <a:cs typeface="+mj-cs"/>
              </a:rPr>
              <a:t>Arcade Games</a:t>
            </a:r>
            <a:r>
              <a:rPr lang="en-US" altLang="en-US" sz="3500" cap="none" dirty="0">
                <a:solidFill>
                  <a:srgbClr val="FFC000"/>
                </a:solidFill>
                <a:latin typeface="Calibri" panose="020F0502020204030204" pitchFamily="34" charset="0"/>
                <a:cs typeface="+mj-cs"/>
              </a:rPr>
              <a:t> </a:t>
            </a:r>
            <a:endParaRPr kumimoji="0" lang="en-GB" sz="35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pic>
        <p:nvPicPr>
          <p:cNvPr id="3" name="Picture 2">
            <a:extLst>
              <a:ext uri="{FF2B5EF4-FFF2-40B4-BE49-F238E27FC236}">
                <a16:creationId xmlns:a16="http://schemas.microsoft.com/office/drawing/2014/main" id="{66937AF8-DEDC-13A0-D2A6-C97FCA0EBE82}"/>
              </a:ext>
            </a:extLst>
          </p:cNvPr>
          <p:cNvPicPr>
            <a:picLocks noChangeAspect="1"/>
          </p:cNvPicPr>
          <p:nvPr/>
        </p:nvPicPr>
        <p:blipFill>
          <a:blip r:embed="rId4"/>
          <a:srcRect r="50000"/>
          <a:stretch>
            <a:fillRect/>
          </a:stretch>
        </p:blipFill>
        <p:spPr>
          <a:xfrm>
            <a:off x="2220581" y="196153"/>
            <a:ext cx="4702837" cy="4124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0687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00303" y="4681692"/>
            <a:ext cx="8943394" cy="657359"/>
          </a:xfrm>
          <a:prstGeom prst="rect">
            <a:avLst/>
          </a:prstGeom>
        </p:spPr>
        <p:txBody>
          <a:bodyPr wrap="square">
            <a:spAutoFit/>
          </a:bodyPr>
          <a:lstStyle/>
          <a:p>
            <a:pPr marL="0" marR="0" lvl="0" indent="0" algn="ctr" defTabSz="457200" rtl="0" eaLnBrk="1" fontAlgn="base" latinLnBrk="0" hangingPunct="1">
              <a:lnSpc>
                <a:spcPct val="102000"/>
              </a:lnSpc>
              <a:spcBef>
                <a:spcPct val="0"/>
              </a:spcBef>
              <a:spcAft>
                <a:spcPct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alibri" pitchFamily="34" charset="0"/>
                <a:ea typeface="MS PGothic" pitchFamily="34" charset="-128"/>
              </a:rPr>
              <a:t>Makantasis</a:t>
            </a:r>
            <a:r>
              <a:rPr kumimoji="0" lang="en-GB" sz="1800" b="0" i="0" u="none" strike="noStrike" kern="1200" cap="none" spc="0" normalizeH="0" baseline="0" noProof="0" dirty="0">
                <a:ln>
                  <a:noFill/>
                </a:ln>
                <a:solidFill>
                  <a:prstClr val="white"/>
                </a:solidFill>
                <a:effectLst/>
                <a:uLnTx/>
                <a:uFillTx/>
                <a:latin typeface="Calibri" pitchFamily="34" charset="0"/>
                <a:ea typeface="MS PGothic" pitchFamily="34" charset="-128"/>
              </a:rPr>
              <a:t>, </a:t>
            </a:r>
            <a:r>
              <a:rPr kumimoji="0" lang="en-GB" sz="1800" b="0" i="0" u="none" strike="noStrike" kern="1200" cap="none" spc="0" normalizeH="0" baseline="0" noProof="0" dirty="0" err="1">
                <a:ln>
                  <a:noFill/>
                </a:ln>
                <a:solidFill>
                  <a:prstClr val="white"/>
                </a:solidFill>
                <a:effectLst/>
                <a:uLnTx/>
                <a:uFillTx/>
                <a:latin typeface="Calibri" pitchFamily="34" charset="0"/>
                <a:ea typeface="MS PGothic" pitchFamily="34" charset="-128"/>
              </a:rPr>
              <a:t>Liapis</a:t>
            </a:r>
            <a:r>
              <a:rPr kumimoji="0" lang="en-GB" sz="1800" b="0" i="0" u="none" strike="noStrike" kern="1200" cap="none" spc="0" normalizeH="0" baseline="0" noProof="0" dirty="0">
                <a:ln>
                  <a:noFill/>
                </a:ln>
                <a:solidFill>
                  <a:prstClr val="white"/>
                </a:solidFill>
                <a:effectLst/>
                <a:uLnTx/>
                <a:uFillTx/>
                <a:latin typeface="Calibri" pitchFamily="34" charset="0"/>
                <a:ea typeface="MS PGothic" pitchFamily="34" charset="-128"/>
              </a:rPr>
              <a:t> and </a:t>
            </a:r>
            <a:r>
              <a:rPr kumimoji="0" lang="en-GB" sz="1800" b="0" i="0" u="none" strike="noStrike" kern="1200" cap="none" spc="0" normalizeH="0" baseline="0" noProof="0" dirty="0" err="1">
                <a:ln>
                  <a:noFill/>
                </a:ln>
                <a:solidFill>
                  <a:prstClr val="white"/>
                </a:solidFill>
                <a:effectLst/>
                <a:uLnTx/>
                <a:uFillTx/>
                <a:latin typeface="Calibri" pitchFamily="34" charset="0"/>
                <a:ea typeface="MS PGothic" pitchFamily="34" charset="-128"/>
              </a:rPr>
              <a:t>Yannakakis</a:t>
            </a:r>
            <a:r>
              <a:rPr kumimoji="0" lang="en-GB" sz="1800" b="0" i="0" u="none" strike="noStrike" kern="1200" cap="none" spc="0" normalizeH="0" baseline="0" noProof="0" dirty="0">
                <a:ln>
                  <a:noFill/>
                </a:ln>
                <a:solidFill>
                  <a:prstClr val="white"/>
                </a:solidFill>
                <a:effectLst/>
                <a:uLnTx/>
                <a:uFillTx/>
                <a:latin typeface="Calibri" pitchFamily="34" charset="0"/>
                <a:ea typeface="MS PGothic" pitchFamily="34" charset="-128"/>
              </a:rPr>
              <a:t> </a:t>
            </a:r>
            <a:r>
              <a:rPr kumimoji="0" lang="en-GB" sz="1800" b="1" i="0" u="none" strike="noStrike" kern="1200" cap="none" spc="0" normalizeH="0" baseline="0" noProof="0" dirty="0">
                <a:ln>
                  <a:noFill/>
                </a:ln>
                <a:solidFill>
                  <a:prstClr val="white"/>
                </a:solidFill>
                <a:effectLst/>
                <a:uLnTx/>
                <a:uFillTx/>
                <a:latin typeface="Calibri" pitchFamily="34" charset="0"/>
                <a:ea typeface="MS PGothic" pitchFamily="34" charset="-128"/>
              </a:rPr>
              <a:t>The Pixels and Sounds of Emotion: General-Purpose Representations of Arousal in Games</a:t>
            </a:r>
            <a:r>
              <a:rPr kumimoji="0" lang="en-GB" sz="1800" b="0" i="1" u="none" strike="noStrike" kern="1200" cap="none" spc="0" normalizeH="0" baseline="0" noProof="0" dirty="0">
                <a:ln>
                  <a:noFill/>
                </a:ln>
                <a:solidFill>
                  <a:prstClr val="white"/>
                </a:solidFill>
                <a:effectLst/>
                <a:uLnTx/>
                <a:uFillTx/>
                <a:latin typeface="Calibri" pitchFamily="34" charset="0"/>
                <a:ea typeface="MS PGothic" pitchFamily="34" charset="-128"/>
              </a:rPr>
              <a:t>, IEEE Trans. On Affective Computing, 2021</a:t>
            </a:r>
            <a:endParaRPr kumimoji="0" lang="en-US" altLang="en-US" sz="1800" b="1" i="0" u="none" strike="noStrike" kern="1200" cap="none" spc="0" normalizeH="0" baseline="0" noProof="0" dirty="0">
              <a:ln>
                <a:noFill/>
              </a:ln>
              <a:solidFill>
                <a:srgbClr val="FFC000"/>
              </a:solidFill>
              <a:effectLst/>
              <a:uLnTx/>
              <a:uFillTx/>
              <a:latin typeface="Calibri" panose="020F0502020204030204" pitchFamily="34" charset="0"/>
              <a:ea typeface="MS PGothic" pitchFamily="34" charset="-128"/>
            </a:endParaRPr>
          </a:p>
        </p:txBody>
      </p:sp>
      <p:pic>
        <p:nvPicPr>
          <p:cNvPr id="2" name="Picture 1">
            <a:extLst>
              <a:ext uri="{FF2B5EF4-FFF2-40B4-BE49-F238E27FC236}">
                <a16:creationId xmlns:a16="http://schemas.microsoft.com/office/drawing/2014/main" id="{0A8B00E3-2C1C-590D-FC48-98ABD1B5EE6E}"/>
              </a:ext>
            </a:extLst>
          </p:cNvPr>
          <p:cNvPicPr>
            <a:picLocks noChangeAspect="1"/>
          </p:cNvPicPr>
          <p:nvPr/>
        </p:nvPicPr>
        <p:blipFill>
          <a:blip r:embed="rId3"/>
          <a:srcRect r="4635"/>
          <a:stretch>
            <a:fillRect/>
          </a:stretch>
        </p:blipFill>
        <p:spPr>
          <a:xfrm>
            <a:off x="211915" y="553244"/>
            <a:ext cx="8720169" cy="3940476"/>
          </a:xfrm>
          <a:prstGeom prst="rect">
            <a:avLst/>
          </a:prstGeom>
        </p:spPr>
      </p:pic>
    </p:spTree>
    <p:extLst>
      <p:ext uri="{BB962C8B-B14F-4D97-AF65-F5344CB8AC3E}">
        <p14:creationId xmlns:p14="http://schemas.microsoft.com/office/powerpoint/2010/main" val="2943494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86C0140B-6600-8BEF-222B-3E397EF6649F}"/>
              </a:ext>
            </a:extLst>
          </p:cNvPr>
          <p:cNvPicPr>
            <a:picLocks noChangeAspect="1"/>
          </p:cNvPicPr>
          <p:nvPr/>
        </p:nvPicPr>
        <p:blipFill>
          <a:blip r:embed="rId3"/>
          <a:stretch>
            <a:fillRect/>
          </a:stretch>
        </p:blipFill>
        <p:spPr>
          <a:xfrm>
            <a:off x="1547664" y="265212"/>
            <a:ext cx="6159769" cy="4545434"/>
          </a:xfrm>
          <a:prstGeom prst="rect">
            <a:avLst/>
          </a:prstGeom>
          <a:ln>
            <a:noFill/>
          </a:ln>
          <a:effectLst>
            <a:outerShdw blurRad="292100" dist="139700" dir="2700000" algn="tl" rotWithShape="0">
              <a:srgbClr val="333333">
                <a:alpha val="65000"/>
              </a:srgbClr>
            </a:outerShdw>
          </a:effectLst>
        </p:spPr>
      </p:pic>
      <p:sp>
        <p:nvSpPr>
          <p:cNvPr id="5" name="Title 7">
            <a:extLst>
              <a:ext uri="{FF2B5EF4-FFF2-40B4-BE49-F238E27FC236}">
                <a16:creationId xmlns:a16="http://schemas.microsoft.com/office/drawing/2014/main" id="{34B4EFAB-D06D-08BB-283E-8E8D84CB7278}"/>
              </a:ext>
            </a:extLst>
          </p:cNvPr>
          <p:cNvSpPr txBox="1">
            <a:spLocks/>
          </p:cNvSpPr>
          <p:nvPr/>
        </p:nvSpPr>
        <p:spPr>
          <a:xfrm>
            <a:off x="16789" y="4635000"/>
            <a:ext cx="9144000"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3500" cap="none" dirty="0">
                <a:solidFill>
                  <a:prstClr val="white"/>
                </a:solidFill>
                <a:latin typeface="Calibri" panose="020F0502020204030204" pitchFamily="34" charset="0"/>
                <a:cs typeface="+mj-cs"/>
              </a:rPr>
              <a:t>P</a:t>
            </a:r>
            <a: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t>layer Experience Modeling</a:t>
            </a:r>
            <a:br>
              <a:rPr kumimoji="0" lang="en-US" altLang="en-US" sz="3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65" charset="-128"/>
                <a:cs typeface="+mj-cs"/>
              </a:rPr>
            </a:br>
            <a:r>
              <a:rPr lang="en-US" altLang="en-US" sz="3500" cap="none" dirty="0">
                <a:solidFill>
                  <a:srgbClr val="FFC000"/>
                </a:solidFill>
                <a:latin typeface="Calibri" panose="020F0502020204030204" pitchFamily="34" charset="0"/>
                <a:cs typeface="+mj-cs"/>
              </a:rPr>
              <a:t>Tom Clancy’s The Division II </a:t>
            </a:r>
            <a:endParaRPr kumimoji="0" lang="en-GB" sz="35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spTree>
    <p:extLst>
      <p:ext uri="{BB962C8B-B14F-4D97-AF65-F5344CB8AC3E}">
        <p14:creationId xmlns:p14="http://schemas.microsoft.com/office/powerpoint/2010/main" val="1432281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video game&#10;&#10;Description automatically generated">
            <a:extLst>
              <a:ext uri="{FF2B5EF4-FFF2-40B4-BE49-F238E27FC236}">
                <a16:creationId xmlns:a16="http://schemas.microsoft.com/office/drawing/2014/main" id="{3C0F4A1F-EFD9-B7E2-BF36-F150C58F3E4F}"/>
              </a:ext>
            </a:extLst>
          </p:cNvPr>
          <p:cNvPicPr>
            <a:picLocks noChangeAspect="1"/>
          </p:cNvPicPr>
          <p:nvPr/>
        </p:nvPicPr>
        <p:blipFill>
          <a:blip r:embed="rId3"/>
          <a:stretch>
            <a:fillRect/>
          </a:stretch>
        </p:blipFill>
        <p:spPr>
          <a:xfrm>
            <a:off x="4716016" y="2526215"/>
            <a:ext cx="4254641" cy="313959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2BFAE0D-22E3-9CFC-4FEB-0A4186E55B27}"/>
              </a:ext>
            </a:extLst>
          </p:cNvPr>
          <p:cNvSpPr txBox="1"/>
          <p:nvPr/>
        </p:nvSpPr>
        <p:spPr>
          <a:xfrm>
            <a:off x="120218" y="4615718"/>
            <a:ext cx="45720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800" dirty="0" err="1">
                <a:latin typeface="Calibri" panose="020F0502020204030204" pitchFamily="34" charset="0"/>
                <a:ea typeface="Calibri" panose="020F0502020204030204" pitchFamily="34" charset="0"/>
                <a:cs typeface="Calibri" panose="020F0502020204030204" pitchFamily="34" charset="0"/>
              </a:rPr>
              <a:t>Pinitas</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Renaudie</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Thomsen, </a:t>
            </a:r>
            <a:r>
              <a:rPr lang="en-GB" sz="1800" dirty="0">
                <a:latin typeface="Calibri" panose="020F0502020204030204" pitchFamily="34" charset="0"/>
                <a:ea typeface="Calibri" panose="020F0502020204030204" pitchFamily="34" charset="0"/>
                <a:cs typeface="Calibri" panose="020F0502020204030204" pitchFamily="34" charset="0"/>
              </a:rPr>
              <a:t>Makantasis, </a:t>
            </a:r>
            <a:r>
              <a:rPr lang="en-GB" sz="1800" dirty="0" err="1">
                <a:latin typeface="Calibri" panose="020F0502020204030204" pitchFamily="34" charset="0"/>
                <a:ea typeface="Calibri" panose="020F0502020204030204" pitchFamily="34" charset="0"/>
                <a:cs typeface="Calibri" panose="020F0502020204030204" pitchFamily="34" charset="0"/>
              </a:rPr>
              <a:t>Liapis</a:t>
            </a:r>
            <a:r>
              <a:rPr lang="en-GB" sz="1800" dirty="0">
                <a:latin typeface="Calibri" panose="020F0502020204030204" pitchFamily="34" charset="0"/>
                <a:ea typeface="Calibri" panose="020F0502020204030204" pitchFamily="34" charset="0"/>
                <a:cs typeface="Calibri" panose="020F0502020204030204" pitchFamily="34" charset="0"/>
              </a:rPr>
              <a:t> and Yannakakis, </a:t>
            </a:r>
            <a:r>
              <a:rPr lang="en-MT" sz="1800" b="1" dirty="0">
                <a:latin typeface="Calibri" panose="020F0502020204030204" pitchFamily="34" charset="0"/>
                <a:ea typeface="Calibri" panose="020F0502020204030204" pitchFamily="34" charset="0"/>
                <a:cs typeface="Calibri" panose="020F0502020204030204" pitchFamily="34" charset="0"/>
              </a:rPr>
              <a:t>Predicting Player Engagement in </a:t>
            </a:r>
            <a:r>
              <a:rPr lang="en-MT" sz="1800" b="1" i="1" dirty="0">
                <a:latin typeface="Calibri" panose="020F0502020204030204" pitchFamily="34" charset="0"/>
                <a:ea typeface="Calibri" panose="020F0502020204030204" pitchFamily="34" charset="0"/>
                <a:cs typeface="Calibri" panose="020F0502020204030204" pitchFamily="34" charset="0"/>
              </a:rPr>
              <a:t>Tom Clancy's The Division 2</a:t>
            </a:r>
            <a:r>
              <a:rPr lang="en-GB" sz="1800" dirty="0">
                <a:latin typeface="Calibri" panose="020F0502020204030204" pitchFamily="34" charset="0"/>
                <a:ea typeface="Calibri" panose="020F0502020204030204" pitchFamily="34" charset="0"/>
                <a:cs typeface="Calibri" panose="020F0502020204030204" pitchFamily="34" charset="0"/>
              </a:rPr>
              <a:t>, 2023</a:t>
            </a:r>
            <a:endParaRPr lang="en-MT" sz="18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A diagram of a game&#10;&#10;Description automatically generated with low confidence">
            <a:extLst>
              <a:ext uri="{FF2B5EF4-FFF2-40B4-BE49-F238E27FC236}">
                <a16:creationId xmlns:a16="http://schemas.microsoft.com/office/drawing/2014/main" id="{A90C7D55-BF0C-D3B8-391E-EF68896A75C4}"/>
              </a:ext>
            </a:extLst>
          </p:cNvPr>
          <p:cNvPicPr>
            <a:picLocks noChangeAspect="1"/>
          </p:cNvPicPr>
          <p:nvPr/>
        </p:nvPicPr>
        <p:blipFill>
          <a:blip r:embed="rId4"/>
          <a:stretch>
            <a:fillRect/>
          </a:stretch>
        </p:blipFill>
        <p:spPr>
          <a:xfrm>
            <a:off x="665820" y="175952"/>
            <a:ext cx="7812360" cy="2319969"/>
          </a:xfrm>
          <a:prstGeom prst="rect">
            <a:avLst/>
          </a:prstGeom>
        </p:spPr>
      </p:pic>
    </p:spTree>
    <p:extLst>
      <p:ext uri="{BB962C8B-B14F-4D97-AF65-F5344CB8AC3E}">
        <p14:creationId xmlns:p14="http://schemas.microsoft.com/office/powerpoint/2010/main" val="1375315551"/>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378C2D-FF45-14C1-BF99-A5D5A7D4C5C6}"/>
              </a:ext>
            </a:extLst>
          </p:cNvPr>
          <p:cNvPicPr>
            <a:picLocks noChangeAspect="1"/>
          </p:cNvPicPr>
          <p:nvPr/>
        </p:nvPicPr>
        <p:blipFill>
          <a:blip r:embed="rId3"/>
          <a:stretch>
            <a:fillRect/>
          </a:stretch>
        </p:blipFill>
        <p:spPr>
          <a:xfrm>
            <a:off x="0" y="0"/>
            <a:ext cx="9139126" cy="5715000"/>
          </a:xfrm>
          <a:prstGeom prst="rect">
            <a:avLst/>
          </a:prstGeom>
        </p:spPr>
      </p:pic>
    </p:spTree>
    <p:extLst>
      <p:ext uri="{BB962C8B-B14F-4D97-AF65-F5344CB8AC3E}">
        <p14:creationId xmlns:p14="http://schemas.microsoft.com/office/powerpoint/2010/main" val="3204125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6E35A9-F130-1B78-9D31-41981078FC25}"/>
              </a:ext>
            </a:extLst>
          </p:cNvPr>
          <p:cNvSpPr txBox="1"/>
          <p:nvPr/>
        </p:nvSpPr>
        <p:spPr>
          <a:xfrm>
            <a:off x="35496" y="5058273"/>
            <a:ext cx="9108504" cy="313932"/>
          </a:xfrm>
          <a:prstGeom prst="rect">
            <a:avLst/>
          </a:prstGeom>
          <a:noFill/>
        </p:spPr>
        <p:txBody>
          <a:bodyPr wrap="square">
            <a:spAutoFit/>
          </a:body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GB" sz="1440" b="0" i="0" u="none" strike="noStrike" kern="1200" cap="none" spc="0" normalizeH="0" baseline="0" noProof="0" dirty="0">
                <a:ln>
                  <a:noFill/>
                </a:ln>
                <a:solidFill>
                  <a:srgbClr val="222222"/>
                </a:solidFill>
                <a:effectLst/>
                <a:uLnTx/>
                <a:uFillTx/>
                <a:latin typeface="Arial"/>
                <a:ea typeface="MS PGothic" pitchFamily="34" charset="-128"/>
                <a:cs typeface="+mn-cs"/>
              </a:rPr>
              <a:t>Yannakakis and </a:t>
            </a:r>
            <a:r>
              <a:rPr kumimoji="0" lang="en-GB" sz="1440" b="0" i="0" u="none" strike="noStrike" kern="1200" cap="none" spc="0" normalizeH="0" baseline="0" noProof="0" dirty="0" err="1">
                <a:ln>
                  <a:noFill/>
                </a:ln>
                <a:solidFill>
                  <a:srgbClr val="222222"/>
                </a:solidFill>
                <a:effectLst/>
                <a:uLnTx/>
                <a:uFillTx/>
                <a:latin typeface="Arial"/>
                <a:ea typeface="MS PGothic" pitchFamily="34" charset="-128"/>
                <a:cs typeface="+mn-cs"/>
              </a:rPr>
              <a:t>Melhart</a:t>
            </a:r>
            <a:r>
              <a:rPr kumimoji="0" lang="en-GB" sz="1440" b="0" i="0" u="none" strike="noStrike" kern="1200" cap="none" spc="0" normalizeH="0" baseline="0" noProof="0" dirty="0">
                <a:ln>
                  <a:noFill/>
                </a:ln>
                <a:solidFill>
                  <a:srgbClr val="222222"/>
                </a:solidFill>
                <a:effectLst/>
                <a:uLnTx/>
                <a:uFillTx/>
                <a:latin typeface="Arial"/>
                <a:ea typeface="MS PGothic" pitchFamily="34" charset="-128"/>
                <a:cs typeface="+mn-cs"/>
              </a:rPr>
              <a:t> (2023). </a:t>
            </a:r>
            <a:r>
              <a:rPr kumimoji="0" lang="en-GB" sz="1440" b="1" i="0" u="none" strike="noStrike" kern="1200" cap="none" spc="0" normalizeH="0" baseline="0" noProof="0" dirty="0">
                <a:ln>
                  <a:noFill/>
                </a:ln>
                <a:solidFill>
                  <a:srgbClr val="222222"/>
                </a:solidFill>
                <a:effectLst/>
                <a:uLnTx/>
                <a:uFillTx/>
                <a:latin typeface="Arial"/>
                <a:ea typeface="MS PGothic" pitchFamily="34" charset="-128"/>
                <a:cs typeface="+mn-cs"/>
              </a:rPr>
              <a:t>Affective Game Computing: A Survey</a:t>
            </a:r>
            <a:r>
              <a:rPr kumimoji="0" lang="en-GB" sz="1440" b="0" i="0" u="none" strike="noStrike" kern="1200" cap="none" spc="0" normalizeH="0" baseline="0" noProof="0" dirty="0">
                <a:ln>
                  <a:noFill/>
                </a:ln>
                <a:solidFill>
                  <a:srgbClr val="222222"/>
                </a:solidFill>
                <a:effectLst/>
                <a:uLnTx/>
                <a:uFillTx/>
                <a:latin typeface="Arial"/>
                <a:ea typeface="MS PGothic" pitchFamily="34" charset="-128"/>
                <a:cs typeface="+mn-cs"/>
              </a:rPr>
              <a:t>. </a:t>
            </a:r>
            <a:r>
              <a:rPr kumimoji="0" lang="en-GB" sz="1440" b="0" i="1" u="none" strike="noStrike" kern="1200" cap="none" spc="0" normalizeH="0" baseline="0" noProof="0" dirty="0">
                <a:ln>
                  <a:noFill/>
                </a:ln>
                <a:solidFill>
                  <a:srgbClr val="222222"/>
                </a:solidFill>
                <a:effectLst/>
                <a:uLnTx/>
                <a:uFillTx/>
                <a:latin typeface="Arial"/>
                <a:ea typeface="MS PGothic" pitchFamily="34" charset="-128"/>
                <a:cs typeface="+mn-cs"/>
              </a:rPr>
              <a:t>Proceedings of the IEEE</a:t>
            </a:r>
            <a:r>
              <a:rPr kumimoji="0" lang="en-GB" sz="1440" b="0" i="0" u="none" strike="noStrike" kern="1200" cap="none" spc="0" normalizeH="0" baseline="0" noProof="0" dirty="0">
                <a:ln>
                  <a:noFill/>
                </a:ln>
                <a:solidFill>
                  <a:srgbClr val="222222"/>
                </a:solidFill>
                <a:effectLst/>
                <a:uLnTx/>
                <a:uFillTx/>
                <a:latin typeface="Arial"/>
                <a:ea typeface="MS PGothic" pitchFamily="34" charset="-128"/>
                <a:cs typeface="+mn-cs"/>
              </a:rPr>
              <a:t>.</a:t>
            </a:r>
            <a:endParaRPr kumimoji="0" lang="en-MT" sz="1440" b="0"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pic>
        <p:nvPicPr>
          <p:cNvPr id="7" name="Picture 6">
            <a:extLst>
              <a:ext uri="{FF2B5EF4-FFF2-40B4-BE49-F238E27FC236}">
                <a16:creationId xmlns:a16="http://schemas.microsoft.com/office/drawing/2014/main" id="{D8AEF76B-A14F-1A2F-EC13-322A2BF63D2C}"/>
              </a:ext>
            </a:extLst>
          </p:cNvPr>
          <p:cNvPicPr>
            <a:picLocks noChangeAspect="1"/>
          </p:cNvPicPr>
          <p:nvPr/>
        </p:nvPicPr>
        <p:blipFill rotWithShape="1">
          <a:blip r:embed="rId2"/>
          <a:srcRect b="34745"/>
          <a:stretch/>
        </p:blipFill>
        <p:spPr>
          <a:xfrm rot="348469">
            <a:off x="2109327" y="508282"/>
            <a:ext cx="4925347" cy="41531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999509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329DF-C137-5BAA-A99C-3A22A1C964A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C6EC64A-5DD3-8BF3-5301-93440AD2BEA4}"/>
              </a:ext>
            </a:extLst>
          </p:cNvPr>
          <p:cNvSpPr txBox="1">
            <a:spLocks/>
          </p:cNvSpPr>
          <p:nvPr/>
        </p:nvSpPr>
        <p:spPr bwMode="auto">
          <a:xfrm>
            <a:off x="395536" y="4585692"/>
            <a:ext cx="5875817" cy="1029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4536" kern="1200">
                <a:solidFill>
                  <a:srgbClr val="000000"/>
                </a:solidFill>
                <a:latin typeface="+mj-lt"/>
                <a:ea typeface="+mj-ea"/>
                <a:cs typeface="+mj-cs"/>
              </a:defRPr>
            </a:lvl1pPr>
            <a:lvl2pPr marL="561670" indent="-216027"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2pPr>
            <a:lvl3pPr marL="86410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3pPr>
            <a:lvl4pPr marL="120975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4pPr>
            <a:lvl5pPr marL="155539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5pPr>
            <a:lvl6pPr marL="190103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6pPr>
            <a:lvl7pPr marL="224668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7pPr>
            <a:lvl8pPr marL="259232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8pPr>
            <a:lvl9pPr marL="2937967"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9pPr>
          </a:lstStyle>
          <a:p>
            <a:pPr algn="l"/>
            <a:r>
              <a:rPr lang="en-GB" dirty="0">
                <a:latin typeface="Calibri" panose="020F0502020204030204" pitchFamily="34" charset="0"/>
              </a:rPr>
              <a:t>Readings: Part IV</a:t>
            </a:r>
            <a:endParaRPr lang="pt-PT" sz="2268" dirty="0">
              <a:latin typeface="Calibri" panose="020F0502020204030204" pitchFamily="34" charset="0"/>
            </a:endParaRPr>
          </a:p>
          <a:p>
            <a:pPr algn="l"/>
            <a:r>
              <a:rPr lang="pt-PT" sz="2268" dirty="0">
                <a:latin typeface="Calibri" panose="020F0502020204030204" pitchFamily="34" charset="0"/>
              </a:rPr>
              <a:t>gameaibook.org</a:t>
            </a:r>
          </a:p>
        </p:txBody>
      </p:sp>
      <p:pic>
        <p:nvPicPr>
          <p:cNvPr id="5" name="Picture 4">
            <a:extLst>
              <a:ext uri="{FF2B5EF4-FFF2-40B4-BE49-F238E27FC236}">
                <a16:creationId xmlns:a16="http://schemas.microsoft.com/office/drawing/2014/main" id="{F277692D-AA6C-2C19-9761-564AC7FD63CD}"/>
              </a:ext>
            </a:extLst>
          </p:cNvPr>
          <p:cNvPicPr>
            <a:picLocks noChangeAspect="1"/>
          </p:cNvPicPr>
          <p:nvPr/>
        </p:nvPicPr>
        <p:blipFill>
          <a:blip r:embed="rId3"/>
          <a:stretch>
            <a:fillRect/>
          </a:stretch>
        </p:blipFill>
        <p:spPr>
          <a:xfrm>
            <a:off x="0" y="-5589"/>
            <a:ext cx="9144000" cy="4591281"/>
          </a:xfrm>
          <a:prstGeom prst="rect">
            <a:avLst/>
          </a:prstGeom>
        </p:spPr>
      </p:pic>
      <p:pic>
        <p:nvPicPr>
          <p:cNvPr id="2" name="Picture 2">
            <a:extLst>
              <a:ext uri="{FF2B5EF4-FFF2-40B4-BE49-F238E27FC236}">
                <a16:creationId xmlns:a16="http://schemas.microsoft.com/office/drawing/2014/main" id="{416B0EBE-E0D5-C264-E516-99BB5BE92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341" y="2857500"/>
            <a:ext cx="2642670" cy="270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225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C4E5C79D-385D-0FF0-9A7D-6E95FDE09326}"/>
              </a:ext>
            </a:extLst>
          </p:cNvPr>
          <p:cNvPicPr>
            <a:picLocks noChangeAspect="1"/>
          </p:cNvPicPr>
          <p:nvPr/>
        </p:nvPicPr>
        <p:blipFill>
          <a:blip r:embed="rId3"/>
          <a:stretch>
            <a:fillRect/>
          </a:stretch>
        </p:blipFill>
        <p:spPr>
          <a:xfrm>
            <a:off x="487326" y="1683918"/>
            <a:ext cx="8169348" cy="2347163"/>
          </a:xfrm>
          <a:prstGeom prst="rect">
            <a:avLst/>
          </a:prstGeom>
        </p:spPr>
      </p:pic>
      <p:sp>
        <p:nvSpPr>
          <p:cNvPr id="94" name="Title 7">
            <a:extLst>
              <a:ext uri="{FF2B5EF4-FFF2-40B4-BE49-F238E27FC236}">
                <a16:creationId xmlns:a16="http://schemas.microsoft.com/office/drawing/2014/main" id="{5D7876D9-FF40-513F-63AA-5AF703CB1D04}"/>
              </a:ext>
            </a:extLst>
          </p:cNvPr>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alibri (Body)"/>
                <a:ea typeface="ＭＳ Ｐゴシック" pitchFamily="-65" charset="-128"/>
              </a:rPr>
              <a:t> PM </a:t>
            </a:r>
            <a:r>
              <a:rPr lang="en-GB" cap="none" dirty="0" err="1">
                <a:solidFill>
                  <a:prstClr val="white"/>
                </a:solidFill>
                <a:latin typeface="Calibri"/>
              </a:rPr>
              <a:t>i</a:t>
            </a:r>
            <a:r>
              <a:rPr kumimoji="0" lang="en-GB" sz="3200" b="0" i="0" u="none" strike="noStrike" kern="1200" cap="none" spc="0" normalizeH="0" baseline="0" noProof="0" dirty="0">
                <a:ln>
                  <a:noFill/>
                </a:ln>
                <a:solidFill>
                  <a:prstClr val="white"/>
                </a:solidFill>
                <a:effectLst/>
                <a:uLnTx/>
                <a:uFillTx/>
                <a:latin typeface="Calibri"/>
                <a:ea typeface="ＭＳ Ｐゴシック" pitchFamily="-65" charset="-128"/>
              </a:rPr>
              <a:t>n a Nutshell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ＭＳ Ｐゴシック" pitchFamily="-65" charset="-128"/>
              </a:rPr>
              <a:t>   </a:t>
            </a:r>
            <a:r>
              <a:rPr kumimoji="0" lang="en-GB" sz="1600" b="0" i="0" u="none" strike="noStrike" kern="1200" cap="none" spc="0" normalizeH="0" baseline="0" noProof="0" dirty="0" err="1">
                <a:ln>
                  <a:noFill/>
                </a:ln>
                <a:solidFill>
                  <a:prstClr val="white"/>
                </a:solidFill>
                <a:effectLst/>
                <a:uLnTx/>
                <a:uFillTx/>
                <a:latin typeface="Calibri"/>
                <a:ea typeface="ＭＳ Ｐゴシック" pitchFamily="-65" charset="-128"/>
              </a:rPr>
              <a:t>Yannakakis</a:t>
            </a:r>
            <a:r>
              <a:rPr kumimoji="0" lang="en-GB" sz="1600" b="0" i="0" u="none" strike="noStrike" kern="1200" cap="none" spc="0" normalizeH="0" baseline="0" noProof="0" dirty="0">
                <a:ln>
                  <a:noFill/>
                </a:ln>
                <a:solidFill>
                  <a:prstClr val="white"/>
                </a:solidFill>
                <a:effectLst/>
                <a:uLnTx/>
                <a:uFillTx/>
                <a:latin typeface="Calibri"/>
                <a:ea typeface="ＭＳ Ｐゴシック" pitchFamily="-65" charset="-128"/>
              </a:rPr>
              <a:t> et al., </a:t>
            </a:r>
            <a:r>
              <a:rPr kumimoji="0" lang="en-GB" sz="1600" b="1" i="0" u="none" strike="noStrike" kern="1200" cap="none" spc="0" normalizeH="0" baseline="0" noProof="0" dirty="0">
                <a:ln>
                  <a:noFill/>
                </a:ln>
                <a:solidFill>
                  <a:prstClr val="white"/>
                </a:solidFill>
                <a:effectLst/>
                <a:uLnTx/>
                <a:uFillTx/>
                <a:latin typeface="Calibri"/>
                <a:ea typeface="ＭＳ Ｐゴシック" pitchFamily="-65" charset="-128"/>
              </a:rPr>
              <a:t>Player </a:t>
            </a:r>
            <a:r>
              <a:rPr kumimoji="0" lang="en-GB" sz="1600" b="1" i="0" u="none" strike="noStrike" kern="1200" cap="none" spc="0" normalizeH="0" baseline="0" noProof="0" dirty="0" err="1">
                <a:ln>
                  <a:noFill/>
                </a:ln>
                <a:solidFill>
                  <a:prstClr val="white"/>
                </a:solidFill>
                <a:effectLst/>
                <a:uLnTx/>
                <a:uFillTx/>
                <a:latin typeface="Calibri"/>
                <a:ea typeface="ＭＳ Ｐゴシック" pitchFamily="-65" charset="-128"/>
              </a:rPr>
              <a:t>Modeling</a:t>
            </a:r>
            <a:r>
              <a:rPr kumimoji="0" lang="en-GB" sz="1600" b="0" i="0" u="none" strike="noStrike" kern="1200" cap="none" spc="0" normalizeH="0" baseline="0" noProof="0" dirty="0">
                <a:ln>
                  <a:noFill/>
                </a:ln>
                <a:solidFill>
                  <a:prstClr val="white"/>
                </a:solidFill>
                <a:effectLst/>
                <a:uLnTx/>
                <a:uFillTx/>
                <a:latin typeface="Calibri"/>
                <a:ea typeface="ＭＳ Ｐゴシック" pitchFamily="-65" charset="-128"/>
              </a:rPr>
              <a:t>, in </a:t>
            </a:r>
            <a:r>
              <a:rPr kumimoji="0" lang="en-GB" sz="1600" b="0" i="1" u="none" strike="noStrike" kern="1200" cap="none" spc="0" normalizeH="0" baseline="0" noProof="0" dirty="0" err="1">
                <a:ln>
                  <a:noFill/>
                </a:ln>
                <a:solidFill>
                  <a:prstClr val="white"/>
                </a:solidFill>
                <a:effectLst/>
                <a:uLnTx/>
                <a:uFillTx/>
                <a:latin typeface="Calibri"/>
                <a:ea typeface="ＭＳ Ｐゴシック" pitchFamily="-65" charset="-128"/>
              </a:rPr>
              <a:t>Dagstuhl</a:t>
            </a:r>
            <a:r>
              <a:rPr kumimoji="0" lang="en-GB" sz="1600" b="0" i="1" u="none" strike="noStrike" kern="1200" cap="none" spc="0" normalizeH="0" baseline="0" noProof="0" dirty="0">
                <a:ln>
                  <a:noFill/>
                </a:ln>
                <a:solidFill>
                  <a:prstClr val="white"/>
                </a:solidFill>
                <a:effectLst/>
                <a:uLnTx/>
                <a:uFillTx/>
                <a:latin typeface="Calibri"/>
                <a:ea typeface="ＭＳ Ｐゴシック" pitchFamily="-65" charset="-128"/>
              </a:rPr>
              <a:t> Seminar on AI/CI in Games</a:t>
            </a:r>
            <a:r>
              <a:rPr kumimoji="0" lang="en-GB" sz="1600" b="0" i="0" u="none" strike="noStrike" kern="1200" cap="none" spc="0" normalizeH="0" baseline="0" noProof="0" dirty="0">
                <a:ln>
                  <a:noFill/>
                </a:ln>
                <a:solidFill>
                  <a:prstClr val="white"/>
                </a:solidFill>
                <a:effectLst/>
                <a:uLnTx/>
                <a:uFillTx/>
                <a:latin typeface="Calibri"/>
                <a:ea typeface="ＭＳ Ｐゴシック" pitchFamily="-65" charset="-128"/>
              </a:rPr>
              <a:t>, 2013</a:t>
            </a:r>
            <a:endParaRPr kumimoji="0" lang="en-GB" sz="30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spTree>
    <p:extLst>
      <p:ext uri="{BB962C8B-B14F-4D97-AF65-F5344CB8AC3E}">
        <p14:creationId xmlns:p14="http://schemas.microsoft.com/office/powerpoint/2010/main" val="2015953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develop-online.net/static/images/news/29779/184_2163_aiide.jpg?i=12464586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833" y="2977770"/>
            <a:ext cx="1426114" cy="1426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IEEE T-CIAIG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21" y="1209302"/>
            <a:ext cx="3859629" cy="1440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0" name="Picture 2" descr="http://1.bp.blogspot.com/--7ZOr5yYsFU/T41HjUTasDI/AAAAAAAAGwg/4aSCuMRMlVE/s400/afectiv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1209302"/>
            <a:ext cx="3960440" cy="1128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8" descr="ÎÏÎ¿ÏÎ­Î»ÎµÏÎ¼Î± ÎµÎ¹ÎºÏÎ½Î±Ï Î³Î¹Î± ieee transactions on games"/>
          <p:cNvPicPr>
            <a:picLocks noChangeAspect="1" noChangeArrowheads="1"/>
          </p:cNvPicPr>
          <p:nvPr/>
        </p:nvPicPr>
        <p:blipFill rotWithShape="1">
          <a:blip r:embed="rId6">
            <a:extLst>
              <a:ext uri="{28A0092B-C50C-407E-A947-70E740481C1C}">
                <a14:useLocalDpi xmlns:a14="http://schemas.microsoft.com/office/drawing/2010/main" val="0"/>
              </a:ext>
            </a:extLst>
          </a:blip>
          <a:srcRect t="7390" r="28189" b="79310"/>
          <a:stretch/>
        </p:blipFill>
        <p:spPr bwMode="auto">
          <a:xfrm>
            <a:off x="1043608" y="2338028"/>
            <a:ext cx="3220508" cy="792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itle 7"/>
          <p:cNvSpPr>
            <a:spLocks noGrp="1"/>
          </p:cNvSpPr>
          <p:nvPr>
            <p:ph type="title"/>
          </p:nvPr>
        </p:nvSpPr>
        <p:spPr>
          <a:xfrm>
            <a:off x="0" y="-39004"/>
            <a:ext cx="9144001" cy="1080000"/>
          </a:xfrm>
          <a:blipFill>
            <a:blip r:embed="rId7"/>
            <a:stretch>
              <a:fillRect/>
            </a:stretch>
          </a:blipFill>
        </p:spPr>
        <p:txBody>
          <a:bodyPr anchor="ctr" anchorCtr="0"/>
          <a:lstStyle/>
          <a:p>
            <a:r>
              <a:rPr lang="en-GB" sz="4000" cap="none" dirty="0">
                <a:latin typeface="+mn-lt"/>
              </a:rPr>
              <a:t>Player </a:t>
            </a:r>
            <a:r>
              <a:rPr lang="en-GB" sz="4000" cap="none" dirty="0" err="1">
                <a:latin typeface="+mn-lt"/>
              </a:rPr>
              <a:t>Modeling</a:t>
            </a:r>
            <a:r>
              <a:rPr lang="en-GB" sz="4000" cap="none" dirty="0">
                <a:latin typeface="+mn-lt"/>
              </a:rPr>
              <a:t> – Academia </a:t>
            </a:r>
            <a:endParaRPr lang="en-GB" sz="4000" b="1" cap="none" dirty="0">
              <a:solidFill>
                <a:srgbClr val="FFC000"/>
              </a:solidFill>
              <a:latin typeface="+mn-lt"/>
            </a:endParaRPr>
          </a:p>
        </p:txBody>
      </p:sp>
      <p:pic>
        <p:nvPicPr>
          <p:cNvPr id="17" name="Picture 4" descr="Welcome to FDG 2020 - Join us for FDG-TV - YouTube"/>
          <p:cNvPicPr>
            <a:picLocks noChangeAspect="1" noChangeArrowheads="1"/>
          </p:cNvPicPr>
          <p:nvPr/>
        </p:nvPicPr>
        <p:blipFill rotWithShape="1">
          <a:blip r:embed="rId8">
            <a:extLst>
              <a:ext uri="{28A0092B-C50C-407E-A947-70E740481C1C}">
                <a14:useLocalDpi xmlns:a14="http://schemas.microsoft.com/office/drawing/2010/main" val="0"/>
              </a:ext>
            </a:extLst>
          </a:blip>
          <a:srcRect l="6496" t="28517" r="6092" b="26334"/>
          <a:stretch/>
        </p:blipFill>
        <p:spPr bwMode="auto">
          <a:xfrm>
            <a:off x="6352451" y="4769554"/>
            <a:ext cx="2596263" cy="7543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og2021ieee (@ieee_cog) | Twitter"/>
          <p:cNvPicPr>
            <a:picLocks noChangeAspect="1" noChangeArrowheads="1"/>
          </p:cNvPicPr>
          <p:nvPr/>
        </p:nvPicPr>
        <p:blipFill rotWithShape="1">
          <a:blip r:embed="rId9">
            <a:extLst>
              <a:ext uri="{28A0092B-C50C-407E-A947-70E740481C1C}">
                <a14:useLocalDpi xmlns:a14="http://schemas.microsoft.com/office/drawing/2010/main" val="0"/>
              </a:ext>
            </a:extLst>
          </a:blip>
          <a:srcRect l="15256" t="12044" r="13870" b="11175"/>
          <a:stretch/>
        </p:blipFill>
        <p:spPr bwMode="auto">
          <a:xfrm>
            <a:off x="4069150" y="3435587"/>
            <a:ext cx="1512168" cy="16381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ACII 2019 - Association for the Advancement of Affective Computing | AAA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0072" y="2059788"/>
            <a:ext cx="3748501" cy="744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CHI Play 2022 Logo">
            <a:extLst>
              <a:ext uri="{FF2B5EF4-FFF2-40B4-BE49-F238E27FC236}">
                <a16:creationId xmlns:a16="http://schemas.microsoft.com/office/drawing/2014/main" id="{503B4BFC-1668-820E-5417-822EAF17D7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208" y="3611334"/>
            <a:ext cx="3663156" cy="827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8E619A9-0007-29FB-081F-55D8225097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7544" y="4638039"/>
            <a:ext cx="1763688" cy="7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879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436" y="2713484"/>
            <a:ext cx="2324752" cy="1874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8841" y="1108322"/>
            <a:ext cx="2211149" cy="1771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2" y="2231675"/>
            <a:ext cx="1382938" cy="1849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6875" y="2497460"/>
            <a:ext cx="1851109" cy="1851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146" name="Picture 2" descr="http://rshunter-author.com/wp-content/uploads/2013/03/Psychonauts_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851" y="4113613"/>
            <a:ext cx="2376264" cy="1336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http://games.soe.ucsc.edu/sites/default/files/Prom-GamesAvailable-LilDoug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1720" y="1273324"/>
            <a:ext cx="1962448" cy="1553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http://upload.wikimedia.org/wikipedia/en/thumb/9/93/Silent_Hill_Shattered_Memories.jpg/250px-Silent_Hill_Shattered_Memori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4784" y="2108684"/>
            <a:ext cx="1646549" cy="203513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operationrainfall.com/wp-content/uploads/2012/06/final_fantasy_vii_pc_cove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0" y="1443533"/>
            <a:ext cx="1918023" cy="1918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527" y="3646491"/>
            <a:ext cx="3186197" cy="179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le 7"/>
          <p:cNvSpPr>
            <a:spLocks noGrp="1"/>
          </p:cNvSpPr>
          <p:nvPr>
            <p:ph type="title"/>
          </p:nvPr>
        </p:nvSpPr>
        <p:spPr>
          <a:xfrm>
            <a:off x="0" y="-39004"/>
            <a:ext cx="9144001" cy="1080000"/>
          </a:xfrm>
          <a:blipFill>
            <a:blip r:embed="rId12"/>
            <a:stretch>
              <a:fillRect/>
            </a:stretch>
          </a:blipFill>
        </p:spPr>
        <p:txBody>
          <a:bodyPr anchor="ctr" anchorCtr="0"/>
          <a:lstStyle/>
          <a:p>
            <a:r>
              <a:rPr lang="en-GB" sz="4000" cap="none" dirty="0">
                <a:latin typeface="+mn-lt"/>
              </a:rPr>
              <a:t>Player </a:t>
            </a:r>
            <a:r>
              <a:rPr lang="en-GB" sz="4000" cap="none" dirty="0" err="1">
                <a:latin typeface="+mn-lt"/>
              </a:rPr>
              <a:t>Modeling</a:t>
            </a:r>
            <a:r>
              <a:rPr lang="en-GB" sz="4000" cap="none" dirty="0">
                <a:latin typeface="+mn-lt"/>
              </a:rPr>
              <a:t> – Industry </a:t>
            </a:r>
            <a:endParaRPr lang="en-GB" sz="4000" b="1" cap="none" dirty="0">
              <a:solidFill>
                <a:srgbClr val="FFC000"/>
              </a:solidFill>
              <a:latin typeface="+mn-lt"/>
            </a:endParaRPr>
          </a:p>
        </p:txBody>
      </p:sp>
      <p:pic>
        <p:nvPicPr>
          <p:cNvPr id="1026" name="Picture 2" descr="Forza Motorsport 7 Review - Gamereacto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99770" y="4081636"/>
            <a:ext cx="2611465" cy="14689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llo Neighbo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76038" y="3893158"/>
            <a:ext cx="1412124" cy="1412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39205" y="794394"/>
            <a:ext cx="1089808" cy="1538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97463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a:xfrm>
            <a:off x="3545" y="4635000"/>
            <a:ext cx="9144001" cy="1080000"/>
          </a:xfrm>
          <a:blipFill>
            <a:blip r:embed="rId3"/>
            <a:stretch>
              <a:fillRect/>
            </a:stretch>
          </a:blipFill>
        </p:spPr>
        <p:txBody>
          <a:bodyPr anchor="ctr" anchorCtr="0"/>
          <a:lstStyle/>
          <a:p>
            <a:r>
              <a:rPr lang="en-GB" sz="4500" cap="none" dirty="0">
                <a:latin typeface="+mn-lt"/>
              </a:rPr>
              <a:t>A Player </a:t>
            </a:r>
            <a:r>
              <a:rPr lang="en-GB" sz="4500" cap="none" dirty="0" err="1">
                <a:latin typeface="+mn-lt"/>
              </a:rPr>
              <a:t>Modeling</a:t>
            </a:r>
            <a:r>
              <a:rPr lang="en-GB" sz="4500" cap="none" dirty="0">
                <a:latin typeface="+mn-lt"/>
              </a:rPr>
              <a:t> Taxonomy</a:t>
            </a:r>
            <a:endParaRPr lang="en-GB" sz="4500" b="1" cap="none" dirty="0">
              <a:solidFill>
                <a:srgbClr val="FFC000"/>
              </a:solidFill>
              <a:latin typeface="+mn-lt"/>
            </a:endParaRPr>
          </a:p>
        </p:txBody>
      </p:sp>
    </p:spTree>
    <p:extLst>
      <p:ext uri="{BB962C8B-B14F-4D97-AF65-F5344CB8AC3E}">
        <p14:creationId xmlns:p14="http://schemas.microsoft.com/office/powerpoint/2010/main" val="3211013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395536" y="4585692"/>
            <a:ext cx="5875817" cy="1029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4536" kern="1200">
                <a:solidFill>
                  <a:srgbClr val="000000"/>
                </a:solidFill>
                <a:latin typeface="+mj-lt"/>
                <a:ea typeface="+mj-ea"/>
                <a:cs typeface="+mj-cs"/>
              </a:defRPr>
            </a:lvl1pPr>
            <a:lvl2pPr marL="561670" indent="-216027"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2pPr>
            <a:lvl3pPr marL="86410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3pPr>
            <a:lvl4pPr marL="120975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4pPr>
            <a:lvl5pPr marL="155539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5pPr>
            <a:lvl6pPr marL="190103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6pPr>
            <a:lvl7pPr marL="224668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7pPr>
            <a:lvl8pPr marL="259232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8pPr>
            <a:lvl9pPr marL="2937967"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9pPr>
          </a:lstStyle>
          <a:p>
            <a:pPr marL="0" marR="0" lvl="0" indent="0" algn="l" defTabSz="33964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GB" sz="4536"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Readings: Part IV</a:t>
            </a:r>
            <a:endParaRPr kumimoji="0" lang="pt-PT" sz="2268"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endParaRPr>
          </a:p>
          <a:p>
            <a:pPr marL="0" marR="0" lvl="0" indent="0" algn="l" defTabSz="33964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pt-PT" sz="2268"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gameaibook.org</a:t>
            </a:r>
          </a:p>
        </p:txBody>
      </p:sp>
      <p:pic>
        <p:nvPicPr>
          <p:cNvPr id="5" name="Picture 4">
            <a:extLst>
              <a:ext uri="{FF2B5EF4-FFF2-40B4-BE49-F238E27FC236}">
                <a16:creationId xmlns:a16="http://schemas.microsoft.com/office/drawing/2014/main" id="{2B5A8FFA-A2C8-A4BC-3A0E-C5B336A14D10}"/>
              </a:ext>
            </a:extLst>
          </p:cNvPr>
          <p:cNvPicPr>
            <a:picLocks noChangeAspect="1"/>
          </p:cNvPicPr>
          <p:nvPr/>
        </p:nvPicPr>
        <p:blipFill>
          <a:blip r:embed="rId3"/>
          <a:stretch>
            <a:fillRect/>
          </a:stretch>
        </p:blipFill>
        <p:spPr>
          <a:xfrm>
            <a:off x="0" y="-5589"/>
            <a:ext cx="9144000" cy="4591281"/>
          </a:xfrm>
          <a:prstGeom prst="rect">
            <a:avLst/>
          </a:prstGeom>
        </p:spPr>
      </p:pic>
      <p:pic>
        <p:nvPicPr>
          <p:cNvPr id="2" name="Picture 2">
            <a:extLst>
              <a:ext uri="{FF2B5EF4-FFF2-40B4-BE49-F238E27FC236}">
                <a16:creationId xmlns:a16="http://schemas.microsoft.com/office/drawing/2014/main" id="{48501DDD-2CCA-2768-250F-DAFD195C7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341" y="2857500"/>
            <a:ext cx="2642670" cy="270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89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5BE31116-41AD-C89B-5110-236A962A0C6B}"/>
              </a:ext>
            </a:extLst>
          </p:cNvPr>
          <p:cNvGrpSpPr/>
          <p:nvPr/>
        </p:nvGrpSpPr>
        <p:grpSpPr>
          <a:xfrm>
            <a:off x="467544" y="494494"/>
            <a:ext cx="8064896" cy="4802928"/>
            <a:chOff x="467544" y="494494"/>
            <a:chExt cx="8064896" cy="4802928"/>
          </a:xfrm>
        </p:grpSpPr>
        <p:sp>
          <p:nvSpPr>
            <p:cNvPr id="34" name="Rectangle 33">
              <a:extLst>
                <a:ext uri="{FF2B5EF4-FFF2-40B4-BE49-F238E27FC236}">
                  <a16:creationId xmlns:a16="http://schemas.microsoft.com/office/drawing/2014/main" id="{ACEF165E-A0F2-D0DB-B58D-BABE10455506}"/>
                </a:ext>
              </a:extLst>
            </p:cNvPr>
            <p:cNvSpPr/>
            <p:nvPr/>
          </p:nvSpPr>
          <p:spPr>
            <a:xfrm>
              <a:off x="467544" y="2852936"/>
              <a:ext cx="8064896" cy="858914"/>
            </a:xfrm>
            <a:prstGeom prst="rect">
              <a:avLst/>
            </a:prstGeom>
            <a:solidFill>
              <a:sysClr val="window" lastClr="FFFFFF">
                <a:lumMod val="75000"/>
              </a:sysClr>
            </a:solidFill>
            <a:ln w="25400" cap="flat" cmpd="sng" algn="ctr">
              <a:solidFill>
                <a:sysClr val="windowText" lastClr="000000"/>
              </a:solidFill>
              <a:prstDash val="solid"/>
            </a:ln>
            <a:effectLst/>
          </p:spPr>
          <p:txBody>
            <a:bodyPr vert="vert27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Calibri"/>
                  <a:ea typeface="MS PGothic" pitchFamily="34" charset="-128"/>
                  <a:cs typeface="+mn-cs"/>
                </a:rPr>
                <a:t>Approach</a:t>
              </a:r>
              <a:endParaRPr kumimoji="0" lang="el-GR" sz="1300" b="1"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35" name="Rectangle 34">
              <a:extLst>
                <a:ext uri="{FF2B5EF4-FFF2-40B4-BE49-F238E27FC236}">
                  <a16:creationId xmlns:a16="http://schemas.microsoft.com/office/drawing/2014/main" id="{38C0F411-E83A-77A9-F87B-E3C3EFFFB532}"/>
                </a:ext>
              </a:extLst>
            </p:cNvPr>
            <p:cNvSpPr/>
            <p:nvPr/>
          </p:nvSpPr>
          <p:spPr>
            <a:xfrm>
              <a:off x="467544" y="494494"/>
              <a:ext cx="8064896" cy="2358442"/>
            </a:xfrm>
            <a:prstGeom prst="rect">
              <a:avLst/>
            </a:prstGeom>
            <a:solidFill>
              <a:sysClr val="window" lastClr="FFFFFF">
                <a:lumMod val="85000"/>
              </a:sysClr>
            </a:solidFill>
            <a:ln w="25400" cap="flat" cmpd="sng" algn="ctr">
              <a:solidFill>
                <a:sysClr val="windowText" lastClr="000000"/>
              </a:solidFill>
              <a:prstDash val="solid"/>
            </a:ln>
            <a:effectLst/>
          </p:spPr>
          <p:txBody>
            <a:bodyPr vert="vert27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black"/>
                  </a:solidFill>
                  <a:effectLst/>
                  <a:uLnTx/>
                  <a:uFillTx/>
                  <a:latin typeface="Calibri"/>
                  <a:ea typeface="MS PGothic" pitchFamily="34" charset="-128"/>
                  <a:cs typeface="+mn-cs"/>
                </a:rPr>
                <a:t>Role</a:t>
              </a:r>
              <a:endParaRPr kumimoji="0" lang="el-GR" sz="1500" b="1"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36" name="Rounded Rectangle 8">
              <a:extLst>
                <a:ext uri="{FF2B5EF4-FFF2-40B4-BE49-F238E27FC236}">
                  <a16:creationId xmlns:a16="http://schemas.microsoft.com/office/drawing/2014/main" id="{E753668A-F7FC-FE69-248B-F1D5914B951D}"/>
                </a:ext>
              </a:extLst>
            </p:cNvPr>
            <p:cNvSpPr/>
            <p:nvPr/>
          </p:nvSpPr>
          <p:spPr bwMode="auto">
            <a:xfrm>
              <a:off x="890671" y="2063242"/>
              <a:ext cx="2220391" cy="612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Static</a:t>
              </a:r>
            </a:p>
          </p:txBody>
        </p:sp>
        <p:sp>
          <p:nvSpPr>
            <p:cNvPr id="37" name="Rounded Rectangle 9">
              <a:extLst>
                <a:ext uri="{FF2B5EF4-FFF2-40B4-BE49-F238E27FC236}">
                  <a16:creationId xmlns:a16="http://schemas.microsoft.com/office/drawing/2014/main" id="{D2697CAE-D395-D8A6-958A-2D21198DE23E}"/>
                </a:ext>
              </a:extLst>
            </p:cNvPr>
            <p:cNvSpPr/>
            <p:nvPr/>
          </p:nvSpPr>
          <p:spPr bwMode="auto">
            <a:xfrm>
              <a:off x="6201675" y="2060848"/>
              <a:ext cx="2240417" cy="612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Adaptive</a:t>
              </a:r>
            </a:p>
          </p:txBody>
        </p:sp>
        <p:cxnSp>
          <p:nvCxnSpPr>
            <p:cNvPr id="38" name="Straight Arrow Connector 37">
              <a:extLst>
                <a:ext uri="{FF2B5EF4-FFF2-40B4-BE49-F238E27FC236}">
                  <a16:creationId xmlns:a16="http://schemas.microsoft.com/office/drawing/2014/main" id="{EFEEA29B-3130-33D6-FE5B-CE71509DEEE5}"/>
                </a:ext>
              </a:extLst>
            </p:cNvPr>
            <p:cNvCxnSpPr>
              <a:cxnSpLocks/>
              <a:stCxn id="36" idx="3"/>
              <a:endCxn id="37" idx="1"/>
            </p:cNvCxnSpPr>
            <p:nvPr/>
          </p:nvCxnSpPr>
          <p:spPr bwMode="auto">
            <a:xfrm flipV="1">
              <a:off x="3111062" y="2366848"/>
              <a:ext cx="3090613" cy="2394"/>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39" name="Rounded Rectangle 18">
              <a:extLst>
                <a:ext uri="{FF2B5EF4-FFF2-40B4-BE49-F238E27FC236}">
                  <a16:creationId xmlns:a16="http://schemas.microsoft.com/office/drawing/2014/main" id="{1F33501F-140F-C101-F869-C78174928311}"/>
                </a:ext>
              </a:extLst>
            </p:cNvPr>
            <p:cNvSpPr/>
            <p:nvPr/>
          </p:nvSpPr>
          <p:spPr bwMode="auto">
            <a:xfrm>
              <a:off x="6215220" y="2945684"/>
              <a:ext cx="2227843" cy="612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Based [Top-Down]</a:t>
              </a:r>
            </a:p>
          </p:txBody>
        </p:sp>
        <p:sp>
          <p:nvSpPr>
            <p:cNvPr id="40" name="Rounded Rectangle 19">
              <a:extLst>
                <a:ext uri="{FF2B5EF4-FFF2-40B4-BE49-F238E27FC236}">
                  <a16:creationId xmlns:a16="http://schemas.microsoft.com/office/drawing/2014/main" id="{B60D24C7-863C-399B-C289-B67E32C43D2D}"/>
                </a:ext>
              </a:extLst>
            </p:cNvPr>
            <p:cNvSpPr/>
            <p:nvPr/>
          </p:nvSpPr>
          <p:spPr bwMode="auto">
            <a:xfrm>
              <a:off x="890671" y="2945683"/>
              <a:ext cx="2214357" cy="612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Free [Bottom-Up]</a:t>
              </a:r>
            </a:p>
          </p:txBody>
        </p:sp>
        <p:cxnSp>
          <p:nvCxnSpPr>
            <p:cNvPr id="41" name="Straight Arrow Connector 40">
              <a:extLst>
                <a:ext uri="{FF2B5EF4-FFF2-40B4-BE49-F238E27FC236}">
                  <a16:creationId xmlns:a16="http://schemas.microsoft.com/office/drawing/2014/main" id="{71056BB8-85F2-0E95-4DD3-A0E16F17DE56}"/>
                </a:ext>
              </a:extLst>
            </p:cNvPr>
            <p:cNvCxnSpPr>
              <a:cxnSpLocks/>
              <a:stCxn id="39" idx="1"/>
              <a:endCxn id="40" idx="3"/>
            </p:cNvCxnSpPr>
            <p:nvPr/>
          </p:nvCxnSpPr>
          <p:spPr bwMode="auto">
            <a:xfrm flipH="1" flipV="1">
              <a:off x="3105028" y="3251683"/>
              <a:ext cx="3110192" cy="1"/>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42" name="Rounded Rectangle 22">
              <a:extLst>
                <a:ext uri="{FF2B5EF4-FFF2-40B4-BE49-F238E27FC236}">
                  <a16:creationId xmlns:a16="http://schemas.microsoft.com/office/drawing/2014/main" id="{58DAF60C-6783-01F4-E37E-848733D367DF}"/>
                </a:ext>
              </a:extLst>
            </p:cNvPr>
            <p:cNvSpPr/>
            <p:nvPr/>
          </p:nvSpPr>
          <p:spPr bwMode="auto">
            <a:xfrm>
              <a:off x="874440" y="587761"/>
              <a:ext cx="2220391"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prstClr val="white"/>
                  </a:solidFill>
                  <a:effectLst/>
                  <a:uLnTx/>
                  <a:uFillTx/>
                  <a:latin typeface="Calibri"/>
                  <a:ea typeface="MS PGothic" pitchFamily="34" charset="-128"/>
                  <a:cs typeface="+mn-cs"/>
                </a:rPr>
                <a:t>Behavior</a:t>
              </a:r>
              <a:endPar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43" name="Rounded Rectangle 23">
              <a:extLst>
                <a:ext uri="{FF2B5EF4-FFF2-40B4-BE49-F238E27FC236}">
                  <a16:creationId xmlns:a16="http://schemas.microsoft.com/office/drawing/2014/main" id="{81B7B697-8D8F-B2D6-0FEC-4216B1EAA5AE}"/>
                </a:ext>
              </a:extLst>
            </p:cNvPr>
            <p:cNvSpPr/>
            <p:nvPr/>
          </p:nvSpPr>
          <p:spPr bwMode="auto">
            <a:xfrm>
              <a:off x="6185444" y="584373"/>
              <a:ext cx="2253932" cy="61277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Experience</a:t>
              </a:r>
            </a:p>
          </p:txBody>
        </p:sp>
        <p:sp>
          <p:nvSpPr>
            <p:cNvPr id="44" name="Rectangle 43">
              <a:extLst>
                <a:ext uri="{FF2B5EF4-FFF2-40B4-BE49-F238E27FC236}">
                  <a16:creationId xmlns:a16="http://schemas.microsoft.com/office/drawing/2014/main" id="{18606ACD-1934-A0F0-58E3-E9D5D60AB741}"/>
                </a:ext>
              </a:extLst>
            </p:cNvPr>
            <p:cNvSpPr/>
            <p:nvPr/>
          </p:nvSpPr>
          <p:spPr>
            <a:xfrm>
              <a:off x="3704888" y="2063242"/>
              <a:ext cx="2014481" cy="612000"/>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 Player</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45" name="Rectangle 44">
              <a:extLst>
                <a:ext uri="{FF2B5EF4-FFF2-40B4-BE49-F238E27FC236}">
                  <a16:creationId xmlns:a16="http://schemas.microsoft.com/office/drawing/2014/main" id="{0E1798E8-658F-334B-AE64-8CFA5C9A0504}"/>
                </a:ext>
              </a:extLst>
            </p:cNvPr>
            <p:cNvSpPr/>
            <p:nvPr/>
          </p:nvSpPr>
          <p:spPr>
            <a:xfrm>
              <a:off x="3704888" y="2945684"/>
              <a:ext cx="2014481" cy="612000"/>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Model</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cxnSp>
          <p:nvCxnSpPr>
            <p:cNvPr id="46" name="Straight Arrow Connector 45">
              <a:extLst>
                <a:ext uri="{FF2B5EF4-FFF2-40B4-BE49-F238E27FC236}">
                  <a16:creationId xmlns:a16="http://schemas.microsoft.com/office/drawing/2014/main" id="{EF3A41B4-7FF5-2C86-B633-E41588B0A1AC}"/>
                </a:ext>
              </a:extLst>
            </p:cNvPr>
            <p:cNvCxnSpPr>
              <a:cxnSpLocks/>
              <a:stCxn id="42" idx="3"/>
              <a:endCxn id="43" idx="1"/>
            </p:cNvCxnSpPr>
            <p:nvPr/>
          </p:nvCxnSpPr>
          <p:spPr bwMode="auto">
            <a:xfrm flipV="1">
              <a:off x="3094831" y="890760"/>
              <a:ext cx="3090613" cy="3388"/>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47" name="Rectangle 46">
              <a:extLst>
                <a:ext uri="{FF2B5EF4-FFF2-40B4-BE49-F238E27FC236}">
                  <a16:creationId xmlns:a16="http://schemas.microsoft.com/office/drawing/2014/main" id="{661A24B3-1880-043B-5EAA-735659CFF879}"/>
                </a:ext>
              </a:extLst>
            </p:cNvPr>
            <p:cNvSpPr/>
            <p:nvPr/>
          </p:nvSpPr>
          <p:spPr>
            <a:xfrm>
              <a:off x="3688657" y="590117"/>
              <a:ext cx="2019240" cy="611203"/>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Goal</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48" name="Rounded Rectangle 22">
              <a:extLst>
                <a:ext uri="{FF2B5EF4-FFF2-40B4-BE49-F238E27FC236}">
                  <a16:creationId xmlns:a16="http://schemas.microsoft.com/office/drawing/2014/main" id="{AA6B25EF-35D2-6021-A609-690000ADFEAD}"/>
                </a:ext>
              </a:extLst>
            </p:cNvPr>
            <p:cNvSpPr/>
            <p:nvPr/>
          </p:nvSpPr>
          <p:spPr bwMode="auto">
            <a:xfrm>
              <a:off x="876477" y="1309973"/>
              <a:ext cx="2220391"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Analysis</a:t>
              </a:r>
            </a:p>
          </p:txBody>
        </p:sp>
        <p:sp>
          <p:nvSpPr>
            <p:cNvPr id="49" name="Rounded Rectangle 23">
              <a:extLst>
                <a:ext uri="{FF2B5EF4-FFF2-40B4-BE49-F238E27FC236}">
                  <a16:creationId xmlns:a16="http://schemas.microsoft.com/office/drawing/2014/main" id="{F9DAF2EA-04C5-58E4-CA1C-36DCB9C4F9AF}"/>
                </a:ext>
              </a:extLst>
            </p:cNvPr>
            <p:cNvSpPr/>
            <p:nvPr/>
          </p:nvSpPr>
          <p:spPr bwMode="auto">
            <a:xfrm>
              <a:off x="6187481" y="1306585"/>
              <a:ext cx="2253932" cy="61277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Design</a:t>
              </a:r>
            </a:p>
          </p:txBody>
        </p:sp>
        <p:cxnSp>
          <p:nvCxnSpPr>
            <p:cNvPr id="50" name="Straight Arrow Connector 49">
              <a:extLst>
                <a:ext uri="{FF2B5EF4-FFF2-40B4-BE49-F238E27FC236}">
                  <a16:creationId xmlns:a16="http://schemas.microsoft.com/office/drawing/2014/main" id="{70F80AF5-3843-07BB-C350-0F55C1A0763B}"/>
                </a:ext>
              </a:extLst>
            </p:cNvPr>
            <p:cNvCxnSpPr>
              <a:cxnSpLocks/>
              <a:stCxn id="48" idx="3"/>
              <a:endCxn id="49" idx="1"/>
            </p:cNvCxnSpPr>
            <p:nvPr/>
          </p:nvCxnSpPr>
          <p:spPr bwMode="auto">
            <a:xfrm flipV="1">
              <a:off x="3096868" y="1612972"/>
              <a:ext cx="3090613" cy="3388"/>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51" name="Rectangle 50">
              <a:extLst>
                <a:ext uri="{FF2B5EF4-FFF2-40B4-BE49-F238E27FC236}">
                  <a16:creationId xmlns:a16="http://schemas.microsoft.com/office/drawing/2014/main" id="{05A40C81-DD47-A841-00AA-5A50A06DB6C9}"/>
                </a:ext>
              </a:extLst>
            </p:cNvPr>
            <p:cNvSpPr/>
            <p:nvPr/>
          </p:nvSpPr>
          <p:spPr>
            <a:xfrm>
              <a:off x="3690694" y="1312329"/>
              <a:ext cx="2019240" cy="611203"/>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Designer</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52" name="Rectangle 51">
              <a:extLst>
                <a:ext uri="{FF2B5EF4-FFF2-40B4-BE49-F238E27FC236}">
                  <a16:creationId xmlns:a16="http://schemas.microsoft.com/office/drawing/2014/main" id="{2B80A48A-42F6-6588-55B9-1E5636CDB254}"/>
                </a:ext>
              </a:extLst>
            </p:cNvPr>
            <p:cNvSpPr/>
            <p:nvPr/>
          </p:nvSpPr>
          <p:spPr>
            <a:xfrm>
              <a:off x="467544" y="3711850"/>
              <a:ext cx="8064896" cy="1585572"/>
            </a:xfrm>
            <a:prstGeom prst="rect">
              <a:avLst/>
            </a:prstGeom>
            <a:solidFill>
              <a:sysClr val="window" lastClr="FFFFFF">
                <a:lumMod val="65000"/>
              </a:sysClr>
            </a:solidFill>
            <a:ln w="25400" cap="flat" cmpd="sng" algn="ctr">
              <a:solidFill>
                <a:sysClr val="windowText" lastClr="000000"/>
              </a:solidFill>
              <a:prstDash val="solid"/>
            </a:ln>
            <a:effectLst/>
          </p:spPr>
          <p:txBody>
            <a:bodyPr vert="vert27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black"/>
                  </a:solidFill>
                  <a:effectLst/>
                  <a:uLnTx/>
                  <a:uFillTx/>
                  <a:latin typeface="Calibri"/>
                  <a:ea typeface="MS PGothic" pitchFamily="34" charset="-128"/>
                  <a:cs typeface="+mn-cs"/>
                </a:rPr>
                <a:t>I/O</a:t>
              </a:r>
              <a:endParaRPr kumimoji="0" lang="el-GR" sz="1500" b="1"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53" name="Rounded Rectangle 18">
              <a:extLst>
                <a:ext uri="{FF2B5EF4-FFF2-40B4-BE49-F238E27FC236}">
                  <a16:creationId xmlns:a16="http://schemas.microsoft.com/office/drawing/2014/main" id="{E6B458E1-9087-BF40-53B7-BCD80AC08595}"/>
                </a:ext>
              </a:extLst>
            </p:cNvPr>
            <p:cNvSpPr/>
            <p:nvPr/>
          </p:nvSpPr>
          <p:spPr bwMode="auto">
            <a:xfrm>
              <a:off x="6215220" y="3783125"/>
              <a:ext cx="2227843" cy="612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Dynamic</a:t>
              </a:r>
            </a:p>
          </p:txBody>
        </p:sp>
        <p:sp>
          <p:nvSpPr>
            <p:cNvPr id="54" name="Rounded Rectangle 19">
              <a:extLst>
                <a:ext uri="{FF2B5EF4-FFF2-40B4-BE49-F238E27FC236}">
                  <a16:creationId xmlns:a16="http://schemas.microsoft.com/office/drawing/2014/main" id="{9E67A614-A399-4CBD-C5B6-0A0FED65998F}"/>
                </a:ext>
              </a:extLst>
            </p:cNvPr>
            <p:cNvSpPr/>
            <p:nvPr/>
          </p:nvSpPr>
          <p:spPr bwMode="auto">
            <a:xfrm>
              <a:off x="890671" y="3783124"/>
              <a:ext cx="2214357" cy="612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Static</a:t>
              </a:r>
            </a:p>
          </p:txBody>
        </p:sp>
        <p:cxnSp>
          <p:nvCxnSpPr>
            <p:cNvPr id="55" name="Straight Arrow Connector 54">
              <a:extLst>
                <a:ext uri="{FF2B5EF4-FFF2-40B4-BE49-F238E27FC236}">
                  <a16:creationId xmlns:a16="http://schemas.microsoft.com/office/drawing/2014/main" id="{5F0D7881-4305-C834-B070-3B3835D3170E}"/>
                </a:ext>
              </a:extLst>
            </p:cNvPr>
            <p:cNvCxnSpPr>
              <a:cxnSpLocks/>
              <a:stCxn id="53" idx="1"/>
              <a:endCxn id="54" idx="3"/>
            </p:cNvCxnSpPr>
            <p:nvPr/>
          </p:nvCxnSpPr>
          <p:spPr bwMode="auto">
            <a:xfrm flipH="1" flipV="1">
              <a:off x="3105028" y="4089124"/>
              <a:ext cx="3110192" cy="1"/>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56" name="Rectangle 55">
              <a:extLst>
                <a:ext uri="{FF2B5EF4-FFF2-40B4-BE49-F238E27FC236}">
                  <a16:creationId xmlns:a16="http://schemas.microsoft.com/office/drawing/2014/main" id="{32776357-5599-5ABC-34CE-5A0671AE7DB1}"/>
                </a:ext>
              </a:extLst>
            </p:cNvPr>
            <p:cNvSpPr/>
            <p:nvPr/>
          </p:nvSpPr>
          <p:spPr>
            <a:xfrm>
              <a:off x="3704888" y="3783125"/>
              <a:ext cx="2014481" cy="612000"/>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Observation</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57" name="Rounded Rectangle 18">
              <a:extLst>
                <a:ext uri="{FF2B5EF4-FFF2-40B4-BE49-F238E27FC236}">
                  <a16:creationId xmlns:a16="http://schemas.microsoft.com/office/drawing/2014/main" id="{0D86D43E-C6E2-0DBD-C74D-7146773D967D}"/>
                </a:ext>
              </a:extLst>
            </p:cNvPr>
            <p:cNvSpPr/>
            <p:nvPr/>
          </p:nvSpPr>
          <p:spPr bwMode="auto">
            <a:xfrm>
              <a:off x="6211533" y="4540077"/>
              <a:ext cx="2227843" cy="612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Subjective</a:t>
              </a:r>
            </a:p>
          </p:txBody>
        </p:sp>
        <p:sp>
          <p:nvSpPr>
            <p:cNvPr id="58" name="Rounded Rectangle 19">
              <a:extLst>
                <a:ext uri="{FF2B5EF4-FFF2-40B4-BE49-F238E27FC236}">
                  <a16:creationId xmlns:a16="http://schemas.microsoft.com/office/drawing/2014/main" id="{5629F425-F688-FD6C-B1C7-E2B99B3CE1D0}"/>
                </a:ext>
              </a:extLst>
            </p:cNvPr>
            <p:cNvSpPr/>
            <p:nvPr/>
          </p:nvSpPr>
          <p:spPr bwMode="auto">
            <a:xfrm>
              <a:off x="886984" y="4540076"/>
              <a:ext cx="2214357" cy="612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Objective</a:t>
              </a:r>
            </a:p>
          </p:txBody>
        </p:sp>
        <p:cxnSp>
          <p:nvCxnSpPr>
            <p:cNvPr id="59" name="Straight Arrow Connector 58">
              <a:extLst>
                <a:ext uri="{FF2B5EF4-FFF2-40B4-BE49-F238E27FC236}">
                  <a16:creationId xmlns:a16="http://schemas.microsoft.com/office/drawing/2014/main" id="{FB874DF8-B970-DBC5-3ED1-2531EA512BC4}"/>
                </a:ext>
              </a:extLst>
            </p:cNvPr>
            <p:cNvCxnSpPr>
              <a:cxnSpLocks/>
              <a:stCxn id="57" idx="1"/>
              <a:endCxn id="58" idx="3"/>
            </p:cNvCxnSpPr>
            <p:nvPr/>
          </p:nvCxnSpPr>
          <p:spPr bwMode="auto">
            <a:xfrm flipH="1" flipV="1">
              <a:off x="3101341" y="4846076"/>
              <a:ext cx="3110192" cy="1"/>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60" name="Rectangle 59">
              <a:extLst>
                <a:ext uri="{FF2B5EF4-FFF2-40B4-BE49-F238E27FC236}">
                  <a16:creationId xmlns:a16="http://schemas.microsoft.com/office/drawing/2014/main" id="{DA9F9186-CCFE-2852-FAE3-233639537A81}"/>
                </a:ext>
              </a:extLst>
            </p:cNvPr>
            <p:cNvSpPr/>
            <p:nvPr/>
          </p:nvSpPr>
          <p:spPr>
            <a:xfrm>
              <a:off x="3701201" y="4540077"/>
              <a:ext cx="2014481" cy="612000"/>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prstClr val="black"/>
                  </a:solidFill>
                  <a:effectLst/>
                  <a:uLnTx/>
                  <a:uFillTx/>
                  <a:latin typeface="Calibri"/>
                  <a:ea typeface="MS PGothic" pitchFamily="34" charset="-128"/>
                  <a:cs typeface="+mn-cs"/>
                </a:rPr>
                <a:t>Labeling</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grpSp>
    </p:spTree>
    <p:extLst>
      <p:ext uri="{BB962C8B-B14F-4D97-AF65-F5344CB8AC3E}">
        <p14:creationId xmlns:p14="http://schemas.microsoft.com/office/powerpoint/2010/main" val="3732159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8C6342-DFED-1427-1422-47605079E95C}"/>
              </a:ext>
            </a:extLst>
          </p:cNvPr>
          <p:cNvSpPr/>
          <p:nvPr/>
        </p:nvSpPr>
        <p:spPr>
          <a:xfrm>
            <a:off x="467544" y="494494"/>
            <a:ext cx="8064896" cy="2358442"/>
          </a:xfrm>
          <a:prstGeom prst="rect">
            <a:avLst/>
          </a:prstGeom>
          <a:solidFill>
            <a:sysClr val="window" lastClr="FFFFFF">
              <a:lumMod val="85000"/>
            </a:sysClr>
          </a:solidFill>
          <a:ln w="25400" cap="flat" cmpd="sng" algn="ctr">
            <a:solidFill>
              <a:sysClr val="windowText" lastClr="000000"/>
            </a:solidFill>
            <a:prstDash val="solid"/>
          </a:ln>
          <a:effectLst/>
        </p:spPr>
        <p:txBody>
          <a:bodyPr vert="vert27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black"/>
                </a:solidFill>
                <a:effectLst/>
                <a:uLnTx/>
                <a:uFillTx/>
                <a:latin typeface="Calibri"/>
                <a:ea typeface="MS PGothic" pitchFamily="34" charset="-128"/>
                <a:cs typeface="+mn-cs"/>
              </a:rPr>
              <a:t>Role</a:t>
            </a:r>
            <a:endParaRPr kumimoji="0" lang="el-GR" sz="1500" b="1"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8" name="Rounded Rectangle 8">
            <a:extLst>
              <a:ext uri="{FF2B5EF4-FFF2-40B4-BE49-F238E27FC236}">
                <a16:creationId xmlns:a16="http://schemas.microsoft.com/office/drawing/2014/main" id="{9580E546-F26B-85B9-354D-9E25E849983B}"/>
              </a:ext>
            </a:extLst>
          </p:cNvPr>
          <p:cNvSpPr/>
          <p:nvPr/>
        </p:nvSpPr>
        <p:spPr bwMode="auto">
          <a:xfrm>
            <a:off x="890671" y="2063242"/>
            <a:ext cx="2220391" cy="612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Static</a:t>
            </a:r>
          </a:p>
        </p:txBody>
      </p:sp>
      <p:sp>
        <p:nvSpPr>
          <p:cNvPr id="9" name="Rounded Rectangle 9">
            <a:extLst>
              <a:ext uri="{FF2B5EF4-FFF2-40B4-BE49-F238E27FC236}">
                <a16:creationId xmlns:a16="http://schemas.microsoft.com/office/drawing/2014/main" id="{DCFAD85C-C606-DCC3-622B-C460583E73D0}"/>
              </a:ext>
            </a:extLst>
          </p:cNvPr>
          <p:cNvSpPr/>
          <p:nvPr/>
        </p:nvSpPr>
        <p:spPr bwMode="auto">
          <a:xfrm>
            <a:off x="6201675" y="2060848"/>
            <a:ext cx="2240417" cy="612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Adaptive</a:t>
            </a:r>
          </a:p>
        </p:txBody>
      </p:sp>
      <p:cxnSp>
        <p:nvCxnSpPr>
          <p:cNvPr id="10" name="Straight Arrow Connector 9">
            <a:extLst>
              <a:ext uri="{FF2B5EF4-FFF2-40B4-BE49-F238E27FC236}">
                <a16:creationId xmlns:a16="http://schemas.microsoft.com/office/drawing/2014/main" id="{9FAB3C2C-6AD1-94FA-6C74-650FF9540CAB}"/>
              </a:ext>
            </a:extLst>
          </p:cNvPr>
          <p:cNvCxnSpPr>
            <a:cxnSpLocks/>
            <a:stCxn id="8" idx="3"/>
            <a:endCxn id="9" idx="1"/>
          </p:cNvCxnSpPr>
          <p:nvPr/>
        </p:nvCxnSpPr>
        <p:spPr bwMode="auto">
          <a:xfrm flipV="1">
            <a:off x="3111062" y="2366848"/>
            <a:ext cx="3090613" cy="2394"/>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14" name="Rounded Rectangle 22">
            <a:extLst>
              <a:ext uri="{FF2B5EF4-FFF2-40B4-BE49-F238E27FC236}">
                <a16:creationId xmlns:a16="http://schemas.microsoft.com/office/drawing/2014/main" id="{6A8CC1BE-ADA6-3E31-6287-7B5C2FC8F911}"/>
              </a:ext>
            </a:extLst>
          </p:cNvPr>
          <p:cNvSpPr/>
          <p:nvPr/>
        </p:nvSpPr>
        <p:spPr bwMode="auto">
          <a:xfrm>
            <a:off x="874440" y="587761"/>
            <a:ext cx="2220391"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prstClr val="white"/>
                </a:solidFill>
                <a:effectLst/>
                <a:uLnTx/>
                <a:uFillTx/>
                <a:latin typeface="Calibri"/>
                <a:ea typeface="MS PGothic" pitchFamily="34" charset="-128"/>
                <a:cs typeface="+mn-cs"/>
              </a:rPr>
              <a:t>Behavior</a:t>
            </a:r>
            <a:endPar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15" name="Rounded Rectangle 23">
            <a:extLst>
              <a:ext uri="{FF2B5EF4-FFF2-40B4-BE49-F238E27FC236}">
                <a16:creationId xmlns:a16="http://schemas.microsoft.com/office/drawing/2014/main" id="{4ED4FAE5-299B-B310-C962-0398EBE516F6}"/>
              </a:ext>
            </a:extLst>
          </p:cNvPr>
          <p:cNvSpPr/>
          <p:nvPr/>
        </p:nvSpPr>
        <p:spPr bwMode="auto">
          <a:xfrm>
            <a:off x="6185444" y="584373"/>
            <a:ext cx="2253932" cy="61277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Experience</a:t>
            </a:r>
          </a:p>
        </p:txBody>
      </p:sp>
      <p:sp>
        <p:nvSpPr>
          <p:cNvPr id="16" name="Rectangle 15">
            <a:extLst>
              <a:ext uri="{FF2B5EF4-FFF2-40B4-BE49-F238E27FC236}">
                <a16:creationId xmlns:a16="http://schemas.microsoft.com/office/drawing/2014/main" id="{5CACBDBF-78E0-D725-E039-282D7DF1C771}"/>
              </a:ext>
            </a:extLst>
          </p:cNvPr>
          <p:cNvSpPr/>
          <p:nvPr/>
        </p:nvSpPr>
        <p:spPr>
          <a:xfrm>
            <a:off x="3704888" y="2063242"/>
            <a:ext cx="2014481" cy="612000"/>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 Player</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cxnSp>
        <p:nvCxnSpPr>
          <p:cNvPr id="18" name="Straight Arrow Connector 17">
            <a:extLst>
              <a:ext uri="{FF2B5EF4-FFF2-40B4-BE49-F238E27FC236}">
                <a16:creationId xmlns:a16="http://schemas.microsoft.com/office/drawing/2014/main" id="{8C657F77-9BC9-5903-996B-C1B423276F6D}"/>
              </a:ext>
            </a:extLst>
          </p:cNvPr>
          <p:cNvCxnSpPr>
            <a:cxnSpLocks/>
            <a:stCxn id="14" idx="3"/>
            <a:endCxn id="15" idx="1"/>
          </p:cNvCxnSpPr>
          <p:nvPr/>
        </p:nvCxnSpPr>
        <p:spPr bwMode="auto">
          <a:xfrm flipV="1">
            <a:off x="3094831" y="890760"/>
            <a:ext cx="3090613" cy="3388"/>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19" name="Rectangle 18">
            <a:extLst>
              <a:ext uri="{FF2B5EF4-FFF2-40B4-BE49-F238E27FC236}">
                <a16:creationId xmlns:a16="http://schemas.microsoft.com/office/drawing/2014/main" id="{9926CC16-A404-7A73-6814-4E00CEFC9CA8}"/>
              </a:ext>
            </a:extLst>
          </p:cNvPr>
          <p:cNvSpPr/>
          <p:nvPr/>
        </p:nvSpPr>
        <p:spPr>
          <a:xfrm>
            <a:off x="3688657" y="590117"/>
            <a:ext cx="2019240" cy="611203"/>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Goal</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20" name="Rounded Rectangle 22">
            <a:extLst>
              <a:ext uri="{FF2B5EF4-FFF2-40B4-BE49-F238E27FC236}">
                <a16:creationId xmlns:a16="http://schemas.microsoft.com/office/drawing/2014/main" id="{8CED7E77-7123-2D83-DCA5-13BCEE7B2CCC}"/>
              </a:ext>
            </a:extLst>
          </p:cNvPr>
          <p:cNvSpPr/>
          <p:nvPr/>
        </p:nvSpPr>
        <p:spPr bwMode="auto">
          <a:xfrm>
            <a:off x="876477" y="1309973"/>
            <a:ext cx="2220391"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Analysis</a:t>
            </a:r>
          </a:p>
        </p:txBody>
      </p:sp>
      <p:sp>
        <p:nvSpPr>
          <p:cNvPr id="21" name="Rounded Rectangle 23">
            <a:extLst>
              <a:ext uri="{FF2B5EF4-FFF2-40B4-BE49-F238E27FC236}">
                <a16:creationId xmlns:a16="http://schemas.microsoft.com/office/drawing/2014/main" id="{9F42A6B0-9CE2-F0A6-E3B5-88D419EC56CC}"/>
              </a:ext>
            </a:extLst>
          </p:cNvPr>
          <p:cNvSpPr/>
          <p:nvPr/>
        </p:nvSpPr>
        <p:spPr bwMode="auto">
          <a:xfrm>
            <a:off x="6187481" y="1306585"/>
            <a:ext cx="2253932" cy="61277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Design</a:t>
            </a:r>
          </a:p>
        </p:txBody>
      </p:sp>
      <p:cxnSp>
        <p:nvCxnSpPr>
          <p:cNvPr id="22" name="Straight Arrow Connector 21">
            <a:extLst>
              <a:ext uri="{FF2B5EF4-FFF2-40B4-BE49-F238E27FC236}">
                <a16:creationId xmlns:a16="http://schemas.microsoft.com/office/drawing/2014/main" id="{B82E38BD-4B55-7D5D-2AC0-59874DBAEFE5}"/>
              </a:ext>
            </a:extLst>
          </p:cNvPr>
          <p:cNvCxnSpPr>
            <a:cxnSpLocks/>
            <a:stCxn id="20" idx="3"/>
            <a:endCxn id="21" idx="1"/>
          </p:cNvCxnSpPr>
          <p:nvPr/>
        </p:nvCxnSpPr>
        <p:spPr bwMode="auto">
          <a:xfrm flipV="1">
            <a:off x="3096868" y="1612972"/>
            <a:ext cx="3090613" cy="3388"/>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23" name="Rectangle 22">
            <a:extLst>
              <a:ext uri="{FF2B5EF4-FFF2-40B4-BE49-F238E27FC236}">
                <a16:creationId xmlns:a16="http://schemas.microsoft.com/office/drawing/2014/main" id="{236DDDB5-7289-3B46-0CD3-E8E0DDE5E976}"/>
              </a:ext>
            </a:extLst>
          </p:cNvPr>
          <p:cNvSpPr/>
          <p:nvPr/>
        </p:nvSpPr>
        <p:spPr>
          <a:xfrm>
            <a:off x="3690694" y="1312329"/>
            <a:ext cx="2019240" cy="611203"/>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Designer</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616581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618761" y="265212"/>
          <a:ext cx="7841671"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179512" y="4987775"/>
            <a:ext cx="8784976" cy="341632"/>
          </a:xfrm>
          <a:prstGeom prst="rect">
            <a:avLst/>
          </a:prstGeom>
        </p:spPr>
        <p:txBody>
          <a:bodyPr wrap="square">
            <a:spAutoFit/>
          </a:bodyPr>
          <a:lstStyle/>
          <a:p>
            <a:pPr marL="0" marR="0" lvl="0" indent="0" algn="ctr" defTabSz="411480" rtl="0" eaLnBrk="1" fontAlgn="base" latinLnBrk="0" hangingPunct="1">
              <a:lnSpc>
                <a:spcPct val="100000"/>
              </a:lnSpc>
              <a:spcBef>
                <a:spcPct val="0"/>
              </a:spcBef>
              <a:spcAft>
                <a:spcPct val="0"/>
              </a:spcAft>
              <a:buClrTx/>
              <a:buSzTx/>
              <a:buFontTx/>
              <a:buNone/>
              <a:tabLst/>
              <a:defRPr/>
            </a:pPr>
            <a:r>
              <a:rPr kumimoji="0" lang="en-GB" sz="1620" b="0" i="0" u="none" strike="noStrike" kern="1200" cap="none" spc="0" normalizeH="0" baseline="0" noProof="0" dirty="0">
                <a:ln>
                  <a:noFill/>
                </a:ln>
                <a:solidFill>
                  <a:prstClr val="black"/>
                </a:solidFill>
                <a:effectLst/>
                <a:uLnTx/>
                <a:uFillTx/>
                <a:latin typeface="Calibri"/>
                <a:ea typeface="ＭＳ Ｐゴシック" pitchFamily="34" charset="-128"/>
                <a:cs typeface="+mn-cs"/>
              </a:rPr>
              <a:t>G. N. </a:t>
            </a:r>
            <a:r>
              <a:rPr kumimoji="0" lang="en-GB" sz="162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Yannakakis</a:t>
            </a:r>
            <a:r>
              <a:rPr kumimoji="0" lang="en-GB" sz="162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and J. </a:t>
            </a:r>
            <a:r>
              <a:rPr kumimoji="0" lang="en-GB" sz="162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Togelius</a:t>
            </a:r>
            <a:r>
              <a:rPr kumimoji="0" lang="en-GB" sz="162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a:t>
            </a:r>
            <a:r>
              <a:rPr kumimoji="0" lang="en-GB" sz="1620" b="1" i="0" u="none" strike="noStrike" kern="1200" cap="none" spc="0" normalizeH="0" baseline="0" noProof="0" dirty="0">
                <a:ln>
                  <a:noFill/>
                </a:ln>
                <a:solidFill>
                  <a:prstClr val="black"/>
                </a:solidFill>
                <a:effectLst/>
                <a:uLnTx/>
                <a:uFillTx/>
                <a:latin typeface="Calibri"/>
                <a:ea typeface="ＭＳ Ｐゴシック" pitchFamily="34" charset="-128"/>
                <a:cs typeface="+mn-cs"/>
              </a:rPr>
              <a:t>Artificial Intelligence and Games</a:t>
            </a:r>
            <a:r>
              <a:rPr kumimoji="0" lang="en-GB" sz="162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Springer Nature, 2025.</a:t>
            </a:r>
          </a:p>
        </p:txBody>
      </p:sp>
      <p:pic>
        <p:nvPicPr>
          <p:cNvPr id="4" name="Picture 6" descr="ÎÏÎ¿ÏÎ­Î»ÎµÏÎ¼Î± ÎµÎ¹ÎºÏÎ½Î±Ï Î³Î¹Î± game analytics maximizing the value of player da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8325" y="394826"/>
            <a:ext cx="1576916" cy="2362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10" descr="Book cover">
            <a:extLst>
              <a:ext uri="{FF2B5EF4-FFF2-40B4-BE49-F238E27FC236}">
                <a16:creationId xmlns:a16="http://schemas.microsoft.com/office/drawing/2014/main" id="{9F24D958-FE51-AC55-273D-1D1B6DC4EF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6296" y="2226940"/>
            <a:ext cx="1588700" cy="22318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790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6674C21-D918-2EC5-7915-14D3A73AD889}"/>
              </a:ext>
            </a:extLst>
          </p:cNvPr>
          <p:cNvGraphicFramePr>
            <a:graphicFrameLocks noGrp="1"/>
          </p:cNvGraphicFramePr>
          <p:nvPr/>
        </p:nvGraphicFramePr>
        <p:xfrm>
          <a:off x="329803" y="193204"/>
          <a:ext cx="5130000" cy="1944216"/>
        </p:xfrm>
        <a:graphic>
          <a:graphicData uri="http://schemas.openxmlformats.org/drawingml/2006/table">
            <a:tbl>
              <a:tblPr firstRow="1" bandRow="1">
                <a:effectLst/>
                <a:tableStyleId>{5940675A-B579-460E-94D1-54222C63F5DA}</a:tableStyleId>
              </a:tblPr>
              <a:tblGrid>
                <a:gridCol w="270000">
                  <a:extLst>
                    <a:ext uri="{9D8B030D-6E8A-4147-A177-3AD203B41FA5}">
                      <a16:colId xmlns:a16="http://schemas.microsoft.com/office/drawing/2014/main" val="20000"/>
                    </a:ext>
                  </a:extLst>
                </a:gridCol>
                <a:gridCol w="2430000">
                  <a:extLst>
                    <a:ext uri="{9D8B030D-6E8A-4147-A177-3AD203B41FA5}">
                      <a16:colId xmlns:a16="http://schemas.microsoft.com/office/drawing/2014/main" val="20001"/>
                    </a:ext>
                  </a:extLst>
                </a:gridCol>
                <a:gridCol w="2430000">
                  <a:extLst>
                    <a:ext uri="{9D8B030D-6E8A-4147-A177-3AD203B41FA5}">
                      <a16:colId xmlns:a16="http://schemas.microsoft.com/office/drawing/2014/main" val="20002"/>
                    </a:ext>
                  </a:extLst>
                </a:gridCol>
              </a:tblGrid>
              <a:tr h="342900">
                <a:tc>
                  <a:txBody>
                    <a:bodyPr/>
                    <a:lstStyle/>
                    <a:p>
                      <a:pPr algn="ctr"/>
                      <a:endParaRPr lang="en-US" sz="1800" noProof="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noProof="0" dirty="0"/>
                        <a:t>Behavior</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noProof="0" dirty="0"/>
                        <a:t>Experience </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01316">
                <a:tc>
                  <a:txBody>
                    <a:bodyPr/>
                    <a:lstStyle/>
                    <a:p>
                      <a:pPr algn="ctr"/>
                      <a:endParaRPr lang="en-US" sz="1800" noProof="0" dirty="0"/>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b="0" baseline="0" noProof="0" dirty="0">
                        <a:solidFill>
                          <a:schemeClr val="tx1"/>
                        </a:solidFill>
                      </a:endParaRPr>
                    </a:p>
                    <a:p>
                      <a:pPr algn="ctr"/>
                      <a:r>
                        <a:rPr lang="en-US" sz="1400" i="0" noProof="0" dirty="0"/>
                        <a:t>Churn Prediction</a:t>
                      </a:r>
                    </a:p>
                    <a:p>
                      <a:pPr algn="ctr"/>
                      <a:r>
                        <a:rPr lang="en-US" sz="1400" i="0" noProof="0" dirty="0"/>
                        <a:t>Toxicity and Cheat Detection</a:t>
                      </a:r>
                    </a:p>
                    <a:p>
                      <a:pPr algn="ctr"/>
                      <a:r>
                        <a:rPr lang="en-US" sz="1400" i="0" noProof="0" dirty="0"/>
                        <a:t>Skill Stratification </a:t>
                      </a:r>
                    </a:p>
                    <a:p>
                      <a:pPr algn="ctr"/>
                      <a:endParaRPr lang="en-US" sz="1400" i="1"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Examples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noProof="0" dirty="0">
                          <a:solidFill>
                            <a:schemeClr val="tx1"/>
                          </a:solidFill>
                        </a:rPr>
                        <a:t>TrueSkill</a:t>
                      </a:r>
                      <a:r>
                        <a:rPr lang="en-US" sz="1200" b="0" i="1" noProof="0" dirty="0">
                          <a:solidFill>
                            <a:schemeClr val="tx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noProof="0" dirty="0">
                          <a:solidFill>
                            <a:schemeClr val="tx1"/>
                          </a:solidFill>
                        </a:rPr>
                        <a:t>Toxicity Detection in</a:t>
                      </a:r>
                      <a:r>
                        <a:rPr lang="en-US" sz="1200" b="0" i="1" noProof="0" dirty="0">
                          <a:solidFill>
                            <a:schemeClr val="tx1"/>
                          </a:solidFill>
                        </a:rPr>
                        <a:t> For Honor</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alpha val="3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b="1" noProof="0" dirty="0"/>
                    </a:p>
                    <a:p>
                      <a:pPr algn="ctr"/>
                      <a:r>
                        <a:rPr lang="en-US" sz="1400" i="0" noProof="0" dirty="0"/>
                        <a:t>Player Motivations</a:t>
                      </a:r>
                    </a:p>
                    <a:p>
                      <a:pPr algn="ctr"/>
                      <a:r>
                        <a:rPr lang="en-US" sz="1400" i="0" noProof="0" dirty="0"/>
                        <a:t>Viewer and Player Engagement</a:t>
                      </a:r>
                    </a:p>
                    <a:p>
                      <a:pPr algn="ctr"/>
                      <a:r>
                        <a:rPr lang="en-US" sz="1400" i="0" noProof="0" dirty="0"/>
                        <a:t>Experience Stratification</a:t>
                      </a:r>
                    </a:p>
                    <a:p>
                      <a:pPr algn="ctr"/>
                      <a:endParaRPr lang="en-US" sz="1400" i="1"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Examples</a:t>
                      </a:r>
                    </a:p>
                    <a:p>
                      <a:pPr algn="ctr"/>
                      <a:r>
                        <a:rPr lang="en-US" sz="1200" i="0" noProof="0" dirty="0"/>
                        <a:t>Motivation Profiles in </a:t>
                      </a:r>
                    </a:p>
                    <a:p>
                      <a:pPr algn="ctr"/>
                      <a:r>
                        <a:rPr lang="en-US" sz="1200" i="1" noProof="0" dirty="0"/>
                        <a:t>Tom Clancy’s The Division</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00000">
                        <a:alpha val="30000"/>
                      </a:srgbClr>
                    </a:solidFill>
                  </a:tcPr>
                </a:tc>
                <a:extLst>
                  <a:ext uri="{0D108BD9-81ED-4DB2-BD59-A6C34878D82A}">
                    <a16:rowId xmlns:a16="http://schemas.microsoft.com/office/drawing/2014/main" val="10001"/>
                  </a:ext>
                </a:extLst>
              </a:tr>
            </a:tbl>
          </a:graphicData>
        </a:graphic>
      </p:graphicFrame>
      <p:sp>
        <p:nvSpPr>
          <p:cNvPr id="3" name="Rounded Rectangle 23">
            <a:extLst>
              <a:ext uri="{FF2B5EF4-FFF2-40B4-BE49-F238E27FC236}">
                <a16:creationId xmlns:a16="http://schemas.microsoft.com/office/drawing/2014/main" id="{BC67C6C1-56FB-4972-A5F5-486993859DA5}"/>
              </a:ext>
            </a:extLst>
          </p:cNvPr>
          <p:cNvSpPr/>
          <p:nvPr/>
        </p:nvSpPr>
        <p:spPr bwMode="auto">
          <a:xfrm>
            <a:off x="3036078" y="72299"/>
            <a:ext cx="2430000" cy="432048"/>
          </a:xfrm>
          <a:prstGeom prst="roundRect">
            <a:avLst/>
          </a:prstGeom>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Experience</a:t>
            </a:r>
          </a:p>
        </p:txBody>
      </p:sp>
      <p:sp>
        <p:nvSpPr>
          <p:cNvPr id="7" name="Rounded Rectangle 22">
            <a:extLst>
              <a:ext uri="{FF2B5EF4-FFF2-40B4-BE49-F238E27FC236}">
                <a16:creationId xmlns:a16="http://schemas.microsoft.com/office/drawing/2014/main" id="{A6825886-BFCB-2BD8-4D5C-3BC0525D62CD}"/>
              </a:ext>
            </a:extLst>
          </p:cNvPr>
          <p:cNvSpPr/>
          <p:nvPr/>
        </p:nvSpPr>
        <p:spPr bwMode="auto">
          <a:xfrm>
            <a:off x="594130" y="72299"/>
            <a:ext cx="2430000" cy="432048"/>
          </a:xfrm>
          <a:prstGeom prst="roundRect">
            <a:avLst/>
          </a:prstGeom>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Behavior</a:t>
            </a:r>
          </a:p>
        </p:txBody>
      </p:sp>
      <p:sp>
        <p:nvSpPr>
          <p:cNvPr id="11" name="Rounded Rectangle 22">
            <a:extLst>
              <a:ext uri="{FF2B5EF4-FFF2-40B4-BE49-F238E27FC236}">
                <a16:creationId xmlns:a16="http://schemas.microsoft.com/office/drawing/2014/main" id="{14D34BA2-79C4-A3DE-4D56-89FEE83AE170}"/>
              </a:ext>
            </a:extLst>
          </p:cNvPr>
          <p:cNvSpPr/>
          <p:nvPr/>
        </p:nvSpPr>
        <p:spPr bwMode="auto">
          <a:xfrm rot="16200000">
            <a:off x="-471395" y="1120197"/>
            <a:ext cx="1602398" cy="432048"/>
          </a:xfrm>
          <a:prstGeom prst="roundRect">
            <a:avLst/>
          </a:prstGeom>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Analysis</a:t>
            </a:r>
          </a:p>
        </p:txBody>
      </p:sp>
      <p:pic>
        <p:nvPicPr>
          <p:cNvPr id="16" name="Picture 6" descr="Pre-purchase &lt;b&gt;Forza Motorsport&lt;/b&gt; on Steam">
            <a:extLst>
              <a:ext uri="{FF2B5EF4-FFF2-40B4-BE49-F238E27FC236}">
                <a16:creationId xmlns:a16="http://schemas.microsoft.com/office/drawing/2014/main" id="{3345B3B1-C33C-4F24-FFEE-9CAE984D1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201" y="3898186"/>
            <a:ext cx="3010996" cy="1604852"/>
          </a:xfrm>
          <a:prstGeom prst="rect">
            <a:avLst/>
          </a:prstGeom>
          <a:ln w="38100">
            <a:solidFill>
              <a:schemeClr val="tx2"/>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E1BE749-90CE-B36A-7BC7-F9BE4CD32C8B}"/>
              </a:ext>
            </a:extLst>
          </p:cNvPr>
          <p:cNvPicPr>
            <a:picLocks noChangeAspect="1"/>
          </p:cNvPicPr>
          <p:nvPr/>
        </p:nvPicPr>
        <p:blipFill>
          <a:blip r:embed="rId4"/>
          <a:stretch>
            <a:fillRect/>
          </a:stretch>
        </p:blipFill>
        <p:spPr>
          <a:xfrm>
            <a:off x="5806691" y="2137420"/>
            <a:ext cx="3007506" cy="1624233"/>
          </a:xfrm>
          <a:prstGeom prst="rect">
            <a:avLst/>
          </a:prstGeom>
          <a:ln w="38100">
            <a:solidFill>
              <a:schemeClr val="tx2"/>
            </a:solidFill>
          </a:ln>
          <a:effectLst>
            <a:outerShdw blurRad="292100" dist="139700" dir="2700000" algn="tl" rotWithShape="0">
              <a:srgbClr val="333333">
                <a:alpha val="65000"/>
              </a:srgbClr>
            </a:outerShdw>
          </a:effectLst>
        </p:spPr>
      </p:pic>
      <p:pic>
        <p:nvPicPr>
          <p:cNvPr id="17" name="Picture 2" descr="&lt;b&gt;TrueSkill&lt;/b&gt; — &lt;b&gt;trueskill&lt;/b&gt; 0.4.5 documentation">
            <a:extLst>
              <a:ext uri="{FF2B5EF4-FFF2-40B4-BE49-F238E27FC236}">
                <a16:creationId xmlns:a16="http://schemas.microsoft.com/office/drawing/2014/main" id="{91CB54BB-AD92-D5C9-8157-AA7FD929B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4441676"/>
            <a:ext cx="936105" cy="936105"/>
          </a:xfrm>
          <a:prstGeom prst="rect">
            <a:avLst/>
          </a:prstGeom>
          <a:ln w="38100">
            <a:solidFill>
              <a:schemeClr val="tx2"/>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C57510F-D4AA-32C6-27ED-697FF48C84FF}"/>
              </a:ext>
            </a:extLst>
          </p:cNvPr>
          <p:cNvPicPr>
            <a:picLocks noChangeAspect="1"/>
          </p:cNvPicPr>
          <p:nvPr/>
        </p:nvPicPr>
        <p:blipFill>
          <a:blip r:embed="rId6"/>
          <a:stretch>
            <a:fillRect/>
          </a:stretch>
        </p:blipFill>
        <p:spPr>
          <a:xfrm>
            <a:off x="5806691" y="121196"/>
            <a:ext cx="3007506" cy="1879691"/>
          </a:xfrm>
          <a:prstGeom prst="rect">
            <a:avLst/>
          </a:prstGeom>
          <a:ln w="38100">
            <a:solidFill>
              <a:srgbClr val="C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27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53D8C47-33D8-43D9-4473-EA0DC9DB56B0}"/>
              </a:ext>
            </a:extLst>
          </p:cNvPr>
          <p:cNvGraphicFramePr>
            <a:graphicFrameLocks noGrp="1"/>
          </p:cNvGraphicFramePr>
          <p:nvPr/>
        </p:nvGraphicFramePr>
        <p:xfrm>
          <a:off x="329803" y="193204"/>
          <a:ext cx="5130000" cy="3475836"/>
        </p:xfrm>
        <a:graphic>
          <a:graphicData uri="http://schemas.openxmlformats.org/drawingml/2006/table">
            <a:tbl>
              <a:tblPr firstRow="1" bandRow="1">
                <a:effectLst/>
                <a:tableStyleId>{5940675A-B579-460E-94D1-54222C63F5DA}</a:tableStyleId>
              </a:tblPr>
              <a:tblGrid>
                <a:gridCol w="270000">
                  <a:extLst>
                    <a:ext uri="{9D8B030D-6E8A-4147-A177-3AD203B41FA5}">
                      <a16:colId xmlns:a16="http://schemas.microsoft.com/office/drawing/2014/main" val="20000"/>
                    </a:ext>
                  </a:extLst>
                </a:gridCol>
                <a:gridCol w="2430000">
                  <a:extLst>
                    <a:ext uri="{9D8B030D-6E8A-4147-A177-3AD203B41FA5}">
                      <a16:colId xmlns:a16="http://schemas.microsoft.com/office/drawing/2014/main" val="20001"/>
                    </a:ext>
                  </a:extLst>
                </a:gridCol>
                <a:gridCol w="2430000">
                  <a:extLst>
                    <a:ext uri="{9D8B030D-6E8A-4147-A177-3AD203B41FA5}">
                      <a16:colId xmlns:a16="http://schemas.microsoft.com/office/drawing/2014/main" val="20002"/>
                    </a:ext>
                  </a:extLst>
                </a:gridCol>
              </a:tblGrid>
              <a:tr h="342900">
                <a:tc>
                  <a:txBody>
                    <a:bodyPr/>
                    <a:lstStyle/>
                    <a:p>
                      <a:pPr algn="ctr"/>
                      <a:endParaRPr lang="en-US" sz="1800" noProof="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noProof="0" dirty="0"/>
                        <a:t>Behavior</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noProof="0" dirty="0"/>
                        <a:t>Experience </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01316">
                <a:tc>
                  <a:txBody>
                    <a:bodyPr/>
                    <a:lstStyle/>
                    <a:p>
                      <a:pPr algn="ctr"/>
                      <a:endParaRPr lang="en-US" sz="1800" noProof="0" dirty="0"/>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b="0" baseline="0" noProof="0" dirty="0">
                        <a:solidFill>
                          <a:schemeClr val="tx1"/>
                        </a:solidFill>
                      </a:endParaRPr>
                    </a:p>
                    <a:p>
                      <a:pPr algn="ctr"/>
                      <a:r>
                        <a:rPr lang="en-US" sz="1400" i="0" noProof="0" dirty="0"/>
                        <a:t>Churn Prediction</a:t>
                      </a:r>
                    </a:p>
                    <a:p>
                      <a:pPr algn="ctr"/>
                      <a:r>
                        <a:rPr lang="en-US" sz="1400" i="0" noProof="0" dirty="0"/>
                        <a:t>Toxicity and Cheat Detection</a:t>
                      </a:r>
                    </a:p>
                    <a:p>
                      <a:pPr algn="ctr"/>
                      <a:r>
                        <a:rPr lang="en-US" sz="1400" i="0" noProof="0" dirty="0"/>
                        <a:t>Skill Stratification </a:t>
                      </a:r>
                    </a:p>
                    <a:p>
                      <a:pPr algn="ctr"/>
                      <a:endParaRPr lang="en-US" sz="1400" i="1"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Examples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noProof="0" dirty="0">
                          <a:solidFill>
                            <a:schemeClr val="tx1"/>
                          </a:solidFill>
                        </a:rPr>
                        <a:t>TrueSkill</a:t>
                      </a:r>
                      <a:r>
                        <a:rPr lang="en-US" sz="1200" b="0" i="1" noProof="0" dirty="0">
                          <a:solidFill>
                            <a:schemeClr val="tx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noProof="0" dirty="0">
                          <a:solidFill>
                            <a:schemeClr val="tx1"/>
                          </a:solidFill>
                        </a:rPr>
                        <a:t>Toxicity Detection in</a:t>
                      </a:r>
                      <a:r>
                        <a:rPr lang="en-US" sz="1200" b="0" i="1" noProof="0" dirty="0">
                          <a:solidFill>
                            <a:schemeClr val="tx1"/>
                          </a:solidFill>
                        </a:rPr>
                        <a:t> For Honor</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alpha val="3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b="1" noProof="0" dirty="0"/>
                    </a:p>
                    <a:p>
                      <a:pPr algn="ctr"/>
                      <a:r>
                        <a:rPr lang="en-US" sz="1400" i="0" noProof="0" dirty="0"/>
                        <a:t>Player Motivations</a:t>
                      </a:r>
                    </a:p>
                    <a:p>
                      <a:pPr algn="ctr"/>
                      <a:r>
                        <a:rPr lang="en-US" sz="1400" i="0" noProof="0" dirty="0"/>
                        <a:t>Viewer and Player Engagement</a:t>
                      </a:r>
                    </a:p>
                    <a:p>
                      <a:pPr algn="ctr"/>
                      <a:r>
                        <a:rPr lang="en-US" sz="1400" i="0" noProof="0" dirty="0"/>
                        <a:t>Experience Stratification</a:t>
                      </a:r>
                    </a:p>
                    <a:p>
                      <a:pPr algn="ctr"/>
                      <a:endParaRPr lang="en-US" sz="1400" i="1"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Examples</a:t>
                      </a:r>
                    </a:p>
                    <a:p>
                      <a:pPr algn="ctr"/>
                      <a:r>
                        <a:rPr lang="en-US" sz="1200" i="0" noProof="0" dirty="0"/>
                        <a:t>Motivation Profiles in </a:t>
                      </a:r>
                    </a:p>
                    <a:p>
                      <a:pPr algn="ctr"/>
                      <a:r>
                        <a:rPr lang="en-US" sz="1200" i="1" noProof="0" dirty="0"/>
                        <a:t>Tom Clancy’s The Division</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00000">
                        <a:alpha val="30000"/>
                      </a:srgbClr>
                    </a:solidFill>
                  </a:tcPr>
                </a:tc>
                <a:extLst>
                  <a:ext uri="{0D108BD9-81ED-4DB2-BD59-A6C34878D82A}">
                    <a16:rowId xmlns:a16="http://schemas.microsoft.com/office/drawing/2014/main" val="10001"/>
                  </a:ext>
                </a:extLst>
              </a:tr>
              <a:tr h="1512168">
                <a:tc>
                  <a:txBody>
                    <a:bodyPr/>
                    <a:lstStyle/>
                    <a:p>
                      <a:pPr algn="ctr"/>
                      <a:endParaRPr lang="en-US" sz="1800" noProof="0" dirty="0"/>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noProof="0" dirty="0">
                        <a:solidFill>
                          <a:schemeClr val="tx1"/>
                        </a:solidFill>
                      </a:endParaRPr>
                    </a:p>
                    <a:p>
                      <a:pPr algn="ctr"/>
                      <a:r>
                        <a:rPr lang="en-US" sz="1400" i="0" noProof="0" dirty="0">
                          <a:solidFill>
                            <a:schemeClr val="tx1"/>
                          </a:solidFill>
                        </a:rPr>
                        <a:t>Game Testing</a:t>
                      </a:r>
                    </a:p>
                    <a:p>
                      <a:pPr algn="ctr"/>
                      <a:r>
                        <a:rPr lang="en-US" sz="1400" i="0" noProof="0" dirty="0">
                          <a:solidFill>
                            <a:schemeClr val="tx1"/>
                          </a:solidFill>
                        </a:rPr>
                        <a:t>Game Design</a:t>
                      </a:r>
                    </a:p>
                    <a:p>
                      <a:pPr algn="ctr"/>
                      <a:r>
                        <a:rPr lang="en-US" sz="1400" i="0" noProof="0" dirty="0">
                          <a:solidFill>
                            <a:schemeClr val="tx1"/>
                          </a:solidFill>
                        </a:rPr>
                        <a:t>Monetization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noProof="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Examples</a:t>
                      </a:r>
                    </a:p>
                    <a:p>
                      <a:pPr algn="ctr"/>
                      <a:r>
                        <a:rPr lang="en-US" sz="1200" i="0" noProof="0" dirty="0">
                          <a:solidFill>
                            <a:schemeClr val="tx1"/>
                          </a:solidFill>
                        </a:rPr>
                        <a:t>Monetization</a:t>
                      </a:r>
                      <a:r>
                        <a:rPr lang="en-US" sz="1200" i="1" noProof="0" dirty="0">
                          <a:solidFill>
                            <a:schemeClr val="tx1"/>
                          </a:solidFill>
                        </a:rPr>
                        <a:t> </a:t>
                      </a:r>
                      <a:r>
                        <a:rPr lang="en-US" sz="1200" i="0" noProof="0" dirty="0">
                          <a:solidFill>
                            <a:schemeClr val="tx1"/>
                          </a:solidFill>
                        </a:rPr>
                        <a:t>Strategies in</a:t>
                      </a:r>
                      <a:r>
                        <a:rPr lang="en-US" sz="1200" i="1" noProof="0" dirty="0">
                          <a:solidFill>
                            <a:schemeClr val="tx1"/>
                          </a:solidFill>
                        </a:rPr>
                        <a:t> Diamond Dash </a:t>
                      </a:r>
                      <a:r>
                        <a:rPr lang="en-US" sz="1200" i="0" noProof="0" dirty="0">
                          <a:solidFill>
                            <a:schemeClr val="tx1"/>
                          </a:solidFill>
                        </a:rPr>
                        <a:t>and </a:t>
                      </a:r>
                      <a:r>
                        <a:rPr lang="en-US" sz="1200" i="1" noProof="0" dirty="0"/>
                        <a:t>Monster World</a:t>
                      </a:r>
                      <a:r>
                        <a:rPr lang="en-US" sz="1200" i="1" noProof="0" dirty="0">
                          <a:solidFill>
                            <a:schemeClr val="tx1"/>
                          </a:solidFill>
                        </a:rPr>
                        <a:t> </a:t>
                      </a:r>
                    </a:p>
                  </a:txBody>
                  <a:tcPr marL="68580" marR="68580" marT="34290" marB="34290">
                    <a:lnL w="12700" cap="flat" cmpd="sng" algn="ctr">
                      <a:solidFill>
                        <a:schemeClr val="tx1"/>
                      </a:solidFill>
                      <a:prstDash val="solid"/>
                      <a:round/>
                      <a:headEnd type="none" w="med" len="med"/>
                      <a:tailEnd type="none" w="med" len="med"/>
                    </a:lnL>
                    <a:solidFill>
                      <a:schemeClr val="tx2">
                        <a:alpha val="3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i="1" noProof="0" dirty="0"/>
                    </a:p>
                    <a:p>
                      <a:pPr algn="ctr"/>
                      <a:r>
                        <a:rPr lang="en-US" sz="1400" i="0" noProof="0" dirty="0">
                          <a:solidFill>
                            <a:schemeClr val="tx1"/>
                          </a:solidFill>
                        </a:rPr>
                        <a:t>Experience Debugging </a:t>
                      </a:r>
                    </a:p>
                    <a:p>
                      <a:pPr algn="ctr"/>
                      <a:r>
                        <a:rPr lang="en-US" sz="1400" i="0" noProof="0" dirty="0">
                          <a:solidFill>
                            <a:schemeClr val="tx1"/>
                          </a:solidFill>
                        </a:rPr>
                        <a:t>Experience-Driven Design Tools</a:t>
                      </a:r>
                    </a:p>
                    <a:p>
                      <a:pPr algn="ctr"/>
                      <a:endParaRPr lang="en-US" sz="1400" b="1" i="0" noProof="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i="0" noProof="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noProof="0" dirty="0">
                          <a:solidFill>
                            <a:schemeClr val="tx1"/>
                          </a:solidFill>
                        </a:rPr>
                        <a:t>Examples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noProof="0" dirty="0" err="1">
                          <a:solidFill>
                            <a:schemeClr val="tx1"/>
                          </a:solidFill>
                        </a:rPr>
                        <a:t>Sonancia</a:t>
                      </a:r>
                      <a:r>
                        <a:rPr lang="en-US" sz="1200" i="1" noProof="0" dirty="0">
                          <a:solidFill>
                            <a:schemeClr val="tx1"/>
                          </a:solidFill>
                        </a:rPr>
                        <a:t>: </a:t>
                      </a:r>
                      <a:r>
                        <a:rPr lang="en-US" sz="1200" b="0" i="0" noProof="0" dirty="0">
                          <a:solidFill>
                            <a:schemeClr val="tx1"/>
                          </a:solidFill>
                        </a:rPr>
                        <a:t>Tension-based</a:t>
                      </a:r>
                      <a:r>
                        <a:rPr lang="en-US" sz="1200" i="0" noProof="0" dirty="0">
                          <a:solidFill>
                            <a:schemeClr val="tx1"/>
                          </a:solidFill>
                        </a:rPr>
                        <a:t> Generation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0" noProof="0" dirty="0">
                          <a:solidFill>
                            <a:schemeClr val="tx1"/>
                          </a:solidFill>
                        </a:rPr>
                        <a:t>Affective Personas in</a:t>
                      </a:r>
                      <a:r>
                        <a:rPr lang="en-US" sz="1200" i="1" noProof="0" dirty="0">
                          <a:solidFill>
                            <a:schemeClr val="tx1"/>
                          </a:solidFill>
                        </a:rPr>
                        <a:t> Solid Rally</a:t>
                      </a:r>
                    </a:p>
                  </a:txBody>
                  <a:tcPr marL="68580" marR="68580" marT="34290" marB="34290">
                    <a:lnR w="12700" cap="flat" cmpd="sng" algn="ctr">
                      <a:solidFill>
                        <a:schemeClr val="tx1"/>
                      </a:solidFill>
                      <a:prstDash val="solid"/>
                      <a:round/>
                      <a:headEnd type="none" w="med" len="med"/>
                      <a:tailEnd type="none" w="med" len="med"/>
                    </a:lnR>
                    <a:solidFill>
                      <a:srgbClr val="C00000">
                        <a:alpha val="30000"/>
                      </a:srgbClr>
                    </a:solidFill>
                  </a:tcPr>
                </a:tc>
                <a:extLst>
                  <a:ext uri="{0D108BD9-81ED-4DB2-BD59-A6C34878D82A}">
                    <a16:rowId xmlns:a16="http://schemas.microsoft.com/office/drawing/2014/main" val="10002"/>
                  </a:ext>
                </a:extLst>
              </a:tr>
            </a:tbl>
          </a:graphicData>
        </a:graphic>
      </p:graphicFrame>
      <p:sp>
        <p:nvSpPr>
          <p:cNvPr id="3" name="Rounded Rectangle 23">
            <a:extLst>
              <a:ext uri="{FF2B5EF4-FFF2-40B4-BE49-F238E27FC236}">
                <a16:creationId xmlns:a16="http://schemas.microsoft.com/office/drawing/2014/main" id="{30B07195-0293-E140-80E0-E5B1CB46F314}"/>
              </a:ext>
            </a:extLst>
          </p:cNvPr>
          <p:cNvSpPr/>
          <p:nvPr/>
        </p:nvSpPr>
        <p:spPr bwMode="auto">
          <a:xfrm>
            <a:off x="3036078" y="72299"/>
            <a:ext cx="2430000" cy="432048"/>
          </a:xfrm>
          <a:prstGeom prst="roundRect">
            <a:avLst/>
          </a:prstGeom>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Experience</a:t>
            </a:r>
          </a:p>
        </p:txBody>
      </p:sp>
      <p:sp>
        <p:nvSpPr>
          <p:cNvPr id="7" name="Rounded Rectangle 22">
            <a:extLst>
              <a:ext uri="{FF2B5EF4-FFF2-40B4-BE49-F238E27FC236}">
                <a16:creationId xmlns:a16="http://schemas.microsoft.com/office/drawing/2014/main" id="{DECE315D-9CCE-3133-3366-E3655C293A63}"/>
              </a:ext>
            </a:extLst>
          </p:cNvPr>
          <p:cNvSpPr/>
          <p:nvPr/>
        </p:nvSpPr>
        <p:spPr bwMode="auto">
          <a:xfrm>
            <a:off x="594130" y="72299"/>
            <a:ext cx="2430000" cy="432048"/>
          </a:xfrm>
          <a:prstGeom prst="roundRect">
            <a:avLst/>
          </a:prstGeom>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Behavior</a:t>
            </a:r>
          </a:p>
        </p:txBody>
      </p:sp>
      <p:sp>
        <p:nvSpPr>
          <p:cNvPr id="11" name="Rounded Rectangle 22">
            <a:extLst>
              <a:ext uri="{FF2B5EF4-FFF2-40B4-BE49-F238E27FC236}">
                <a16:creationId xmlns:a16="http://schemas.microsoft.com/office/drawing/2014/main" id="{3091CD86-4941-4B07-372D-02DB35706BFC}"/>
              </a:ext>
            </a:extLst>
          </p:cNvPr>
          <p:cNvSpPr/>
          <p:nvPr/>
        </p:nvSpPr>
        <p:spPr bwMode="auto">
          <a:xfrm rot="16200000">
            <a:off x="-471395" y="1120197"/>
            <a:ext cx="1602398" cy="432048"/>
          </a:xfrm>
          <a:prstGeom prst="roundRect">
            <a:avLst/>
          </a:prstGeom>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Analysis</a:t>
            </a:r>
          </a:p>
        </p:txBody>
      </p:sp>
      <p:sp>
        <p:nvSpPr>
          <p:cNvPr id="12" name="Rounded Rectangle 22">
            <a:extLst>
              <a:ext uri="{FF2B5EF4-FFF2-40B4-BE49-F238E27FC236}">
                <a16:creationId xmlns:a16="http://schemas.microsoft.com/office/drawing/2014/main" id="{6F1CFDFD-927C-0D04-685B-DA0552D27176}"/>
              </a:ext>
            </a:extLst>
          </p:cNvPr>
          <p:cNvSpPr/>
          <p:nvPr/>
        </p:nvSpPr>
        <p:spPr bwMode="auto">
          <a:xfrm rot="16200000">
            <a:off x="-423142" y="2677480"/>
            <a:ext cx="1512168" cy="432048"/>
          </a:xfrm>
          <a:prstGeom prst="roundRect">
            <a:avLst/>
          </a:prstGeom>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Design</a:t>
            </a:r>
          </a:p>
        </p:txBody>
      </p:sp>
      <p:pic>
        <p:nvPicPr>
          <p:cNvPr id="1026" name="Picture 2" descr="Diamond Dash Match 3: Award-Winning Matching Game | Free Download">
            <a:extLst>
              <a:ext uri="{FF2B5EF4-FFF2-40B4-BE49-F238E27FC236}">
                <a16:creationId xmlns:a16="http://schemas.microsoft.com/office/drawing/2014/main" id="{E228633F-126A-C8F9-39B5-7B0A8B81E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083" y="3800857"/>
            <a:ext cx="3228312" cy="1792947"/>
          </a:xfrm>
          <a:prstGeom prst="rect">
            <a:avLst/>
          </a:prstGeom>
          <a:ln w="38100">
            <a:solidFill>
              <a:schemeClr val="tx2"/>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070CC10-B939-FC33-76A6-4E3F5C3D0BD5}"/>
              </a:ext>
            </a:extLst>
          </p:cNvPr>
          <p:cNvPicPr>
            <a:picLocks noChangeAspect="1"/>
          </p:cNvPicPr>
          <p:nvPr/>
        </p:nvPicPr>
        <p:blipFill>
          <a:blip r:embed="rId4"/>
          <a:stretch>
            <a:fillRect/>
          </a:stretch>
        </p:blipFill>
        <p:spPr>
          <a:xfrm>
            <a:off x="5731184" y="121196"/>
            <a:ext cx="3233304" cy="1583626"/>
          </a:xfrm>
          <a:prstGeom prst="rect">
            <a:avLst/>
          </a:prstGeom>
          <a:ln w="38100">
            <a:solidFill>
              <a:srgbClr val="C00000"/>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7A05F323-8272-A344-7356-C3821CD348F7}"/>
              </a:ext>
            </a:extLst>
          </p:cNvPr>
          <p:cNvPicPr>
            <a:picLocks noChangeAspect="1"/>
          </p:cNvPicPr>
          <p:nvPr/>
        </p:nvPicPr>
        <p:blipFill>
          <a:blip r:embed="rId5"/>
          <a:stretch>
            <a:fillRect/>
          </a:stretch>
        </p:blipFill>
        <p:spPr>
          <a:xfrm>
            <a:off x="5741352" y="1856905"/>
            <a:ext cx="3228312" cy="1819652"/>
          </a:xfrm>
          <a:prstGeom prst="rect">
            <a:avLst/>
          </a:prstGeom>
          <a:ln w="38100">
            <a:solidFill>
              <a:srgbClr val="C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323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B49332-03B6-0266-4CC5-C6DE21874153}"/>
              </a:ext>
            </a:extLst>
          </p:cNvPr>
          <p:cNvGraphicFramePr>
            <a:graphicFrameLocks noGrp="1"/>
          </p:cNvGraphicFramePr>
          <p:nvPr/>
        </p:nvGraphicFramePr>
        <p:xfrm>
          <a:off x="329803" y="193204"/>
          <a:ext cx="5130000" cy="5276061"/>
        </p:xfrm>
        <a:graphic>
          <a:graphicData uri="http://schemas.openxmlformats.org/drawingml/2006/table">
            <a:tbl>
              <a:tblPr firstRow="1" bandRow="1">
                <a:effectLst/>
                <a:tableStyleId>{5940675A-B579-460E-94D1-54222C63F5DA}</a:tableStyleId>
              </a:tblPr>
              <a:tblGrid>
                <a:gridCol w="270000">
                  <a:extLst>
                    <a:ext uri="{9D8B030D-6E8A-4147-A177-3AD203B41FA5}">
                      <a16:colId xmlns:a16="http://schemas.microsoft.com/office/drawing/2014/main" val="20000"/>
                    </a:ext>
                  </a:extLst>
                </a:gridCol>
                <a:gridCol w="2430000">
                  <a:extLst>
                    <a:ext uri="{9D8B030D-6E8A-4147-A177-3AD203B41FA5}">
                      <a16:colId xmlns:a16="http://schemas.microsoft.com/office/drawing/2014/main" val="20001"/>
                    </a:ext>
                  </a:extLst>
                </a:gridCol>
                <a:gridCol w="2430000">
                  <a:extLst>
                    <a:ext uri="{9D8B030D-6E8A-4147-A177-3AD203B41FA5}">
                      <a16:colId xmlns:a16="http://schemas.microsoft.com/office/drawing/2014/main" val="20002"/>
                    </a:ext>
                  </a:extLst>
                </a:gridCol>
              </a:tblGrid>
              <a:tr h="342900">
                <a:tc>
                  <a:txBody>
                    <a:bodyPr/>
                    <a:lstStyle/>
                    <a:p>
                      <a:pPr algn="ctr"/>
                      <a:endParaRPr lang="en-US" sz="1800" noProof="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noProof="0" dirty="0"/>
                        <a:t>Behavior</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noProof="0" dirty="0"/>
                        <a:t>Experience </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01316">
                <a:tc>
                  <a:txBody>
                    <a:bodyPr/>
                    <a:lstStyle/>
                    <a:p>
                      <a:pPr algn="ctr"/>
                      <a:endParaRPr lang="en-US" sz="1800" noProof="0" dirty="0"/>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b="0" baseline="0" noProof="0" dirty="0">
                        <a:solidFill>
                          <a:schemeClr val="tx1"/>
                        </a:solidFill>
                      </a:endParaRPr>
                    </a:p>
                    <a:p>
                      <a:pPr algn="ctr"/>
                      <a:r>
                        <a:rPr lang="en-US" sz="1400" i="0" noProof="0" dirty="0"/>
                        <a:t>Churn Prediction</a:t>
                      </a:r>
                    </a:p>
                    <a:p>
                      <a:pPr algn="ctr"/>
                      <a:r>
                        <a:rPr lang="en-US" sz="1400" i="0" noProof="0" dirty="0"/>
                        <a:t>Toxicity and Cheat Detection</a:t>
                      </a:r>
                    </a:p>
                    <a:p>
                      <a:pPr algn="ctr"/>
                      <a:r>
                        <a:rPr lang="en-US" sz="1400" i="0" noProof="0" dirty="0"/>
                        <a:t>Skill Stratification </a:t>
                      </a:r>
                    </a:p>
                    <a:p>
                      <a:pPr algn="ctr"/>
                      <a:endParaRPr lang="en-US" sz="1400" i="1"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Examples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noProof="0" dirty="0">
                          <a:solidFill>
                            <a:schemeClr val="tx1"/>
                          </a:solidFill>
                        </a:rPr>
                        <a:t>TrueSkill</a:t>
                      </a:r>
                      <a:r>
                        <a:rPr lang="en-US" sz="1200" b="0" i="1" noProof="0" dirty="0">
                          <a:solidFill>
                            <a:schemeClr val="tx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noProof="0" dirty="0">
                          <a:solidFill>
                            <a:schemeClr val="tx1"/>
                          </a:solidFill>
                        </a:rPr>
                        <a:t>Toxicity Detection in</a:t>
                      </a:r>
                      <a:r>
                        <a:rPr lang="en-US" sz="1200" b="0" i="1" noProof="0" dirty="0">
                          <a:solidFill>
                            <a:schemeClr val="tx1"/>
                          </a:solidFill>
                        </a:rPr>
                        <a:t> For Honor</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alpha val="3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b="1" noProof="0" dirty="0"/>
                    </a:p>
                    <a:p>
                      <a:pPr algn="ctr"/>
                      <a:r>
                        <a:rPr lang="en-US" sz="1400" i="0" noProof="0" dirty="0"/>
                        <a:t>Player Motivations</a:t>
                      </a:r>
                    </a:p>
                    <a:p>
                      <a:pPr algn="ctr"/>
                      <a:r>
                        <a:rPr lang="en-US" sz="1400" i="0" noProof="0" dirty="0"/>
                        <a:t>Viewer and Player Engagement</a:t>
                      </a:r>
                    </a:p>
                    <a:p>
                      <a:pPr algn="ctr"/>
                      <a:r>
                        <a:rPr lang="en-US" sz="1400" i="0" noProof="0" dirty="0"/>
                        <a:t>Experience Stratification</a:t>
                      </a:r>
                    </a:p>
                    <a:p>
                      <a:pPr algn="ctr"/>
                      <a:endParaRPr lang="en-US" sz="1400" i="1"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Examples</a:t>
                      </a:r>
                    </a:p>
                    <a:p>
                      <a:pPr algn="ctr"/>
                      <a:r>
                        <a:rPr lang="en-US" sz="1200" i="0" noProof="0" dirty="0"/>
                        <a:t>Motivation Profiles in </a:t>
                      </a:r>
                    </a:p>
                    <a:p>
                      <a:pPr algn="ctr"/>
                      <a:r>
                        <a:rPr lang="en-US" sz="1200" i="1" noProof="0" dirty="0"/>
                        <a:t>Tom Clancy’s The Division</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00000">
                        <a:alpha val="30000"/>
                      </a:srgbClr>
                    </a:solidFill>
                  </a:tcPr>
                </a:tc>
                <a:extLst>
                  <a:ext uri="{0D108BD9-81ED-4DB2-BD59-A6C34878D82A}">
                    <a16:rowId xmlns:a16="http://schemas.microsoft.com/office/drawing/2014/main" val="10001"/>
                  </a:ext>
                </a:extLst>
              </a:tr>
              <a:tr h="1512168">
                <a:tc>
                  <a:txBody>
                    <a:bodyPr/>
                    <a:lstStyle/>
                    <a:p>
                      <a:pPr algn="ctr"/>
                      <a:endParaRPr lang="en-US" sz="1800" noProof="0" dirty="0"/>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noProof="0" dirty="0">
                        <a:solidFill>
                          <a:schemeClr val="tx1"/>
                        </a:solidFill>
                      </a:endParaRPr>
                    </a:p>
                    <a:p>
                      <a:pPr algn="ctr"/>
                      <a:r>
                        <a:rPr lang="en-US" sz="1400" i="0" noProof="0" dirty="0">
                          <a:solidFill>
                            <a:schemeClr val="tx1"/>
                          </a:solidFill>
                        </a:rPr>
                        <a:t>Game Testing</a:t>
                      </a:r>
                    </a:p>
                    <a:p>
                      <a:pPr algn="ctr"/>
                      <a:r>
                        <a:rPr lang="en-US" sz="1400" i="0" noProof="0" dirty="0">
                          <a:solidFill>
                            <a:schemeClr val="tx1"/>
                          </a:solidFill>
                        </a:rPr>
                        <a:t>Game Design</a:t>
                      </a:r>
                    </a:p>
                    <a:p>
                      <a:pPr algn="ctr"/>
                      <a:r>
                        <a:rPr lang="en-US" sz="1400" i="0" noProof="0" dirty="0">
                          <a:solidFill>
                            <a:schemeClr val="tx1"/>
                          </a:solidFill>
                        </a:rPr>
                        <a:t>Monetization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noProof="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Examples</a:t>
                      </a:r>
                    </a:p>
                    <a:p>
                      <a:pPr algn="ctr"/>
                      <a:r>
                        <a:rPr lang="en-US" sz="1200" i="0" noProof="0" dirty="0">
                          <a:solidFill>
                            <a:schemeClr val="tx1"/>
                          </a:solidFill>
                        </a:rPr>
                        <a:t>Monetization</a:t>
                      </a:r>
                      <a:r>
                        <a:rPr lang="en-US" sz="1200" i="1" noProof="0" dirty="0">
                          <a:solidFill>
                            <a:schemeClr val="tx1"/>
                          </a:solidFill>
                        </a:rPr>
                        <a:t> </a:t>
                      </a:r>
                      <a:r>
                        <a:rPr lang="en-US" sz="1200" i="0" noProof="0" dirty="0">
                          <a:solidFill>
                            <a:schemeClr val="tx1"/>
                          </a:solidFill>
                        </a:rPr>
                        <a:t>Strategies in</a:t>
                      </a:r>
                      <a:r>
                        <a:rPr lang="en-US" sz="1200" i="1" noProof="0" dirty="0">
                          <a:solidFill>
                            <a:schemeClr val="tx1"/>
                          </a:solidFill>
                        </a:rPr>
                        <a:t> Diamond Dash </a:t>
                      </a:r>
                      <a:r>
                        <a:rPr lang="en-US" sz="1200" i="0" noProof="0" dirty="0">
                          <a:solidFill>
                            <a:schemeClr val="tx1"/>
                          </a:solidFill>
                        </a:rPr>
                        <a:t>and </a:t>
                      </a:r>
                      <a:r>
                        <a:rPr lang="en-US" sz="1200" i="1" noProof="0" dirty="0"/>
                        <a:t>Monster World</a:t>
                      </a:r>
                      <a:r>
                        <a:rPr lang="en-US" sz="1200" i="1" noProof="0" dirty="0">
                          <a:solidFill>
                            <a:schemeClr val="tx1"/>
                          </a:solidFill>
                        </a:rPr>
                        <a:t> </a:t>
                      </a:r>
                    </a:p>
                  </a:txBody>
                  <a:tcPr marL="68580" marR="68580" marT="34290" marB="34290">
                    <a:lnL w="12700" cap="flat" cmpd="sng" algn="ctr">
                      <a:solidFill>
                        <a:schemeClr val="tx1"/>
                      </a:solidFill>
                      <a:prstDash val="solid"/>
                      <a:round/>
                      <a:headEnd type="none" w="med" len="med"/>
                      <a:tailEnd type="none" w="med" len="med"/>
                    </a:lnL>
                    <a:solidFill>
                      <a:schemeClr val="tx2">
                        <a:alpha val="3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i="1" noProof="0" dirty="0"/>
                    </a:p>
                    <a:p>
                      <a:pPr algn="ctr"/>
                      <a:r>
                        <a:rPr lang="en-US" sz="1400" i="0" noProof="0" dirty="0">
                          <a:solidFill>
                            <a:schemeClr val="tx1"/>
                          </a:solidFill>
                        </a:rPr>
                        <a:t>Experience Debugging </a:t>
                      </a:r>
                    </a:p>
                    <a:p>
                      <a:pPr algn="ctr"/>
                      <a:r>
                        <a:rPr lang="en-US" sz="1400" i="0" noProof="0" dirty="0">
                          <a:solidFill>
                            <a:schemeClr val="tx1"/>
                          </a:solidFill>
                        </a:rPr>
                        <a:t>Experience-Driven Design Tools</a:t>
                      </a:r>
                    </a:p>
                    <a:p>
                      <a:pPr algn="ctr"/>
                      <a:endParaRPr lang="en-US" sz="1400" b="1" i="0" noProof="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i="0" noProof="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noProof="0" dirty="0">
                          <a:solidFill>
                            <a:schemeClr val="tx1"/>
                          </a:solidFill>
                        </a:rPr>
                        <a:t>Examples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noProof="0" dirty="0" err="1">
                          <a:solidFill>
                            <a:schemeClr val="tx1"/>
                          </a:solidFill>
                        </a:rPr>
                        <a:t>Sonancia</a:t>
                      </a:r>
                      <a:r>
                        <a:rPr lang="en-US" sz="1200" i="1" noProof="0" dirty="0">
                          <a:solidFill>
                            <a:schemeClr val="tx1"/>
                          </a:solidFill>
                        </a:rPr>
                        <a:t>: </a:t>
                      </a:r>
                      <a:r>
                        <a:rPr lang="en-US" sz="1200" b="0" i="0" noProof="0" dirty="0">
                          <a:solidFill>
                            <a:schemeClr val="tx1"/>
                          </a:solidFill>
                        </a:rPr>
                        <a:t>Tension-based</a:t>
                      </a:r>
                      <a:r>
                        <a:rPr lang="en-US" sz="1200" i="0" noProof="0" dirty="0">
                          <a:solidFill>
                            <a:schemeClr val="tx1"/>
                          </a:solidFill>
                        </a:rPr>
                        <a:t> Generation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0" noProof="0" dirty="0">
                          <a:solidFill>
                            <a:schemeClr val="tx1"/>
                          </a:solidFill>
                        </a:rPr>
                        <a:t>Affective Personas in</a:t>
                      </a:r>
                      <a:r>
                        <a:rPr lang="en-US" sz="1200" i="1" noProof="0" dirty="0">
                          <a:solidFill>
                            <a:schemeClr val="tx1"/>
                          </a:solidFill>
                        </a:rPr>
                        <a:t> Solid Rally</a:t>
                      </a:r>
                    </a:p>
                  </a:txBody>
                  <a:tcPr marL="68580" marR="68580" marT="34290" marB="34290">
                    <a:lnR w="12700" cap="flat" cmpd="sng" algn="ctr">
                      <a:solidFill>
                        <a:schemeClr val="tx1"/>
                      </a:solidFill>
                      <a:prstDash val="solid"/>
                      <a:round/>
                      <a:headEnd type="none" w="med" len="med"/>
                      <a:tailEnd type="none" w="med" len="med"/>
                    </a:lnR>
                    <a:solidFill>
                      <a:srgbClr val="C00000">
                        <a:alpha val="30000"/>
                      </a:srgbClr>
                    </a:solidFill>
                  </a:tcPr>
                </a:tc>
                <a:extLst>
                  <a:ext uri="{0D108BD9-81ED-4DB2-BD59-A6C34878D82A}">
                    <a16:rowId xmlns:a16="http://schemas.microsoft.com/office/drawing/2014/main" val="10002"/>
                  </a:ext>
                </a:extLst>
              </a:tr>
              <a:tr h="1800225">
                <a:tc>
                  <a:txBody>
                    <a:bodyPr/>
                    <a:lstStyle/>
                    <a:p>
                      <a:pPr algn="ctr"/>
                      <a:endParaRPr lang="en-US" sz="1800" noProof="0" dirty="0"/>
                    </a:p>
                  </a:txBody>
                  <a:tcPr marL="68580" marR="68580" marT="34290" marB="342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i="1" noProof="0" dirty="0">
                        <a:solidFill>
                          <a:schemeClr val="tx1"/>
                        </a:solidFill>
                      </a:endParaRPr>
                    </a:p>
                    <a:p>
                      <a:pPr algn="ctr"/>
                      <a:r>
                        <a:rPr lang="en-US" sz="1400" i="0" noProof="0" dirty="0">
                          <a:solidFill>
                            <a:schemeClr val="tx1"/>
                          </a:solidFill>
                        </a:rPr>
                        <a:t>Dynamic Game Balancing</a:t>
                      </a:r>
                    </a:p>
                    <a:p>
                      <a:pPr algn="ctr"/>
                      <a:r>
                        <a:rPr lang="en-US" sz="1400" i="0" noProof="0" dirty="0">
                          <a:solidFill>
                            <a:schemeClr val="tx1"/>
                          </a:solidFill>
                        </a:rPr>
                        <a:t>Online Matchmaking</a:t>
                      </a:r>
                    </a:p>
                    <a:p>
                      <a:pPr algn="ctr"/>
                      <a:r>
                        <a:rPr lang="en-US" sz="1400" i="0" noProof="0" dirty="0">
                          <a:solidFill>
                            <a:schemeClr val="tx1"/>
                          </a:solidFill>
                        </a:rPr>
                        <a:t>Personalized Content </a:t>
                      </a:r>
                    </a:p>
                    <a:p>
                      <a:pPr algn="ctr"/>
                      <a:endParaRPr lang="en-US" sz="1400" i="1" noProof="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Examples</a:t>
                      </a:r>
                    </a:p>
                    <a:p>
                      <a:pPr algn="ctr"/>
                      <a:r>
                        <a:rPr lang="en-US" sz="1200" b="0" i="0" noProof="0" dirty="0" err="1">
                          <a:solidFill>
                            <a:schemeClr val="tx1"/>
                          </a:solidFill>
                        </a:rPr>
                        <a:t>TrueMatch</a:t>
                      </a:r>
                      <a:r>
                        <a:rPr lang="en-US" sz="1200" b="0" i="0" kern="1200" noProof="0" dirty="0">
                          <a:solidFill>
                            <a:schemeClr val="tx1"/>
                          </a:solidFill>
                          <a:effectLst/>
                          <a:latin typeface="+mn-lt"/>
                          <a:ea typeface="+mn-ea"/>
                          <a:cs typeface="+mn-cs"/>
                        </a:rPr>
                        <a:t>, </a:t>
                      </a:r>
                    </a:p>
                    <a:p>
                      <a:pPr algn="ctr"/>
                      <a:r>
                        <a:rPr lang="en-US" sz="1200" b="0" i="0" kern="1200" noProof="0" dirty="0">
                          <a:solidFill>
                            <a:schemeClr val="tx1"/>
                          </a:solidFill>
                          <a:effectLst/>
                          <a:latin typeface="+mn-lt"/>
                          <a:ea typeface="+mn-ea"/>
                          <a:cs typeface="+mn-cs"/>
                        </a:rPr>
                        <a:t>Antagonist Mr. Peterson in </a:t>
                      </a:r>
                      <a:r>
                        <a:rPr lang="en-US" sz="1200" b="0" i="1" noProof="0" dirty="0">
                          <a:solidFill>
                            <a:schemeClr val="tx1"/>
                          </a:solidFill>
                        </a:rPr>
                        <a:t>Hello Neighbor</a:t>
                      </a:r>
                      <a:r>
                        <a:rPr lang="en-US" sz="1200" b="0" i="0" noProof="0" dirty="0">
                          <a:solidFill>
                            <a:schemeClr val="tx1"/>
                          </a:solidFill>
                        </a:rPr>
                        <a:t> </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alpha val="3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rPr>
                        <a:t>Use Cases</a:t>
                      </a:r>
                      <a:endParaRPr lang="en-US" sz="1400" b="1" noProof="0" dirty="0">
                        <a:solidFill>
                          <a:schemeClr val="tx1"/>
                        </a:solidFill>
                      </a:endParaRPr>
                    </a:p>
                    <a:p>
                      <a:pPr algn="ctr"/>
                      <a:r>
                        <a:rPr lang="en-US" sz="1400" i="0" noProof="0" dirty="0"/>
                        <a:t>Dynamic Game Experience</a:t>
                      </a:r>
                    </a:p>
                    <a:p>
                      <a:pPr algn="ctr"/>
                      <a:r>
                        <a:rPr lang="en-US" sz="1400" i="0" noProof="0" dirty="0"/>
                        <a:t>Tailored Experience via NPCs</a:t>
                      </a:r>
                    </a:p>
                    <a:p>
                      <a:pPr algn="ctr"/>
                      <a:r>
                        <a:rPr lang="en-US" sz="1400" i="0" noProof="0" dirty="0"/>
                        <a:t>Personalized Content</a:t>
                      </a:r>
                    </a:p>
                    <a:p>
                      <a:pPr algn="ctr"/>
                      <a:endParaRPr lang="en-US" sz="1400" i="1" noProof="0" dirty="0"/>
                    </a:p>
                    <a:p>
                      <a:pPr algn="ctr"/>
                      <a:r>
                        <a:rPr lang="en-US" sz="1000" b="1" i="0" noProof="0" dirty="0"/>
                        <a:t>Examples</a:t>
                      </a:r>
                    </a:p>
                    <a:p>
                      <a:pPr algn="ctr"/>
                      <a:r>
                        <a:rPr lang="en-US" sz="1200" i="0" noProof="0" dirty="0"/>
                        <a:t>AI Director in </a:t>
                      </a:r>
                      <a:r>
                        <a:rPr lang="en-US" sz="1200" i="1" noProof="0" dirty="0"/>
                        <a:t>Left 4 Dead,</a:t>
                      </a:r>
                      <a:endParaRPr lang="en-US" sz="1200" i="0" noProof="0" dirty="0"/>
                    </a:p>
                    <a:p>
                      <a:pPr algn="ctr"/>
                      <a:r>
                        <a:rPr lang="en-US" sz="1200" i="0" noProof="0" dirty="0"/>
                        <a:t>Content Adaptation in </a:t>
                      </a:r>
                      <a:r>
                        <a:rPr lang="en-US" sz="1200" i="1" noProof="0" dirty="0" err="1"/>
                        <a:t>Nevermind</a:t>
                      </a:r>
                      <a:r>
                        <a:rPr lang="en-US" sz="1200" noProof="0" dirty="0"/>
                        <a:t>, Profile-based Gameplay in </a:t>
                      </a:r>
                      <a:r>
                        <a:rPr lang="en-US" sz="1200" i="1" noProof="0" dirty="0"/>
                        <a:t>Silent Hill</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00000">
                        <a:alpha val="30000"/>
                      </a:srgbClr>
                    </a:solidFill>
                  </a:tcPr>
                </a:tc>
                <a:extLst>
                  <a:ext uri="{0D108BD9-81ED-4DB2-BD59-A6C34878D82A}">
                    <a16:rowId xmlns:a16="http://schemas.microsoft.com/office/drawing/2014/main" val="1860304386"/>
                  </a:ext>
                </a:extLst>
              </a:tr>
            </a:tbl>
          </a:graphicData>
        </a:graphic>
      </p:graphicFrame>
      <p:sp>
        <p:nvSpPr>
          <p:cNvPr id="5" name="Rounded Rectangle 23">
            <a:extLst>
              <a:ext uri="{FF2B5EF4-FFF2-40B4-BE49-F238E27FC236}">
                <a16:creationId xmlns:a16="http://schemas.microsoft.com/office/drawing/2014/main" id="{836C151A-6137-E308-7888-7D8D270345AC}"/>
              </a:ext>
            </a:extLst>
          </p:cNvPr>
          <p:cNvSpPr/>
          <p:nvPr/>
        </p:nvSpPr>
        <p:spPr bwMode="auto">
          <a:xfrm>
            <a:off x="3036078" y="72299"/>
            <a:ext cx="2430000" cy="432048"/>
          </a:xfrm>
          <a:prstGeom prst="roundRect">
            <a:avLst/>
          </a:prstGeom>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Experience</a:t>
            </a:r>
          </a:p>
        </p:txBody>
      </p:sp>
      <p:sp>
        <p:nvSpPr>
          <p:cNvPr id="6" name="Rounded Rectangle 22">
            <a:extLst>
              <a:ext uri="{FF2B5EF4-FFF2-40B4-BE49-F238E27FC236}">
                <a16:creationId xmlns:a16="http://schemas.microsoft.com/office/drawing/2014/main" id="{292FEFBD-46E6-3C55-772A-F2B615ADC459}"/>
              </a:ext>
            </a:extLst>
          </p:cNvPr>
          <p:cNvSpPr/>
          <p:nvPr/>
        </p:nvSpPr>
        <p:spPr bwMode="auto">
          <a:xfrm>
            <a:off x="594130" y="72299"/>
            <a:ext cx="2430000" cy="432048"/>
          </a:xfrm>
          <a:prstGeom prst="roundRect">
            <a:avLst/>
          </a:prstGeom>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Behavior</a:t>
            </a:r>
          </a:p>
        </p:txBody>
      </p:sp>
      <p:sp>
        <p:nvSpPr>
          <p:cNvPr id="8" name="Rounded Rectangle 22">
            <a:extLst>
              <a:ext uri="{FF2B5EF4-FFF2-40B4-BE49-F238E27FC236}">
                <a16:creationId xmlns:a16="http://schemas.microsoft.com/office/drawing/2014/main" id="{B0F4B69E-7FB5-4E21-4E98-F904D88DAC77}"/>
              </a:ext>
            </a:extLst>
          </p:cNvPr>
          <p:cNvSpPr/>
          <p:nvPr/>
        </p:nvSpPr>
        <p:spPr bwMode="auto">
          <a:xfrm rot="16200000">
            <a:off x="-471395" y="1120197"/>
            <a:ext cx="1602398" cy="432048"/>
          </a:xfrm>
          <a:prstGeom prst="roundRect">
            <a:avLst/>
          </a:prstGeom>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Analysis</a:t>
            </a:r>
          </a:p>
        </p:txBody>
      </p:sp>
      <p:sp>
        <p:nvSpPr>
          <p:cNvPr id="9" name="Rounded Rectangle 22">
            <a:extLst>
              <a:ext uri="{FF2B5EF4-FFF2-40B4-BE49-F238E27FC236}">
                <a16:creationId xmlns:a16="http://schemas.microsoft.com/office/drawing/2014/main" id="{CC871234-6129-F874-4ED1-1565BA8839FD}"/>
              </a:ext>
            </a:extLst>
          </p:cNvPr>
          <p:cNvSpPr/>
          <p:nvPr/>
        </p:nvSpPr>
        <p:spPr bwMode="auto">
          <a:xfrm rot="16200000">
            <a:off x="-423142" y="2677480"/>
            <a:ext cx="1512168" cy="432048"/>
          </a:xfrm>
          <a:prstGeom prst="roundRect">
            <a:avLst/>
          </a:prstGeom>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Design</a:t>
            </a:r>
          </a:p>
        </p:txBody>
      </p:sp>
      <p:sp>
        <p:nvSpPr>
          <p:cNvPr id="10" name="Rounded Rectangle 22">
            <a:extLst>
              <a:ext uri="{FF2B5EF4-FFF2-40B4-BE49-F238E27FC236}">
                <a16:creationId xmlns:a16="http://schemas.microsoft.com/office/drawing/2014/main" id="{36057DC1-CEB7-615C-467D-D3B73A26FFB7}"/>
              </a:ext>
            </a:extLst>
          </p:cNvPr>
          <p:cNvSpPr/>
          <p:nvPr/>
        </p:nvSpPr>
        <p:spPr bwMode="auto">
          <a:xfrm rot="16200000">
            <a:off x="-576897" y="4343403"/>
            <a:ext cx="1819677" cy="432048"/>
          </a:xfrm>
          <a:prstGeom prst="roundRect">
            <a:avLst/>
          </a:prstGeom>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Adaptation</a:t>
            </a:r>
          </a:p>
        </p:txBody>
      </p:sp>
      <p:pic>
        <p:nvPicPr>
          <p:cNvPr id="2" name="Picture 2" descr="Αποτέλεσμα εικόνας για game learns you">
            <a:extLst>
              <a:ext uri="{FF2B5EF4-FFF2-40B4-BE49-F238E27FC236}">
                <a16:creationId xmlns:a16="http://schemas.microsoft.com/office/drawing/2014/main" id="{D23C75F2-0FC4-B0B0-F5ED-220E67990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927" y="2893504"/>
            <a:ext cx="3428008" cy="2544005"/>
          </a:xfrm>
          <a:prstGeom prst="rect">
            <a:avLst/>
          </a:prstGeom>
          <a:ln w="38100">
            <a:solidFill>
              <a:schemeClr val="tx2"/>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Left 4 Dead (franchise) - Wikipedia">
            <a:extLst>
              <a:ext uri="{FF2B5EF4-FFF2-40B4-BE49-F238E27FC236}">
                <a16:creationId xmlns:a16="http://schemas.microsoft.com/office/drawing/2014/main" id="{69D91E25-8076-C5C9-4B4F-21C8458AFC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971"/>
          <a:stretch>
            <a:fillRect/>
          </a:stretch>
        </p:blipFill>
        <p:spPr bwMode="auto">
          <a:xfrm>
            <a:off x="5626037" y="985292"/>
            <a:ext cx="3401045" cy="1733023"/>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2052" name="Picture 4" descr="Left 4 Dead - описание, системные требования, оценки, дата выхода">
            <a:extLst>
              <a:ext uri="{FF2B5EF4-FFF2-40B4-BE49-F238E27FC236}">
                <a16:creationId xmlns:a16="http://schemas.microsoft.com/office/drawing/2014/main" id="{898B2CB6-0C14-C286-0A94-DF6EFC9D7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121196"/>
            <a:ext cx="816866" cy="1129308"/>
          </a:xfrm>
          <a:prstGeom prst="rect">
            <a:avLst/>
          </a:prstGeom>
          <a:ln w="3810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53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5757C-E893-BF06-4ED2-C1D2C0E7493F}"/>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84585F6E-E5A2-81C7-E4FD-7CAC0F916C30}"/>
              </a:ext>
            </a:extLst>
          </p:cNvPr>
          <p:cNvSpPr/>
          <p:nvPr/>
        </p:nvSpPr>
        <p:spPr>
          <a:xfrm>
            <a:off x="467544" y="2852936"/>
            <a:ext cx="8064896" cy="858914"/>
          </a:xfrm>
          <a:prstGeom prst="rect">
            <a:avLst/>
          </a:prstGeom>
          <a:solidFill>
            <a:sysClr val="window" lastClr="FFFFFF">
              <a:lumMod val="75000"/>
            </a:sysClr>
          </a:solidFill>
          <a:ln w="25400" cap="flat" cmpd="sng" algn="ctr">
            <a:solidFill>
              <a:sysClr val="windowText" lastClr="000000"/>
            </a:solidFill>
            <a:prstDash val="solid"/>
          </a:ln>
          <a:effectLst/>
        </p:spPr>
        <p:txBody>
          <a:bodyPr vert="vert27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Calibri"/>
                <a:ea typeface="MS PGothic" pitchFamily="34" charset="-128"/>
                <a:cs typeface="+mn-cs"/>
              </a:rPr>
              <a:t>Approach</a:t>
            </a:r>
            <a:endParaRPr kumimoji="0" lang="el-GR" sz="1300" b="1"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35" name="Rectangle 34">
            <a:extLst>
              <a:ext uri="{FF2B5EF4-FFF2-40B4-BE49-F238E27FC236}">
                <a16:creationId xmlns:a16="http://schemas.microsoft.com/office/drawing/2014/main" id="{3C8B535D-A4B1-9F0F-DF5C-CCE65217379E}"/>
              </a:ext>
            </a:extLst>
          </p:cNvPr>
          <p:cNvSpPr/>
          <p:nvPr/>
        </p:nvSpPr>
        <p:spPr>
          <a:xfrm>
            <a:off x="467544" y="494494"/>
            <a:ext cx="8064896" cy="2358442"/>
          </a:xfrm>
          <a:prstGeom prst="rect">
            <a:avLst/>
          </a:prstGeom>
          <a:solidFill>
            <a:sysClr val="window" lastClr="FFFFFF">
              <a:lumMod val="85000"/>
            </a:sysClr>
          </a:solidFill>
          <a:ln w="25400" cap="flat" cmpd="sng" algn="ctr">
            <a:solidFill>
              <a:sysClr val="windowText" lastClr="000000"/>
            </a:solidFill>
            <a:prstDash val="solid"/>
          </a:ln>
          <a:effectLst/>
        </p:spPr>
        <p:txBody>
          <a:bodyPr vert="vert27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black"/>
                </a:solidFill>
                <a:effectLst/>
                <a:uLnTx/>
                <a:uFillTx/>
                <a:latin typeface="Calibri"/>
                <a:ea typeface="MS PGothic" pitchFamily="34" charset="-128"/>
                <a:cs typeface="+mn-cs"/>
              </a:rPr>
              <a:t>Role</a:t>
            </a:r>
            <a:endParaRPr kumimoji="0" lang="el-GR" sz="1500" b="1"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36" name="Rounded Rectangle 8">
            <a:extLst>
              <a:ext uri="{FF2B5EF4-FFF2-40B4-BE49-F238E27FC236}">
                <a16:creationId xmlns:a16="http://schemas.microsoft.com/office/drawing/2014/main" id="{8A60BC82-B984-FACD-5DB9-5BF89D5B0744}"/>
              </a:ext>
            </a:extLst>
          </p:cNvPr>
          <p:cNvSpPr/>
          <p:nvPr/>
        </p:nvSpPr>
        <p:spPr bwMode="auto">
          <a:xfrm>
            <a:off x="890671" y="2063242"/>
            <a:ext cx="2220391" cy="612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Static</a:t>
            </a:r>
          </a:p>
        </p:txBody>
      </p:sp>
      <p:sp>
        <p:nvSpPr>
          <p:cNvPr id="37" name="Rounded Rectangle 9">
            <a:extLst>
              <a:ext uri="{FF2B5EF4-FFF2-40B4-BE49-F238E27FC236}">
                <a16:creationId xmlns:a16="http://schemas.microsoft.com/office/drawing/2014/main" id="{2BD4B60C-7C80-C49F-776E-FA331558C541}"/>
              </a:ext>
            </a:extLst>
          </p:cNvPr>
          <p:cNvSpPr/>
          <p:nvPr/>
        </p:nvSpPr>
        <p:spPr bwMode="auto">
          <a:xfrm>
            <a:off x="6201675" y="2060848"/>
            <a:ext cx="2240417" cy="612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Adaptive</a:t>
            </a:r>
          </a:p>
        </p:txBody>
      </p:sp>
      <p:cxnSp>
        <p:nvCxnSpPr>
          <p:cNvPr id="38" name="Straight Arrow Connector 37">
            <a:extLst>
              <a:ext uri="{FF2B5EF4-FFF2-40B4-BE49-F238E27FC236}">
                <a16:creationId xmlns:a16="http://schemas.microsoft.com/office/drawing/2014/main" id="{24820CAC-DB69-D675-3338-2FEA0AC5DE78}"/>
              </a:ext>
            </a:extLst>
          </p:cNvPr>
          <p:cNvCxnSpPr>
            <a:cxnSpLocks/>
            <a:stCxn id="36" idx="3"/>
            <a:endCxn id="37" idx="1"/>
          </p:cNvCxnSpPr>
          <p:nvPr/>
        </p:nvCxnSpPr>
        <p:spPr bwMode="auto">
          <a:xfrm flipV="1">
            <a:off x="3111062" y="2366848"/>
            <a:ext cx="3090613" cy="2394"/>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39" name="Rounded Rectangle 18">
            <a:extLst>
              <a:ext uri="{FF2B5EF4-FFF2-40B4-BE49-F238E27FC236}">
                <a16:creationId xmlns:a16="http://schemas.microsoft.com/office/drawing/2014/main" id="{0D63F082-E502-2F62-DA6C-61538B91A6DF}"/>
              </a:ext>
            </a:extLst>
          </p:cNvPr>
          <p:cNvSpPr/>
          <p:nvPr/>
        </p:nvSpPr>
        <p:spPr bwMode="auto">
          <a:xfrm>
            <a:off x="6215220" y="2945684"/>
            <a:ext cx="2227843" cy="612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Based [Top-Down]</a:t>
            </a:r>
          </a:p>
        </p:txBody>
      </p:sp>
      <p:sp>
        <p:nvSpPr>
          <p:cNvPr id="40" name="Rounded Rectangle 19">
            <a:extLst>
              <a:ext uri="{FF2B5EF4-FFF2-40B4-BE49-F238E27FC236}">
                <a16:creationId xmlns:a16="http://schemas.microsoft.com/office/drawing/2014/main" id="{A29AB912-BFB8-B72C-C26E-F52654634062}"/>
              </a:ext>
            </a:extLst>
          </p:cNvPr>
          <p:cNvSpPr/>
          <p:nvPr/>
        </p:nvSpPr>
        <p:spPr bwMode="auto">
          <a:xfrm>
            <a:off x="890671" y="2945683"/>
            <a:ext cx="2214357" cy="612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Free [Bottom-Up]</a:t>
            </a:r>
          </a:p>
        </p:txBody>
      </p:sp>
      <p:cxnSp>
        <p:nvCxnSpPr>
          <p:cNvPr id="41" name="Straight Arrow Connector 40">
            <a:extLst>
              <a:ext uri="{FF2B5EF4-FFF2-40B4-BE49-F238E27FC236}">
                <a16:creationId xmlns:a16="http://schemas.microsoft.com/office/drawing/2014/main" id="{AA7480A3-041D-1275-B899-4A1E383D47F0}"/>
              </a:ext>
            </a:extLst>
          </p:cNvPr>
          <p:cNvCxnSpPr>
            <a:cxnSpLocks/>
            <a:stCxn id="39" idx="1"/>
            <a:endCxn id="40" idx="3"/>
          </p:cNvCxnSpPr>
          <p:nvPr/>
        </p:nvCxnSpPr>
        <p:spPr bwMode="auto">
          <a:xfrm flipH="1" flipV="1">
            <a:off x="3105028" y="3251683"/>
            <a:ext cx="3110192" cy="1"/>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42" name="Rounded Rectangle 22">
            <a:extLst>
              <a:ext uri="{FF2B5EF4-FFF2-40B4-BE49-F238E27FC236}">
                <a16:creationId xmlns:a16="http://schemas.microsoft.com/office/drawing/2014/main" id="{7B8A7143-2EE1-A106-A02B-93322F67A866}"/>
              </a:ext>
            </a:extLst>
          </p:cNvPr>
          <p:cNvSpPr/>
          <p:nvPr/>
        </p:nvSpPr>
        <p:spPr bwMode="auto">
          <a:xfrm>
            <a:off x="874440" y="587761"/>
            <a:ext cx="2220391"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prstClr val="white"/>
                </a:solidFill>
                <a:effectLst/>
                <a:uLnTx/>
                <a:uFillTx/>
                <a:latin typeface="Calibri"/>
                <a:ea typeface="MS PGothic" pitchFamily="34" charset="-128"/>
                <a:cs typeface="+mn-cs"/>
              </a:rPr>
              <a:t>Behavior</a:t>
            </a:r>
            <a:endPar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43" name="Rounded Rectangle 23">
            <a:extLst>
              <a:ext uri="{FF2B5EF4-FFF2-40B4-BE49-F238E27FC236}">
                <a16:creationId xmlns:a16="http://schemas.microsoft.com/office/drawing/2014/main" id="{2952FD7B-1D17-4EF7-95DC-A674583A0538}"/>
              </a:ext>
            </a:extLst>
          </p:cNvPr>
          <p:cNvSpPr/>
          <p:nvPr/>
        </p:nvSpPr>
        <p:spPr bwMode="auto">
          <a:xfrm>
            <a:off x="6185444" y="584373"/>
            <a:ext cx="2253932" cy="61277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Experience</a:t>
            </a:r>
          </a:p>
        </p:txBody>
      </p:sp>
      <p:sp>
        <p:nvSpPr>
          <p:cNvPr id="44" name="Rectangle 43">
            <a:extLst>
              <a:ext uri="{FF2B5EF4-FFF2-40B4-BE49-F238E27FC236}">
                <a16:creationId xmlns:a16="http://schemas.microsoft.com/office/drawing/2014/main" id="{07794B0A-7215-F237-1206-FA82B34849AD}"/>
              </a:ext>
            </a:extLst>
          </p:cNvPr>
          <p:cNvSpPr/>
          <p:nvPr/>
        </p:nvSpPr>
        <p:spPr>
          <a:xfrm>
            <a:off x="3704888" y="2063242"/>
            <a:ext cx="2014481" cy="612000"/>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 Player</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45" name="Rectangle 44">
            <a:extLst>
              <a:ext uri="{FF2B5EF4-FFF2-40B4-BE49-F238E27FC236}">
                <a16:creationId xmlns:a16="http://schemas.microsoft.com/office/drawing/2014/main" id="{BC25CC44-A3CD-1EBC-44A4-A020370C91D6}"/>
              </a:ext>
            </a:extLst>
          </p:cNvPr>
          <p:cNvSpPr/>
          <p:nvPr/>
        </p:nvSpPr>
        <p:spPr>
          <a:xfrm>
            <a:off x="3704888" y="2945684"/>
            <a:ext cx="2014481" cy="612000"/>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Model</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cxnSp>
        <p:nvCxnSpPr>
          <p:cNvPr id="46" name="Straight Arrow Connector 45">
            <a:extLst>
              <a:ext uri="{FF2B5EF4-FFF2-40B4-BE49-F238E27FC236}">
                <a16:creationId xmlns:a16="http://schemas.microsoft.com/office/drawing/2014/main" id="{5AD7CC8A-1141-FCB5-8F6F-225E62FB5E8E}"/>
              </a:ext>
            </a:extLst>
          </p:cNvPr>
          <p:cNvCxnSpPr>
            <a:cxnSpLocks/>
            <a:stCxn id="42" idx="3"/>
            <a:endCxn id="43" idx="1"/>
          </p:cNvCxnSpPr>
          <p:nvPr/>
        </p:nvCxnSpPr>
        <p:spPr bwMode="auto">
          <a:xfrm flipV="1">
            <a:off x="3094831" y="890760"/>
            <a:ext cx="3090613" cy="3388"/>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47" name="Rectangle 46">
            <a:extLst>
              <a:ext uri="{FF2B5EF4-FFF2-40B4-BE49-F238E27FC236}">
                <a16:creationId xmlns:a16="http://schemas.microsoft.com/office/drawing/2014/main" id="{9B7726B3-F038-5C2B-5CCA-12A7DC01F635}"/>
              </a:ext>
            </a:extLst>
          </p:cNvPr>
          <p:cNvSpPr/>
          <p:nvPr/>
        </p:nvSpPr>
        <p:spPr>
          <a:xfrm>
            <a:off x="3688657" y="590117"/>
            <a:ext cx="2019240" cy="611203"/>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Goal</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48" name="Rounded Rectangle 22">
            <a:extLst>
              <a:ext uri="{FF2B5EF4-FFF2-40B4-BE49-F238E27FC236}">
                <a16:creationId xmlns:a16="http://schemas.microsoft.com/office/drawing/2014/main" id="{3BDBBD5D-7D00-A5C8-7FDF-83344AA0C4E9}"/>
              </a:ext>
            </a:extLst>
          </p:cNvPr>
          <p:cNvSpPr/>
          <p:nvPr/>
        </p:nvSpPr>
        <p:spPr bwMode="auto">
          <a:xfrm>
            <a:off x="876477" y="1309973"/>
            <a:ext cx="2220391"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Analysis</a:t>
            </a:r>
          </a:p>
        </p:txBody>
      </p:sp>
      <p:sp>
        <p:nvSpPr>
          <p:cNvPr id="49" name="Rounded Rectangle 23">
            <a:extLst>
              <a:ext uri="{FF2B5EF4-FFF2-40B4-BE49-F238E27FC236}">
                <a16:creationId xmlns:a16="http://schemas.microsoft.com/office/drawing/2014/main" id="{25C74863-E987-0A74-1364-1E6FDEAC60F7}"/>
              </a:ext>
            </a:extLst>
          </p:cNvPr>
          <p:cNvSpPr/>
          <p:nvPr/>
        </p:nvSpPr>
        <p:spPr bwMode="auto">
          <a:xfrm>
            <a:off x="6187481" y="1306585"/>
            <a:ext cx="2253932" cy="61277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Design</a:t>
            </a:r>
          </a:p>
        </p:txBody>
      </p:sp>
      <p:cxnSp>
        <p:nvCxnSpPr>
          <p:cNvPr id="50" name="Straight Arrow Connector 49">
            <a:extLst>
              <a:ext uri="{FF2B5EF4-FFF2-40B4-BE49-F238E27FC236}">
                <a16:creationId xmlns:a16="http://schemas.microsoft.com/office/drawing/2014/main" id="{730528DD-3AED-BE7F-5632-CEE9538F0B2C}"/>
              </a:ext>
            </a:extLst>
          </p:cNvPr>
          <p:cNvCxnSpPr>
            <a:cxnSpLocks/>
            <a:stCxn id="48" idx="3"/>
            <a:endCxn id="49" idx="1"/>
          </p:cNvCxnSpPr>
          <p:nvPr/>
        </p:nvCxnSpPr>
        <p:spPr bwMode="auto">
          <a:xfrm flipV="1">
            <a:off x="3096868" y="1612972"/>
            <a:ext cx="3090613" cy="3388"/>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51" name="Rectangle 50">
            <a:extLst>
              <a:ext uri="{FF2B5EF4-FFF2-40B4-BE49-F238E27FC236}">
                <a16:creationId xmlns:a16="http://schemas.microsoft.com/office/drawing/2014/main" id="{B073D7D6-E889-F3AE-E6E8-04A601C4EAB9}"/>
              </a:ext>
            </a:extLst>
          </p:cNvPr>
          <p:cNvSpPr/>
          <p:nvPr/>
        </p:nvSpPr>
        <p:spPr>
          <a:xfrm>
            <a:off x="3690694" y="1312329"/>
            <a:ext cx="2019240" cy="611203"/>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Designer</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040521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 name="Rounded Rectangle 123"/>
          <p:cNvSpPr/>
          <p:nvPr/>
        </p:nvSpPr>
        <p:spPr>
          <a:xfrm>
            <a:off x="3002875" y="234045"/>
            <a:ext cx="3058848" cy="475822"/>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Player Model</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129" name="Rectangle 128"/>
          <p:cNvSpPr/>
          <p:nvPr/>
        </p:nvSpPr>
        <p:spPr>
          <a:xfrm>
            <a:off x="3013679" y="714138"/>
            <a:ext cx="3033618" cy="4879666"/>
          </a:xfrm>
          <a:prstGeom prst="rect">
            <a:avLst/>
          </a:prstGeom>
          <a:gradFill>
            <a:gsLst>
              <a:gs pos="0">
                <a:srgbClr val="C0504D">
                  <a:lumMod val="60000"/>
                  <a:lumOff val="40000"/>
                  <a:alpha val="20000"/>
                </a:srgbClr>
              </a:gs>
              <a:gs pos="100000">
                <a:srgbClr val="C00000"/>
              </a:gs>
            </a:gsLst>
            <a:lin ang="16200000" scaled="0"/>
          </a:gradFill>
          <a:ln w="25400" cap="flat" cmpd="sng" algn="ctr">
            <a:solidFill>
              <a:srgbClr val="C0504D">
                <a:shade val="50000"/>
              </a:srgbClr>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Model-Based </a:t>
            </a: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t>
            </a: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Top-Down</a:t>
            </a: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S PGothic" pitchFamily="34" charset="-128"/>
                <a:cs typeface="+mn-cs"/>
              </a:rPr>
              <a:t>(Psychology, Cognitive Science, Game Studies,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Model Free </a:t>
            </a: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t>
            </a: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Bottom-Up</a:t>
            </a: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S PGothic" pitchFamily="34" charset="-128"/>
                <a:cs typeface="+mn-cs"/>
              </a:rPr>
              <a:t>(Data Science, Machine Learning)</a:t>
            </a:r>
          </a:p>
        </p:txBody>
      </p:sp>
      <p:pic>
        <p:nvPicPr>
          <p:cNvPr id="4" name="Picture 2" descr="http://www.martinfrost.ws/htmlfiles/aristotle3.jpg"/>
          <p:cNvPicPr>
            <a:picLocks noChangeAspect="1" noChangeArrowheads="1"/>
          </p:cNvPicPr>
          <p:nvPr/>
        </p:nvPicPr>
        <p:blipFill rotWithShape="1">
          <a:blip r:embed="rId3">
            <a:extLst>
              <a:ext uri="{28A0092B-C50C-407E-A947-70E740481C1C}">
                <a14:useLocalDpi xmlns:a14="http://schemas.microsoft.com/office/drawing/2010/main" val="0"/>
              </a:ext>
            </a:extLst>
          </a:blip>
          <a:srcRect l="2487"/>
          <a:stretch/>
        </p:blipFill>
        <p:spPr bwMode="auto">
          <a:xfrm>
            <a:off x="1403648" y="3789298"/>
            <a:ext cx="1311424" cy="1769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Plato | Lapham&amp;#39;s Quarterly"/>
          <p:cNvPicPr>
            <a:picLocks noChangeAspect="1" noChangeArrowheads="1"/>
          </p:cNvPicPr>
          <p:nvPr/>
        </p:nvPicPr>
        <p:blipFill rotWithShape="1">
          <a:blip r:embed="rId4">
            <a:extLst>
              <a:ext uri="{28A0092B-C50C-407E-A947-70E740481C1C}">
                <a14:useLocalDpi xmlns:a14="http://schemas.microsoft.com/office/drawing/2010/main" val="0"/>
              </a:ext>
            </a:extLst>
          </a:blip>
          <a:srcRect l="524" r="6951"/>
          <a:stretch/>
        </p:blipFill>
        <p:spPr bwMode="auto">
          <a:xfrm>
            <a:off x="6365429" y="269280"/>
            <a:ext cx="1304327" cy="176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384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ounded Rectangle 4"/>
          <p:cNvSpPr/>
          <p:nvPr/>
        </p:nvSpPr>
        <p:spPr>
          <a:xfrm>
            <a:off x="3002875" y="234045"/>
            <a:ext cx="3058848" cy="475822"/>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Player Model</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6" name="Rectangle 5"/>
          <p:cNvSpPr/>
          <p:nvPr/>
        </p:nvSpPr>
        <p:spPr>
          <a:xfrm>
            <a:off x="3013679" y="714138"/>
            <a:ext cx="3033618" cy="3151474"/>
          </a:xfrm>
          <a:prstGeom prst="rect">
            <a:avLst/>
          </a:prstGeom>
          <a:gradFill>
            <a:gsLst>
              <a:gs pos="0">
                <a:srgbClr val="C0504D">
                  <a:lumMod val="60000"/>
                  <a:lumOff val="40000"/>
                  <a:alpha val="20000"/>
                </a:srgbClr>
              </a:gs>
              <a:gs pos="100000">
                <a:srgbClr val="C00000"/>
              </a:gs>
            </a:gsLst>
            <a:lin ang="16200000" scaled="0"/>
          </a:gradFill>
          <a:ln w="25400" cap="flat" cmpd="sng" algn="ctr">
            <a:solidFill>
              <a:srgbClr val="C0504D">
                <a:shade val="50000"/>
              </a:srgbClr>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Model-Based </a:t>
            </a: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t>
            </a: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Top-Down</a:t>
            </a: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S PGothic" pitchFamily="34" charset="-128"/>
                <a:cs typeface="+mn-cs"/>
              </a:rPr>
              <a:t>(Psychology, Cognitive Science, Game Studies,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7" name="Title 7"/>
          <p:cNvSpPr txBox="1">
            <a:spLocks/>
          </p:cNvSpPr>
          <p:nvPr/>
        </p:nvSpPr>
        <p:spPr>
          <a:xfrm>
            <a:off x="0" y="3865612"/>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4500" b="0" i="0" u="none" strike="noStrike" kern="1200" cap="none" spc="0" normalizeH="0" baseline="0" noProof="0" dirty="0">
                <a:ln>
                  <a:noFill/>
                </a:ln>
                <a:solidFill>
                  <a:prstClr val="white"/>
                </a:solidFill>
                <a:effectLst/>
                <a:uLnTx/>
                <a:uFillTx/>
                <a:latin typeface="Calibri"/>
                <a:ea typeface="ＭＳ Ｐゴシック" pitchFamily="-65" charset="-128"/>
              </a:rPr>
              <a:t> Model-Based</a:t>
            </a:r>
            <a:endParaRPr kumimoji="0" lang="en-GB" sz="4500" b="1" i="0" u="none" strike="noStrike" kern="1200" cap="none" spc="0" normalizeH="0" baseline="0" noProof="0" dirty="0">
              <a:ln>
                <a:noFill/>
              </a:ln>
              <a:solidFill>
                <a:srgbClr val="FFC000"/>
              </a:solidFill>
              <a:effectLst/>
              <a:uLnTx/>
              <a:uFillTx/>
              <a:latin typeface="Calibri"/>
              <a:ea typeface="ＭＳ Ｐゴシック" pitchFamily="-65" charset="-128"/>
            </a:endParaRPr>
          </a:p>
        </p:txBody>
      </p:sp>
    </p:spTree>
    <p:extLst>
      <p:ext uri="{BB962C8B-B14F-4D97-AF65-F5344CB8AC3E}">
        <p14:creationId xmlns:p14="http://schemas.microsoft.com/office/powerpoint/2010/main" val="2383411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0" y="4657820"/>
            <a:ext cx="9144001" cy="1080000"/>
          </a:xfrm>
          <a:blipFill>
            <a:blip r:embed="rId3"/>
            <a:stretch>
              <a:fillRect/>
            </a:stretch>
          </a:blipFill>
        </p:spPr>
        <p:txBody>
          <a:bodyPr anchor="ctr" anchorCtr="0"/>
          <a:lstStyle/>
          <a:p>
            <a:r>
              <a:rPr lang="en-GB" sz="3500" cap="none" dirty="0">
                <a:latin typeface="+mn-lt"/>
              </a:rPr>
              <a:t>Neuroscience</a:t>
            </a:r>
            <a:endParaRPr lang="en-GB" sz="3500" b="1" cap="none" dirty="0">
              <a:solidFill>
                <a:srgbClr val="FFC000"/>
              </a:solidFill>
              <a:latin typeface="+mn-lt"/>
            </a:endParaRPr>
          </a:p>
        </p:txBody>
      </p:sp>
    </p:spTree>
    <p:extLst>
      <p:ext uri="{BB962C8B-B14F-4D97-AF65-F5344CB8AC3E}">
        <p14:creationId xmlns:p14="http://schemas.microsoft.com/office/powerpoint/2010/main" val="1085206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79512" y="121196"/>
          <a:ext cx="8712968"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15516" y="5224472"/>
            <a:ext cx="8640960" cy="369332"/>
          </a:xfrm>
          <a:prstGeom prst="rect">
            <a:avLst/>
          </a:prstGeom>
        </p:spPr>
        <p:txBody>
          <a:bodyPr wrap="square">
            <a:spAutoFit/>
          </a:bodyPr>
          <a:lstStyle/>
          <a:p>
            <a:pPr algn="ctr"/>
            <a:r>
              <a:rPr lang="en-GB" sz="1800" dirty="0">
                <a:solidFill>
                  <a:prstClr val="black"/>
                </a:solidFill>
                <a:latin typeface="Calibri"/>
                <a:ea typeface="ＭＳ Ｐゴシック" pitchFamily="34" charset="-128"/>
              </a:rPr>
              <a:t>G. N. </a:t>
            </a:r>
            <a:r>
              <a:rPr lang="en-GB" sz="1800" dirty="0" err="1">
                <a:solidFill>
                  <a:prstClr val="black"/>
                </a:solidFill>
                <a:latin typeface="Calibri"/>
                <a:ea typeface="ＭＳ Ｐゴシック" pitchFamily="34" charset="-128"/>
              </a:rPr>
              <a:t>Yannakakis</a:t>
            </a:r>
            <a:r>
              <a:rPr lang="en-GB" sz="1800" dirty="0">
                <a:solidFill>
                  <a:prstClr val="black"/>
                </a:solidFill>
                <a:latin typeface="Calibri"/>
                <a:ea typeface="ＭＳ Ｐゴシック" pitchFamily="34" charset="-128"/>
              </a:rPr>
              <a:t> and J. </a:t>
            </a:r>
            <a:r>
              <a:rPr lang="en-GB" sz="1800" dirty="0" err="1">
                <a:solidFill>
                  <a:prstClr val="black"/>
                </a:solidFill>
                <a:latin typeface="Calibri"/>
                <a:ea typeface="ＭＳ Ｐゴシック" pitchFamily="34" charset="-128"/>
              </a:rPr>
              <a:t>Togelius</a:t>
            </a:r>
            <a:r>
              <a:rPr lang="en-GB" sz="1800" dirty="0">
                <a:solidFill>
                  <a:prstClr val="black"/>
                </a:solidFill>
                <a:latin typeface="Calibri"/>
                <a:ea typeface="ＭＳ Ｐゴシック" pitchFamily="34" charset="-128"/>
              </a:rPr>
              <a:t>, “</a:t>
            </a:r>
            <a:r>
              <a:rPr lang="en-GB" sz="1800" b="1" dirty="0">
                <a:solidFill>
                  <a:prstClr val="black"/>
                </a:solidFill>
                <a:latin typeface="Calibri"/>
                <a:ea typeface="ＭＳ Ｐゴシック" pitchFamily="34" charset="-128"/>
              </a:rPr>
              <a:t>Artificial Intelligence and Games</a:t>
            </a:r>
            <a:r>
              <a:rPr lang="en-GB" sz="1800" dirty="0">
                <a:solidFill>
                  <a:prstClr val="black"/>
                </a:solidFill>
                <a:latin typeface="Calibri"/>
                <a:ea typeface="ＭＳ Ｐゴシック" pitchFamily="34" charset="-128"/>
              </a:rPr>
              <a:t>,” Springer Nature, 2025.</a:t>
            </a:r>
          </a:p>
        </p:txBody>
      </p:sp>
    </p:spTree>
    <p:extLst>
      <p:ext uri="{BB962C8B-B14F-4D97-AF65-F5344CB8AC3E}">
        <p14:creationId xmlns:p14="http://schemas.microsoft.com/office/powerpoint/2010/main" val="2254983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rain.02.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201316"/>
            <a:ext cx="3419276" cy="2128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txBox="1">
            <a:spLocks/>
          </p:cNvSpPr>
          <p:nvPr/>
        </p:nvSpPr>
        <p:spPr bwMode="auto">
          <a:xfrm>
            <a:off x="395536" y="1128365"/>
            <a:ext cx="496855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GB" sz="1900" dirty="0"/>
              <a:t>Neuroscience – via fMRI</a:t>
            </a:r>
          </a:p>
          <a:p>
            <a:pPr>
              <a:buFontTx/>
              <a:buChar char="•"/>
            </a:pPr>
            <a:r>
              <a:rPr lang="en-GB" sz="1900" dirty="0"/>
              <a:t>Interest (or curiosity): </a:t>
            </a:r>
            <a:r>
              <a:rPr lang="en-GB" sz="1900" b="1" dirty="0"/>
              <a:t>visual cortex</a:t>
            </a:r>
            <a:r>
              <a:rPr lang="en-GB" sz="1900" dirty="0"/>
              <a:t> (hippocampus) and </a:t>
            </a:r>
            <a:r>
              <a:rPr lang="en-GB" sz="1900" b="1" dirty="0" err="1"/>
              <a:t>endomorphin</a:t>
            </a:r>
            <a:r>
              <a:rPr lang="en-GB" sz="1900" b="1" dirty="0"/>
              <a:t>.</a:t>
            </a:r>
          </a:p>
          <a:p>
            <a:pPr>
              <a:buFontTx/>
              <a:buChar char="•"/>
            </a:pPr>
            <a:r>
              <a:rPr lang="en-GB" sz="1900" dirty="0"/>
              <a:t>Explorer (Barter) / Easy Fun (</a:t>
            </a:r>
            <a:r>
              <a:rPr lang="en-GB" sz="1900" dirty="0" err="1"/>
              <a:t>Lazzaro</a:t>
            </a:r>
            <a:r>
              <a:rPr lang="en-GB" sz="1900" dirty="0"/>
              <a:t>) / Curiosity (Malone)  </a:t>
            </a:r>
            <a:r>
              <a:rPr lang="en-GB" sz="1900" dirty="0">
                <a:sym typeface="Wingdings" panose="05000000000000000000" pitchFamily="2" charset="2"/>
              </a:rPr>
              <a:t> </a:t>
            </a:r>
            <a:r>
              <a:rPr lang="en-GB" sz="1900" dirty="0"/>
              <a:t>Wonder: </a:t>
            </a:r>
            <a:r>
              <a:rPr lang="en-GB" sz="1900" b="1" dirty="0" err="1"/>
              <a:t>endomorphin</a:t>
            </a:r>
            <a:r>
              <a:rPr lang="en-GB" sz="1900" b="1" dirty="0"/>
              <a:t> (pleasure </a:t>
            </a:r>
            <a:r>
              <a:rPr lang="en-GB" sz="1900" b="1" dirty="0" err="1"/>
              <a:t>center</a:t>
            </a:r>
            <a:r>
              <a:rPr lang="en-GB" sz="1900" b="1" dirty="0"/>
              <a:t>)</a:t>
            </a:r>
            <a:endParaRPr lang="en-GB" sz="1900" dirty="0"/>
          </a:p>
          <a:p>
            <a:pPr>
              <a:buFontTx/>
              <a:buChar char="•"/>
            </a:pPr>
            <a:r>
              <a:rPr lang="en-GB" sz="1900" dirty="0">
                <a:cs typeface="Arial" charset="0"/>
              </a:rPr>
              <a:t>Achiever (Bartle) </a:t>
            </a:r>
            <a:r>
              <a:rPr lang="en-GB" sz="1900" dirty="0">
                <a:cs typeface="Arial" charset="0"/>
                <a:sym typeface="Wingdings" panose="05000000000000000000" pitchFamily="2" charset="2"/>
              </a:rPr>
              <a:t></a:t>
            </a:r>
            <a:r>
              <a:rPr lang="en-GB" sz="1900" dirty="0">
                <a:cs typeface="Arial" charset="0"/>
              </a:rPr>
              <a:t> Achievement:</a:t>
            </a:r>
            <a:r>
              <a:rPr lang="en-GB" sz="1900" b="1" dirty="0">
                <a:cs typeface="Arial" charset="0"/>
              </a:rPr>
              <a:t> dopamine (pleasure </a:t>
            </a:r>
            <a:r>
              <a:rPr lang="en-GB" sz="1900" b="1" dirty="0" err="1">
                <a:cs typeface="Arial" charset="0"/>
              </a:rPr>
              <a:t>center</a:t>
            </a:r>
            <a:r>
              <a:rPr lang="en-GB" sz="1900" b="1" dirty="0">
                <a:cs typeface="Arial" charset="0"/>
              </a:rPr>
              <a:t>).</a:t>
            </a:r>
          </a:p>
          <a:p>
            <a:pPr>
              <a:buFontTx/>
              <a:buChar char="•"/>
            </a:pPr>
            <a:r>
              <a:rPr lang="en-GB" sz="1900" dirty="0" err="1">
                <a:cs typeface="Arial" charset="0"/>
              </a:rPr>
              <a:t>Hardcore</a:t>
            </a:r>
            <a:r>
              <a:rPr lang="en-GB" sz="1900" dirty="0">
                <a:cs typeface="Arial" charset="0"/>
              </a:rPr>
              <a:t> gamers / Hard Fun (</a:t>
            </a:r>
            <a:r>
              <a:rPr lang="en-GB" sz="1900" dirty="0" err="1">
                <a:cs typeface="Arial" charset="0"/>
              </a:rPr>
              <a:t>Lazzaro</a:t>
            </a:r>
            <a:r>
              <a:rPr lang="en-GB" sz="1900" dirty="0">
                <a:cs typeface="Arial" charset="0"/>
              </a:rPr>
              <a:t>) </a:t>
            </a:r>
            <a:r>
              <a:rPr lang="en-GB" sz="1900" dirty="0">
                <a:cs typeface="Arial" charset="0"/>
                <a:sym typeface="Wingdings" panose="05000000000000000000" pitchFamily="2" charset="2"/>
              </a:rPr>
              <a:t> </a:t>
            </a:r>
            <a:r>
              <a:rPr lang="en-GB" sz="1900" dirty="0" err="1">
                <a:cs typeface="Arial" charset="0"/>
              </a:rPr>
              <a:t>Fiero</a:t>
            </a:r>
            <a:r>
              <a:rPr lang="en-GB" sz="1900" dirty="0">
                <a:cs typeface="Arial" charset="0"/>
              </a:rPr>
              <a:t>:</a:t>
            </a:r>
            <a:r>
              <a:rPr lang="en-GB" sz="1900" b="1" dirty="0">
                <a:cs typeface="Arial" charset="0"/>
              </a:rPr>
              <a:t> dopamine (pleasure </a:t>
            </a:r>
            <a:r>
              <a:rPr lang="en-GB" sz="1900" b="1" dirty="0" err="1">
                <a:cs typeface="Arial" charset="0"/>
              </a:rPr>
              <a:t>center</a:t>
            </a:r>
            <a:r>
              <a:rPr lang="en-GB" sz="1900" b="1" dirty="0">
                <a:cs typeface="Arial" charset="0"/>
              </a:rPr>
              <a:t>)</a:t>
            </a:r>
          </a:p>
          <a:p>
            <a:pPr>
              <a:buFontTx/>
              <a:buChar char="•"/>
            </a:pPr>
            <a:r>
              <a:rPr lang="en-GB" sz="1900" dirty="0">
                <a:cs typeface="Arial" charset="0"/>
              </a:rPr>
              <a:t>Serious Fun (</a:t>
            </a:r>
            <a:r>
              <a:rPr lang="en-GB" sz="1900" dirty="0" err="1">
                <a:cs typeface="Arial" charset="0"/>
              </a:rPr>
              <a:t>Lazzaro</a:t>
            </a:r>
            <a:r>
              <a:rPr lang="en-GB" sz="1900" dirty="0">
                <a:cs typeface="Arial" charset="0"/>
              </a:rPr>
              <a:t>) </a:t>
            </a:r>
            <a:r>
              <a:rPr lang="en-GB" sz="1900" dirty="0">
                <a:cs typeface="Arial" charset="0"/>
                <a:sym typeface="Wingdings" panose="05000000000000000000" pitchFamily="2" charset="2"/>
              </a:rPr>
              <a:t> Excitement: </a:t>
            </a:r>
            <a:r>
              <a:rPr lang="en-GB" sz="1900" b="1" dirty="0">
                <a:cs typeface="Arial" charset="0"/>
                <a:sym typeface="Wingdings" panose="05000000000000000000" pitchFamily="2" charset="2"/>
              </a:rPr>
              <a:t>adrenaline </a:t>
            </a:r>
            <a:r>
              <a:rPr lang="en-GB" sz="1900" b="1" dirty="0">
                <a:cs typeface="Arial" charset="0"/>
              </a:rPr>
              <a:t> (fear </a:t>
            </a:r>
            <a:r>
              <a:rPr lang="en-GB" sz="1900" b="1" dirty="0" err="1">
                <a:cs typeface="Arial" charset="0"/>
              </a:rPr>
              <a:t>center</a:t>
            </a:r>
            <a:r>
              <a:rPr lang="en-GB" sz="1900" b="1" dirty="0">
                <a:cs typeface="Arial" charset="0"/>
              </a:rPr>
              <a:t>)</a:t>
            </a:r>
          </a:p>
          <a:p>
            <a:pPr>
              <a:buFontTx/>
              <a:buChar char="•"/>
            </a:pPr>
            <a:r>
              <a:rPr lang="en-GB" sz="1900" dirty="0">
                <a:cs typeface="Arial" charset="0"/>
              </a:rPr>
              <a:t>Socialiser (Bartle) / People Fun (</a:t>
            </a:r>
            <a:r>
              <a:rPr lang="en-GB" sz="1900" dirty="0" err="1">
                <a:cs typeface="Arial" charset="0"/>
              </a:rPr>
              <a:t>Lazzaro</a:t>
            </a:r>
            <a:r>
              <a:rPr lang="en-GB" sz="1900" dirty="0">
                <a:cs typeface="Arial" charset="0"/>
              </a:rPr>
              <a:t>) </a:t>
            </a:r>
            <a:r>
              <a:rPr lang="en-GB" sz="1900" dirty="0">
                <a:cs typeface="Arial" charset="0"/>
                <a:sym typeface="Wingdings" panose="05000000000000000000" pitchFamily="2" charset="2"/>
              </a:rPr>
              <a:t> Enjoyment: </a:t>
            </a:r>
            <a:r>
              <a:rPr lang="en-GB" sz="1900" b="1" dirty="0">
                <a:cs typeface="Arial" charset="0"/>
                <a:sym typeface="Wingdings" panose="05000000000000000000" pitchFamily="2" charset="2"/>
              </a:rPr>
              <a:t>oxytocin </a:t>
            </a:r>
            <a:r>
              <a:rPr lang="en-GB" sz="1900" b="1" dirty="0">
                <a:cs typeface="Arial" charset="0"/>
              </a:rPr>
              <a:t> (social </a:t>
            </a:r>
            <a:r>
              <a:rPr lang="en-GB" sz="1900" b="1" dirty="0" err="1">
                <a:cs typeface="Arial" charset="0"/>
              </a:rPr>
              <a:t>center</a:t>
            </a:r>
            <a:r>
              <a:rPr lang="en-GB" sz="1900" b="1" dirty="0">
                <a:cs typeface="Arial" charset="0"/>
              </a:rPr>
              <a:t>) and dopamine (pleasure </a:t>
            </a:r>
            <a:r>
              <a:rPr lang="en-GB" sz="1900" b="1" dirty="0" err="1">
                <a:cs typeface="Arial" charset="0"/>
              </a:rPr>
              <a:t>center</a:t>
            </a:r>
            <a:r>
              <a:rPr lang="en-GB" sz="1900" b="1" dirty="0">
                <a:cs typeface="Arial" charset="0"/>
              </a:rPr>
              <a:t>)</a:t>
            </a:r>
            <a:endParaRPr lang="en-US" sz="1900" b="1" dirty="0">
              <a:cs typeface="Arial" charset="0"/>
            </a:endParaRPr>
          </a:p>
        </p:txBody>
      </p:sp>
      <p:sp>
        <p:nvSpPr>
          <p:cNvPr id="2" name="Rectangle 1"/>
          <p:cNvSpPr/>
          <p:nvPr/>
        </p:nvSpPr>
        <p:spPr>
          <a:xfrm>
            <a:off x="5327278" y="3401674"/>
            <a:ext cx="3456086" cy="769441"/>
          </a:xfrm>
          <a:prstGeom prst="rect">
            <a:avLst/>
          </a:prstGeom>
        </p:spPr>
        <p:txBody>
          <a:bodyPr wrap="square">
            <a:spAutoFit/>
          </a:bodyPr>
          <a:lstStyle/>
          <a:p>
            <a:r>
              <a:rPr lang="en-GB" sz="1100" dirty="0">
                <a:latin typeface="+mn-lt"/>
              </a:rPr>
              <a:t>Bateman, Chris, and Lennart E. </a:t>
            </a:r>
            <a:r>
              <a:rPr lang="en-GB" sz="1100" dirty="0" err="1">
                <a:latin typeface="+mn-lt"/>
              </a:rPr>
              <a:t>Nacke</a:t>
            </a:r>
            <a:r>
              <a:rPr lang="en-GB" sz="1100" dirty="0">
                <a:latin typeface="+mn-lt"/>
              </a:rPr>
              <a:t>. "</a:t>
            </a:r>
            <a:r>
              <a:rPr lang="en-GB" sz="1100" b="1" dirty="0">
                <a:latin typeface="+mn-lt"/>
              </a:rPr>
              <a:t>The neurobiology of play</a:t>
            </a:r>
            <a:r>
              <a:rPr lang="en-GB" sz="1100" dirty="0">
                <a:latin typeface="+mn-lt"/>
              </a:rPr>
              <a:t>" </a:t>
            </a:r>
            <a:r>
              <a:rPr lang="en-GB" sz="1100" i="1" dirty="0">
                <a:latin typeface="+mn-lt"/>
              </a:rPr>
              <a:t>Proceedings of the International Academic Conference on the Future of Game Design and Technology</a:t>
            </a:r>
            <a:r>
              <a:rPr lang="en-GB" sz="1100" dirty="0">
                <a:latin typeface="+mn-lt"/>
              </a:rPr>
              <a:t>. ACM, 2010.</a:t>
            </a:r>
          </a:p>
        </p:txBody>
      </p:sp>
      <p:sp>
        <p:nvSpPr>
          <p:cNvPr id="7" name="Title 7"/>
          <p:cNvSpPr>
            <a:spLocks noGrp="1"/>
          </p:cNvSpPr>
          <p:nvPr>
            <p:ph type="title"/>
          </p:nvPr>
        </p:nvSpPr>
        <p:spPr>
          <a:xfrm>
            <a:off x="0" y="-39004"/>
            <a:ext cx="9144001" cy="1080000"/>
          </a:xfrm>
          <a:blipFill>
            <a:blip r:embed="rId4"/>
            <a:stretch>
              <a:fillRect/>
            </a:stretch>
          </a:blipFill>
        </p:spPr>
        <p:txBody>
          <a:bodyPr anchor="ctr" anchorCtr="0"/>
          <a:lstStyle/>
          <a:p>
            <a:r>
              <a:rPr lang="en-GB" sz="4000" cap="none" dirty="0">
                <a:latin typeface="+mn-lt"/>
              </a:rPr>
              <a:t>Neurobiology of Play </a:t>
            </a:r>
            <a:endParaRPr lang="en-GB" sz="4000" b="1" cap="none" dirty="0">
              <a:solidFill>
                <a:srgbClr val="FFC000"/>
              </a:solidFill>
              <a:latin typeface="+mn-lt"/>
            </a:endParaRPr>
          </a:p>
        </p:txBody>
      </p:sp>
    </p:spTree>
    <p:extLst>
      <p:ext uri="{BB962C8B-B14F-4D97-AF65-F5344CB8AC3E}">
        <p14:creationId xmlns:p14="http://schemas.microsoft.com/office/powerpoint/2010/main" val="194055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0" y="4657820"/>
            <a:ext cx="9144001" cy="1080000"/>
          </a:xfrm>
          <a:blipFill>
            <a:blip r:embed="rId3"/>
            <a:stretch>
              <a:fillRect/>
            </a:stretch>
          </a:blipFill>
        </p:spPr>
        <p:txBody>
          <a:bodyPr anchor="ctr" anchorCtr="0"/>
          <a:lstStyle/>
          <a:p>
            <a:r>
              <a:rPr lang="en-GB" sz="3500" cap="none" dirty="0">
                <a:latin typeface="+mn-lt"/>
              </a:rPr>
              <a:t>Psychology and Affective Sciences</a:t>
            </a:r>
            <a:endParaRPr lang="en-GB" sz="3500" b="1" cap="none" dirty="0">
              <a:solidFill>
                <a:srgbClr val="FFC000"/>
              </a:solidFill>
              <a:latin typeface="+mn-lt"/>
            </a:endParaRPr>
          </a:p>
        </p:txBody>
      </p:sp>
    </p:spTree>
    <p:extLst>
      <p:ext uri="{BB962C8B-B14F-4D97-AF65-F5344CB8AC3E}">
        <p14:creationId xmlns:p14="http://schemas.microsoft.com/office/powerpoint/2010/main" val="491959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p:cNvSpPr>
          <p:nvPr/>
        </p:nvSpPr>
        <p:spPr bwMode="auto">
          <a:xfrm>
            <a:off x="539552" y="2351746"/>
            <a:ext cx="4824536" cy="80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S PGothic" pitchFamily="34" charset="-128"/>
              </a:rPr>
              <a:t>Theory of “Pathos”, </a:t>
            </a:r>
            <a:r>
              <a:rPr kumimoji="0" lang="en-US" sz="3000" b="0" i="1" u="none" strike="noStrike" kern="1200" cap="none" spc="0" normalizeH="0" baseline="0" noProof="0" dirty="0">
                <a:ln>
                  <a:noFill/>
                </a:ln>
                <a:solidFill>
                  <a:prstClr val="black"/>
                </a:solidFill>
                <a:effectLst/>
                <a:uLnTx/>
                <a:uFillTx/>
                <a:latin typeface="Calibri"/>
                <a:ea typeface="MS PGothic" pitchFamily="34" charset="-128"/>
              </a:rPr>
              <a:t>Rhetoric</a:t>
            </a:r>
          </a:p>
          <a:p>
            <a:pPr marL="0" marR="0" lvl="0" indent="0" algn="ctr" defTabSz="457200" rtl="0" eaLnBrk="0" fontAlgn="base" latinLnBrk="0" hangingPunct="0">
              <a:lnSpc>
                <a:spcPct val="90000"/>
              </a:lnSpc>
              <a:spcBef>
                <a:spcPct val="0"/>
              </a:spcBef>
              <a:spcAft>
                <a:spcPct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S PGothic" pitchFamily="34" charset="-128"/>
            </a:endParaRPr>
          </a:p>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Calibri"/>
                <a:ea typeface="MS PGothic" pitchFamily="34" charset="-128"/>
              </a:rPr>
              <a:t>On the soul</a:t>
            </a:r>
          </a:p>
          <a:p>
            <a:pPr marL="0" marR="0" lvl="0" indent="0" algn="ctr" defTabSz="457200" rtl="0" eaLnBrk="0" fontAlgn="base" latinLnBrk="0" hangingPunct="0">
              <a:lnSpc>
                <a:spcPct val="90000"/>
              </a:lnSpc>
              <a:spcBef>
                <a:spcPct val="0"/>
              </a:spcBef>
              <a:spcAft>
                <a:spcPct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Calibri"/>
              <a:ea typeface="MS PGothic" pitchFamily="34" charset="-128"/>
            </a:endParaRPr>
          </a:p>
        </p:txBody>
      </p:sp>
      <p:pic>
        <p:nvPicPr>
          <p:cNvPr id="1026" name="Picture 2" descr="http://www.martinfrost.ws/htmlfiles/aristotl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417340"/>
            <a:ext cx="28956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7"/>
          <p:cNvSpPr>
            <a:spLocks noGrp="1"/>
          </p:cNvSpPr>
          <p:nvPr>
            <p:ph type="title"/>
          </p:nvPr>
        </p:nvSpPr>
        <p:spPr>
          <a:xfrm>
            <a:off x="0" y="-39004"/>
            <a:ext cx="9144001" cy="1080000"/>
          </a:xfrm>
          <a:blipFill>
            <a:blip r:embed="rId3"/>
            <a:stretch>
              <a:fillRect/>
            </a:stretch>
          </a:blipFill>
        </p:spPr>
        <p:txBody>
          <a:bodyPr anchor="ctr" anchorCtr="0"/>
          <a:lstStyle/>
          <a:p>
            <a:r>
              <a:rPr lang="en-GB" sz="3500" cap="none" dirty="0">
                <a:latin typeface="+mn-lt"/>
              </a:rPr>
              <a:t>Where it all started…</a:t>
            </a:r>
            <a:endParaRPr lang="en-GB" sz="3500" b="1" cap="none" dirty="0">
              <a:solidFill>
                <a:srgbClr val="FFC000"/>
              </a:solidFill>
              <a:latin typeface="+mn-lt"/>
            </a:endParaRPr>
          </a:p>
        </p:txBody>
      </p:sp>
    </p:spTree>
    <p:extLst>
      <p:ext uri="{BB962C8B-B14F-4D97-AF65-F5344CB8AC3E}">
        <p14:creationId xmlns:p14="http://schemas.microsoft.com/office/powerpoint/2010/main" val="3827214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p:cNvSpPr>
          <p:nvPr/>
        </p:nvSpPr>
        <p:spPr bwMode="auto">
          <a:xfrm>
            <a:off x="467544" y="1417340"/>
            <a:ext cx="8208911" cy="80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S PGothic" pitchFamily="34" charset="-128"/>
              </a:rPr>
              <a:t>“</a:t>
            </a:r>
            <a:r>
              <a:rPr kumimoji="0" lang="en-GB" sz="3200" b="1" i="0" u="none" strike="noStrike" kern="1200" cap="none" spc="0" normalizeH="0" baseline="0" noProof="0" dirty="0">
                <a:ln>
                  <a:noFill/>
                </a:ln>
                <a:solidFill>
                  <a:prstClr val="black"/>
                </a:solidFill>
                <a:effectLst/>
                <a:uLnTx/>
                <a:uFillTx/>
                <a:latin typeface="Calibri"/>
                <a:ea typeface="MS PGothic" pitchFamily="34" charset="-128"/>
              </a:rPr>
              <a:t>Affective computing</a:t>
            </a:r>
            <a:r>
              <a:rPr kumimoji="0" lang="en-GB" sz="3200" b="0" i="0" u="none" strike="noStrike" kern="1200" cap="none" spc="0" normalizeH="0" baseline="0" noProof="0" dirty="0">
                <a:ln>
                  <a:noFill/>
                </a:ln>
                <a:solidFill>
                  <a:prstClr val="black"/>
                </a:solidFill>
                <a:effectLst/>
                <a:uLnTx/>
                <a:uFillTx/>
                <a:latin typeface="Calibri"/>
                <a:ea typeface="MS PGothic" pitchFamily="34" charset="-128"/>
              </a:rPr>
              <a:t> is the study and development of systems and devices that can recognize, interpret, process, and simulate human </a:t>
            </a:r>
            <a:r>
              <a:rPr kumimoji="0" lang="en-GB" sz="3200" b="1" i="0" u="none" strike="noStrike" kern="1200" cap="none" spc="0" normalizeH="0" baseline="0" noProof="0" dirty="0">
                <a:ln>
                  <a:noFill/>
                </a:ln>
                <a:solidFill>
                  <a:prstClr val="black"/>
                </a:solidFill>
                <a:effectLst/>
                <a:uLnTx/>
                <a:uFillTx/>
                <a:latin typeface="Calibri"/>
                <a:ea typeface="MS PGothic" pitchFamily="34" charset="-128"/>
              </a:rPr>
              <a:t>affect</a:t>
            </a:r>
            <a:r>
              <a:rPr kumimoji="0" lang="en-US" sz="3000" b="0" i="0" u="none" strike="noStrike" kern="1200" cap="none" spc="0" normalizeH="0" baseline="0" noProof="0" dirty="0">
                <a:ln>
                  <a:noFill/>
                </a:ln>
                <a:solidFill>
                  <a:prstClr val="black"/>
                </a:solidFill>
                <a:effectLst/>
                <a:uLnTx/>
                <a:uFillTx/>
                <a:latin typeface="Calibri"/>
                <a:ea typeface="MS PGothic" pitchFamily="34" charset="-128"/>
              </a:rPr>
              <a:t>” (Wiki)</a:t>
            </a:r>
          </a:p>
          <a:p>
            <a:pPr marL="0" marR="0" lvl="0" indent="0" algn="ctr" defTabSz="457200" rtl="0" eaLnBrk="0" fontAlgn="base" latinLnBrk="0" hangingPunct="0">
              <a:lnSpc>
                <a:spcPct val="90000"/>
              </a:lnSpc>
              <a:spcBef>
                <a:spcPct val="0"/>
              </a:spcBef>
              <a:spcAft>
                <a:spcPct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S PGothic" pitchFamily="34" charset="-128"/>
            </a:endParaRPr>
          </a:p>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S PGothic" pitchFamily="34" charset="-128"/>
              </a:rPr>
              <a:t>Term coined by R. Picard (1999)</a:t>
            </a:r>
          </a:p>
          <a:p>
            <a:pPr marL="0" marR="0" lvl="0" indent="0" algn="ctr" defTabSz="457200" rtl="0" eaLnBrk="0" fontAlgn="base" latinLnBrk="0" hangingPunct="0">
              <a:lnSpc>
                <a:spcPct val="90000"/>
              </a:lnSpc>
              <a:spcBef>
                <a:spcPct val="0"/>
              </a:spcBef>
              <a:spcAft>
                <a:spcPct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Calibri"/>
              <a:ea typeface="MS PGothic" pitchFamily="34" charset="-128"/>
            </a:endParaRPr>
          </a:p>
        </p:txBody>
      </p:sp>
      <p:pic>
        <p:nvPicPr>
          <p:cNvPr id="21506" name="Picture 2" descr="http://web.media.mit.edu/%7Epicard/img/book-cov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3433564"/>
            <a:ext cx="1678203" cy="21313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7"/>
          <p:cNvSpPr>
            <a:spLocks noGrp="1"/>
          </p:cNvSpPr>
          <p:nvPr>
            <p:ph type="title"/>
          </p:nvPr>
        </p:nvSpPr>
        <p:spPr>
          <a:xfrm>
            <a:off x="0" y="-39004"/>
            <a:ext cx="9144001" cy="1080000"/>
          </a:xfrm>
          <a:blipFill>
            <a:blip r:embed="rId4"/>
            <a:stretch>
              <a:fillRect/>
            </a:stretch>
          </a:blipFill>
        </p:spPr>
        <p:txBody>
          <a:bodyPr anchor="ctr" anchorCtr="0"/>
          <a:lstStyle/>
          <a:p>
            <a:r>
              <a:rPr lang="en-GB" sz="3500" cap="none" dirty="0">
                <a:latin typeface="+mn-lt"/>
              </a:rPr>
              <a:t>Psychology and Affective Sciences</a:t>
            </a:r>
            <a:endParaRPr lang="en-GB" sz="3500" b="1" cap="none" dirty="0">
              <a:solidFill>
                <a:srgbClr val="FFC000"/>
              </a:solidFill>
              <a:latin typeface="+mn-lt"/>
            </a:endParaRPr>
          </a:p>
        </p:txBody>
      </p:sp>
    </p:spTree>
    <p:extLst>
      <p:ext uri="{BB962C8B-B14F-4D97-AF65-F5344CB8AC3E}">
        <p14:creationId xmlns:p14="http://schemas.microsoft.com/office/powerpoint/2010/main" val="278081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15616" y="1518672"/>
            <a:ext cx="7200800" cy="1815882"/>
          </a:xfrm>
          <a:prstGeom prst="rect">
            <a:avLst/>
          </a:prstGeom>
        </p:spPr>
        <p:txBody>
          <a:bodyPr wrap="square">
            <a:spAutoFit/>
          </a:bodyPr>
          <a:lstStyle/>
          <a:p>
            <a:pPr algn="ctr"/>
            <a:r>
              <a:rPr lang="en-GB" sz="2800" b="1" dirty="0">
                <a:latin typeface="+mj-lt"/>
              </a:rPr>
              <a:t>Emotion</a:t>
            </a:r>
            <a:r>
              <a:rPr lang="en-GB" sz="2800" dirty="0">
                <a:latin typeface="+mj-lt"/>
              </a:rPr>
              <a:t> is a subjective, conscious experience characterized primarily by psychophysiological expressions, biological reactions, and mental states. (Wikipedia)</a:t>
            </a:r>
          </a:p>
        </p:txBody>
      </p:sp>
      <p:sp>
        <p:nvSpPr>
          <p:cNvPr id="9" name="Rectangle 3"/>
          <p:cNvSpPr txBox="1">
            <a:spLocks/>
          </p:cNvSpPr>
          <p:nvPr/>
        </p:nvSpPr>
        <p:spPr bwMode="auto">
          <a:xfrm>
            <a:off x="1008062" y="4575224"/>
            <a:ext cx="7668393" cy="80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pPr>
            <a:r>
              <a:rPr lang="en-US" sz="3000" dirty="0">
                <a:cs typeface="Arial" panose="020B0604020202020204" pitchFamily="34" charset="0"/>
              </a:rPr>
              <a:t>NB: Emotion (and affect) is a </a:t>
            </a:r>
            <a:r>
              <a:rPr lang="en-US" sz="3000" b="1" dirty="0">
                <a:cs typeface="Arial" panose="020B0604020202020204" pitchFamily="34" charset="0"/>
              </a:rPr>
              <a:t>construct</a:t>
            </a:r>
            <a:r>
              <a:rPr lang="en-US" sz="3000" dirty="0">
                <a:cs typeface="Arial" panose="020B0604020202020204" pitchFamily="34" charset="0"/>
              </a:rPr>
              <a:t> with </a:t>
            </a:r>
            <a:r>
              <a:rPr lang="en-US" sz="3000" b="1" dirty="0">
                <a:cs typeface="Arial" panose="020B0604020202020204" pitchFamily="34" charset="0"/>
              </a:rPr>
              <a:t>fuzzy</a:t>
            </a:r>
            <a:r>
              <a:rPr lang="en-US" sz="3000" dirty="0">
                <a:cs typeface="Arial" panose="020B0604020202020204" pitchFamily="34" charset="0"/>
              </a:rPr>
              <a:t> boundaries!</a:t>
            </a:r>
            <a:endParaRPr lang="en-GB" sz="3000" dirty="0">
              <a:cs typeface="Arial" panose="020B0604020202020204" pitchFamily="34" charset="0"/>
            </a:endParaRPr>
          </a:p>
        </p:txBody>
      </p:sp>
      <p:sp>
        <p:nvSpPr>
          <p:cNvPr id="5" name="Title 7"/>
          <p:cNvSpPr>
            <a:spLocks noGrp="1"/>
          </p:cNvSpPr>
          <p:nvPr>
            <p:ph type="title"/>
          </p:nvPr>
        </p:nvSpPr>
        <p:spPr>
          <a:xfrm>
            <a:off x="0" y="-39004"/>
            <a:ext cx="9144001" cy="1080000"/>
          </a:xfrm>
          <a:blipFill>
            <a:blip r:embed="rId3"/>
            <a:stretch>
              <a:fillRect/>
            </a:stretch>
          </a:blipFill>
        </p:spPr>
        <p:txBody>
          <a:bodyPr anchor="ctr" anchorCtr="0"/>
          <a:lstStyle/>
          <a:p>
            <a:r>
              <a:rPr lang="en-GB" sz="3500" cap="none" dirty="0">
                <a:latin typeface="+mn-lt"/>
              </a:rPr>
              <a:t>Emotion</a:t>
            </a:r>
            <a:endParaRPr lang="en-GB" sz="3500" b="1" cap="none" dirty="0">
              <a:solidFill>
                <a:srgbClr val="FFC000"/>
              </a:solidFill>
              <a:latin typeface="+mn-lt"/>
            </a:endParaRPr>
          </a:p>
        </p:txBody>
      </p:sp>
    </p:spTree>
    <p:extLst>
      <p:ext uri="{BB962C8B-B14F-4D97-AF65-F5344CB8AC3E}">
        <p14:creationId xmlns:p14="http://schemas.microsoft.com/office/powerpoint/2010/main" val="7320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08063" y="1273324"/>
            <a:ext cx="2592288" cy="122413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a:t>Cognitive appraisal</a:t>
            </a:r>
          </a:p>
        </p:txBody>
      </p:sp>
      <p:sp>
        <p:nvSpPr>
          <p:cNvPr id="8" name="Rounded Rectangle 7"/>
          <p:cNvSpPr/>
          <p:nvPr/>
        </p:nvSpPr>
        <p:spPr>
          <a:xfrm>
            <a:off x="3275856" y="2785492"/>
            <a:ext cx="2592288" cy="1224136"/>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dirty="0"/>
              <a:t>Physiological Manifestation(s)</a:t>
            </a:r>
          </a:p>
        </p:txBody>
      </p:sp>
      <p:sp>
        <p:nvSpPr>
          <p:cNvPr id="9" name="Rounded Rectangle 8"/>
          <p:cNvSpPr/>
          <p:nvPr/>
        </p:nvSpPr>
        <p:spPr>
          <a:xfrm>
            <a:off x="6012160" y="4225652"/>
            <a:ext cx="2592288" cy="1224136"/>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a:t>Action(s)</a:t>
            </a:r>
          </a:p>
        </p:txBody>
      </p:sp>
      <p:sp>
        <p:nvSpPr>
          <p:cNvPr id="10" name="Bent-Up Arrow 9"/>
          <p:cNvSpPr/>
          <p:nvPr/>
        </p:nvSpPr>
        <p:spPr>
          <a:xfrm rot="5400000">
            <a:off x="2123727" y="2641476"/>
            <a:ext cx="1008111" cy="1008112"/>
          </a:xfrm>
          <a:prstGeom prst="bentUpArrow">
            <a:avLst>
              <a:gd name="adj1" fmla="val 20020"/>
              <a:gd name="adj2" fmla="val 25000"/>
              <a:gd name="adj3" fmla="val 25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Bent-Up Arrow 10"/>
          <p:cNvSpPr/>
          <p:nvPr/>
        </p:nvSpPr>
        <p:spPr>
          <a:xfrm rot="5400000">
            <a:off x="4860032" y="4081636"/>
            <a:ext cx="1008111" cy="1008112"/>
          </a:xfrm>
          <a:prstGeom prst="bentUpArrow">
            <a:avLst>
              <a:gd name="adj1" fmla="val 20020"/>
              <a:gd name="adj2" fmla="val 25000"/>
              <a:gd name="adj3" fmla="val 25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 name="TextBox 11"/>
          <p:cNvSpPr txBox="1"/>
          <p:nvPr/>
        </p:nvSpPr>
        <p:spPr>
          <a:xfrm>
            <a:off x="3416864" y="1683159"/>
            <a:ext cx="2736304" cy="461665"/>
          </a:xfrm>
          <a:prstGeom prst="rect">
            <a:avLst/>
          </a:prstGeom>
          <a:noFill/>
        </p:spPr>
        <p:txBody>
          <a:bodyPr wrap="square" rtlCol="0">
            <a:spAutoFit/>
          </a:bodyPr>
          <a:lstStyle/>
          <a:p>
            <a:pPr algn="ctr"/>
            <a:r>
              <a:rPr lang="en-GB" dirty="0">
                <a:latin typeface="+mj-lt"/>
              </a:rPr>
              <a:t>You see a shark!</a:t>
            </a:r>
          </a:p>
        </p:txBody>
      </p:sp>
      <p:sp>
        <p:nvSpPr>
          <p:cNvPr id="13" name="TextBox 12"/>
          <p:cNvSpPr txBox="1"/>
          <p:nvPr/>
        </p:nvSpPr>
        <p:spPr>
          <a:xfrm>
            <a:off x="5806384" y="2735840"/>
            <a:ext cx="2736304" cy="1323439"/>
          </a:xfrm>
          <a:prstGeom prst="rect">
            <a:avLst/>
          </a:prstGeom>
          <a:noFill/>
        </p:spPr>
        <p:txBody>
          <a:bodyPr wrap="square" rtlCol="0">
            <a:spAutoFit/>
          </a:bodyPr>
          <a:lstStyle/>
          <a:p>
            <a:pPr algn="ctr"/>
            <a:r>
              <a:rPr lang="en-GB" sz="2000" dirty="0">
                <a:latin typeface="+mj-lt"/>
              </a:rPr>
              <a:t>High adrenaline, increased HR, pupil dilation, increased skin conductivity</a:t>
            </a:r>
          </a:p>
        </p:txBody>
      </p:sp>
      <p:sp>
        <p:nvSpPr>
          <p:cNvPr id="14" name="TextBox 13"/>
          <p:cNvSpPr txBox="1"/>
          <p:nvPr/>
        </p:nvSpPr>
        <p:spPr>
          <a:xfrm>
            <a:off x="406642" y="4622276"/>
            <a:ext cx="4376134" cy="430887"/>
          </a:xfrm>
          <a:prstGeom prst="rect">
            <a:avLst/>
          </a:prstGeom>
          <a:noFill/>
        </p:spPr>
        <p:txBody>
          <a:bodyPr wrap="none" rtlCol="0">
            <a:spAutoFit/>
          </a:bodyPr>
          <a:lstStyle/>
          <a:p>
            <a:r>
              <a:rPr lang="en-GB" sz="2200" dirty="0"/>
              <a:t>You scream, swim away, fight (?!)</a:t>
            </a:r>
          </a:p>
        </p:txBody>
      </p:sp>
      <p:pic>
        <p:nvPicPr>
          <p:cNvPr id="3074" name="Picture 2"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911" y="1057300"/>
            <a:ext cx="2847975" cy="16002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7"/>
          <p:cNvSpPr>
            <a:spLocks noGrp="1"/>
          </p:cNvSpPr>
          <p:nvPr>
            <p:ph type="title"/>
          </p:nvPr>
        </p:nvSpPr>
        <p:spPr>
          <a:xfrm>
            <a:off x="0" y="-39004"/>
            <a:ext cx="9144001" cy="1080000"/>
          </a:xfrm>
          <a:blipFill>
            <a:blip r:embed="rId4"/>
            <a:stretch>
              <a:fillRect/>
            </a:stretch>
          </a:blipFill>
        </p:spPr>
        <p:txBody>
          <a:bodyPr anchor="ctr" anchorCtr="0"/>
          <a:lstStyle/>
          <a:p>
            <a:r>
              <a:rPr lang="en-GB" sz="3500" cap="none" dirty="0">
                <a:latin typeface="+mn-lt"/>
              </a:rPr>
              <a:t>Cognitive Appraisal</a:t>
            </a:r>
            <a:endParaRPr lang="en-GB" sz="3500" b="1" cap="none" dirty="0">
              <a:solidFill>
                <a:srgbClr val="FFC000"/>
              </a:solidFill>
              <a:latin typeface="+mn-lt"/>
            </a:endParaRPr>
          </a:p>
        </p:txBody>
      </p:sp>
    </p:spTree>
    <p:extLst>
      <p:ext uri="{BB962C8B-B14F-4D97-AF65-F5344CB8AC3E}">
        <p14:creationId xmlns:p14="http://schemas.microsoft.com/office/powerpoint/2010/main" val="3907272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anagementmania.com/uploads/article_image/image/572/six_basic_emo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561356"/>
            <a:ext cx="4286250" cy="3762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9512" y="1201316"/>
            <a:ext cx="4176464" cy="3477875"/>
          </a:xfrm>
          <a:prstGeom prst="rect">
            <a:avLst/>
          </a:prstGeom>
          <a:noFill/>
        </p:spPr>
        <p:txBody>
          <a:bodyPr wrap="square" rtlCol="0">
            <a:spAutoFit/>
          </a:bodyPr>
          <a:lstStyle/>
          <a:p>
            <a:r>
              <a:rPr lang="en-GB" sz="3000" dirty="0">
                <a:latin typeface="+mj-lt"/>
              </a:rPr>
              <a:t>Emotions</a:t>
            </a:r>
          </a:p>
          <a:p>
            <a:pPr marL="342900" indent="-342900">
              <a:buFontTx/>
              <a:buChar char="-"/>
            </a:pPr>
            <a:r>
              <a:rPr lang="en-GB" sz="2600" dirty="0">
                <a:latin typeface="+mj-lt"/>
              </a:rPr>
              <a:t>Are </a:t>
            </a:r>
            <a:r>
              <a:rPr lang="en-GB" sz="2600" b="1" dirty="0">
                <a:latin typeface="+mj-lt"/>
              </a:rPr>
              <a:t>discrete</a:t>
            </a:r>
            <a:r>
              <a:rPr lang="en-GB" sz="2600" dirty="0">
                <a:latin typeface="+mj-lt"/>
              </a:rPr>
              <a:t> (states)</a:t>
            </a:r>
          </a:p>
          <a:p>
            <a:pPr marL="342900" indent="-342900">
              <a:buFontTx/>
              <a:buChar char="-"/>
            </a:pPr>
            <a:r>
              <a:rPr lang="en-GB" sz="2600" dirty="0">
                <a:latin typeface="+mj-lt"/>
              </a:rPr>
              <a:t>Are measurable </a:t>
            </a:r>
          </a:p>
          <a:p>
            <a:pPr marL="342900" indent="-342900">
              <a:buFontTx/>
              <a:buChar char="-"/>
            </a:pPr>
            <a:r>
              <a:rPr lang="en-GB" sz="2600" dirty="0">
                <a:latin typeface="+mj-lt"/>
              </a:rPr>
              <a:t>Can be identified through their physiological or bodily manifestations</a:t>
            </a:r>
          </a:p>
          <a:p>
            <a:r>
              <a:rPr lang="en-GB" sz="3000" dirty="0">
                <a:latin typeface="+mj-lt"/>
              </a:rPr>
              <a:t>The 6 basic emotions are culture-independent</a:t>
            </a:r>
          </a:p>
        </p:txBody>
      </p:sp>
      <p:sp>
        <p:nvSpPr>
          <p:cNvPr id="7" name="Title 7"/>
          <p:cNvSpPr>
            <a:spLocks noGrp="1"/>
          </p:cNvSpPr>
          <p:nvPr>
            <p:ph type="title"/>
          </p:nvPr>
        </p:nvSpPr>
        <p:spPr>
          <a:xfrm>
            <a:off x="0" y="-39004"/>
            <a:ext cx="9144001" cy="1080000"/>
          </a:xfrm>
          <a:blipFill>
            <a:blip r:embed="rId4"/>
            <a:stretch>
              <a:fillRect/>
            </a:stretch>
          </a:blipFill>
        </p:spPr>
        <p:txBody>
          <a:bodyPr anchor="ctr" anchorCtr="0"/>
          <a:lstStyle/>
          <a:p>
            <a:r>
              <a:rPr lang="en-GB" sz="3500" cap="none" dirty="0">
                <a:latin typeface="+mn-lt"/>
              </a:rPr>
              <a:t>Emotion Representation – Ekman</a:t>
            </a:r>
            <a:endParaRPr lang="en-GB" sz="3500" b="1" cap="none" dirty="0">
              <a:solidFill>
                <a:srgbClr val="FFC000"/>
              </a:solidFill>
              <a:latin typeface="+mn-lt"/>
            </a:endParaRPr>
          </a:p>
        </p:txBody>
      </p:sp>
    </p:spTree>
    <p:extLst>
      <p:ext uri="{BB962C8B-B14F-4D97-AF65-F5344CB8AC3E}">
        <p14:creationId xmlns:p14="http://schemas.microsoft.com/office/powerpoint/2010/main" val="3090414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521" y="1489348"/>
            <a:ext cx="4824536" cy="3354765"/>
          </a:xfrm>
          <a:prstGeom prst="rect">
            <a:avLst/>
          </a:prstGeom>
          <a:noFill/>
        </p:spPr>
        <p:txBody>
          <a:bodyPr wrap="square" rtlCol="0">
            <a:spAutoFit/>
          </a:bodyPr>
          <a:lstStyle/>
          <a:p>
            <a:r>
              <a:rPr lang="en-GB" sz="3000" dirty="0">
                <a:latin typeface="+mj-lt"/>
              </a:rPr>
              <a:t>Emotions</a:t>
            </a:r>
          </a:p>
          <a:p>
            <a:pPr marL="342900" indent="-342900">
              <a:buFontTx/>
              <a:buChar char="-"/>
            </a:pPr>
            <a:r>
              <a:rPr lang="en-GB" sz="2600" dirty="0">
                <a:latin typeface="+mj-lt"/>
              </a:rPr>
              <a:t>Are </a:t>
            </a:r>
            <a:r>
              <a:rPr lang="en-GB" sz="2600" b="1" dirty="0">
                <a:latin typeface="+mj-lt"/>
              </a:rPr>
              <a:t>scalar values</a:t>
            </a:r>
          </a:p>
          <a:p>
            <a:pPr marL="342900" indent="-342900">
              <a:buFontTx/>
              <a:buChar char="-"/>
            </a:pPr>
            <a:r>
              <a:rPr lang="en-GB" sz="2600" dirty="0">
                <a:latin typeface="+mj-lt"/>
              </a:rPr>
              <a:t>Represented in a 2-d plane: </a:t>
            </a:r>
            <a:r>
              <a:rPr lang="en-GB" sz="2600" b="1" dirty="0">
                <a:latin typeface="+mj-lt"/>
              </a:rPr>
              <a:t>arousal </a:t>
            </a:r>
            <a:r>
              <a:rPr lang="en-GB" sz="2600" dirty="0">
                <a:latin typeface="+mj-lt"/>
              </a:rPr>
              <a:t>vs. </a:t>
            </a:r>
            <a:r>
              <a:rPr lang="en-GB" sz="2600" b="1" dirty="0">
                <a:latin typeface="+mj-lt"/>
              </a:rPr>
              <a:t>valence </a:t>
            </a:r>
          </a:p>
          <a:p>
            <a:pPr marL="342900" indent="-342900">
              <a:buFontTx/>
              <a:buChar char="-"/>
            </a:pPr>
            <a:r>
              <a:rPr lang="en-GB" sz="2600" dirty="0">
                <a:latin typeface="+mj-lt"/>
              </a:rPr>
              <a:t>Are measurable </a:t>
            </a:r>
          </a:p>
          <a:p>
            <a:pPr marL="342900" indent="-342900">
              <a:buFontTx/>
              <a:buChar char="-"/>
            </a:pPr>
            <a:r>
              <a:rPr lang="en-GB" sz="2600" dirty="0">
                <a:latin typeface="+mj-lt"/>
              </a:rPr>
              <a:t>Can be identified through physiological or bodily manifestations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849388"/>
            <a:ext cx="4522370" cy="3506142"/>
          </a:xfrm>
          <a:prstGeom prst="rect">
            <a:avLst/>
          </a:prstGeom>
          <a:ln>
            <a:noFill/>
          </a:ln>
          <a:effectLst>
            <a:outerShdw blurRad="292100" dist="139700" dir="2700000" algn="tl" rotWithShape="0">
              <a:srgbClr val="333333">
                <a:alpha val="65000"/>
              </a:srgbClr>
            </a:outerShdw>
          </a:effectLst>
        </p:spPr>
      </p:pic>
      <p:sp>
        <p:nvSpPr>
          <p:cNvPr id="5" name="Title 7"/>
          <p:cNvSpPr>
            <a:spLocks noGrp="1"/>
          </p:cNvSpPr>
          <p:nvPr>
            <p:ph type="title"/>
          </p:nvPr>
        </p:nvSpPr>
        <p:spPr>
          <a:xfrm>
            <a:off x="0" y="-39004"/>
            <a:ext cx="9144001" cy="1080000"/>
          </a:xfrm>
          <a:blipFill>
            <a:blip r:embed="rId4"/>
            <a:stretch>
              <a:fillRect/>
            </a:stretch>
          </a:blipFill>
        </p:spPr>
        <p:txBody>
          <a:bodyPr anchor="ctr" anchorCtr="0"/>
          <a:lstStyle/>
          <a:p>
            <a:r>
              <a:rPr lang="en-GB" sz="3500" cap="none" dirty="0">
                <a:latin typeface="+mn-lt"/>
              </a:rPr>
              <a:t>Emotion Representation – Russell</a:t>
            </a:r>
            <a:endParaRPr lang="en-GB" sz="3500" b="1" cap="none" dirty="0">
              <a:solidFill>
                <a:srgbClr val="FFC000"/>
              </a:solidFill>
              <a:latin typeface="+mn-lt"/>
            </a:endParaRPr>
          </a:p>
        </p:txBody>
      </p:sp>
    </p:spTree>
    <p:extLst>
      <p:ext uri="{BB962C8B-B14F-4D97-AF65-F5344CB8AC3E}">
        <p14:creationId xmlns:p14="http://schemas.microsoft.com/office/powerpoint/2010/main" val="19608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74161" y="2112173"/>
            <a:ext cx="2696519" cy="9613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600" dirty="0">
                <a:solidFill>
                  <a:prstClr val="white"/>
                </a:solidFill>
              </a:rPr>
              <a:t>Experience</a:t>
            </a:r>
          </a:p>
          <a:p>
            <a:pPr algn="ctr"/>
            <a:r>
              <a:rPr lang="en-GB" sz="2600" dirty="0">
                <a:solidFill>
                  <a:prstClr val="white"/>
                </a:solidFill>
              </a:rPr>
              <a:t>Elicitation</a:t>
            </a:r>
          </a:p>
        </p:txBody>
      </p:sp>
      <p:sp>
        <p:nvSpPr>
          <p:cNvPr id="8" name="Rounded Rectangle 7"/>
          <p:cNvSpPr/>
          <p:nvPr/>
        </p:nvSpPr>
        <p:spPr>
          <a:xfrm>
            <a:off x="4675778" y="2112173"/>
            <a:ext cx="3496622" cy="9613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GB" sz="2600" dirty="0">
                <a:solidFill>
                  <a:prstClr val="white"/>
                </a:solidFill>
              </a:rPr>
              <a:t>Experience</a:t>
            </a:r>
          </a:p>
          <a:p>
            <a:pPr algn="ctr"/>
            <a:r>
              <a:rPr lang="en-GB" sz="2600" dirty="0">
                <a:solidFill>
                  <a:prstClr val="white"/>
                </a:solidFill>
              </a:rPr>
              <a:t>Detection/Modelling</a:t>
            </a:r>
          </a:p>
        </p:txBody>
      </p:sp>
      <p:sp>
        <p:nvSpPr>
          <p:cNvPr id="9" name="Rounded Rectangle 8"/>
          <p:cNvSpPr/>
          <p:nvPr/>
        </p:nvSpPr>
        <p:spPr>
          <a:xfrm>
            <a:off x="1792197" y="3556280"/>
            <a:ext cx="5235715" cy="1821499"/>
          </a:xfrm>
          <a:prstGeom prst="roundRect">
            <a:avLst/>
          </a:prstGeom>
        </p:spPr>
        <p:style>
          <a:lnRef idx="0">
            <a:schemeClr val="accent5"/>
          </a:lnRef>
          <a:fillRef idx="3">
            <a:schemeClr val="accent5"/>
          </a:fillRef>
          <a:effectRef idx="3">
            <a:schemeClr val="accent5"/>
          </a:effectRef>
          <a:fontRef idx="minor">
            <a:schemeClr val="lt1"/>
          </a:fontRef>
        </p:style>
        <p:txBody>
          <a:bodyPr rtlCol="0" anchor="t"/>
          <a:lstStyle/>
          <a:p>
            <a:pPr algn="ctr"/>
            <a:r>
              <a:rPr lang="en-GB" sz="2600" dirty="0">
                <a:solidFill>
                  <a:prstClr val="white"/>
                </a:solidFill>
              </a:rPr>
              <a:t>Adaptation and Emotion Expression</a:t>
            </a:r>
          </a:p>
        </p:txBody>
      </p:sp>
      <p:sp>
        <p:nvSpPr>
          <p:cNvPr id="11" name="Rounded Rectangle 10"/>
          <p:cNvSpPr/>
          <p:nvPr/>
        </p:nvSpPr>
        <p:spPr>
          <a:xfrm>
            <a:off x="1990389" y="4153643"/>
            <a:ext cx="2941652" cy="957897"/>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GB" sz="2600" dirty="0">
                <a:solidFill>
                  <a:prstClr val="white"/>
                </a:solidFill>
              </a:rPr>
              <a:t>Game Content</a:t>
            </a:r>
          </a:p>
        </p:txBody>
      </p:sp>
      <p:cxnSp>
        <p:nvCxnSpPr>
          <p:cNvPr id="13" name="Curved Connector 12"/>
          <p:cNvCxnSpPr>
            <a:stCxn id="8" idx="3"/>
            <a:endCxn id="9" idx="3"/>
          </p:cNvCxnSpPr>
          <p:nvPr/>
        </p:nvCxnSpPr>
        <p:spPr>
          <a:xfrm flipH="1">
            <a:off x="7027912" y="2592849"/>
            <a:ext cx="1144488" cy="1874181"/>
          </a:xfrm>
          <a:prstGeom prst="curvedConnector3">
            <a:avLst>
              <a:gd name="adj1" fmla="val -19974"/>
            </a:avLst>
          </a:prstGeom>
          <a:ln>
            <a:tailEnd type="stealth" w="lg" len="lg"/>
          </a:ln>
        </p:spPr>
        <p:style>
          <a:lnRef idx="3">
            <a:schemeClr val="dk1"/>
          </a:lnRef>
          <a:fillRef idx="0">
            <a:schemeClr val="dk1"/>
          </a:fillRef>
          <a:effectRef idx="2">
            <a:schemeClr val="dk1"/>
          </a:effectRef>
          <a:fontRef idx="minor">
            <a:schemeClr val="tx1"/>
          </a:fontRef>
        </p:style>
      </p:cxnSp>
      <p:cxnSp>
        <p:nvCxnSpPr>
          <p:cNvPr id="14" name="Curved Connector 13"/>
          <p:cNvCxnSpPr>
            <a:stCxn id="9" idx="1"/>
            <a:endCxn id="7" idx="1"/>
          </p:cNvCxnSpPr>
          <p:nvPr/>
        </p:nvCxnSpPr>
        <p:spPr>
          <a:xfrm rot="10800000">
            <a:off x="1474161" y="2592850"/>
            <a:ext cx="318036" cy="1874181"/>
          </a:xfrm>
          <a:prstGeom prst="curvedConnector3">
            <a:avLst>
              <a:gd name="adj1" fmla="val 321237"/>
            </a:avLst>
          </a:prstGeom>
          <a:ln>
            <a:tailEnd type="stealth" w="lg" len="lg"/>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3731577" y="1631070"/>
            <a:ext cx="1888402" cy="430887"/>
          </a:xfrm>
          <a:prstGeom prst="rect">
            <a:avLst/>
          </a:prstGeom>
          <a:noFill/>
        </p:spPr>
        <p:txBody>
          <a:bodyPr wrap="none" rtlCol="0">
            <a:spAutoFit/>
          </a:bodyPr>
          <a:lstStyle/>
          <a:p>
            <a:r>
              <a:rPr lang="en-GB" sz="2200" dirty="0">
                <a:solidFill>
                  <a:prstClr val="black"/>
                </a:solidFill>
                <a:latin typeface="Calibri"/>
                <a:ea typeface="MS PGothic" pitchFamily="34" charset="-128"/>
              </a:rPr>
              <a:t>Manifestations</a:t>
            </a:r>
          </a:p>
        </p:txBody>
      </p:sp>
      <p:sp>
        <p:nvSpPr>
          <p:cNvPr id="16" name="TextBox 15"/>
          <p:cNvSpPr txBox="1"/>
          <p:nvPr/>
        </p:nvSpPr>
        <p:spPr>
          <a:xfrm>
            <a:off x="5470146" y="3156170"/>
            <a:ext cx="3062294" cy="430887"/>
          </a:xfrm>
          <a:prstGeom prst="rect">
            <a:avLst/>
          </a:prstGeom>
          <a:noFill/>
        </p:spPr>
        <p:txBody>
          <a:bodyPr wrap="square" rtlCol="0">
            <a:spAutoFit/>
          </a:bodyPr>
          <a:lstStyle/>
          <a:p>
            <a:r>
              <a:rPr lang="en-GB" sz="2200" dirty="0">
                <a:solidFill>
                  <a:prstClr val="black"/>
                </a:solidFill>
                <a:latin typeface="Calibri"/>
                <a:ea typeface="MS PGothic" pitchFamily="34" charset="-128"/>
              </a:rPr>
              <a:t>Game parameter space</a:t>
            </a:r>
          </a:p>
        </p:txBody>
      </p:sp>
      <p:sp>
        <p:nvSpPr>
          <p:cNvPr id="17" name="TextBox 16"/>
          <p:cNvSpPr txBox="1"/>
          <p:nvPr/>
        </p:nvSpPr>
        <p:spPr>
          <a:xfrm>
            <a:off x="971600" y="3136481"/>
            <a:ext cx="1984902" cy="430887"/>
          </a:xfrm>
          <a:prstGeom prst="rect">
            <a:avLst/>
          </a:prstGeom>
          <a:noFill/>
        </p:spPr>
        <p:txBody>
          <a:bodyPr wrap="none" rtlCol="0">
            <a:spAutoFit/>
          </a:bodyPr>
          <a:lstStyle/>
          <a:p>
            <a:r>
              <a:rPr lang="en-GB" sz="2200" dirty="0">
                <a:solidFill>
                  <a:prstClr val="black"/>
                </a:solidFill>
                <a:latin typeface="Calibri"/>
                <a:ea typeface="MS PGothic" pitchFamily="34" charset="-128"/>
              </a:rPr>
              <a:t>Emotion stimuli</a:t>
            </a:r>
          </a:p>
        </p:txBody>
      </p:sp>
      <p:sp>
        <p:nvSpPr>
          <p:cNvPr id="10" name="Rounded Rectangle 9"/>
          <p:cNvSpPr/>
          <p:nvPr/>
        </p:nvSpPr>
        <p:spPr>
          <a:xfrm>
            <a:off x="4613763" y="4657700"/>
            <a:ext cx="2262493" cy="50405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GB" sz="2600" dirty="0">
                <a:solidFill>
                  <a:prstClr val="white"/>
                </a:solidFill>
              </a:rPr>
              <a:t>Game Agents</a:t>
            </a:r>
          </a:p>
        </p:txBody>
      </p:sp>
      <p:cxnSp>
        <p:nvCxnSpPr>
          <p:cNvPr id="98" name="Curved Connector 97"/>
          <p:cNvCxnSpPr>
            <a:stCxn id="7" idx="0"/>
            <a:endCxn id="8" idx="0"/>
          </p:cNvCxnSpPr>
          <p:nvPr/>
        </p:nvCxnSpPr>
        <p:spPr>
          <a:xfrm rot="5400000" flipH="1" flipV="1">
            <a:off x="4623255" y="311339"/>
            <a:ext cx="12700" cy="3601668"/>
          </a:xfrm>
          <a:prstGeom prst="curvedConnector3">
            <a:avLst>
              <a:gd name="adj1" fmla="val 4733339"/>
            </a:avLst>
          </a:prstGeom>
          <a:ln>
            <a:tailEnd type="stealth" w="lg" len="lg"/>
          </a:ln>
        </p:spPr>
        <p:style>
          <a:lnRef idx="3">
            <a:schemeClr val="dk1"/>
          </a:lnRef>
          <a:fillRef idx="0">
            <a:schemeClr val="dk1"/>
          </a:fillRef>
          <a:effectRef idx="2">
            <a:schemeClr val="dk1"/>
          </a:effectRef>
          <a:fontRef idx="minor">
            <a:schemeClr val="tx1"/>
          </a:fontRef>
        </p:style>
      </p:cxnSp>
      <p:sp>
        <p:nvSpPr>
          <p:cNvPr id="18" name="Title 7"/>
          <p:cNvSpPr txBox="1">
            <a:spLocks/>
          </p:cNvSpPr>
          <p:nvPr/>
        </p:nvSpPr>
        <p:spPr bwMode="auto">
          <a:xfrm>
            <a:off x="-1"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lnSpc>
                <a:spcPct val="102000"/>
              </a:lnSpc>
            </a:pPr>
            <a:r>
              <a:rPr lang="en-GB" altLang="en-US" sz="3500" cap="none" dirty="0">
                <a:solidFill>
                  <a:srgbClr val="FFFFFF"/>
                </a:solidFill>
                <a:latin typeface="Calibri" panose="020F0502020204030204" pitchFamily="34" charset="0"/>
                <a:ea typeface="ＭＳ Ｐゴシック" pitchFamily="34" charset="-128"/>
                <a:cs typeface="+mn-cs"/>
              </a:rPr>
              <a:t>Games Best Realizes the Affective Loop</a:t>
            </a:r>
          </a:p>
          <a:p>
            <a:pPr lvl="0" eaLnBrk="1" hangingPunct="1">
              <a:lnSpc>
                <a:spcPct val="102000"/>
              </a:lnSpc>
            </a:pPr>
            <a:r>
              <a:rPr lang="en-US" sz="1600" cap="none" dirty="0" err="1">
                <a:solidFill>
                  <a:prstClr val="white"/>
                </a:solidFill>
              </a:rPr>
              <a:t>Yannakakis</a:t>
            </a:r>
            <a:r>
              <a:rPr lang="en-US" sz="1600" cap="none" dirty="0">
                <a:solidFill>
                  <a:prstClr val="white"/>
                </a:solidFill>
              </a:rPr>
              <a:t> and </a:t>
            </a:r>
            <a:r>
              <a:rPr lang="en-US" sz="1600" cap="none" dirty="0" err="1">
                <a:solidFill>
                  <a:prstClr val="white"/>
                </a:solidFill>
              </a:rPr>
              <a:t>Paiva</a:t>
            </a:r>
            <a:r>
              <a:rPr lang="en-US" sz="1600" cap="none" dirty="0">
                <a:solidFill>
                  <a:prstClr val="white"/>
                </a:solidFill>
              </a:rPr>
              <a:t>, </a:t>
            </a:r>
            <a:r>
              <a:rPr lang="en-US" sz="1600" b="1" cap="none" dirty="0">
                <a:solidFill>
                  <a:prstClr val="white"/>
                </a:solidFill>
              </a:rPr>
              <a:t>Emotion in Games</a:t>
            </a:r>
            <a:r>
              <a:rPr lang="en-US" sz="1600" cap="none" dirty="0">
                <a:solidFill>
                  <a:prstClr val="white"/>
                </a:solidFill>
              </a:rPr>
              <a:t>, in </a:t>
            </a:r>
            <a:r>
              <a:rPr lang="en-US" sz="1600" i="1" cap="none" dirty="0">
                <a:solidFill>
                  <a:prstClr val="white"/>
                </a:solidFill>
              </a:rPr>
              <a:t>Handbook of Affective Computing</a:t>
            </a:r>
            <a:r>
              <a:rPr lang="en-US" sz="1600" cap="none" dirty="0">
                <a:solidFill>
                  <a:prstClr val="white"/>
                </a:solidFill>
              </a:rPr>
              <a:t>, 2013</a:t>
            </a:r>
            <a:endParaRPr lang="en-GB" altLang="en-US" sz="3500" cap="none" dirty="0">
              <a:solidFill>
                <a:srgbClr val="FFFFFF"/>
              </a:solidFill>
              <a:latin typeface="Calibri" panose="020F0502020204030204" pitchFamily="34" charset="0"/>
              <a:ea typeface="ＭＳ Ｐゴシック" pitchFamily="34" charset="-128"/>
              <a:cs typeface="+mn-cs"/>
            </a:endParaRPr>
          </a:p>
        </p:txBody>
      </p:sp>
    </p:spTree>
    <p:extLst>
      <p:ext uri="{BB962C8B-B14F-4D97-AF65-F5344CB8AC3E}">
        <p14:creationId xmlns:p14="http://schemas.microsoft.com/office/powerpoint/2010/main" val="3620770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0" y="4657820"/>
            <a:ext cx="9144001" cy="1080000"/>
          </a:xfrm>
          <a:blipFill>
            <a:blip r:embed="rId3"/>
            <a:stretch>
              <a:fillRect/>
            </a:stretch>
          </a:blipFill>
        </p:spPr>
        <p:txBody>
          <a:bodyPr anchor="ctr" anchorCtr="0"/>
          <a:lstStyle/>
          <a:p>
            <a:r>
              <a:rPr lang="en-GB" sz="3500" cap="none" dirty="0">
                <a:latin typeface="+mn-lt"/>
              </a:rPr>
              <a:t>Game Studies, Game Design and GUR</a:t>
            </a:r>
            <a:endParaRPr lang="en-GB" sz="3500" b="1" cap="none" dirty="0">
              <a:solidFill>
                <a:srgbClr val="FFC000"/>
              </a:solidFill>
              <a:latin typeface="+mn-lt"/>
            </a:endParaRPr>
          </a:p>
        </p:txBody>
      </p:sp>
    </p:spTree>
    <p:extLst>
      <p:ext uri="{BB962C8B-B14F-4D97-AF65-F5344CB8AC3E}">
        <p14:creationId xmlns:p14="http://schemas.microsoft.com/office/powerpoint/2010/main" val="696739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863044946"/>
              </p:ext>
            </p:extLst>
          </p:nvPr>
        </p:nvGraphicFramePr>
        <p:xfrm>
          <a:off x="179512" y="121196"/>
          <a:ext cx="8712968"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15516" y="5224472"/>
            <a:ext cx="8640960" cy="369332"/>
          </a:xfrm>
          <a:prstGeom prst="rect">
            <a:avLst/>
          </a:prstGeom>
        </p:spPr>
        <p:txBody>
          <a:bodyPr wrap="square">
            <a:spAutoFit/>
          </a:bodyPr>
          <a:lstStyle/>
          <a:p>
            <a:pPr algn="ctr"/>
            <a:r>
              <a:rPr lang="en-GB" sz="1800" dirty="0">
                <a:solidFill>
                  <a:prstClr val="black"/>
                </a:solidFill>
                <a:latin typeface="Calibri"/>
                <a:ea typeface="ＭＳ Ｐゴシック" pitchFamily="34" charset="-128"/>
              </a:rPr>
              <a:t>G. N. </a:t>
            </a:r>
            <a:r>
              <a:rPr lang="en-GB" sz="1800" dirty="0" err="1">
                <a:solidFill>
                  <a:prstClr val="black"/>
                </a:solidFill>
                <a:latin typeface="Calibri"/>
                <a:ea typeface="ＭＳ Ｐゴシック" pitchFamily="34" charset="-128"/>
              </a:rPr>
              <a:t>Yannakakis</a:t>
            </a:r>
            <a:r>
              <a:rPr lang="en-GB" sz="1800" dirty="0">
                <a:solidFill>
                  <a:prstClr val="black"/>
                </a:solidFill>
                <a:latin typeface="Calibri"/>
                <a:ea typeface="ＭＳ Ｐゴシック" pitchFamily="34" charset="-128"/>
              </a:rPr>
              <a:t> and J. </a:t>
            </a:r>
            <a:r>
              <a:rPr lang="en-GB" sz="1800" dirty="0" err="1">
                <a:solidFill>
                  <a:prstClr val="black"/>
                </a:solidFill>
                <a:latin typeface="Calibri"/>
                <a:ea typeface="ＭＳ Ｐゴシック" pitchFamily="34" charset="-128"/>
              </a:rPr>
              <a:t>Togelius</a:t>
            </a:r>
            <a:r>
              <a:rPr lang="en-GB" sz="1800" dirty="0">
                <a:solidFill>
                  <a:prstClr val="black"/>
                </a:solidFill>
                <a:latin typeface="Calibri"/>
                <a:ea typeface="ＭＳ Ｐゴシック" pitchFamily="34" charset="-128"/>
              </a:rPr>
              <a:t>, “</a:t>
            </a:r>
            <a:r>
              <a:rPr lang="en-GB" sz="1800" b="1" dirty="0">
                <a:solidFill>
                  <a:prstClr val="black"/>
                </a:solidFill>
                <a:latin typeface="Calibri"/>
                <a:ea typeface="ＭＳ Ｐゴシック" pitchFamily="34" charset="-128"/>
              </a:rPr>
              <a:t>Artificial Intelligence and Games</a:t>
            </a:r>
            <a:r>
              <a:rPr lang="en-GB" sz="1800" dirty="0">
                <a:solidFill>
                  <a:prstClr val="black"/>
                </a:solidFill>
                <a:latin typeface="Calibri"/>
                <a:ea typeface="ＭＳ Ｐゴシック" pitchFamily="34" charset="-128"/>
              </a:rPr>
              <a:t>,” Springer, 2025.</a:t>
            </a:r>
          </a:p>
        </p:txBody>
      </p:sp>
    </p:spTree>
    <p:extLst>
      <p:ext uri="{BB962C8B-B14F-4D97-AF65-F5344CB8AC3E}">
        <p14:creationId xmlns:p14="http://schemas.microsoft.com/office/powerpoint/2010/main" val="1258329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p:cNvSpPr>
          <p:nvPr>
            <p:ph type="body" idx="4294967295"/>
          </p:nvPr>
        </p:nvSpPr>
        <p:spPr>
          <a:xfrm>
            <a:off x="395536" y="1344613"/>
            <a:ext cx="4897189" cy="3889375"/>
          </a:xfrm>
        </p:spPr>
        <p:txBody>
          <a:bodyPr/>
          <a:lstStyle/>
          <a:p>
            <a:pPr>
              <a:buFontTx/>
              <a:buChar char="•"/>
            </a:pPr>
            <a:r>
              <a:rPr lang="en-US" sz="3000" dirty="0">
                <a:cs typeface="Arial" charset="0"/>
              </a:rPr>
              <a:t>“Fun” and friends</a:t>
            </a:r>
          </a:p>
          <a:p>
            <a:pPr lvl="1">
              <a:buFontTx/>
              <a:buChar char="–"/>
            </a:pPr>
            <a:r>
              <a:rPr lang="en-US" sz="2500" dirty="0">
                <a:cs typeface="Arial" charset="0"/>
              </a:rPr>
              <a:t>Learnability</a:t>
            </a:r>
          </a:p>
          <a:p>
            <a:pPr lvl="1">
              <a:buFontTx/>
              <a:buChar char="–"/>
            </a:pPr>
            <a:r>
              <a:rPr lang="en-US" sz="2500" dirty="0">
                <a:cs typeface="Arial" charset="0"/>
              </a:rPr>
              <a:t>The right difficulty level</a:t>
            </a:r>
          </a:p>
          <a:p>
            <a:pPr lvl="1">
              <a:buFontTx/>
              <a:buChar char="–"/>
            </a:pPr>
            <a:r>
              <a:rPr lang="en-US" sz="2500" dirty="0">
                <a:cs typeface="Arial" charset="0"/>
              </a:rPr>
              <a:t>Challenge – Curiosity – Fantasy</a:t>
            </a:r>
          </a:p>
          <a:p>
            <a:pPr lvl="1">
              <a:buFontTx/>
              <a:buChar char="–"/>
            </a:pPr>
            <a:r>
              <a:rPr lang="en-US" sz="2500" dirty="0">
                <a:cs typeface="Arial" charset="0"/>
              </a:rPr>
              <a:t>Hard Fun / Easy Fun / </a:t>
            </a:r>
            <a:r>
              <a:rPr lang="en-US" sz="2500" b="1" dirty="0">
                <a:cs typeface="Arial" charset="0"/>
              </a:rPr>
              <a:t>X</a:t>
            </a:r>
            <a:r>
              <a:rPr lang="en-US" sz="2500" dirty="0">
                <a:cs typeface="Arial" charset="0"/>
              </a:rPr>
              <a:t> Fun / ...</a:t>
            </a:r>
          </a:p>
          <a:p>
            <a:pPr lvl="1">
              <a:buFontTx/>
              <a:buChar char="–"/>
            </a:pPr>
            <a:r>
              <a:rPr lang="en-US" sz="2500" dirty="0">
                <a:cs typeface="Arial" charset="0"/>
              </a:rPr>
              <a:t>Adrenalin / Dopamine </a:t>
            </a:r>
          </a:p>
          <a:p>
            <a:pPr lvl="1">
              <a:buFontTx/>
              <a:buChar char="–"/>
            </a:pPr>
            <a:r>
              <a:rPr lang="en-US" sz="2500" dirty="0">
                <a:cs typeface="Arial" charset="0"/>
              </a:rPr>
              <a:t>Arousal / Positive Emotions</a:t>
            </a:r>
          </a:p>
          <a:p>
            <a:pPr lvl="1">
              <a:buFontTx/>
              <a:buChar char="–"/>
            </a:pPr>
            <a:r>
              <a:rPr lang="en-US" sz="2500" dirty="0">
                <a:cs typeface="Arial" charset="0"/>
              </a:rPr>
              <a:t>Flow</a:t>
            </a:r>
          </a:p>
          <a:p>
            <a:pPr lvl="1">
              <a:buFontTx/>
              <a:buChar char="–"/>
            </a:pPr>
            <a:r>
              <a:rPr lang="en-US" sz="2500" dirty="0">
                <a:cs typeface="Arial" charset="0"/>
              </a:rPr>
              <a:t>…</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343995"/>
            <a:ext cx="3565525" cy="3565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itle 7"/>
          <p:cNvSpPr>
            <a:spLocks noGrp="1"/>
          </p:cNvSpPr>
          <p:nvPr>
            <p:ph type="title"/>
          </p:nvPr>
        </p:nvSpPr>
        <p:spPr>
          <a:xfrm>
            <a:off x="0" y="-39004"/>
            <a:ext cx="9144001" cy="1080000"/>
          </a:xfrm>
          <a:blipFill>
            <a:blip r:embed="rId4"/>
            <a:stretch>
              <a:fillRect/>
            </a:stretch>
          </a:blipFill>
        </p:spPr>
        <p:txBody>
          <a:bodyPr anchor="ctr" anchorCtr="0"/>
          <a:lstStyle/>
          <a:p>
            <a:r>
              <a:rPr lang="en-GB" sz="4000" cap="none" dirty="0">
                <a:latin typeface="+mn-lt"/>
              </a:rPr>
              <a:t>“Fun”</a:t>
            </a:r>
            <a:endParaRPr lang="en-GB" sz="4000" b="1" cap="none" dirty="0">
              <a:solidFill>
                <a:srgbClr val="FFC000"/>
              </a:solidFill>
              <a:latin typeface="+mn-lt"/>
            </a:endParaRPr>
          </a:p>
        </p:txBody>
      </p:sp>
    </p:spTree>
    <p:extLst>
      <p:ext uri="{BB962C8B-B14F-4D97-AF65-F5344CB8AC3E}">
        <p14:creationId xmlns:p14="http://schemas.microsoft.com/office/powerpoint/2010/main" val="3963229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blinds(horizontal)">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blinds(horizontal)">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blinds(horizontal)">
                                      <p:cBhvr>
                                        <p:cTn id="17" dur="500"/>
                                        <p:tgtEl>
                                          <p:spTgt spid="614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1443">
                                            <p:txEl>
                                              <p:pRg st="3" end="3"/>
                                            </p:txEl>
                                          </p:spTgt>
                                        </p:tgtEl>
                                        <p:attrNameLst>
                                          <p:attrName>style.visibility</p:attrName>
                                        </p:attrNameLst>
                                      </p:cBhvr>
                                      <p:to>
                                        <p:strVal val="visible"/>
                                      </p:to>
                                    </p:set>
                                    <p:animEffect transition="in" filter="blinds(horizontal)">
                                      <p:cBhvr>
                                        <p:cTn id="22" dur="500"/>
                                        <p:tgtEl>
                                          <p:spTgt spid="614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1443">
                                            <p:txEl>
                                              <p:pRg st="4" end="4"/>
                                            </p:txEl>
                                          </p:spTgt>
                                        </p:tgtEl>
                                        <p:attrNameLst>
                                          <p:attrName>style.visibility</p:attrName>
                                        </p:attrNameLst>
                                      </p:cBhvr>
                                      <p:to>
                                        <p:strVal val="visible"/>
                                      </p:to>
                                    </p:set>
                                    <p:animEffect transition="in" filter="blinds(horizontal)">
                                      <p:cBhvr>
                                        <p:cTn id="27" dur="500"/>
                                        <p:tgtEl>
                                          <p:spTgt spid="614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1443">
                                            <p:txEl>
                                              <p:pRg st="5" end="5"/>
                                            </p:txEl>
                                          </p:spTgt>
                                        </p:tgtEl>
                                        <p:attrNameLst>
                                          <p:attrName>style.visibility</p:attrName>
                                        </p:attrNameLst>
                                      </p:cBhvr>
                                      <p:to>
                                        <p:strVal val="visible"/>
                                      </p:to>
                                    </p:set>
                                    <p:animEffect transition="in" filter="blinds(horizontal)">
                                      <p:cBhvr>
                                        <p:cTn id="32" dur="500"/>
                                        <p:tgtEl>
                                          <p:spTgt spid="6144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1443">
                                            <p:txEl>
                                              <p:pRg st="6" end="6"/>
                                            </p:txEl>
                                          </p:spTgt>
                                        </p:tgtEl>
                                        <p:attrNameLst>
                                          <p:attrName>style.visibility</p:attrName>
                                        </p:attrNameLst>
                                      </p:cBhvr>
                                      <p:to>
                                        <p:strVal val="visible"/>
                                      </p:to>
                                    </p:set>
                                    <p:animEffect transition="in" filter="blinds(horizontal)">
                                      <p:cBhvr>
                                        <p:cTn id="37" dur="500"/>
                                        <p:tgtEl>
                                          <p:spTgt spid="6144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1443">
                                            <p:txEl>
                                              <p:pRg st="7" end="7"/>
                                            </p:txEl>
                                          </p:spTgt>
                                        </p:tgtEl>
                                        <p:attrNameLst>
                                          <p:attrName>style.visibility</p:attrName>
                                        </p:attrNameLst>
                                      </p:cBhvr>
                                      <p:to>
                                        <p:strVal val="visible"/>
                                      </p:to>
                                    </p:set>
                                    <p:animEffect transition="in" filter="blinds(horizontal)">
                                      <p:cBhvr>
                                        <p:cTn id="42" dur="500"/>
                                        <p:tgtEl>
                                          <p:spTgt spid="6144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1443">
                                            <p:txEl>
                                              <p:pRg st="8" end="8"/>
                                            </p:txEl>
                                          </p:spTgt>
                                        </p:tgtEl>
                                        <p:attrNameLst>
                                          <p:attrName>style.visibility</p:attrName>
                                        </p:attrNameLst>
                                      </p:cBhvr>
                                      <p:to>
                                        <p:strVal val="visible"/>
                                      </p:to>
                                    </p:set>
                                    <p:animEffect transition="in" filter="blinds(horizontal)">
                                      <p:cBhvr>
                                        <p:cTn id="47" dur="500"/>
                                        <p:tgtEl>
                                          <p:spTgt spid="61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overs.oreilly.com/images/9781932111972/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417340"/>
            <a:ext cx="4320480" cy="3987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07504" y="1417340"/>
            <a:ext cx="4176464" cy="341632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S PGothic" pitchFamily="34" charset="-128"/>
                <a:cs typeface="+mn-cs"/>
              </a:rPr>
              <a:t>Fun = Learning</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rPr>
              <a:t>Complex training signals / patterns </a:t>
            </a:r>
            <a:r>
              <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sym typeface="Wingdings" panose="05000000000000000000" pitchFamily="2" charset="2"/>
              </a:rPr>
              <a:t> Learning Difficulty  Frustration  No Fun!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sym typeface="Wingdings" panose="05000000000000000000" pitchFamily="2" charset="2"/>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sym typeface="Wingdings" panose="05000000000000000000" pitchFamily="2" charset="2"/>
              </a:rPr>
              <a:t>Seen (and mastered) training signals / patterns  Boredom  No Fun!</a:t>
            </a:r>
            <a:endPar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6" name="Title 7"/>
          <p:cNvSpPr>
            <a:spLocks noGrp="1"/>
          </p:cNvSpPr>
          <p:nvPr>
            <p:ph type="title"/>
          </p:nvPr>
        </p:nvSpPr>
        <p:spPr>
          <a:xfrm>
            <a:off x="0" y="-39004"/>
            <a:ext cx="9144001" cy="1080000"/>
          </a:xfrm>
          <a:blipFill>
            <a:blip r:embed="rId4"/>
            <a:stretch>
              <a:fillRect/>
            </a:stretch>
          </a:blipFill>
        </p:spPr>
        <p:txBody>
          <a:bodyPr anchor="ctr" anchorCtr="0"/>
          <a:lstStyle/>
          <a:p>
            <a:r>
              <a:rPr lang="en-GB" sz="3500" cap="none" dirty="0">
                <a:latin typeface="+mn-lt"/>
              </a:rPr>
              <a:t>Dame Design - A Theory of Fun (</a:t>
            </a:r>
            <a:r>
              <a:rPr lang="en-GB" sz="3500" cap="none" dirty="0" err="1">
                <a:latin typeface="+mn-lt"/>
              </a:rPr>
              <a:t>Koster</a:t>
            </a:r>
            <a:r>
              <a:rPr lang="en-GB" sz="3500" cap="none" dirty="0">
                <a:latin typeface="+mn-lt"/>
              </a:rPr>
              <a:t>, 2005)</a:t>
            </a:r>
            <a:endParaRPr lang="en-GB" sz="3500" b="1" cap="none" dirty="0">
              <a:solidFill>
                <a:srgbClr val="FFC000"/>
              </a:solidFill>
              <a:latin typeface="+mn-lt"/>
            </a:endParaRPr>
          </a:p>
        </p:txBody>
      </p:sp>
      <p:pic>
        <p:nvPicPr>
          <p:cNvPr id="5" name="Picture 2" descr="Image result for raph k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4299530"/>
            <a:ext cx="1368151"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678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041100" y="1489348"/>
            <a:ext cx="3923388" cy="3518110"/>
          </a:xfrm>
          <a:prstGeom prst="rect">
            <a:avLst/>
          </a:prstGeom>
        </p:spPr>
      </p:pic>
      <p:sp>
        <p:nvSpPr>
          <p:cNvPr id="11" name="Rectangle 10"/>
          <p:cNvSpPr/>
          <p:nvPr/>
        </p:nvSpPr>
        <p:spPr>
          <a:xfrm>
            <a:off x="420838" y="1926620"/>
            <a:ext cx="3935138" cy="1938992"/>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000" b="0" i="0" u="none" strike="noStrike" kern="1200" cap="none" spc="0" normalizeH="0" baseline="0" noProof="0" dirty="0">
                <a:ln>
                  <a:noFill/>
                </a:ln>
                <a:solidFill>
                  <a:prstClr val="black"/>
                </a:solidFill>
                <a:effectLst/>
                <a:uLnTx/>
                <a:uFillTx/>
                <a:latin typeface="Calibri"/>
                <a:ea typeface="MS PGothic" pitchFamily="34" charset="-128"/>
                <a:cs typeface="+mn-cs"/>
              </a:rPr>
              <a:t>Fun of an AI agent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000" b="0" i="0" u="none" strike="noStrike" kern="1200" cap="none" spc="0" normalizeH="0" baseline="0" noProof="0" dirty="0">
                <a:ln>
                  <a:noFill/>
                </a:ln>
                <a:solidFill>
                  <a:prstClr val="black"/>
                </a:solidFill>
                <a:effectLst/>
                <a:uLnTx/>
                <a:uFillTx/>
                <a:latin typeface="Calibri"/>
                <a:ea typeface="MS PGothic" pitchFamily="34" charset="-128"/>
                <a:cs typeface="+mn-cs"/>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000" b="0" i="0" u="none" strike="noStrike" kern="1200" cap="none" spc="0" normalizeH="0" baseline="0" noProof="0" dirty="0">
                <a:ln>
                  <a:noFill/>
                </a:ln>
                <a:solidFill>
                  <a:prstClr val="black"/>
                </a:solidFill>
                <a:effectLst/>
                <a:uLnTx/>
                <a:uFillTx/>
                <a:latin typeface="Calibri"/>
                <a:ea typeface="MS PGothic" pitchFamily="34" charset="-128"/>
                <a:cs typeface="+mn-cs"/>
              </a:rPr>
              <a:t>Learnability during the game</a:t>
            </a:r>
          </a:p>
        </p:txBody>
      </p:sp>
      <p:sp>
        <p:nvSpPr>
          <p:cNvPr id="12" name="Rectangle 11"/>
          <p:cNvSpPr/>
          <p:nvPr/>
        </p:nvSpPr>
        <p:spPr>
          <a:xfrm>
            <a:off x="324306" y="5060131"/>
            <a:ext cx="8640182" cy="52322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alibri"/>
                <a:ea typeface="MS PGothic" pitchFamily="34" charset="-128"/>
                <a:cs typeface="+mn-cs"/>
              </a:rPr>
              <a:t>Togelius</a:t>
            </a:r>
            <a:r>
              <a:rPr kumimoji="0" lang="en-GB" sz="1400" b="0" i="0" u="none" strike="noStrike" kern="1200" cap="none" spc="0" normalizeH="0" baseline="0" noProof="0" dirty="0">
                <a:ln>
                  <a:noFill/>
                </a:ln>
                <a:solidFill>
                  <a:prstClr val="black"/>
                </a:solidFill>
                <a:effectLst/>
                <a:uLnTx/>
                <a:uFillTx/>
                <a:latin typeface="Calibri"/>
                <a:ea typeface="MS PGothic" pitchFamily="34" charset="-128"/>
                <a:cs typeface="+mn-cs"/>
              </a:rPr>
              <a:t>, J., &amp; </a:t>
            </a:r>
            <a:r>
              <a:rPr kumimoji="0" lang="en-GB" sz="1400" b="0" i="0" u="none" strike="noStrike" kern="1200" cap="none" spc="0" normalizeH="0" baseline="0" noProof="0" dirty="0" err="1">
                <a:ln>
                  <a:noFill/>
                </a:ln>
                <a:solidFill>
                  <a:prstClr val="black"/>
                </a:solidFill>
                <a:effectLst/>
                <a:uLnTx/>
                <a:uFillTx/>
                <a:latin typeface="Calibri"/>
                <a:ea typeface="MS PGothic" pitchFamily="34" charset="-128"/>
                <a:cs typeface="+mn-cs"/>
              </a:rPr>
              <a:t>Schmidhuber</a:t>
            </a:r>
            <a:r>
              <a:rPr kumimoji="0" lang="en-GB" sz="1400" b="0" i="0" u="none" strike="noStrike" kern="1200" cap="none" spc="0" normalizeH="0" baseline="0" noProof="0" dirty="0">
                <a:ln>
                  <a:noFill/>
                </a:ln>
                <a:solidFill>
                  <a:prstClr val="black"/>
                </a:solidFill>
                <a:effectLst/>
                <a:uLnTx/>
                <a:uFillTx/>
                <a:latin typeface="Calibri"/>
                <a:ea typeface="MS PGothic" pitchFamily="34" charset="-128"/>
                <a:cs typeface="+mn-cs"/>
              </a:rPr>
              <a:t>, J. (2008, December). </a:t>
            </a:r>
            <a:r>
              <a:rPr kumimoji="0" lang="en-GB" sz="1400" b="1" i="0" u="none" strike="noStrike" kern="1200" cap="none" spc="0" normalizeH="0" baseline="0" noProof="0" dirty="0">
                <a:ln>
                  <a:noFill/>
                </a:ln>
                <a:solidFill>
                  <a:prstClr val="black"/>
                </a:solidFill>
                <a:effectLst/>
                <a:uLnTx/>
                <a:uFillTx/>
                <a:latin typeface="Calibri"/>
                <a:ea typeface="MS PGothic" pitchFamily="34" charset="-128"/>
                <a:cs typeface="+mn-cs"/>
              </a:rPr>
              <a:t>An experiment in automatic game design</a:t>
            </a:r>
            <a:r>
              <a:rPr kumimoji="0" lang="en-GB" sz="1400" b="0" i="0" u="none" strike="noStrike" kern="1200" cap="none" spc="0" normalizeH="0" baseline="0" noProof="0" dirty="0">
                <a:ln>
                  <a:noFill/>
                </a:ln>
                <a:solidFill>
                  <a:prstClr val="black"/>
                </a:solidFill>
                <a:effectLst/>
                <a:uLnTx/>
                <a:uFillTx/>
                <a:latin typeface="Calibri"/>
                <a:ea typeface="MS PGothic" pitchFamily="34" charset="-128"/>
                <a:cs typeface="+mn-cs"/>
              </a:rPr>
              <a:t>. In </a:t>
            </a:r>
            <a:r>
              <a:rPr kumimoji="0" lang="en-GB" sz="1400" b="0" i="1" u="none" strike="noStrike" kern="1200" cap="none" spc="0" normalizeH="0" baseline="0" noProof="0" dirty="0">
                <a:ln>
                  <a:noFill/>
                </a:ln>
                <a:solidFill>
                  <a:prstClr val="black"/>
                </a:solidFill>
                <a:effectLst/>
                <a:uLnTx/>
                <a:uFillTx/>
                <a:latin typeface="Calibri"/>
                <a:ea typeface="MS PGothic" pitchFamily="34" charset="-128"/>
                <a:cs typeface="+mn-cs"/>
              </a:rPr>
              <a:t>Computational Intelligence and Games, 2008. CIG'08. IEEE Symposium On</a:t>
            </a:r>
            <a:r>
              <a:rPr kumimoji="0" lang="en-GB" sz="1400" b="0" i="0" u="none" strike="noStrike" kern="1200" cap="none" spc="0" normalizeH="0" baseline="0" noProof="0" dirty="0">
                <a:ln>
                  <a:noFill/>
                </a:ln>
                <a:solidFill>
                  <a:prstClr val="black"/>
                </a:solidFill>
                <a:effectLst/>
                <a:uLnTx/>
                <a:uFillTx/>
                <a:latin typeface="Calibri"/>
                <a:ea typeface="MS PGothic" pitchFamily="34" charset="-128"/>
                <a:cs typeface="+mn-cs"/>
              </a:rPr>
              <a:t> (pp. 111-118). IEEE.</a:t>
            </a:r>
          </a:p>
        </p:txBody>
      </p:sp>
      <p:sp>
        <p:nvSpPr>
          <p:cNvPr id="6" name="Title 7"/>
          <p:cNvSpPr>
            <a:spLocks noGrp="1"/>
          </p:cNvSpPr>
          <p:nvPr>
            <p:ph type="title"/>
          </p:nvPr>
        </p:nvSpPr>
        <p:spPr>
          <a:xfrm>
            <a:off x="0" y="-39004"/>
            <a:ext cx="9144001" cy="1080000"/>
          </a:xfrm>
          <a:blipFill>
            <a:blip r:embed="rId4"/>
            <a:stretch>
              <a:fillRect/>
            </a:stretch>
          </a:blipFill>
        </p:spPr>
        <p:txBody>
          <a:bodyPr anchor="ctr" anchorCtr="0"/>
          <a:lstStyle/>
          <a:p>
            <a:r>
              <a:rPr lang="en-GB" sz="3500" cap="none" dirty="0">
                <a:latin typeface="+mn-lt"/>
              </a:rPr>
              <a:t>Evolving Game Rules Based on </a:t>
            </a:r>
            <a:r>
              <a:rPr lang="en-GB" sz="3500" cap="none" dirty="0" err="1">
                <a:latin typeface="+mn-lt"/>
              </a:rPr>
              <a:t>Koster</a:t>
            </a:r>
            <a:r>
              <a:rPr lang="en-GB" sz="3500" cap="none" dirty="0">
                <a:latin typeface="+mn-lt"/>
              </a:rPr>
              <a:t> </a:t>
            </a:r>
            <a:endParaRPr lang="en-GB" sz="3500" b="1" cap="none" dirty="0">
              <a:solidFill>
                <a:srgbClr val="FFC000"/>
              </a:solidFill>
              <a:latin typeface="+mn-lt"/>
            </a:endParaRPr>
          </a:p>
        </p:txBody>
      </p:sp>
      <p:pic>
        <p:nvPicPr>
          <p:cNvPr id="2" name="Picture 2" descr="Julian Togelius at IDSIA">
            <a:extLst>
              <a:ext uri="{FF2B5EF4-FFF2-40B4-BE49-F238E27FC236}">
                <a16:creationId xmlns:a16="http://schemas.microsoft.com/office/drawing/2014/main" id="{22A1627C-DC04-6A42-9E65-20E8C6FED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0904" y="273132"/>
            <a:ext cx="1535727" cy="1535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837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www.zenfilms.com/blog/4Keys%20to%20Fu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301" y="1201316"/>
            <a:ext cx="4571397" cy="4320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7"/>
          <p:cNvSpPr>
            <a:spLocks noGrp="1"/>
          </p:cNvSpPr>
          <p:nvPr>
            <p:ph type="title"/>
          </p:nvPr>
        </p:nvSpPr>
        <p:spPr>
          <a:xfrm>
            <a:off x="0" y="-39004"/>
            <a:ext cx="9144001" cy="1080000"/>
          </a:xfrm>
          <a:blipFill>
            <a:blip r:embed="rId4"/>
            <a:stretch>
              <a:fillRect/>
            </a:stretch>
          </a:blipFill>
        </p:spPr>
        <p:txBody>
          <a:bodyPr anchor="ctr" anchorCtr="0"/>
          <a:lstStyle/>
          <a:p>
            <a:r>
              <a:rPr lang="en-GB" sz="3500" cap="none" dirty="0" err="1">
                <a:latin typeface="+mn-lt"/>
              </a:rPr>
              <a:t>Lazzaro’s</a:t>
            </a:r>
            <a:r>
              <a:rPr lang="en-GB" sz="3500" cap="none" dirty="0">
                <a:latin typeface="+mn-lt"/>
              </a:rPr>
              <a:t> 4 Fun-factor Model</a:t>
            </a:r>
            <a:endParaRPr lang="en-GB" sz="3500" b="1" cap="none" dirty="0">
              <a:solidFill>
                <a:srgbClr val="FFC000"/>
              </a:solidFill>
              <a:latin typeface="+mn-lt"/>
            </a:endParaRPr>
          </a:p>
        </p:txBody>
      </p:sp>
    </p:spTree>
    <p:extLst>
      <p:ext uri="{BB962C8B-B14F-4D97-AF65-F5344CB8AC3E}">
        <p14:creationId xmlns:p14="http://schemas.microsoft.com/office/powerpoint/2010/main" val="236033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4" name="Rectangle 8"/>
          <p:cNvSpPr>
            <a:spLocks noGrp="1"/>
          </p:cNvSpPr>
          <p:nvPr>
            <p:ph type="body" idx="4294967295"/>
          </p:nvPr>
        </p:nvSpPr>
        <p:spPr>
          <a:xfrm>
            <a:off x="323528" y="1057300"/>
            <a:ext cx="4546459" cy="3338513"/>
          </a:xfrm>
          <a:noFill/>
        </p:spPr>
        <p:txBody>
          <a:bodyPr/>
          <a:lstStyle/>
          <a:p>
            <a:r>
              <a:rPr lang="en-US" sz="2400" dirty="0"/>
              <a:t>Way too many</a:t>
            </a:r>
          </a:p>
          <a:p>
            <a:pPr>
              <a:buFontTx/>
              <a:buChar char="•"/>
            </a:pPr>
            <a:r>
              <a:rPr lang="en-US" sz="2200" dirty="0"/>
              <a:t>Complex – composite of other things…</a:t>
            </a:r>
          </a:p>
          <a:p>
            <a:pPr lvl="1">
              <a:buFontTx/>
              <a:buChar char="–"/>
            </a:pPr>
            <a:r>
              <a:rPr lang="en-US" sz="2200" dirty="0"/>
              <a:t>Engagement, interest, immersion, …? Who knows?</a:t>
            </a:r>
          </a:p>
          <a:p>
            <a:pPr>
              <a:buFontTx/>
              <a:buChar char="•"/>
            </a:pPr>
            <a:r>
              <a:rPr lang="en-US" sz="2200" dirty="0"/>
              <a:t>Quasi/Fake Emotion (not real!)</a:t>
            </a:r>
          </a:p>
          <a:p>
            <a:pPr>
              <a:buFontTx/>
              <a:buChar char="•"/>
            </a:pPr>
            <a:r>
              <a:rPr lang="en-US" sz="2200" dirty="0"/>
              <a:t>Nowhere in any model of emotion </a:t>
            </a:r>
          </a:p>
          <a:p>
            <a:pPr>
              <a:buFontTx/>
              <a:buChar char="•"/>
            </a:pPr>
            <a:r>
              <a:rPr lang="en-US" sz="2200" dirty="0"/>
              <a:t>No device can measure “fun”</a:t>
            </a:r>
          </a:p>
        </p:txBody>
      </p:sp>
      <p:pic>
        <p:nvPicPr>
          <p:cNvPr id="1229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487" y="1123799"/>
            <a:ext cx="4032001" cy="33898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6026" name="Rectangle 10"/>
          <p:cNvSpPr>
            <a:spLocks/>
          </p:cNvSpPr>
          <p:nvPr/>
        </p:nvSpPr>
        <p:spPr bwMode="auto">
          <a:xfrm>
            <a:off x="323528" y="4248745"/>
            <a:ext cx="878554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r>
              <a:rPr lang="en-US" dirty="0">
                <a:latin typeface="Calibri" pitchFamily="34" charset="0"/>
              </a:rPr>
              <a:t>But</a:t>
            </a:r>
          </a:p>
          <a:p>
            <a:pPr marL="342900" indent="-342900" eaLnBrk="0" hangingPunct="0">
              <a:buFontTx/>
              <a:buChar char="•"/>
            </a:pPr>
            <a:r>
              <a:rPr lang="en-US" sz="2000" dirty="0">
                <a:latin typeface="Calibri" pitchFamily="34" charset="0"/>
              </a:rPr>
              <a:t>People can still express it…</a:t>
            </a:r>
          </a:p>
          <a:p>
            <a:pPr marL="342900" indent="-342900" eaLnBrk="0" hangingPunct="0">
              <a:buFontTx/>
              <a:buChar char="•"/>
            </a:pPr>
            <a:r>
              <a:rPr lang="en-US" sz="2000" dirty="0">
                <a:latin typeface="Calibri" pitchFamily="34" charset="0"/>
              </a:rPr>
              <a:t>Ask 4-yo children if they are immersed…. </a:t>
            </a:r>
          </a:p>
          <a:p>
            <a:pPr lvl="1" eaLnBrk="0" hangingPunct="0"/>
            <a:endParaRPr lang="en-US" sz="2200" dirty="0">
              <a:latin typeface="Calibri" pitchFamily="34" charset="0"/>
            </a:endParaRPr>
          </a:p>
        </p:txBody>
      </p:sp>
      <p:sp>
        <p:nvSpPr>
          <p:cNvPr id="6" name="Title 7"/>
          <p:cNvSpPr>
            <a:spLocks noGrp="1"/>
          </p:cNvSpPr>
          <p:nvPr>
            <p:ph type="title"/>
          </p:nvPr>
        </p:nvSpPr>
        <p:spPr>
          <a:xfrm>
            <a:off x="0" y="-39004"/>
            <a:ext cx="9144001" cy="1080000"/>
          </a:xfrm>
          <a:blipFill>
            <a:blip r:embed="rId4"/>
            <a:stretch>
              <a:fillRect/>
            </a:stretch>
          </a:blipFill>
        </p:spPr>
        <p:txBody>
          <a:bodyPr anchor="ctr" anchorCtr="0"/>
          <a:lstStyle/>
          <a:p>
            <a:r>
              <a:rPr lang="en-GB" sz="3500" cap="none" dirty="0">
                <a:latin typeface="+mn-lt"/>
              </a:rPr>
              <a:t>Problems with “Fun”</a:t>
            </a:r>
            <a:endParaRPr lang="en-GB" sz="3500" b="1" cap="none" dirty="0">
              <a:solidFill>
                <a:srgbClr val="FFC000"/>
              </a:solidFill>
              <a:latin typeface="+mn-lt"/>
            </a:endParaRPr>
          </a:p>
        </p:txBody>
      </p:sp>
    </p:spTree>
    <p:extLst>
      <p:ext uri="{BB962C8B-B14F-4D97-AF65-F5344CB8AC3E}">
        <p14:creationId xmlns:p14="http://schemas.microsoft.com/office/powerpoint/2010/main" val="2066816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6024">
                                            <p:txEl>
                                              <p:pRg st="0" end="0"/>
                                            </p:txEl>
                                          </p:spTgt>
                                        </p:tgtEl>
                                        <p:attrNameLst>
                                          <p:attrName>style.visibility</p:attrName>
                                        </p:attrNameLst>
                                      </p:cBhvr>
                                      <p:to>
                                        <p:strVal val="visible"/>
                                      </p:to>
                                    </p:set>
                                    <p:animEffect transition="in" filter="blinds(horizontal)">
                                      <p:cBhvr>
                                        <p:cTn id="7" dur="500"/>
                                        <p:tgtEl>
                                          <p:spTgt spid="860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6024">
                                            <p:txEl>
                                              <p:pRg st="1" end="1"/>
                                            </p:txEl>
                                          </p:spTgt>
                                        </p:tgtEl>
                                        <p:attrNameLst>
                                          <p:attrName>style.visibility</p:attrName>
                                        </p:attrNameLst>
                                      </p:cBhvr>
                                      <p:to>
                                        <p:strVal val="visible"/>
                                      </p:to>
                                    </p:set>
                                    <p:animEffect transition="in" filter="blinds(horizontal)">
                                      <p:cBhvr>
                                        <p:cTn id="12" dur="500"/>
                                        <p:tgtEl>
                                          <p:spTgt spid="86024">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6024">
                                            <p:txEl>
                                              <p:pRg st="2" end="2"/>
                                            </p:txEl>
                                          </p:spTgt>
                                        </p:tgtEl>
                                        <p:attrNameLst>
                                          <p:attrName>style.visibility</p:attrName>
                                        </p:attrNameLst>
                                      </p:cBhvr>
                                      <p:to>
                                        <p:strVal val="visible"/>
                                      </p:to>
                                    </p:set>
                                    <p:animEffect transition="in" filter="blinds(horizontal)">
                                      <p:cBhvr>
                                        <p:cTn id="15" dur="500"/>
                                        <p:tgtEl>
                                          <p:spTgt spid="86024">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6024">
                                            <p:txEl>
                                              <p:pRg st="3" end="3"/>
                                            </p:txEl>
                                          </p:spTgt>
                                        </p:tgtEl>
                                        <p:attrNameLst>
                                          <p:attrName>style.visibility</p:attrName>
                                        </p:attrNameLst>
                                      </p:cBhvr>
                                      <p:to>
                                        <p:strVal val="visible"/>
                                      </p:to>
                                    </p:set>
                                    <p:animEffect transition="in" filter="blinds(horizontal)">
                                      <p:cBhvr>
                                        <p:cTn id="20" dur="500"/>
                                        <p:tgtEl>
                                          <p:spTgt spid="86024">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6024">
                                            <p:txEl>
                                              <p:pRg st="4" end="4"/>
                                            </p:txEl>
                                          </p:spTgt>
                                        </p:tgtEl>
                                        <p:attrNameLst>
                                          <p:attrName>style.visibility</p:attrName>
                                        </p:attrNameLst>
                                      </p:cBhvr>
                                      <p:to>
                                        <p:strVal val="visible"/>
                                      </p:to>
                                    </p:set>
                                    <p:animEffect transition="in" filter="blinds(horizontal)">
                                      <p:cBhvr>
                                        <p:cTn id="25" dur="500"/>
                                        <p:tgtEl>
                                          <p:spTgt spid="86024">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6024">
                                            <p:txEl>
                                              <p:pRg st="5" end="5"/>
                                            </p:txEl>
                                          </p:spTgt>
                                        </p:tgtEl>
                                        <p:attrNameLst>
                                          <p:attrName>style.visibility</p:attrName>
                                        </p:attrNameLst>
                                      </p:cBhvr>
                                      <p:to>
                                        <p:strVal val="visible"/>
                                      </p:to>
                                    </p:set>
                                    <p:animEffect transition="in" filter="blinds(horizontal)">
                                      <p:cBhvr>
                                        <p:cTn id="30" dur="500"/>
                                        <p:tgtEl>
                                          <p:spTgt spid="86024">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6026">
                                            <p:txEl>
                                              <p:pRg st="0" end="0"/>
                                            </p:txEl>
                                          </p:spTgt>
                                        </p:tgtEl>
                                        <p:attrNameLst>
                                          <p:attrName>style.visibility</p:attrName>
                                        </p:attrNameLst>
                                      </p:cBhvr>
                                      <p:to>
                                        <p:strVal val="visible"/>
                                      </p:to>
                                    </p:set>
                                    <p:animEffect transition="in" filter="blinds(horizontal)">
                                      <p:cBhvr>
                                        <p:cTn id="35" dur="500"/>
                                        <p:tgtEl>
                                          <p:spTgt spid="860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86026">
                                            <p:txEl>
                                              <p:pRg st="1" end="1"/>
                                            </p:txEl>
                                          </p:spTgt>
                                        </p:tgtEl>
                                        <p:attrNameLst>
                                          <p:attrName>style.visibility</p:attrName>
                                        </p:attrNameLst>
                                      </p:cBhvr>
                                      <p:to>
                                        <p:strVal val="visible"/>
                                      </p:to>
                                    </p:set>
                                    <p:animEffect transition="in" filter="blinds(horizontal)">
                                      <p:cBhvr>
                                        <p:cTn id="40" dur="500"/>
                                        <p:tgtEl>
                                          <p:spTgt spid="86026">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86026">
                                            <p:txEl>
                                              <p:pRg st="2" end="2"/>
                                            </p:txEl>
                                          </p:spTgt>
                                        </p:tgtEl>
                                        <p:attrNameLst>
                                          <p:attrName>style.visibility</p:attrName>
                                        </p:attrNameLst>
                                      </p:cBhvr>
                                      <p:to>
                                        <p:strVal val="visible"/>
                                      </p:to>
                                    </p:set>
                                    <p:animEffect transition="in" filter="blinds(horizontal)">
                                      <p:cBhvr>
                                        <p:cTn id="45" dur="500"/>
                                        <p:tgtEl>
                                          <p:spTgt spid="860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build="p"/>
      <p:bldP spid="8602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zenfilms.com/blog/Bart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705372"/>
            <a:ext cx="5544616" cy="3818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467544" y="1345332"/>
            <a:ext cx="7704856" cy="400110"/>
          </a:xfrm>
          <a:prstGeom prst="rect">
            <a:avLst/>
          </a:prstGeom>
        </p:spPr>
        <p:txBody>
          <a:bodyPr wrap="square">
            <a:spAutoFit/>
          </a:bodyPr>
          <a:lstStyle/>
          <a:p>
            <a:r>
              <a:rPr lang="en-GB" sz="2000" dirty="0">
                <a:latin typeface="+mn-lt"/>
              </a:rPr>
              <a:t>Bartle, Richard A. </a:t>
            </a:r>
            <a:r>
              <a:rPr lang="en-GB" sz="2000" b="1" dirty="0">
                <a:latin typeface="+mn-lt"/>
              </a:rPr>
              <a:t>Designing virtual worlds</a:t>
            </a:r>
            <a:r>
              <a:rPr lang="en-GB" sz="2000" dirty="0">
                <a:latin typeface="+mn-lt"/>
              </a:rPr>
              <a:t>. New Riders, 2004.</a:t>
            </a:r>
          </a:p>
        </p:txBody>
      </p:sp>
      <p:sp>
        <p:nvSpPr>
          <p:cNvPr id="5" name="Title 7"/>
          <p:cNvSpPr>
            <a:spLocks noGrp="1"/>
          </p:cNvSpPr>
          <p:nvPr>
            <p:ph type="title"/>
          </p:nvPr>
        </p:nvSpPr>
        <p:spPr>
          <a:xfrm>
            <a:off x="0" y="-39004"/>
            <a:ext cx="9144001" cy="1080000"/>
          </a:xfrm>
          <a:blipFill>
            <a:blip r:embed="rId4"/>
            <a:stretch>
              <a:fillRect/>
            </a:stretch>
          </a:blipFill>
        </p:spPr>
        <p:txBody>
          <a:bodyPr anchor="ctr" anchorCtr="0"/>
          <a:lstStyle/>
          <a:p>
            <a:r>
              <a:rPr lang="en-GB" sz="3500" cap="none" dirty="0">
                <a:latin typeface="+mn-lt"/>
              </a:rPr>
              <a:t>Player Archetypes</a:t>
            </a:r>
            <a:endParaRPr lang="en-GB" sz="3500" b="1" cap="none" dirty="0">
              <a:solidFill>
                <a:srgbClr val="FFC000"/>
              </a:solidFill>
              <a:latin typeface="+mn-lt"/>
            </a:endParaRPr>
          </a:p>
        </p:txBody>
      </p:sp>
    </p:spTree>
    <p:extLst>
      <p:ext uri="{BB962C8B-B14F-4D97-AF65-F5344CB8AC3E}">
        <p14:creationId xmlns:p14="http://schemas.microsoft.com/office/powerpoint/2010/main" val="3786855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7544" y="1489348"/>
            <a:ext cx="8280919" cy="4154984"/>
          </a:xfrm>
          <a:prstGeom prst="rect">
            <a:avLst/>
          </a:prstGeom>
          <a:noFill/>
        </p:spPr>
        <p:txBody>
          <a:bodyPr wrap="square" rtlCol="0">
            <a:spAutoFit/>
          </a:bodyPr>
          <a:lstStyle/>
          <a:p>
            <a:r>
              <a:rPr lang="en-GB" dirty="0">
                <a:latin typeface="+mn-lt"/>
              </a:rPr>
              <a:t>Flow is the state of “happiness” </a:t>
            </a:r>
          </a:p>
          <a:p>
            <a:endParaRPr lang="en-GB" dirty="0">
              <a:latin typeface="+mn-lt"/>
            </a:endParaRPr>
          </a:p>
          <a:p>
            <a:r>
              <a:rPr lang="en-GB" dirty="0">
                <a:latin typeface="+mn-lt"/>
              </a:rPr>
              <a:t>When in </a:t>
            </a:r>
            <a:r>
              <a:rPr lang="en-GB" i="1" dirty="0">
                <a:latin typeface="+mn-lt"/>
              </a:rPr>
              <a:t>Flow</a:t>
            </a:r>
            <a:r>
              <a:rPr lang="en-GB" dirty="0">
                <a:latin typeface="+mn-lt"/>
              </a:rPr>
              <a:t>:</a:t>
            </a:r>
          </a:p>
          <a:p>
            <a:r>
              <a:rPr lang="en-GB" dirty="0">
                <a:latin typeface="+mn-lt"/>
              </a:rPr>
              <a:t>1. focused concentration on the present moment</a:t>
            </a:r>
          </a:p>
          <a:p>
            <a:r>
              <a:rPr lang="en-GB" dirty="0">
                <a:latin typeface="+mn-lt"/>
              </a:rPr>
              <a:t>2. loss of reflective self-consciousness</a:t>
            </a:r>
          </a:p>
          <a:p>
            <a:r>
              <a:rPr lang="en-GB" dirty="0">
                <a:latin typeface="+mn-lt"/>
              </a:rPr>
              <a:t>3. sense of personal control or agency over the situation or activity</a:t>
            </a:r>
          </a:p>
          <a:p>
            <a:r>
              <a:rPr lang="en-GB" dirty="0">
                <a:latin typeface="+mn-lt"/>
              </a:rPr>
              <a:t>4. a distortion of temporal experience (subjective experience of time is altered)</a:t>
            </a:r>
          </a:p>
          <a:p>
            <a:r>
              <a:rPr lang="en-GB" dirty="0">
                <a:latin typeface="+mn-lt"/>
              </a:rPr>
              <a:t>5. experience of the activity as intrinsically rewarding</a:t>
            </a:r>
          </a:p>
          <a:p>
            <a:endParaRPr lang="en-GB" dirty="0">
              <a:latin typeface="+mn-lt"/>
            </a:endParaRPr>
          </a:p>
        </p:txBody>
      </p:sp>
      <p:sp>
        <p:nvSpPr>
          <p:cNvPr id="5" name="Title 7"/>
          <p:cNvSpPr>
            <a:spLocks noGrp="1"/>
          </p:cNvSpPr>
          <p:nvPr>
            <p:ph type="title"/>
          </p:nvPr>
        </p:nvSpPr>
        <p:spPr>
          <a:xfrm>
            <a:off x="0" y="-39004"/>
            <a:ext cx="9144001" cy="1080000"/>
          </a:xfrm>
          <a:blipFill>
            <a:blip r:embed="rId3"/>
            <a:stretch>
              <a:fillRect/>
            </a:stretch>
          </a:blipFill>
        </p:spPr>
        <p:txBody>
          <a:bodyPr anchor="ctr" anchorCtr="0"/>
          <a:lstStyle/>
          <a:p>
            <a:r>
              <a:rPr lang="en-US" cap="none" dirty="0">
                <a:solidFill>
                  <a:prstClr val="white"/>
                </a:solidFill>
              </a:rPr>
              <a:t>Flow (</a:t>
            </a:r>
            <a:r>
              <a:rPr lang="en-US" cap="none" dirty="0" err="1">
                <a:solidFill>
                  <a:prstClr val="white"/>
                </a:solidFill>
              </a:rPr>
              <a:t>Csikszentmihalyi</a:t>
            </a:r>
            <a:r>
              <a:rPr lang="en-US" cap="none" dirty="0">
                <a:solidFill>
                  <a:prstClr val="white"/>
                </a:solidFill>
              </a:rPr>
              <a:t>, 1975)</a:t>
            </a:r>
            <a:endParaRPr lang="en-GB" sz="3500" b="1" cap="none" dirty="0">
              <a:solidFill>
                <a:srgbClr val="FFC000"/>
              </a:solidFill>
              <a:latin typeface="+mn-lt"/>
            </a:endParaRPr>
          </a:p>
        </p:txBody>
      </p:sp>
    </p:spTree>
    <p:extLst>
      <p:ext uri="{BB962C8B-B14F-4D97-AF65-F5344CB8AC3E}">
        <p14:creationId xmlns:p14="http://schemas.microsoft.com/office/powerpoint/2010/main" val="3898656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refractedpixel.com/indiedevstories/wp-content/uploads/2011/03/flow-channel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265" y="1705372"/>
            <a:ext cx="7033177" cy="3449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7"/>
          <p:cNvSpPr>
            <a:spLocks noGrp="1"/>
          </p:cNvSpPr>
          <p:nvPr>
            <p:ph type="title"/>
          </p:nvPr>
        </p:nvSpPr>
        <p:spPr>
          <a:xfrm>
            <a:off x="0" y="-39004"/>
            <a:ext cx="9144001" cy="1080000"/>
          </a:xfrm>
          <a:blipFill>
            <a:blip r:embed="rId4"/>
            <a:stretch>
              <a:fillRect/>
            </a:stretch>
          </a:blipFill>
        </p:spPr>
        <p:txBody>
          <a:bodyPr anchor="ctr" anchorCtr="0"/>
          <a:lstStyle/>
          <a:p>
            <a:r>
              <a:rPr lang="en-US" cap="none" dirty="0">
                <a:solidFill>
                  <a:prstClr val="white"/>
                </a:solidFill>
              </a:rPr>
              <a:t>Flow (</a:t>
            </a:r>
            <a:r>
              <a:rPr lang="en-US" cap="none" dirty="0" err="1">
                <a:solidFill>
                  <a:prstClr val="white"/>
                </a:solidFill>
              </a:rPr>
              <a:t>Csikszentmihalyi</a:t>
            </a:r>
            <a:r>
              <a:rPr lang="en-US" cap="none" dirty="0">
                <a:solidFill>
                  <a:prstClr val="white"/>
                </a:solidFill>
              </a:rPr>
              <a:t>, 1975)</a:t>
            </a:r>
            <a:endParaRPr lang="en-GB" sz="3500" b="1" cap="none" dirty="0">
              <a:solidFill>
                <a:srgbClr val="FFC000"/>
              </a:solidFill>
              <a:latin typeface="+mn-lt"/>
            </a:endParaRPr>
          </a:p>
        </p:txBody>
      </p:sp>
    </p:spTree>
    <p:extLst>
      <p:ext uri="{BB962C8B-B14F-4D97-AF65-F5344CB8AC3E}">
        <p14:creationId xmlns:p14="http://schemas.microsoft.com/office/powerpoint/2010/main" val="3113256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274415"/>
            <a:ext cx="8640960" cy="307777"/>
          </a:xfrm>
          <a:prstGeom prst="rect">
            <a:avLst/>
          </a:prstGeom>
        </p:spPr>
        <p:txBody>
          <a:bodyPr wrap="square">
            <a:spAutoFit/>
          </a:bodyPr>
          <a:lstStyle/>
          <a:p>
            <a:pPr algn="ctr"/>
            <a:r>
              <a:rPr lang="en-GB" sz="1400" dirty="0">
                <a:latin typeface="+mn-lt"/>
              </a:rPr>
              <a:t>T. Malone, </a:t>
            </a:r>
            <a:r>
              <a:rPr lang="en-GB" sz="1400" b="1" dirty="0">
                <a:latin typeface="+mn-lt"/>
              </a:rPr>
              <a:t>Toward a Theory of Intrinsically Motivating Instruction</a:t>
            </a:r>
            <a:r>
              <a:rPr lang="en-GB" sz="1400" dirty="0">
                <a:latin typeface="+mn-lt"/>
              </a:rPr>
              <a:t>, Cognitive Science, 1981</a:t>
            </a:r>
          </a:p>
        </p:txBody>
      </p:sp>
      <p:sp>
        <p:nvSpPr>
          <p:cNvPr id="3" name="Rectangle 2"/>
          <p:cNvSpPr/>
          <p:nvPr/>
        </p:nvSpPr>
        <p:spPr>
          <a:xfrm>
            <a:off x="251520" y="1304096"/>
            <a:ext cx="8928992" cy="3816429"/>
          </a:xfrm>
          <a:prstGeom prst="rect">
            <a:avLst/>
          </a:prstGeom>
        </p:spPr>
        <p:txBody>
          <a:bodyPr wrap="square">
            <a:spAutoFit/>
          </a:bodyPr>
          <a:lstStyle/>
          <a:p>
            <a:r>
              <a:rPr lang="en-GB" sz="2100" b="1" dirty="0">
                <a:latin typeface="+mn-lt"/>
              </a:rPr>
              <a:t>Challenge</a:t>
            </a:r>
            <a:r>
              <a:rPr lang="en-GB" sz="2100" dirty="0">
                <a:latin typeface="+mn-lt"/>
              </a:rPr>
              <a:t> </a:t>
            </a:r>
          </a:p>
          <a:p>
            <a:pPr marL="342900" indent="-342900">
              <a:buFont typeface="Arial" panose="020B0604020202020204" pitchFamily="34" charset="0"/>
              <a:buChar char="•"/>
            </a:pPr>
            <a:r>
              <a:rPr lang="en-GB" sz="2100" dirty="0">
                <a:latin typeface="+mn-lt"/>
              </a:rPr>
              <a:t>Uncertainty of achieving a goal due to e.g. variable difficulty level, multiple level goals, hidden information, and randomness. </a:t>
            </a:r>
          </a:p>
          <a:p>
            <a:r>
              <a:rPr lang="en-GB" sz="2100" b="1" dirty="0">
                <a:latin typeface="+mn-lt"/>
              </a:rPr>
              <a:t>Fantasy</a:t>
            </a:r>
            <a:r>
              <a:rPr lang="en-GB" sz="2100" dirty="0">
                <a:latin typeface="+mn-lt"/>
              </a:rPr>
              <a:t> </a:t>
            </a:r>
          </a:p>
          <a:p>
            <a:pPr marL="342900" indent="-342900">
              <a:buFont typeface="Arial" panose="020B0604020202020204" pitchFamily="34" charset="0"/>
              <a:buChar char="•"/>
            </a:pPr>
            <a:r>
              <a:rPr lang="en-GB" sz="2100" dirty="0">
                <a:latin typeface="+mn-lt"/>
              </a:rPr>
              <a:t>Show (or evoke) images/situations/context not present</a:t>
            </a:r>
          </a:p>
          <a:p>
            <a:pPr marL="800100" lvl="1" indent="-342900">
              <a:buFont typeface="Arial" panose="020B0604020202020204" pitchFamily="34" charset="0"/>
              <a:buChar char="•"/>
            </a:pPr>
            <a:r>
              <a:rPr lang="en-GB" sz="1900" dirty="0">
                <a:latin typeface="+mn-lt"/>
              </a:rPr>
              <a:t>Extrinsic: depends on the skill used in a game</a:t>
            </a:r>
          </a:p>
          <a:p>
            <a:pPr marL="800100" lvl="1" indent="-342900">
              <a:buFont typeface="Arial" panose="020B0604020202020204" pitchFamily="34" charset="0"/>
              <a:buChar char="•"/>
            </a:pPr>
            <a:r>
              <a:rPr lang="en-GB" sz="1900" dirty="0">
                <a:latin typeface="+mn-lt"/>
              </a:rPr>
              <a:t>Intrinsic: related to the use of that skill.</a:t>
            </a:r>
          </a:p>
          <a:p>
            <a:r>
              <a:rPr lang="en-GB" sz="2100" b="1" dirty="0">
                <a:latin typeface="+mn-lt"/>
              </a:rPr>
              <a:t>Curiosity</a:t>
            </a:r>
            <a:r>
              <a:rPr lang="en-GB" sz="2100" dirty="0">
                <a:latin typeface="+mn-lt"/>
              </a:rPr>
              <a:t> </a:t>
            </a:r>
          </a:p>
          <a:p>
            <a:pPr marL="342900" indent="-342900">
              <a:buFont typeface="Arial" panose="020B0604020202020204" pitchFamily="34" charset="0"/>
              <a:buChar char="•"/>
            </a:pPr>
            <a:r>
              <a:rPr lang="en-GB" sz="2100" dirty="0">
                <a:latin typeface="+mn-lt"/>
              </a:rPr>
              <a:t>What will happen next to the game?</a:t>
            </a:r>
          </a:p>
          <a:p>
            <a:pPr marL="800100" lvl="1" indent="-342900">
              <a:buFont typeface="Arial" panose="020B0604020202020204" pitchFamily="34" charset="0"/>
              <a:buChar char="•"/>
            </a:pPr>
            <a:r>
              <a:rPr lang="en-GB" sz="1900" dirty="0">
                <a:latin typeface="+mn-lt"/>
              </a:rPr>
              <a:t>Sensory curiosity</a:t>
            </a:r>
          </a:p>
          <a:p>
            <a:pPr marL="800100" lvl="1" indent="-342900">
              <a:buFont typeface="Arial" panose="020B0604020202020204" pitchFamily="34" charset="0"/>
              <a:buChar char="•"/>
            </a:pPr>
            <a:r>
              <a:rPr lang="en-GB" sz="1900" dirty="0">
                <a:latin typeface="+mn-lt"/>
              </a:rPr>
              <a:t>Cognitive curiosity – it can be aroused via incomplete/inconsistent knowledge structures</a:t>
            </a:r>
          </a:p>
        </p:txBody>
      </p:sp>
      <p:sp>
        <p:nvSpPr>
          <p:cNvPr id="6" name="Title 7"/>
          <p:cNvSpPr>
            <a:spLocks noGrp="1"/>
          </p:cNvSpPr>
          <p:nvPr>
            <p:ph type="title"/>
          </p:nvPr>
        </p:nvSpPr>
        <p:spPr>
          <a:xfrm>
            <a:off x="0" y="-39004"/>
            <a:ext cx="9144001" cy="1080000"/>
          </a:xfrm>
          <a:blipFill>
            <a:blip r:embed="rId3"/>
            <a:stretch>
              <a:fillRect/>
            </a:stretch>
          </a:blipFill>
        </p:spPr>
        <p:txBody>
          <a:bodyPr anchor="ctr" anchorCtr="0"/>
          <a:lstStyle/>
          <a:p>
            <a:r>
              <a:rPr lang="en-US" sz="2800" cap="none" dirty="0">
                <a:solidFill>
                  <a:prstClr val="white"/>
                </a:solidFill>
              </a:rPr>
              <a:t>Malone (1981) : Challenge, Curiosity and Fantasy</a:t>
            </a:r>
            <a:endParaRPr lang="en-GB" sz="3500" b="1" cap="none" dirty="0">
              <a:solidFill>
                <a:srgbClr val="FFC000"/>
              </a:solidFill>
              <a:latin typeface="+mn-lt"/>
            </a:endParaRPr>
          </a:p>
        </p:txBody>
      </p:sp>
    </p:spTree>
    <p:extLst>
      <p:ext uri="{BB962C8B-B14F-4D97-AF65-F5344CB8AC3E}">
        <p14:creationId xmlns:p14="http://schemas.microsoft.com/office/powerpoint/2010/main" val="4115205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84934" y="1099691"/>
            <a:ext cx="3287066" cy="461665"/>
          </a:xfrm>
          <a:prstGeom prst="rect">
            <a:avLst/>
          </a:prstGeom>
        </p:spPr>
        <p:txBody>
          <a:bodyPr wrap="square">
            <a:spAutoFit/>
          </a:bodyPr>
          <a:lstStyle/>
          <a:p>
            <a:r>
              <a:rPr lang="en-GB" b="1" dirty="0"/>
              <a:t>Prey/Predator Games</a:t>
            </a:r>
            <a:endParaRPr lang="en-GB" dirty="0"/>
          </a:p>
        </p:txBody>
      </p:sp>
      <p:sp>
        <p:nvSpPr>
          <p:cNvPr id="10" name="Rectangle 9"/>
          <p:cNvSpPr/>
          <p:nvPr/>
        </p:nvSpPr>
        <p:spPr>
          <a:xfrm>
            <a:off x="1835696" y="5132139"/>
            <a:ext cx="7056784" cy="461665"/>
          </a:xfrm>
          <a:prstGeom prst="rect">
            <a:avLst/>
          </a:prstGeom>
        </p:spPr>
        <p:txBody>
          <a:bodyPr wrap="square">
            <a:spAutoFit/>
          </a:bodyPr>
          <a:lstStyle/>
          <a:p>
            <a:pPr algn="ctr"/>
            <a:r>
              <a:rPr lang="en-GB" sz="1200" dirty="0">
                <a:solidFill>
                  <a:srgbClr val="000000"/>
                </a:solidFill>
                <a:latin typeface="+mn-lt"/>
              </a:rPr>
              <a:t>G. N. </a:t>
            </a:r>
            <a:r>
              <a:rPr lang="en-GB" sz="1200" dirty="0" err="1">
                <a:solidFill>
                  <a:srgbClr val="000000"/>
                </a:solidFill>
                <a:latin typeface="+mn-lt"/>
              </a:rPr>
              <a:t>Yannakakis</a:t>
            </a:r>
            <a:r>
              <a:rPr lang="en-GB" sz="1200" dirty="0">
                <a:solidFill>
                  <a:srgbClr val="000000"/>
                </a:solidFill>
                <a:latin typeface="+mn-lt"/>
              </a:rPr>
              <a:t>, and J. Hallam, “</a:t>
            </a:r>
            <a:r>
              <a:rPr lang="en-GB" sz="1200" b="1" dirty="0" err="1">
                <a:solidFill>
                  <a:srgbClr val="000000"/>
                </a:solidFill>
                <a:latin typeface="+mn-lt"/>
              </a:rPr>
              <a:t>Modeling</a:t>
            </a:r>
            <a:r>
              <a:rPr lang="en-GB" sz="1200" b="1" dirty="0">
                <a:solidFill>
                  <a:srgbClr val="000000"/>
                </a:solidFill>
                <a:latin typeface="+mn-lt"/>
              </a:rPr>
              <a:t> and Augmenting Game Entertainment through Challenge and Curiosity</a:t>
            </a:r>
            <a:r>
              <a:rPr lang="en-GB" sz="1200" dirty="0">
                <a:solidFill>
                  <a:srgbClr val="000000"/>
                </a:solidFill>
                <a:latin typeface="+mn-lt"/>
              </a:rPr>
              <a:t>,”  </a:t>
            </a:r>
            <a:r>
              <a:rPr lang="en-GB" sz="1200" i="1" dirty="0">
                <a:solidFill>
                  <a:srgbClr val="000000"/>
                </a:solidFill>
                <a:latin typeface="+mn-lt"/>
              </a:rPr>
              <a:t>International Journal on Artificial Intelligence Tools,</a:t>
            </a:r>
            <a:r>
              <a:rPr lang="en-GB" sz="1200" dirty="0">
                <a:solidFill>
                  <a:srgbClr val="000000"/>
                </a:solidFill>
                <a:latin typeface="+mn-lt"/>
              </a:rPr>
              <a:t> vol. 16, issue 6, pp. 981-999, December 2007.</a:t>
            </a:r>
            <a:endParaRPr lang="en-GB" sz="1200" dirty="0">
              <a:latin typeface="+mn-lt"/>
            </a:endParaRPr>
          </a:p>
        </p:txBody>
      </p:sp>
      <p:pic>
        <p:nvPicPr>
          <p:cNvPr id="15" name="Picture 14"/>
          <p:cNvPicPr>
            <a:picLocks noChangeAspect="1"/>
          </p:cNvPicPr>
          <p:nvPr/>
        </p:nvPicPr>
        <p:blipFill>
          <a:blip r:embed="rId3"/>
          <a:stretch>
            <a:fillRect/>
          </a:stretch>
        </p:blipFill>
        <p:spPr>
          <a:xfrm>
            <a:off x="4716016" y="1074161"/>
            <a:ext cx="4067173" cy="3943579"/>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4"/>
          <a:stretch>
            <a:fillRect/>
          </a:stretch>
        </p:blipFill>
        <p:spPr>
          <a:xfrm>
            <a:off x="1306264" y="1633364"/>
            <a:ext cx="3265736" cy="3258907"/>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5"/>
          <a:stretch>
            <a:fillRect/>
          </a:stretch>
        </p:blipFill>
        <p:spPr>
          <a:xfrm>
            <a:off x="263311" y="3459388"/>
            <a:ext cx="1331100" cy="1990400"/>
          </a:xfrm>
          <a:prstGeom prst="rect">
            <a:avLst/>
          </a:prstGeom>
          <a:ln>
            <a:noFill/>
          </a:ln>
          <a:effectLst>
            <a:outerShdw blurRad="292100" dist="139700" dir="2700000" algn="tl" rotWithShape="0">
              <a:srgbClr val="333333">
                <a:alpha val="65000"/>
              </a:srgbClr>
            </a:outerShdw>
          </a:effectLst>
        </p:spPr>
      </p:pic>
      <p:sp>
        <p:nvSpPr>
          <p:cNvPr id="11" name="Title 7"/>
          <p:cNvSpPr>
            <a:spLocks noGrp="1"/>
          </p:cNvSpPr>
          <p:nvPr>
            <p:ph type="title"/>
          </p:nvPr>
        </p:nvSpPr>
        <p:spPr>
          <a:xfrm>
            <a:off x="0" y="-39004"/>
            <a:ext cx="9144001" cy="1080000"/>
          </a:xfrm>
          <a:blipFill>
            <a:blip r:embed="rId6"/>
            <a:stretch>
              <a:fillRect/>
            </a:stretch>
          </a:blipFill>
        </p:spPr>
        <p:txBody>
          <a:bodyPr anchor="ctr" anchorCtr="0"/>
          <a:lstStyle/>
          <a:p>
            <a:r>
              <a:rPr lang="en-US" cap="none" dirty="0">
                <a:solidFill>
                  <a:prstClr val="white"/>
                </a:solidFill>
              </a:rPr>
              <a:t>Entertainment Modelling based on Malone</a:t>
            </a:r>
            <a:endParaRPr lang="en-GB" sz="3500" b="1" cap="none" dirty="0">
              <a:solidFill>
                <a:srgbClr val="FFC000"/>
              </a:solidFill>
              <a:latin typeface="+mn-lt"/>
            </a:endParaRPr>
          </a:p>
        </p:txBody>
      </p:sp>
    </p:spTree>
    <p:extLst>
      <p:ext uri="{BB962C8B-B14F-4D97-AF65-F5344CB8AC3E}">
        <p14:creationId xmlns:p14="http://schemas.microsoft.com/office/powerpoint/2010/main" val="1271615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323528" y="1344613"/>
            <a:ext cx="8496944"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dirty="0">
                <a:cs typeface="Arial" charset="0"/>
              </a:rPr>
              <a:t>Player Modeling (Chapter 10)</a:t>
            </a:r>
          </a:p>
          <a:p>
            <a:pPr lvl="1">
              <a:buFontTx/>
              <a:buChar char="•"/>
            </a:pPr>
            <a:r>
              <a:rPr lang="en-US" sz="2000" dirty="0">
                <a:cs typeface="Arial" charset="0"/>
              </a:rPr>
              <a:t>Why Model Players?</a:t>
            </a:r>
          </a:p>
          <a:p>
            <a:pPr lvl="1">
              <a:buFontTx/>
              <a:buChar char="•"/>
            </a:pPr>
            <a:r>
              <a:rPr lang="en-US" sz="2000" dirty="0">
                <a:cs typeface="Arial" charset="0"/>
              </a:rPr>
              <a:t>What is Player Modeling?</a:t>
            </a:r>
          </a:p>
          <a:p>
            <a:pPr lvl="1">
              <a:buFontTx/>
              <a:buChar char="•"/>
            </a:pPr>
            <a:r>
              <a:rPr lang="en-US" sz="2000" dirty="0">
                <a:cs typeface="Arial" charset="0"/>
              </a:rPr>
              <a:t>A Taxonomy</a:t>
            </a:r>
          </a:p>
          <a:p>
            <a:pPr>
              <a:buFontTx/>
              <a:buChar char="•"/>
            </a:pPr>
            <a:r>
              <a:rPr lang="en-US" dirty="0">
                <a:cs typeface="Arial" charset="0"/>
              </a:rPr>
              <a:t>From Observations to Models of Players (Chapter 11)</a:t>
            </a:r>
          </a:p>
          <a:p>
            <a:pPr lvl="1">
              <a:buFontTx/>
              <a:buChar char="•"/>
            </a:pPr>
            <a:r>
              <a:rPr lang="en-US" sz="2000" dirty="0">
                <a:cs typeface="Arial" charset="0"/>
              </a:rPr>
              <a:t>What is the Mode’s Input Like?</a:t>
            </a:r>
          </a:p>
          <a:p>
            <a:pPr lvl="1">
              <a:buFontTx/>
              <a:buChar char="•"/>
            </a:pPr>
            <a:r>
              <a:rPr lang="en-US" sz="2000" dirty="0">
                <a:cs typeface="Arial" charset="0"/>
              </a:rPr>
              <a:t>What is the Mode’s Input Like?</a:t>
            </a:r>
          </a:p>
          <a:p>
            <a:pPr lvl="1">
              <a:buFontTx/>
              <a:buChar char="•"/>
            </a:pPr>
            <a:r>
              <a:rPr lang="en-US" sz="2000" dirty="0">
                <a:cs typeface="Arial" charset="0"/>
              </a:rPr>
              <a:t>Methods for Player Modeling</a:t>
            </a:r>
            <a:endParaRPr lang="en-US" dirty="0">
              <a:cs typeface="Arial" charset="0"/>
            </a:endParaRPr>
          </a:p>
          <a:p>
            <a:pPr>
              <a:buFontTx/>
              <a:buChar char="•"/>
            </a:pPr>
            <a:r>
              <a:rPr lang="en-US" dirty="0">
                <a:cs typeface="Arial" charset="0"/>
              </a:rPr>
              <a:t>Player Modeling Exemplified (Chapter 12)</a:t>
            </a:r>
          </a:p>
          <a:p>
            <a:pPr lvl="1">
              <a:buFontTx/>
              <a:buChar char="•"/>
            </a:pPr>
            <a:r>
              <a:rPr lang="en-US" sz="2000" dirty="0">
                <a:cs typeface="Arial" charset="0"/>
              </a:rPr>
              <a:t>Player Embeddings</a:t>
            </a:r>
          </a:p>
          <a:p>
            <a:pPr lvl="1">
              <a:buFontTx/>
              <a:buChar char="•"/>
            </a:pPr>
            <a:r>
              <a:rPr lang="en-US" sz="2000" dirty="0">
                <a:cs typeface="Arial" charset="0"/>
              </a:rPr>
              <a:t>Player Behavior</a:t>
            </a:r>
          </a:p>
          <a:p>
            <a:pPr lvl="1">
              <a:buFontTx/>
              <a:buChar char="•"/>
            </a:pPr>
            <a:r>
              <a:rPr lang="en-US" sz="2000" dirty="0">
                <a:cs typeface="Arial" charset="0"/>
              </a:rPr>
              <a:t>Player Experience</a:t>
            </a:r>
          </a:p>
          <a:p>
            <a:pPr marL="0" indent="0"/>
            <a:endParaRPr lang="en-US" dirty="0">
              <a:cs typeface="Arial" charset="0"/>
            </a:endParaRPr>
          </a:p>
          <a:p>
            <a:pPr>
              <a:buFontTx/>
              <a:buChar char="•"/>
            </a:pPr>
            <a:endParaRPr lang="en-US" sz="1600" dirty="0">
              <a:cs typeface="Arial" charset="0"/>
            </a:endParaRPr>
          </a:p>
        </p:txBody>
      </p:sp>
      <p:sp>
        <p:nvSpPr>
          <p:cNvPr id="4" name="Title 7"/>
          <p:cNvSpPr>
            <a:spLocks noGrp="1"/>
          </p:cNvSpPr>
          <p:nvPr>
            <p:ph type="title"/>
          </p:nvPr>
        </p:nvSpPr>
        <p:spPr>
          <a:xfrm>
            <a:off x="0" y="-39004"/>
            <a:ext cx="9144001" cy="1080000"/>
          </a:xfrm>
          <a:blipFill>
            <a:blip r:embed="rId3"/>
            <a:stretch>
              <a:fillRect/>
            </a:stretch>
          </a:blipFill>
        </p:spPr>
        <p:txBody>
          <a:bodyPr anchor="ctr" anchorCtr="0"/>
          <a:lstStyle/>
          <a:p>
            <a:r>
              <a:rPr lang="en-GB" sz="4500" cap="none" dirty="0">
                <a:latin typeface="+mn-lt"/>
              </a:rPr>
              <a:t>Overview</a:t>
            </a:r>
            <a:endParaRPr lang="en-GB" sz="4500" b="1" cap="none" dirty="0">
              <a:solidFill>
                <a:srgbClr val="FFC000"/>
              </a:solidFill>
              <a:latin typeface="+mn-lt"/>
            </a:endParaRPr>
          </a:p>
        </p:txBody>
      </p:sp>
    </p:spTree>
    <p:extLst>
      <p:ext uri="{BB962C8B-B14F-4D97-AF65-F5344CB8AC3E}">
        <p14:creationId xmlns:p14="http://schemas.microsoft.com/office/powerpoint/2010/main" val="9060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linds(horizont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linds(horizontal)">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linds(horizontal)">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blinds(horizontal)">
                                      <p:cBhvr>
                                        <p:cTn id="57" dur="500"/>
                                        <p:tgtEl>
                                          <p:spTgt spid="6">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blinds(horizontal)">
                                      <p:cBhvr>
                                        <p:cTn id="62"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6862" y="1315715"/>
            <a:ext cx="3359074" cy="461665"/>
          </a:xfrm>
          <a:prstGeom prst="rect">
            <a:avLst/>
          </a:prstGeom>
        </p:spPr>
        <p:txBody>
          <a:bodyPr wrap="square">
            <a:spAutoFit/>
          </a:bodyPr>
          <a:lstStyle/>
          <a:p>
            <a:r>
              <a:rPr lang="en-GB" b="1" dirty="0" err="1"/>
              <a:t>Playware</a:t>
            </a:r>
            <a:r>
              <a:rPr lang="en-GB" b="1" dirty="0"/>
              <a:t> Playground</a:t>
            </a:r>
            <a:endParaRPr lang="en-GB" dirty="0"/>
          </a:p>
        </p:txBody>
      </p:sp>
      <p:sp>
        <p:nvSpPr>
          <p:cNvPr id="7" name="Rectangle 6"/>
          <p:cNvSpPr/>
          <p:nvPr/>
        </p:nvSpPr>
        <p:spPr>
          <a:xfrm>
            <a:off x="683566" y="5132139"/>
            <a:ext cx="8208913" cy="523220"/>
          </a:xfrm>
          <a:prstGeom prst="rect">
            <a:avLst/>
          </a:prstGeom>
        </p:spPr>
        <p:txBody>
          <a:bodyPr wrap="square">
            <a:spAutoFit/>
          </a:bodyPr>
          <a:lstStyle/>
          <a:p>
            <a:pPr algn="ctr"/>
            <a:r>
              <a:rPr lang="en-GB" sz="1400" dirty="0">
                <a:solidFill>
                  <a:srgbClr val="000000"/>
                </a:solidFill>
                <a:latin typeface="+mn-lt"/>
              </a:rPr>
              <a:t>G. N. </a:t>
            </a:r>
            <a:r>
              <a:rPr lang="en-GB" sz="1400" dirty="0" err="1">
                <a:solidFill>
                  <a:srgbClr val="000000"/>
                </a:solidFill>
                <a:latin typeface="+mn-lt"/>
              </a:rPr>
              <a:t>Yannakakis</a:t>
            </a:r>
            <a:r>
              <a:rPr lang="en-GB" sz="1400" dirty="0">
                <a:solidFill>
                  <a:srgbClr val="000000"/>
                </a:solidFill>
                <a:latin typeface="+mn-lt"/>
              </a:rPr>
              <a:t>, and J. Hallam, “</a:t>
            </a:r>
            <a:r>
              <a:rPr lang="en-GB" sz="1400" b="1" dirty="0" err="1">
                <a:solidFill>
                  <a:srgbClr val="000000"/>
                </a:solidFill>
                <a:latin typeface="+mn-lt"/>
              </a:rPr>
              <a:t>Modeling</a:t>
            </a:r>
            <a:r>
              <a:rPr lang="en-GB" sz="1400" b="1" dirty="0">
                <a:solidFill>
                  <a:srgbClr val="000000"/>
                </a:solidFill>
                <a:latin typeface="+mn-lt"/>
              </a:rPr>
              <a:t> and Augmenting Game Entertainment through Challenge and Curiosity</a:t>
            </a:r>
            <a:r>
              <a:rPr lang="en-GB" sz="1400" dirty="0">
                <a:solidFill>
                  <a:srgbClr val="000000"/>
                </a:solidFill>
                <a:latin typeface="+mn-lt"/>
              </a:rPr>
              <a:t>,”  </a:t>
            </a:r>
            <a:r>
              <a:rPr lang="en-GB" sz="1400" i="1" dirty="0">
                <a:solidFill>
                  <a:srgbClr val="000000"/>
                </a:solidFill>
                <a:latin typeface="+mn-lt"/>
              </a:rPr>
              <a:t>International Journal on Artificial Intelligence Tools,</a:t>
            </a:r>
            <a:r>
              <a:rPr lang="en-GB" sz="1400" dirty="0">
                <a:solidFill>
                  <a:srgbClr val="000000"/>
                </a:solidFill>
                <a:latin typeface="+mn-lt"/>
              </a:rPr>
              <a:t> vol. 16, issue 6, pp. 981-999, December 2007.</a:t>
            </a:r>
            <a:endParaRPr lang="en-GB" sz="1400" dirty="0">
              <a:latin typeface="+mn-lt"/>
            </a:endParaRPr>
          </a:p>
        </p:txBody>
      </p:sp>
      <p:pic>
        <p:nvPicPr>
          <p:cNvPr id="8" name="Picture 7"/>
          <p:cNvPicPr>
            <a:picLocks noChangeAspect="1"/>
          </p:cNvPicPr>
          <p:nvPr/>
        </p:nvPicPr>
        <p:blipFill>
          <a:blip r:embed="rId3"/>
          <a:stretch>
            <a:fillRect/>
          </a:stretch>
        </p:blipFill>
        <p:spPr>
          <a:xfrm>
            <a:off x="4025200" y="1129308"/>
            <a:ext cx="4723264" cy="374441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683567" y="1849388"/>
            <a:ext cx="3201023" cy="2318097"/>
          </a:xfrm>
          <a:prstGeom prst="rect">
            <a:avLst/>
          </a:prstGeom>
          <a:ln>
            <a:noFill/>
          </a:ln>
          <a:effectLst>
            <a:outerShdw blurRad="292100" dist="139700" dir="2700000" algn="tl" rotWithShape="0">
              <a:srgbClr val="333333">
                <a:alpha val="65000"/>
              </a:srgbClr>
            </a:outerShdw>
          </a:effectLst>
        </p:spPr>
      </p:pic>
      <p:sp>
        <p:nvSpPr>
          <p:cNvPr id="10" name="Title 7"/>
          <p:cNvSpPr>
            <a:spLocks noGrp="1"/>
          </p:cNvSpPr>
          <p:nvPr>
            <p:ph type="title"/>
          </p:nvPr>
        </p:nvSpPr>
        <p:spPr>
          <a:xfrm>
            <a:off x="0" y="-39004"/>
            <a:ext cx="9144001" cy="1080000"/>
          </a:xfrm>
          <a:blipFill>
            <a:blip r:embed="rId5"/>
            <a:stretch>
              <a:fillRect/>
            </a:stretch>
          </a:blipFill>
        </p:spPr>
        <p:txBody>
          <a:bodyPr anchor="ctr" anchorCtr="0"/>
          <a:lstStyle/>
          <a:p>
            <a:r>
              <a:rPr lang="en-US" cap="none" dirty="0">
                <a:solidFill>
                  <a:prstClr val="white"/>
                </a:solidFill>
              </a:rPr>
              <a:t>Entertainment Modelling based on Malone</a:t>
            </a:r>
            <a:endParaRPr lang="en-GB" sz="3500" b="1" cap="none" dirty="0">
              <a:solidFill>
                <a:srgbClr val="FFC000"/>
              </a:solidFill>
              <a:latin typeface="+mn-lt"/>
            </a:endParaRPr>
          </a:p>
        </p:txBody>
      </p:sp>
    </p:spTree>
    <p:extLst>
      <p:ext uri="{BB962C8B-B14F-4D97-AF65-F5344CB8AC3E}">
        <p14:creationId xmlns:p14="http://schemas.microsoft.com/office/powerpoint/2010/main" val="4226935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129308"/>
            <a:ext cx="41322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25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131540"/>
            <a:ext cx="41052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1"/>
          <p:cNvSpPr/>
          <p:nvPr/>
        </p:nvSpPr>
        <p:spPr>
          <a:xfrm>
            <a:off x="1008063" y="5060131"/>
            <a:ext cx="7524377" cy="461665"/>
          </a:xfrm>
          <a:prstGeom prst="rect">
            <a:avLst/>
          </a:prstGeom>
        </p:spPr>
        <p:txBody>
          <a:bodyPr wrap="square">
            <a:spAutoFit/>
          </a:bodyPr>
          <a:lstStyle/>
          <a:p>
            <a:pPr algn="ctr"/>
            <a:r>
              <a:rPr lang="en-GB" sz="1200" dirty="0" err="1">
                <a:latin typeface="+mn-lt"/>
              </a:rPr>
              <a:t>Togelius</a:t>
            </a:r>
            <a:r>
              <a:rPr lang="en-GB" sz="1200" dirty="0">
                <a:latin typeface="+mn-lt"/>
              </a:rPr>
              <a:t>, J., De </a:t>
            </a:r>
            <a:r>
              <a:rPr lang="en-GB" sz="1200" dirty="0" err="1">
                <a:latin typeface="+mn-lt"/>
              </a:rPr>
              <a:t>Nardi</a:t>
            </a:r>
            <a:r>
              <a:rPr lang="en-GB" sz="1200" dirty="0">
                <a:latin typeface="+mn-lt"/>
              </a:rPr>
              <a:t>, R., &amp; Lucas, S. M. (2007). </a:t>
            </a:r>
            <a:r>
              <a:rPr lang="en-GB" sz="1200" b="1" dirty="0">
                <a:latin typeface="+mn-lt"/>
              </a:rPr>
              <a:t>Towards automatic personalised content creation for racing games</a:t>
            </a:r>
            <a:r>
              <a:rPr lang="en-GB" sz="1200" dirty="0">
                <a:latin typeface="+mn-lt"/>
              </a:rPr>
              <a:t>. In </a:t>
            </a:r>
            <a:r>
              <a:rPr lang="en-GB" sz="1200" i="1" dirty="0">
                <a:latin typeface="+mn-lt"/>
              </a:rPr>
              <a:t>Computational Intelligence and Games, 2007. CIG 2007. IEEE Symposium on</a:t>
            </a:r>
            <a:r>
              <a:rPr lang="en-GB" sz="1200" dirty="0">
                <a:latin typeface="+mn-lt"/>
              </a:rPr>
              <a:t> (pp. 252-259). IEEE.</a:t>
            </a:r>
          </a:p>
        </p:txBody>
      </p:sp>
      <p:sp>
        <p:nvSpPr>
          <p:cNvPr id="6" name="Title 7"/>
          <p:cNvSpPr>
            <a:spLocks noGrp="1"/>
          </p:cNvSpPr>
          <p:nvPr>
            <p:ph type="title"/>
          </p:nvPr>
        </p:nvSpPr>
        <p:spPr>
          <a:xfrm>
            <a:off x="0" y="-39004"/>
            <a:ext cx="9144001" cy="1080000"/>
          </a:xfrm>
          <a:blipFill>
            <a:blip r:embed="rId5"/>
            <a:stretch>
              <a:fillRect/>
            </a:stretch>
          </a:blipFill>
        </p:spPr>
        <p:txBody>
          <a:bodyPr anchor="ctr" anchorCtr="0"/>
          <a:lstStyle/>
          <a:p>
            <a:r>
              <a:rPr lang="en-US" cap="none" dirty="0">
                <a:solidFill>
                  <a:prstClr val="white"/>
                </a:solidFill>
              </a:rPr>
              <a:t>Evolving Racing Tracks Based on Malone</a:t>
            </a:r>
            <a:endParaRPr lang="en-GB" sz="3500" b="1" cap="none" dirty="0">
              <a:solidFill>
                <a:srgbClr val="FFC000"/>
              </a:solidFill>
              <a:latin typeface="+mn-lt"/>
            </a:endParaRPr>
          </a:p>
        </p:txBody>
      </p:sp>
    </p:spTree>
    <p:extLst>
      <p:ext uri="{BB962C8B-B14F-4D97-AF65-F5344CB8AC3E}">
        <p14:creationId xmlns:p14="http://schemas.microsoft.com/office/powerpoint/2010/main" val="4235427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35696" y="918174"/>
            <a:ext cx="6491182" cy="4454855"/>
          </a:xfrm>
          <a:prstGeom prst="rect">
            <a:avLst/>
          </a:prstGeom>
        </p:spPr>
      </p:pic>
      <p:sp>
        <p:nvSpPr>
          <p:cNvPr id="6" name="Rectangle 5"/>
          <p:cNvSpPr/>
          <p:nvPr/>
        </p:nvSpPr>
        <p:spPr>
          <a:xfrm>
            <a:off x="467544" y="5296480"/>
            <a:ext cx="8064896" cy="369332"/>
          </a:xfrm>
          <a:prstGeom prst="rect">
            <a:avLst/>
          </a:prstGeom>
        </p:spPr>
        <p:txBody>
          <a:bodyPr wrap="square">
            <a:spAutoFit/>
          </a:bodyPr>
          <a:lstStyle/>
          <a:p>
            <a:r>
              <a:rPr lang="en-GB" sz="1800" dirty="0">
                <a:latin typeface="+mn-lt"/>
              </a:rPr>
              <a:t>Gordon </a:t>
            </a:r>
            <a:r>
              <a:rPr lang="en-GB" sz="1800" dirty="0" err="1">
                <a:latin typeface="+mn-lt"/>
              </a:rPr>
              <a:t>Calleja</a:t>
            </a:r>
            <a:r>
              <a:rPr lang="en-GB" sz="1800" dirty="0">
                <a:latin typeface="+mn-lt"/>
              </a:rPr>
              <a:t>. </a:t>
            </a:r>
            <a:r>
              <a:rPr lang="en-GB" sz="1800" b="1" dirty="0">
                <a:latin typeface="+mn-lt"/>
              </a:rPr>
              <a:t>In-game: from immersion to incorporation</a:t>
            </a:r>
            <a:r>
              <a:rPr lang="en-GB" sz="1800" dirty="0">
                <a:latin typeface="+mn-lt"/>
              </a:rPr>
              <a:t>. MIT Press, 2011.</a:t>
            </a:r>
          </a:p>
        </p:txBody>
      </p:sp>
      <p:sp>
        <p:nvSpPr>
          <p:cNvPr id="7" name="Title 7"/>
          <p:cNvSpPr>
            <a:spLocks noGrp="1"/>
          </p:cNvSpPr>
          <p:nvPr>
            <p:ph type="title"/>
          </p:nvPr>
        </p:nvSpPr>
        <p:spPr>
          <a:xfrm>
            <a:off x="0" y="-22820"/>
            <a:ext cx="9144001" cy="1080000"/>
          </a:xfrm>
          <a:blipFill>
            <a:blip r:embed="rId4"/>
            <a:stretch>
              <a:fillRect/>
            </a:stretch>
          </a:blipFill>
        </p:spPr>
        <p:txBody>
          <a:bodyPr anchor="ctr" anchorCtr="0"/>
          <a:lstStyle/>
          <a:p>
            <a:r>
              <a:rPr lang="en-US" cap="none" dirty="0">
                <a:solidFill>
                  <a:prstClr val="white"/>
                </a:solidFill>
              </a:rPr>
              <a:t>Player Incorporation Model (</a:t>
            </a:r>
            <a:r>
              <a:rPr lang="en-US" cap="none" dirty="0" err="1">
                <a:solidFill>
                  <a:prstClr val="white"/>
                </a:solidFill>
              </a:rPr>
              <a:t>Calleja</a:t>
            </a:r>
            <a:r>
              <a:rPr lang="en-US" cap="none" dirty="0">
                <a:solidFill>
                  <a:prstClr val="white"/>
                </a:solidFill>
              </a:rPr>
              <a:t>, 2011)</a:t>
            </a:r>
            <a:endParaRPr lang="en-GB" sz="3500" b="1" cap="none" dirty="0">
              <a:solidFill>
                <a:srgbClr val="FFC000"/>
              </a:solidFill>
              <a:latin typeface="+mn-lt"/>
            </a:endParaRPr>
          </a:p>
        </p:txBody>
      </p:sp>
    </p:spTree>
    <p:extLst>
      <p:ext uri="{BB962C8B-B14F-4D97-AF65-F5344CB8AC3E}">
        <p14:creationId xmlns:p14="http://schemas.microsoft.com/office/powerpoint/2010/main" val="2856051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 name="Rounded Rectangle 123"/>
          <p:cNvSpPr/>
          <p:nvPr/>
        </p:nvSpPr>
        <p:spPr>
          <a:xfrm>
            <a:off x="3002875" y="234045"/>
            <a:ext cx="3058848" cy="475822"/>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Player Model</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129" name="Rectangle 128"/>
          <p:cNvSpPr/>
          <p:nvPr/>
        </p:nvSpPr>
        <p:spPr>
          <a:xfrm>
            <a:off x="3013679" y="714138"/>
            <a:ext cx="3033618" cy="4015690"/>
          </a:xfrm>
          <a:prstGeom prst="rect">
            <a:avLst/>
          </a:prstGeom>
          <a:gradFill>
            <a:gsLst>
              <a:gs pos="0">
                <a:srgbClr val="C0504D">
                  <a:lumMod val="60000"/>
                  <a:lumOff val="40000"/>
                  <a:alpha val="20000"/>
                </a:srgbClr>
              </a:gs>
              <a:gs pos="100000">
                <a:srgbClr val="C00000"/>
              </a:gs>
            </a:gsLst>
            <a:lin ang="16200000" scaled="0"/>
          </a:gradFill>
          <a:ln w="25400" cap="flat" cmpd="sng" algn="ctr">
            <a:solidFill>
              <a:srgbClr val="C0504D">
                <a:shade val="50000"/>
              </a:srgbClr>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Model Free </a:t>
            </a: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t>
            </a: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Bottom-Up</a:t>
            </a: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S PGothic" pitchFamily="34" charset="-128"/>
                <a:cs typeface="+mn-cs"/>
              </a:rPr>
              <a:t>(Data Science, Machine Learning)</a:t>
            </a:r>
          </a:p>
        </p:txBody>
      </p:sp>
      <p:sp>
        <p:nvSpPr>
          <p:cNvPr id="5" name="Title 7"/>
          <p:cNvSpPr txBox="1">
            <a:spLocks/>
          </p:cNvSpPr>
          <p:nvPr/>
        </p:nvSpPr>
        <p:spPr>
          <a:xfrm>
            <a:off x="0" y="4729828"/>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4500" b="0" i="0" u="none" strike="noStrike" kern="1200" cap="none" spc="0" normalizeH="0" baseline="0" noProof="0" dirty="0">
                <a:ln>
                  <a:noFill/>
                </a:ln>
                <a:solidFill>
                  <a:prstClr val="white"/>
                </a:solidFill>
                <a:effectLst/>
                <a:uLnTx/>
                <a:uFillTx/>
                <a:latin typeface="Calibri"/>
                <a:ea typeface="ＭＳ Ｐゴシック" pitchFamily="-65" charset="-128"/>
              </a:rPr>
              <a:t> </a:t>
            </a:r>
            <a:r>
              <a:rPr kumimoji="0" lang="en-GB" sz="4000" b="0" i="0" u="none" strike="noStrike" kern="1200" cap="none" spc="0" normalizeH="0" baseline="0" noProof="0" dirty="0">
                <a:ln>
                  <a:noFill/>
                </a:ln>
                <a:solidFill>
                  <a:prstClr val="white"/>
                </a:solidFill>
                <a:effectLst/>
                <a:uLnTx/>
                <a:uFillTx/>
                <a:latin typeface="Calibri"/>
                <a:ea typeface="ＭＳ Ｐゴシック" pitchFamily="-65" charset="-128"/>
              </a:rPr>
              <a:t>Model-free: </a:t>
            </a:r>
            <a:r>
              <a:rPr kumimoji="0" lang="en-GB" sz="4000" b="1" i="0" u="none" strike="noStrike" kern="1200" cap="none" spc="0" normalizeH="0" baseline="0" noProof="0" dirty="0">
                <a:ln>
                  <a:noFill/>
                </a:ln>
                <a:solidFill>
                  <a:srgbClr val="FFC000"/>
                </a:solidFill>
                <a:effectLst/>
                <a:uLnTx/>
                <a:uFillTx/>
                <a:latin typeface="Calibri"/>
                <a:ea typeface="ＭＳ Ｐゴシック" pitchFamily="-65" charset="-128"/>
              </a:rPr>
              <a:t>From Theory to Data</a:t>
            </a:r>
          </a:p>
        </p:txBody>
      </p:sp>
    </p:spTree>
    <p:extLst>
      <p:ext uri="{BB962C8B-B14F-4D97-AF65-F5344CB8AC3E}">
        <p14:creationId xmlns:p14="http://schemas.microsoft.com/office/powerpoint/2010/main" val="104684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ecto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65266" y="1781958"/>
            <a:ext cx="3672408" cy="1828254"/>
          </a:xfrm>
          <a:prstGeom prst="rect">
            <a:avLst/>
          </a:prstGeom>
          <a:ln>
            <a:noFill/>
          </a:ln>
          <a:effectLst>
            <a:outerShdw blurRad="190500" algn="tl" rotWithShape="0">
              <a:srgbClr val="000000">
                <a:alpha val="70000"/>
              </a:srgbClr>
            </a:outerShdw>
          </a:effectLst>
        </p:spPr>
      </p:pic>
      <p:pic>
        <p:nvPicPr>
          <p:cNvPr id="21" name="Picture 2" descr="C:\Papers\UMUAI_Camera_Journal\subjectPlay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126" y="1739355"/>
            <a:ext cx="2064474" cy="1547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mario eye gaze - YouTub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72584" y="3359979"/>
            <a:ext cx="2106427" cy="1579820"/>
          </a:xfrm>
          <a:prstGeom prst="rect">
            <a:avLst/>
          </a:prstGeom>
          <a:ln>
            <a:noFill/>
          </a:ln>
          <a:effectLst>
            <a:outerShdw blurRad="190500" algn="tl" rotWithShape="0">
              <a:srgbClr val="000000">
                <a:alpha val="70000"/>
              </a:srgbClr>
            </a:outerShdw>
          </a:effectLst>
        </p:spPr>
      </p:pic>
      <p:pic>
        <p:nvPicPr>
          <p:cNvPr id="1026" name="Picture 2" descr="http://www.brainproducts.com/img/press/pictures/P_BC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9151" y="3113433"/>
            <a:ext cx="1557762" cy="1043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eagereyes.org/media/2011/soccer-heatmap.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4764" y="2491998"/>
            <a:ext cx="1368152" cy="1021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8" descr="http://aretoulaki.files.wordpress.com/2010/05/speech-signal2.jpg?w=490"/>
          <p:cNvPicPr>
            <a:picLocks noChangeAspect="1" noChangeArrowheads="1"/>
          </p:cNvPicPr>
          <p:nvPr/>
        </p:nvPicPr>
        <p:blipFill rotWithShape="1">
          <a:blip r:embed="rId12">
            <a:extLst>
              <a:ext uri="{28A0092B-C50C-407E-A947-70E740481C1C}">
                <a14:useLocalDpi xmlns:a14="http://schemas.microsoft.com/office/drawing/2010/main" val="0"/>
              </a:ext>
            </a:extLst>
          </a:blip>
          <a:srcRect b="45521"/>
          <a:stretch/>
        </p:blipFill>
        <p:spPr bwMode="auto">
          <a:xfrm>
            <a:off x="2479416" y="4031864"/>
            <a:ext cx="2063379" cy="874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5030514"/>
            <a:ext cx="8856984" cy="64633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G. N. </a:t>
            </a:r>
            <a:r>
              <a:rPr kumimoji="0" lang="en-GB" sz="18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Yannakakis</a:t>
            </a:r>
            <a:r>
              <a:rPr kumimoji="0" lang="en-GB" sz="1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P. </a:t>
            </a:r>
            <a:r>
              <a:rPr kumimoji="0" lang="en-GB" sz="18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Spronck</a:t>
            </a:r>
            <a:r>
              <a:rPr kumimoji="0" lang="en-GB" sz="1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D. </a:t>
            </a:r>
            <a:r>
              <a:rPr kumimoji="0" lang="en-GB" sz="18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Loiacono</a:t>
            </a:r>
            <a:r>
              <a:rPr kumimoji="0" lang="en-GB" sz="1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and E. Andre, “</a:t>
            </a:r>
            <a:r>
              <a:rPr kumimoji="0" lang="en-GB" sz="1800" b="1" i="0" u="none" strike="noStrike" kern="1200" cap="none" spc="0" normalizeH="0" baseline="0" noProof="0" dirty="0">
                <a:ln>
                  <a:noFill/>
                </a:ln>
                <a:solidFill>
                  <a:prstClr val="black"/>
                </a:solidFill>
                <a:effectLst/>
                <a:uLnTx/>
                <a:uFillTx/>
                <a:latin typeface="Calibri"/>
                <a:ea typeface="ＭＳ Ｐゴシック" pitchFamily="34" charset="-128"/>
                <a:cs typeface="+mn-cs"/>
              </a:rPr>
              <a:t>Player </a:t>
            </a:r>
            <a:r>
              <a:rPr kumimoji="0" lang="en-GB" sz="1800" b="1"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Modeling</a:t>
            </a:r>
            <a:r>
              <a:rPr kumimoji="0" lang="en-GB" sz="1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in </a:t>
            </a:r>
            <a:r>
              <a:rPr kumimoji="0" lang="en-GB" sz="18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Togelius</a:t>
            </a:r>
            <a:r>
              <a:rPr kumimoji="0" lang="en-GB" sz="1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et al., (Eds.) </a:t>
            </a:r>
            <a:r>
              <a:rPr kumimoji="0" lang="en-GB" sz="1800" b="0" i="1" u="none" strike="noStrike" kern="1200" cap="none" spc="0" normalizeH="0" baseline="0" noProof="0" dirty="0" err="1">
                <a:ln>
                  <a:noFill/>
                </a:ln>
                <a:solidFill>
                  <a:prstClr val="black"/>
                </a:solidFill>
                <a:effectLst/>
                <a:uLnTx/>
                <a:uFillTx/>
                <a:latin typeface="Calibri"/>
                <a:ea typeface="ＭＳ Ｐゴシック" pitchFamily="34" charset="-128"/>
                <a:cs typeface="+mn-cs"/>
              </a:rPr>
              <a:t>Dagstuhl</a:t>
            </a:r>
            <a:r>
              <a:rPr kumimoji="0" lang="en-GB" sz="18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 Seminar on Artificial and Computational Intelligence in Games</a:t>
            </a:r>
            <a:r>
              <a:rPr kumimoji="0" lang="en-GB" sz="1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2013.</a:t>
            </a:r>
          </a:p>
        </p:txBody>
      </p:sp>
      <p:pic>
        <p:nvPicPr>
          <p:cNvPr id="27" name="Picture 4" descr="http://www.mediatinker.com/blog/upload/2008/04/Big5overTime.png"/>
          <p:cNvPicPr>
            <a:picLocks noChangeAspect="1" noChangeArrowheads="1"/>
          </p:cNvPicPr>
          <p:nvPr/>
        </p:nvPicPr>
        <p:blipFill rotWithShape="1">
          <a:blip r:embed="rId13">
            <a:extLst>
              <a:ext uri="{28A0092B-C50C-407E-A947-70E740481C1C}">
                <a14:useLocalDpi xmlns:a14="http://schemas.microsoft.com/office/drawing/2010/main" val="0"/>
              </a:ext>
            </a:extLst>
          </a:blip>
          <a:srcRect l="558" t="18170"/>
          <a:stretch/>
        </p:blipFill>
        <p:spPr bwMode="auto">
          <a:xfrm>
            <a:off x="6484224" y="3327347"/>
            <a:ext cx="1242938" cy="1060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03100" y="2608972"/>
            <a:ext cx="1408919" cy="1211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Right Arrow 1"/>
          <p:cNvSpPr/>
          <p:nvPr/>
        </p:nvSpPr>
        <p:spPr>
          <a:xfrm>
            <a:off x="5293865" y="3126395"/>
            <a:ext cx="947170" cy="978531"/>
          </a:xfrm>
          <a:prstGeom prst="rightArrow">
            <a:avLst>
              <a:gd name="adj1" fmla="val 50000"/>
              <a:gd name="adj2" fmla="val 30844"/>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Player Model</a:t>
            </a:r>
          </a:p>
        </p:txBody>
      </p:sp>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08842" y="1798525"/>
            <a:ext cx="2469207" cy="1069876"/>
          </a:xfrm>
          <a:prstGeom prst="rect">
            <a:avLst/>
          </a:prstGeom>
          <a:noFill/>
          <a:ln>
            <a:noFill/>
          </a:ln>
        </p:spPr>
      </p:pic>
      <p:pic>
        <p:nvPicPr>
          <p:cNvPr id="2050" name="Picture 2" descr="Σχετική εικόνα"/>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00163" y="3882577"/>
            <a:ext cx="1587794" cy="10551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9493150">
            <a:off x="7409604" y="4323382"/>
            <a:ext cx="1267558" cy="46166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Sad?</a:t>
            </a:r>
            <a:endParaRPr kumimoji="0" lang="en-GB" sz="24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endParaRPr>
          </a:p>
        </p:txBody>
      </p:sp>
      <p:sp>
        <p:nvSpPr>
          <p:cNvPr id="4" name="Rounded Rectangle 3">
            <a:extLst>
              <a:ext uri="{FF2B5EF4-FFF2-40B4-BE49-F238E27FC236}">
                <a16:creationId xmlns:a16="http://schemas.microsoft.com/office/drawing/2014/main" id="{1E49300F-95E0-11BB-4E3F-9960CF4A0C65}"/>
              </a:ext>
            </a:extLst>
          </p:cNvPr>
          <p:cNvSpPr/>
          <p:nvPr/>
        </p:nvSpPr>
        <p:spPr>
          <a:xfrm>
            <a:off x="323528" y="1175590"/>
            <a:ext cx="4824536" cy="442943"/>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Input (Observations)</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5" name="Rounded Rectangle 49">
            <a:extLst>
              <a:ext uri="{FF2B5EF4-FFF2-40B4-BE49-F238E27FC236}">
                <a16:creationId xmlns:a16="http://schemas.microsoft.com/office/drawing/2014/main" id="{B9CB6B3C-5881-1A37-5852-3809C3951F4A}"/>
              </a:ext>
            </a:extLst>
          </p:cNvPr>
          <p:cNvSpPr/>
          <p:nvPr/>
        </p:nvSpPr>
        <p:spPr>
          <a:xfrm>
            <a:off x="6223921" y="1178974"/>
            <a:ext cx="2808311" cy="436174"/>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a:ea typeface="MS PGothic" pitchFamily="34" charset="-128"/>
                <a:cs typeface="+mn-cs"/>
              </a:rPr>
              <a:t>Output</a:t>
            </a:r>
            <a:endParaRPr kumimoji="0" lang="el-GR" sz="1800" b="1"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7" name="Title 7">
            <a:extLst>
              <a:ext uri="{FF2B5EF4-FFF2-40B4-BE49-F238E27FC236}">
                <a16:creationId xmlns:a16="http://schemas.microsoft.com/office/drawing/2014/main" id="{B5114E70-D64C-306E-37AE-340C08B6BFE8}"/>
              </a:ext>
            </a:extLst>
          </p:cNvPr>
          <p:cNvSpPr txBox="1">
            <a:spLocks/>
          </p:cNvSpPr>
          <p:nvPr/>
        </p:nvSpPr>
        <p:spPr>
          <a:xfrm>
            <a:off x="0" y="0"/>
            <a:ext cx="9144001" cy="1080000"/>
          </a:xfrm>
          <a:prstGeom prst="rect">
            <a:avLst/>
          </a:prstGeom>
          <a:blipFill>
            <a:blip r:embed="rId17"/>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alibri (Body)"/>
                <a:ea typeface="ＭＳ Ｐゴシック" pitchFamily="-65" charset="-128"/>
              </a:rPr>
              <a:t> Model-Free </a:t>
            </a:r>
            <a:r>
              <a:rPr kumimoji="0" lang="en-GB" sz="3500" b="0" i="0" u="none" strike="noStrike" kern="1200" cap="none" spc="0" normalizeH="0" baseline="0" noProof="0" dirty="0">
                <a:ln>
                  <a:noFill/>
                </a:ln>
                <a:solidFill>
                  <a:prstClr val="white"/>
                </a:solidFill>
                <a:effectLst/>
                <a:uLnTx/>
                <a:uFillTx/>
                <a:latin typeface="Calibri"/>
                <a:ea typeface="ＭＳ Ｐゴシック" pitchFamily="-65" charset="-128"/>
              </a:rPr>
              <a:t>PM</a:t>
            </a:r>
            <a:r>
              <a:rPr kumimoji="0" lang="en-GB" sz="3200" b="0" i="0" u="none" strike="noStrike" kern="1200" cap="none" spc="0" normalizeH="0" baseline="0" noProof="0" dirty="0">
                <a:ln>
                  <a:noFill/>
                </a:ln>
                <a:solidFill>
                  <a:prstClr val="white"/>
                </a:solidFill>
                <a:effectLst/>
                <a:uLnTx/>
                <a:uFillTx/>
                <a:latin typeface="Calibri"/>
                <a:ea typeface="ＭＳ Ｐゴシック" pitchFamily="-65" charset="-128"/>
              </a:rPr>
              <a:t> </a:t>
            </a:r>
            <a:r>
              <a:rPr lang="en-GB" cap="none" dirty="0">
                <a:solidFill>
                  <a:prstClr val="white"/>
                </a:solidFill>
                <a:latin typeface="Calibri"/>
              </a:rPr>
              <a:t>i</a:t>
            </a:r>
            <a:r>
              <a:rPr kumimoji="0" lang="en-GB" sz="3200" b="0" i="0" u="none" strike="noStrike" kern="1200" cap="none" spc="0" normalizeH="0" baseline="0" noProof="0" dirty="0">
                <a:ln>
                  <a:noFill/>
                </a:ln>
                <a:solidFill>
                  <a:prstClr val="white"/>
                </a:solidFill>
                <a:effectLst/>
                <a:uLnTx/>
                <a:uFillTx/>
                <a:latin typeface="Calibri"/>
                <a:ea typeface="ＭＳ Ｐゴシック" pitchFamily="-65" charset="-128"/>
              </a:rPr>
              <a:t>n a Nutshell</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ＭＳ Ｐゴシック" pitchFamily="-65" charset="-128"/>
              </a:rPr>
              <a:t>   </a:t>
            </a:r>
            <a:r>
              <a:rPr kumimoji="0" lang="en-GB" sz="1600" b="0" i="0" u="none" strike="noStrike" kern="1200" cap="none" spc="0" normalizeH="0" baseline="0" noProof="0" dirty="0" err="1">
                <a:ln>
                  <a:noFill/>
                </a:ln>
                <a:solidFill>
                  <a:prstClr val="white"/>
                </a:solidFill>
                <a:effectLst/>
                <a:uLnTx/>
                <a:uFillTx/>
                <a:latin typeface="Calibri"/>
                <a:ea typeface="ＭＳ Ｐゴシック" pitchFamily="-65" charset="-128"/>
              </a:rPr>
              <a:t>Yannakakis</a:t>
            </a:r>
            <a:r>
              <a:rPr kumimoji="0" lang="en-GB" sz="1600" b="0" i="0" u="none" strike="noStrike" kern="1200" cap="none" spc="0" normalizeH="0" baseline="0" noProof="0" dirty="0">
                <a:ln>
                  <a:noFill/>
                </a:ln>
                <a:solidFill>
                  <a:prstClr val="white"/>
                </a:solidFill>
                <a:effectLst/>
                <a:uLnTx/>
                <a:uFillTx/>
                <a:latin typeface="Calibri"/>
                <a:ea typeface="ＭＳ Ｐゴシック" pitchFamily="-65" charset="-128"/>
              </a:rPr>
              <a:t> et al., </a:t>
            </a:r>
            <a:r>
              <a:rPr kumimoji="0" lang="en-GB" sz="1600" b="1" i="0" u="none" strike="noStrike" kern="1200" cap="none" spc="0" normalizeH="0" baseline="0" noProof="0" dirty="0">
                <a:ln>
                  <a:noFill/>
                </a:ln>
                <a:solidFill>
                  <a:prstClr val="white"/>
                </a:solidFill>
                <a:effectLst/>
                <a:uLnTx/>
                <a:uFillTx/>
                <a:latin typeface="Calibri"/>
                <a:ea typeface="ＭＳ Ｐゴシック" pitchFamily="-65" charset="-128"/>
              </a:rPr>
              <a:t>Player </a:t>
            </a:r>
            <a:r>
              <a:rPr kumimoji="0" lang="en-GB" sz="1600" b="1" i="0" u="none" strike="noStrike" kern="1200" cap="none" spc="0" normalizeH="0" baseline="0" noProof="0" dirty="0" err="1">
                <a:ln>
                  <a:noFill/>
                </a:ln>
                <a:solidFill>
                  <a:prstClr val="white"/>
                </a:solidFill>
                <a:effectLst/>
                <a:uLnTx/>
                <a:uFillTx/>
                <a:latin typeface="Calibri"/>
                <a:ea typeface="ＭＳ Ｐゴシック" pitchFamily="-65" charset="-128"/>
              </a:rPr>
              <a:t>Modeling</a:t>
            </a:r>
            <a:r>
              <a:rPr kumimoji="0" lang="en-GB" sz="1600" b="0" i="0" u="none" strike="noStrike" kern="1200" cap="none" spc="0" normalizeH="0" baseline="0" noProof="0" dirty="0">
                <a:ln>
                  <a:noFill/>
                </a:ln>
                <a:solidFill>
                  <a:prstClr val="white"/>
                </a:solidFill>
                <a:effectLst/>
                <a:uLnTx/>
                <a:uFillTx/>
                <a:latin typeface="Calibri"/>
                <a:ea typeface="ＭＳ Ｐゴシック" pitchFamily="-65" charset="-128"/>
              </a:rPr>
              <a:t>, in </a:t>
            </a:r>
            <a:r>
              <a:rPr kumimoji="0" lang="en-GB" sz="1600" b="0" i="1" u="none" strike="noStrike" kern="1200" cap="none" spc="0" normalizeH="0" baseline="0" noProof="0" dirty="0" err="1">
                <a:ln>
                  <a:noFill/>
                </a:ln>
                <a:solidFill>
                  <a:prstClr val="white"/>
                </a:solidFill>
                <a:effectLst/>
                <a:uLnTx/>
                <a:uFillTx/>
                <a:latin typeface="Calibri"/>
                <a:ea typeface="ＭＳ Ｐゴシック" pitchFamily="-65" charset="-128"/>
              </a:rPr>
              <a:t>Dagstuhl</a:t>
            </a:r>
            <a:r>
              <a:rPr kumimoji="0" lang="en-GB" sz="1600" b="0" i="1" u="none" strike="noStrike" kern="1200" cap="none" spc="0" normalizeH="0" baseline="0" noProof="0" dirty="0">
                <a:ln>
                  <a:noFill/>
                </a:ln>
                <a:solidFill>
                  <a:prstClr val="white"/>
                </a:solidFill>
                <a:effectLst/>
                <a:uLnTx/>
                <a:uFillTx/>
                <a:latin typeface="Calibri"/>
                <a:ea typeface="ＭＳ Ｐゴシック" pitchFamily="-65" charset="-128"/>
              </a:rPr>
              <a:t> Seminar on AI/CI in Games</a:t>
            </a:r>
            <a:r>
              <a:rPr kumimoji="0" lang="en-GB" sz="1600" b="0" i="0" u="none" strike="noStrike" kern="1200" cap="none" spc="0" normalizeH="0" baseline="0" noProof="0" dirty="0">
                <a:ln>
                  <a:noFill/>
                </a:ln>
                <a:solidFill>
                  <a:prstClr val="white"/>
                </a:solidFill>
                <a:effectLst/>
                <a:uLnTx/>
                <a:uFillTx/>
                <a:latin typeface="Calibri"/>
                <a:ea typeface="ＭＳ Ｐゴシック" pitchFamily="-65" charset="-128"/>
              </a:rPr>
              <a:t>, 2013</a:t>
            </a:r>
            <a:endParaRPr kumimoji="0" lang="en-GB" sz="30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spTree>
    <p:extLst>
      <p:ext uri="{BB962C8B-B14F-4D97-AF65-F5344CB8AC3E}">
        <p14:creationId xmlns:p14="http://schemas.microsoft.com/office/powerpoint/2010/main" val="208704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2666" fill="hold"/>
                                        <p:tgtEl>
                                          <p:spTgt spid="22"/>
                                        </p:tgtEl>
                                      </p:cBhvr>
                                    </p:cmd>
                                  </p:childTnLst>
                                </p:cTn>
                              </p:par>
                              <p:par>
                                <p:cTn id="7" presetID="1" presetClass="mediacall" presetSubtype="0" fill="hold" nodeType="withEffect">
                                  <p:stCondLst>
                                    <p:cond delay="0"/>
                                  </p:stCondLst>
                                  <p:childTnLst>
                                    <p:cmd type="call" cmd="playFrom(0.0)">
                                      <p:cBhvr>
                                        <p:cTn id="8" dur="4656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2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txBox="1">
            <a:spLocks/>
          </p:cNvSpPr>
          <p:nvPr/>
        </p:nvSpPr>
        <p:spPr>
          <a:xfrm>
            <a:off x="0" y="4657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4500" b="0" i="0" u="none" strike="noStrike" kern="1200" cap="none" spc="0" normalizeH="0" baseline="0" noProof="0" dirty="0">
                <a:ln>
                  <a:noFill/>
                </a:ln>
                <a:solidFill>
                  <a:prstClr val="white"/>
                </a:solidFill>
                <a:effectLst/>
                <a:uLnTx/>
                <a:uFillTx/>
                <a:latin typeface="Calibri"/>
                <a:ea typeface="ＭＳ Ｐゴシック" pitchFamily="-65" charset="-128"/>
              </a:rPr>
              <a:t> </a:t>
            </a:r>
            <a:r>
              <a:rPr kumimoji="0" lang="en-GB" sz="4000" b="0" i="0" u="none" strike="noStrike" kern="1200" cap="none" spc="0" normalizeH="0" baseline="0" noProof="0" dirty="0">
                <a:ln>
                  <a:noFill/>
                </a:ln>
                <a:solidFill>
                  <a:prstClr val="white"/>
                </a:solidFill>
                <a:effectLst/>
                <a:uLnTx/>
                <a:uFillTx/>
                <a:latin typeface="Calibri"/>
                <a:ea typeface="ＭＳ Ｐゴシック" pitchFamily="-65" charset="-128"/>
              </a:rPr>
              <a:t>Game Analytics</a:t>
            </a:r>
            <a:endParaRPr kumimoji="0" lang="en-GB" sz="4000" b="1" i="0" u="none" strike="noStrike" kern="1200" cap="none" spc="0" normalizeH="0" baseline="0" noProof="0" dirty="0">
              <a:ln>
                <a:noFill/>
              </a:ln>
              <a:solidFill>
                <a:srgbClr val="FFC000"/>
              </a:solidFill>
              <a:effectLst/>
              <a:uLnTx/>
              <a:uFillTx/>
              <a:latin typeface="Calibri"/>
              <a:ea typeface="ＭＳ Ｐゴシック" pitchFamily="-65" charset="-128"/>
            </a:endParaRPr>
          </a:p>
        </p:txBody>
      </p:sp>
      <p:pic>
        <p:nvPicPr>
          <p:cNvPr id="1026" name="Picture 2">
            <a:extLst>
              <a:ext uri="{FF2B5EF4-FFF2-40B4-BE49-F238E27FC236}">
                <a16:creationId xmlns:a16="http://schemas.microsoft.com/office/drawing/2014/main" id="{9FBA1A3B-69B0-1BDA-92F8-155CB85C2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680" y="236670"/>
            <a:ext cx="2320689" cy="3505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ÎÏÎ¿ÏÎ­Î»ÎµÏÎ¼Î± ÎµÎ¹ÎºÏÎ½Î±Ï Î³Î¹Î± game analytics maximizing the value of player d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6" y="1849388"/>
            <a:ext cx="1752129" cy="2625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50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51520" y="1345332"/>
            <a:ext cx="8576047"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GB" b="1" dirty="0"/>
              <a:t>Game analytics: </a:t>
            </a:r>
            <a:r>
              <a:rPr lang="en-GB" dirty="0"/>
              <a:t>application of analytics to game development and research. </a:t>
            </a:r>
          </a:p>
          <a:p>
            <a:pPr>
              <a:buFont typeface="Arial" panose="020B0604020202020204" pitchFamily="34" charset="0"/>
              <a:buChar char="•"/>
            </a:pPr>
            <a:r>
              <a:rPr lang="en-GB" b="1" dirty="0"/>
              <a:t>Goal:</a:t>
            </a:r>
            <a:r>
              <a:rPr lang="en-GB" dirty="0"/>
              <a:t> support decision making, at operational, tactical and strategic levels for design, art, programming, marketing, user research, etc.</a:t>
            </a:r>
          </a:p>
          <a:p>
            <a:pPr>
              <a:buFont typeface="Arial" panose="020B0604020202020204" pitchFamily="34" charset="0"/>
              <a:buChar char="•"/>
            </a:pPr>
            <a:r>
              <a:rPr lang="en-GB" b="1" dirty="0"/>
              <a:t>Game metrics:</a:t>
            </a:r>
            <a:r>
              <a:rPr lang="en-GB" dirty="0"/>
              <a:t> interpretable measures of something related to games</a:t>
            </a:r>
            <a:endParaRPr lang="en-US" altLang="en-US" dirty="0"/>
          </a:p>
          <a:p>
            <a:pPr lvl="1">
              <a:lnSpc>
                <a:spcPct val="90000"/>
              </a:lnSpc>
              <a:buFont typeface="Arial" panose="020B0604020202020204" pitchFamily="34" charset="0"/>
              <a:buChar char="•"/>
            </a:pPr>
            <a:r>
              <a:rPr lang="en-US" altLang="en-US" sz="2400" dirty="0"/>
              <a:t>User/Player metrics </a:t>
            </a:r>
          </a:p>
          <a:p>
            <a:pPr lvl="3">
              <a:lnSpc>
                <a:spcPct val="90000"/>
              </a:lnSpc>
              <a:buFont typeface="Arial" panose="020B0604020202020204" pitchFamily="34" charset="0"/>
              <a:buChar char="•"/>
            </a:pPr>
            <a:r>
              <a:rPr lang="en-US" altLang="en-US" sz="1800" dirty="0"/>
              <a:t>User: customer, gameplay community</a:t>
            </a:r>
          </a:p>
          <a:p>
            <a:pPr lvl="3">
              <a:lnSpc>
                <a:spcPct val="90000"/>
              </a:lnSpc>
              <a:buFont typeface="Arial" panose="020B0604020202020204" pitchFamily="34" charset="0"/>
              <a:buChar char="•"/>
            </a:pPr>
            <a:r>
              <a:rPr lang="en-US" altLang="en-US" sz="1800" dirty="0"/>
              <a:t>Gameplay: interface, in-game</a:t>
            </a:r>
          </a:p>
          <a:p>
            <a:pPr lvl="1">
              <a:lnSpc>
                <a:spcPct val="90000"/>
              </a:lnSpc>
              <a:buFont typeface="Arial" panose="020B0604020202020204" pitchFamily="34" charset="0"/>
              <a:buChar char="•"/>
            </a:pPr>
            <a:r>
              <a:rPr lang="en-US" altLang="en-US" sz="2400" dirty="0"/>
              <a:t>System metrics</a:t>
            </a:r>
            <a:endParaRPr lang="en-US" altLang="en-US" sz="2400" dirty="0">
              <a:solidFill>
                <a:schemeClr val="bg1">
                  <a:lumMod val="50000"/>
                </a:schemeClr>
              </a:solidFill>
            </a:endParaRPr>
          </a:p>
          <a:p>
            <a:pPr lvl="1">
              <a:lnSpc>
                <a:spcPct val="90000"/>
              </a:lnSpc>
              <a:buFont typeface="Arial" panose="020B0604020202020204" pitchFamily="34" charset="0"/>
              <a:buChar char="•"/>
            </a:pPr>
            <a:endParaRPr lang="en-US" altLang="en-US" sz="2400" dirty="0"/>
          </a:p>
        </p:txBody>
      </p:sp>
      <p:sp>
        <p:nvSpPr>
          <p:cNvPr id="4" name="Title 7"/>
          <p:cNvSpPr txBox="1">
            <a:spLocks/>
          </p:cNvSpPr>
          <p:nvPr/>
        </p:nvSpPr>
        <p:spPr>
          <a:xfrm>
            <a:off x="0" y="-22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 </a:t>
            </a:r>
            <a:r>
              <a:rPr lang="en-GB" sz="4000" cap="none" dirty="0">
                <a:latin typeface="+mn-lt"/>
              </a:rPr>
              <a:t>Basic Definitions</a:t>
            </a:r>
            <a:endParaRPr lang="en-GB" sz="4000" b="1" cap="none" dirty="0">
              <a:solidFill>
                <a:srgbClr val="FFC000"/>
              </a:solidFill>
              <a:latin typeface="+mn-lt"/>
            </a:endParaRPr>
          </a:p>
        </p:txBody>
      </p:sp>
    </p:spTree>
    <p:extLst>
      <p:ext uri="{BB962C8B-B14F-4D97-AF65-F5344CB8AC3E}">
        <p14:creationId xmlns:p14="http://schemas.microsoft.com/office/powerpoint/2010/main" val="3739745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251520" y="1351757"/>
            <a:ext cx="4896544"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buFontTx/>
              <a:buChar char="•"/>
            </a:pPr>
            <a:r>
              <a:rPr lang="en-GB" sz="3000" dirty="0">
                <a:latin typeface="Calibri" pitchFamily="34" charset="0"/>
              </a:rPr>
              <a:t>Understanding players</a:t>
            </a:r>
          </a:p>
          <a:p>
            <a:pPr lvl="1">
              <a:buFontTx/>
              <a:buChar char="•"/>
            </a:pPr>
            <a:r>
              <a:rPr lang="en-GB" sz="2600" dirty="0">
                <a:latin typeface="Calibri" pitchFamily="34" charset="0"/>
              </a:rPr>
              <a:t>Behaviour</a:t>
            </a:r>
          </a:p>
          <a:p>
            <a:pPr lvl="1">
              <a:buFontTx/>
              <a:buChar char="•"/>
            </a:pPr>
            <a:r>
              <a:rPr lang="en-GB" sz="2600" dirty="0">
                <a:latin typeface="Calibri" pitchFamily="34" charset="0"/>
              </a:rPr>
              <a:t>Player Experience</a:t>
            </a:r>
          </a:p>
          <a:p>
            <a:pPr>
              <a:buFontTx/>
              <a:buChar char="•"/>
            </a:pPr>
            <a:r>
              <a:rPr lang="en-GB" sz="3000" dirty="0">
                <a:latin typeface="Calibri" pitchFamily="34" charset="0"/>
              </a:rPr>
              <a:t>How do people play a game?</a:t>
            </a:r>
          </a:p>
          <a:p>
            <a:pPr>
              <a:buFontTx/>
              <a:buChar char="•"/>
            </a:pPr>
            <a:r>
              <a:rPr lang="en-GB" sz="3000" dirty="0">
                <a:latin typeface="Calibri" pitchFamily="34" charset="0"/>
              </a:rPr>
              <a:t>Do they play the game as intended?</a:t>
            </a:r>
          </a:p>
        </p:txBody>
      </p:sp>
      <p:pic>
        <p:nvPicPr>
          <p:cNvPr id="1434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533525"/>
            <a:ext cx="3480593" cy="3511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 </a:t>
            </a:r>
            <a:r>
              <a:rPr lang="en-GB" sz="4000" cap="none" dirty="0">
                <a:latin typeface="+mn-lt"/>
              </a:rPr>
              <a:t>What’s the Problem?</a:t>
            </a:r>
            <a:endParaRPr lang="en-GB" sz="4000" b="1" cap="none" dirty="0">
              <a:solidFill>
                <a:srgbClr val="FFC000"/>
              </a:solidFill>
              <a:latin typeface="+mn-lt"/>
            </a:endParaRPr>
          </a:p>
        </p:txBody>
      </p:sp>
    </p:spTree>
    <p:extLst>
      <p:ext uri="{BB962C8B-B14F-4D97-AF65-F5344CB8AC3E}">
        <p14:creationId xmlns:p14="http://schemas.microsoft.com/office/powerpoint/2010/main" val="3534856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323528" y="1344613"/>
            <a:ext cx="468052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buFontTx/>
              <a:buChar char="•"/>
            </a:pPr>
            <a:r>
              <a:rPr lang="en-GB" sz="3000" dirty="0">
                <a:latin typeface="Calibri" pitchFamily="34" charset="0"/>
              </a:rPr>
              <a:t>Debugging costs!</a:t>
            </a:r>
          </a:p>
          <a:p>
            <a:pPr lvl="1">
              <a:buFontTx/>
              <a:buChar char="•"/>
            </a:pPr>
            <a:r>
              <a:rPr lang="en-GB" sz="2600" dirty="0">
                <a:latin typeface="Calibri" pitchFamily="34" charset="0"/>
              </a:rPr>
              <a:t>Code debugging</a:t>
            </a:r>
          </a:p>
          <a:p>
            <a:pPr lvl="1">
              <a:buFontTx/>
              <a:buChar char="•"/>
            </a:pPr>
            <a:r>
              <a:rPr lang="en-GB" sz="2600" dirty="0">
                <a:latin typeface="Calibri" pitchFamily="34" charset="0"/>
              </a:rPr>
              <a:t>Experience debugging </a:t>
            </a:r>
          </a:p>
          <a:p>
            <a:pPr>
              <a:buFontTx/>
              <a:buChar char="•"/>
            </a:pPr>
            <a:r>
              <a:rPr lang="en-GB" sz="3000" dirty="0">
                <a:latin typeface="Calibri" pitchFamily="34" charset="0"/>
              </a:rPr>
              <a:t>Play testing costs!</a:t>
            </a:r>
          </a:p>
          <a:p>
            <a:pPr>
              <a:buFontTx/>
              <a:buChar char="•"/>
            </a:pPr>
            <a:r>
              <a:rPr lang="en-GB" sz="3000" dirty="0">
                <a:latin typeface="Calibri" pitchFamily="34" charset="0"/>
              </a:rPr>
              <a:t>Non-linear games</a:t>
            </a:r>
          </a:p>
          <a:p>
            <a:pPr lvl="1">
              <a:buFontTx/>
              <a:buChar char="•"/>
            </a:pPr>
            <a:r>
              <a:rPr lang="en-GB" sz="2600" dirty="0">
                <a:latin typeface="Calibri" pitchFamily="34" charset="0"/>
              </a:rPr>
              <a:t>Testing is challenge</a:t>
            </a:r>
          </a:p>
          <a:p>
            <a:pPr>
              <a:buFontTx/>
              <a:buChar char="•"/>
            </a:pPr>
            <a:r>
              <a:rPr lang="en-GB" sz="3000" dirty="0">
                <a:latin typeface="Calibri" pitchFamily="34" charset="0"/>
              </a:rPr>
              <a:t>Improve next game release costs!</a:t>
            </a:r>
          </a:p>
          <a:p>
            <a:pPr>
              <a:buFontTx/>
              <a:buChar char="•"/>
            </a:pPr>
            <a:r>
              <a:rPr lang="en-GB" sz="3000" dirty="0">
                <a:latin typeface="Calibri" pitchFamily="34" charset="0"/>
                <a:cs typeface="Arial" charset="0"/>
              </a:rPr>
              <a:t>…</a:t>
            </a:r>
            <a:endParaRPr lang="en-US" sz="3000" dirty="0">
              <a:latin typeface="Calibri" pitchFamily="34" charset="0"/>
              <a:cs typeface="Arial" charset="0"/>
            </a:endParaRPr>
          </a:p>
        </p:txBody>
      </p:sp>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533525"/>
            <a:ext cx="3480593" cy="3511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 </a:t>
            </a:r>
            <a:r>
              <a:rPr lang="en-GB" sz="4000" cap="none" dirty="0">
                <a:latin typeface="+mn-lt"/>
              </a:rPr>
              <a:t>What’s the Problem?</a:t>
            </a:r>
            <a:endParaRPr lang="en-GB" sz="4000" b="1" cap="none" dirty="0">
              <a:solidFill>
                <a:srgbClr val="FFC000"/>
              </a:solidFill>
              <a:latin typeface="+mn-lt"/>
            </a:endParaRPr>
          </a:p>
        </p:txBody>
      </p:sp>
    </p:spTree>
    <p:extLst>
      <p:ext uri="{BB962C8B-B14F-4D97-AF65-F5344CB8AC3E}">
        <p14:creationId xmlns:p14="http://schemas.microsoft.com/office/powerpoint/2010/main" val="2525088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p:cNvSpPr>
          <p:nvPr/>
        </p:nvSpPr>
        <p:spPr>
          <a:xfrm>
            <a:off x="0" y="4657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 </a:t>
            </a:r>
            <a:r>
              <a:rPr lang="en-GB" sz="4000" cap="none" dirty="0">
                <a:latin typeface="+mn-lt"/>
              </a:rPr>
              <a:t>Game Data Visualization</a:t>
            </a:r>
            <a:endParaRPr lang="en-GB" sz="4000" b="1" cap="none" dirty="0">
              <a:solidFill>
                <a:srgbClr val="FFC000"/>
              </a:solidFill>
              <a:latin typeface="+mn-lt"/>
            </a:endParaRPr>
          </a:p>
        </p:txBody>
      </p:sp>
    </p:spTree>
    <p:extLst>
      <p:ext uri="{BB962C8B-B14F-4D97-AF65-F5344CB8AC3E}">
        <p14:creationId xmlns:p14="http://schemas.microsoft.com/office/powerpoint/2010/main" val="4030172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B9AF8-48F5-01EB-61B3-00086FEA1D95}"/>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BE6F3E47-DA7C-67B7-E62D-8DD4FF1240D0}"/>
              </a:ext>
            </a:extLst>
          </p:cNvPr>
          <p:cNvSpPr>
            <a:spLocks noGrp="1"/>
          </p:cNvSpPr>
          <p:nvPr>
            <p:ph type="title"/>
          </p:nvPr>
        </p:nvSpPr>
        <p:spPr>
          <a:xfrm>
            <a:off x="3545" y="4635000"/>
            <a:ext cx="9144001" cy="1080000"/>
          </a:xfrm>
          <a:blipFill>
            <a:blip r:embed="rId3"/>
            <a:stretch>
              <a:fillRect/>
            </a:stretch>
          </a:blipFill>
        </p:spPr>
        <p:txBody>
          <a:bodyPr anchor="ctr" anchorCtr="0"/>
          <a:lstStyle/>
          <a:p>
            <a:r>
              <a:rPr lang="en-GB" sz="4500" cap="none" dirty="0">
                <a:latin typeface="+mn-lt"/>
              </a:rPr>
              <a:t>Chapter 10: Player </a:t>
            </a:r>
            <a:r>
              <a:rPr lang="en-GB" sz="4500" cap="none" dirty="0" err="1">
                <a:latin typeface="+mn-lt"/>
              </a:rPr>
              <a:t>Modeling</a:t>
            </a:r>
            <a:endParaRPr lang="en-GB" sz="4500" b="1" cap="none" dirty="0">
              <a:solidFill>
                <a:srgbClr val="FFC000"/>
              </a:solidFill>
              <a:latin typeface="+mn-lt"/>
            </a:endParaRPr>
          </a:p>
        </p:txBody>
      </p:sp>
    </p:spTree>
    <p:extLst>
      <p:ext uri="{BB962C8B-B14F-4D97-AF65-F5344CB8AC3E}">
        <p14:creationId xmlns:p14="http://schemas.microsoft.com/office/powerpoint/2010/main" val="29357453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85"/>
          <p:cNvSpPr/>
          <p:nvPr/>
        </p:nvSpPr>
        <p:spPr>
          <a:xfrm>
            <a:off x="395536" y="1489348"/>
            <a:ext cx="8280920" cy="3667370"/>
          </a:xfrm>
          <a:prstGeom prst="rect">
            <a:avLst/>
          </a:prstGeom>
          <a:ln w="12700">
            <a:miter lim="400000"/>
          </a:ln>
          <a:extLst>
            <a:ext uri="{C572A759-6A51-4108-AA02-DFA0A04FC94B}">
              <ma14:wrappingTextBoxFlag xmlns="" xmlns:ma14="http://schemas.microsoft.com/office/mac/drawingml/2011/main" val="1"/>
            </a:ext>
          </a:extLst>
        </p:spPr>
        <p:txBody>
          <a:bodyPr lIns="29766" tIns="29766" rIns="29766" bIns="29766">
            <a:normAutofit/>
          </a:bodyPr>
          <a:lstStyle/>
          <a:p>
            <a:pPr marL="260433" indent="-260433">
              <a:spcBef>
                <a:spcPts val="1172"/>
              </a:spcBef>
              <a:buSzPct val="75000"/>
              <a:buChar char="•"/>
              <a:defRPr>
                <a:latin typeface="Helvetica"/>
                <a:ea typeface="Helvetica"/>
                <a:cs typeface="Helvetica"/>
                <a:sym typeface="Helvetica"/>
              </a:defRPr>
            </a:pPr>
            <a:r>
              <a:rPr lang="en-GB" dirty="0">
                <a:latin typeface="+mj-lt"/>
              </a:rPr>
              <a:t>Very important to visualise data prior to further processing</a:t>
            </a:r>
          </a:p>
          <a:p>
            <a:pPr marL="260433" indent="-260433">
              <a:spcBef>
                <a:spcPts val="1172"/>
              </a:spcBef>
              <a:buSzPct val="75000"/>
              <a:buChar char="•"/>
              <a:defRPr>
                <a:latin typeface="Helvetica"/>
                <a:ea typeface="Helvetica"/>
                <a:cs typeface="Helvetica"/>
                <a:sym typeface="Helvetica"/>
              </a:defRPr>
            </a:pPr>
            <a:r>
              <a:rPr lang="en-GB" dirty="0">
                <a:latin typeface="+mj-lt"/>
              </a:rPr>
              <a:t>Lots of information is hidden in basic statistics and analytics</a:t>
            </a:r>
          </a:p>
          <a:p>
            <a:pPr marL="260433" indent="-260433">
              <a:spcBef>
                <a:spcPts val="1172"/>
              </a:spcBef>
              <a:buSzPct val="75000"/>
              <a:buChar char="•"/>
              <a:defRPr>
                <a:latin typeface="Helvetica"/>
                <a:ea typeface="Helvetica"/>
                <a:cs typeface="Helvetica"/>
                <a:sym typeface="Helvetica"/>
              </a:defRPr>
            </a:pPr>
            <a:endParaRPr dirty="0">
              <a:latin typeface="+mj-lt"/>
            </a:endParaRPr>
          </a:p>
        </p:txBody>
      </p:sp>
      <p:sp>
        <p:nvSpPr>
          <p:cNvPr id="6" name="Title 7"/>
          <p:cNvSpPr txBox="1">
            <a:spLocks/>
          </p:cNvSpPr>
          <p:nvPr/>
        </p:nvSpPr>
        <p:spPr>
          <a:xfrm>
            <a:off x="0" y="-22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latin typeface="+mn-lt"/>
              </a:rPr>
              <a:t> </a:t>
            </a:r>
            <a:r>
              <a:rPr lang="en-GB" sz="4000" cap="none" dirty="0">
                <a:latin typeface="+mn-lt"/>
              </a:rPr>
              <a:t>Descriptive Statistics in Games</a:t>
            </a:r>
            <a:endParaRPr lang="en-GB" sz="4000" b="1" cap="none" dirty="0">
              <a:solidFill>
                <a:srgbClr val="FFC000"/>
              </a:solidFill>
              <a:latin typeface="+mn-lt"/>
            </a:endParaRPr>
          </a:p>
        </p:txBody>
      </p:sp>
    </p:spTree>
    <p:extLst>
      <p:ext uri="{BB962C8B-B14F-4D97-AF65-F5344CB8AC3E}">
        <p14:creationId xmlns:p14="http://schemas.microsoft.com/office/powerpoint/2010/main" val="4025110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27784" y="769268"/>
            <a:ext cx="6889284" cy="5161385"/>
          </a:xfrm>
          <a:prstGeom prst="rect">
            <a:avLst/>
          </a:prstGeom>
        </p:spPr>
      </p:pic>
      <p:sp>
        <p:nvSpPr>
          <p:cNvPr id="4"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sz="3500" cap="none" dirty="0">
                <a:latin typeface="Calibri (Body)"/>
                <a:ea typeface="MS PGothic" pitchFamily="34" charset="-128"/>
                <a:cs typeface="+mn-cs"/>
              </a:rPr>
              <a:t>An Example: </a:t>
            </a:r>
            <a:r>
              <a:rPr lang="en-GB" sz="3500" cap="none" dirty="0">
                <a:solidFill>
                  <a:srgbClr val="FFC000"/>
                </a:solidFill>
                <a:latin typeface="Calibri (Body)"/>
                <a:ea typeface="MS PGothic" pitchFamily="34" charset="-128"/>
                <a:cs typeface="+mn-cs"/>
              </a:rPr>
              <a:t>Tomb Raider: Underworld</a:t>
            </a:r>
          </a:p>
        </p:txBody>
      </p:sp>
      <p:sp>
        <p:nvSpPr>
          <p:cNvPr id="3" name="Rectangle 2"/>
          <p:cNvSpPr/>
          <p:nvPr/>
        </p:nvSpPr>
        <p:spPr>
          <a:xfrm>
            <a:off x="107504" y="1201316"/>
            <a:ext cx="3240360" cy="1384995"/>
          </a:xfrm>
          <a:prstGeom prst="rect">
            <a:avLst/>
          </a:prstGeom>
        </p:spPr>
        <p:txBody>
          <a:bodyPr wrap="square">
            <a:spAutoFit/>
          </a:bodyPr>
          <a:lstStyle/>
          <a:p>
            <a:r>
              <a:rPr lang="en-GB" sz="1400" dirty="0">
                <a:solidFill>
                  <a:srgbClr val="000000"/>
                </a:solidFill>
                <a:latin typeface="+mj-lt"/>
              </a:rPr>
              <a:t>A. </a:t>
            </a:r>
            <a:r>
              <a:rPr lang="en-GB" sz="1400" dirty="0" err="1">
                <a:solidFill>
                  <a:srgbClr val="000000"/>
                </a:solidFill>
                <a:latin typeface="+mj-lt"/>
              </a:rPr>
              <a:t>Drachen</a:t>
            </a:r>
            <a:r>
              <a:rPr lang="en-GB" sz="1400" dirty="0">
                <a:solidFill>
                  <a:srgbClr val="000000"/>
                </a:solidFill>
                <a:latin typeface="+mj-lt"/>
              </a:rPr>
              <a:t>, A. Canossa, and G. N. </a:t>
            </a:r>
            <a:r>
              <a:rPr lang="en-GB" sz="1400" dirty="0" err="1">
                <a:solidFill>
                  <a:srgbClr val="000000"/>
                </a:solidFill>
                <a:latin typeface="+mj-lt"/>
              </a:rPr>
              <a:t>Yannakakis</a:t>
            </a:r>
            <a:r>
              <a:rPr lang="en-GB" sz="1400" dirty="0">
                <a:solidFill>
                  <a:srgbClr val="000000"/>
                </a:solidFill>
                <a:latin typeface="+mj-lt"/>
              </a:rPr>
              <a:t>, “</a:t>
            </a:r>
            <a:r>
              <a:rPr lang="en-GB" sz="1400" b="1" dirty="0">
                <a:solidFill>
                  <a:srgbClr val="000000"/>
                </a:solidFill>
                <a:latin typeface="+mj-lt"/>
              </a:rPr>
              <a:t>Player </a:t>
            </a:r>
            <a:r>
              <a:rPr lang="en-GB" sz="1400" b="1" dirty="0" err="1">
                <a:solidFill>
                  <a:srgbClr val="000000"/>
                </a:solidFill>
                <a:latin typeface="+mj-lt"/>
              </a:rPr>
              <a:t>Modeling</a:t>
            </a:r>
            <a:r>
              <a:rPr lang="en-GB" sz="1400" b="1" dirty="0">
                <a:solidFill>
                  <a:srgbClr val="000000"/>
                </a:solidFill>
                <a:latin typeface="+mj-lt"/>
              </a:rPr>
              <a:t> using Self-Organization in </a:t>
            </a:r>
            <a:r>
              <a:rPr lang="en-GB" sz="1400" b="1" i="1" dirty="0">
                <a:solidFill>
                  <a:srgbClr val="000000"/>
                </a:solidFill>
                <a:latin typeface="+mj-lt"/>
              </a:rPr>
              <a:t>Tomb Raider: Underworld,</a:t>
            </a:r>
            <a:r>
              <a:rPr lang="en-GB" sz="1400" dirty="0">
                <a:solidFill>
                  <a:srgbClr val="000000"/>
                </a:solidFill>
                <a:latin typeface="+mj-lt"/>
              </a:rPr>
              <a:t>” </a:t>
            </a:r>
            <a:r>
              <a:rPr lang="en-GB" sz="1400" dirty="0" err="1">
                <a:solidFill>
                  <a:srgbClr val="000000"/>
                </a:solidFill>
                <a:latin typeface="+mj-lt"/>
              </a:rPr>
              <a:t>in</a:t>
            </a:r>
            <a:r>
              <a:rPr lang="en-GB" sz="1400" i="1" dirty="0" err="1">
                <a:solidFill>
                  <a:srgbClr val="000000"/>
                </a:solidFill>
                <a:latin typeface="+mj-lt"/>
              </a:rPr>
              <a:t>Proceedings</a:t>
            </a:r>
            <a:r>
              <a:rPr lang="en-GB" sz="1400" i="1" dirty="0">
                <a:solidFill>
                  <a:srgbClr val="000000"/>
                </a:solidFill>
                <a:latin typeface="+mj-lt"/>
              </a:rPr>
              <a:t> of the IEEE Symposium on Computational Intelligence and Games</a:t>
            </a:r>
            <a:r>
              <a:rPr lang="en-GB" sz="1400" dirty="0">
                <a:solidFill>
                  <a:srgbClr val="000000"/>
                </a:solidFill>
                <a:latin typeface="+mj-lt"/>
              </a:rPr>
              <a:t>, Milan, September, 2</a:t>
            </a:r>
            <a:endParaRPr lang="en-GB" sz="1400" dirty="0">
              <a:latin typeface="+mj-lt"/>
            </a:endParaRPr>
          </a:p>
        </p:txBody>
      </p:sp>
    </p:spTree>
    <p:extLst>
      <p:ext uri="{BB962C8B-B14F-4D97-AF65-F5344CB8AC3E}">
        <p14:creationId xmlns:p14="http://schemas.microsoft.com/office/powerpoint/2010/main" val="11451827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92"/>
          <p:cNvSpPr txBox="1">
            <a:spLocks/>
          </p:cNvSpPr>
          <p:nvPr/>
        </p:nvSpPr>
        <p:spPr bwMode="auto">
          <a:xfrm>
            <a:off x="539552" y="1427604"/>
            <a:ext cx="8352927" cy="238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GB" sz="2600" dirty="0"/>
              <a:t>Plot specific information over the map of a level</a:t>
            </a:r>
          </a:p>
          <a:p>
            <a:pPr>
              <a:buFont typeface="Arial" panose="020B0604020202020204" pitchFamily="34" charset="0"/>
              <a:buChar char="•"/>
            </a:pPr>
            <a:r>
              <a:rPr lang="en-GB" sz="2600" dirty="0"/>
              <a:t>Typically, counts of a particular event in a map location</a:t>
            </a:r>
          </a:p>
          <a:p>
            <a:pPr>
              <a:buFont typeface="Arial" panose="020B0604020202020204" pitchFamily="34" charset="0"/>
              <a:buChar char="•"/>
            </a:pPr>
            <a:r>
              <a:rPr lang="en-GB" sz="2600" dirty="0"/>
              <a:t>The higher the count, the higher the </a:t>
            </a:r>
            <a:r>
              <a:rPr lang="en-GB" sz="2600" i="1" dirty="0"/>
              <a:t>temperature</a:t>
            </a:r>
          </a:p>
        </p:txBody>
      </p:sp>
      <p:pic>
        <p:nvPicPr>
          <p:cNvPr id="6" name="maze-a.png"/>
          <p:cNvPicPr>
            <a:picLocks noChangeAspect="1"/>
          </p:cNvPicPr>
          <p:nvPr/>
        </p:nvPicPr>
        <p:blipFill>
          <a:blip r:embed="rId3"/>
          <a:stretch>
            <a:fillRect/>
          </a:stretch>
        </p:blipFill>
        <p:spPr>
          <a:xfrm>
            <a:off x="5535703" y="3255942"/>
            <a:ext cx="1666876" cy="1845469"/>
          </a:xfrm>
          <a:prstGeom prst="rect">
            <a:avLst/>
          </a:prstGeom>
          <a:ln>
            <a:noFill/>
          </a:ln>
          <a:effectLst>
            <a:outerShdw blurRad="292100" dist="139700" dir="2700000" algn="tl" rotWithShape="0">
              <a:srgbClr val="333333">
                <a:alpha val="65000"/>
              </a:srgbClr>
            </a:outerShdw>
          </a:effectLst>
        </p:spPr>
      </p:pic>
      <p:sp>
        <p:nvSpPr>
          <p:cNvPr id="7" name="Shape 594"/>
          <p:cNvSpPr/>
          <p:nvPr/>
        </p:nvSpPr>
        <p:spPr>
          <a:xfrm>
            <a:off x="6759896" y="4599187"/>
            <a:ext cx="419132" cy="502224"/>
          </a:xfrm>
          <a:prstGeom prst="rect">
            <a:avLst/>
          </a:prstGeom>
          <a:solidFill>
            <a:schemeClr val="accent2">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8" name="Shape 595"/>
          <p:cNvSpPr/>
          <p:nvPr/>
        </p:nvSpPr>
        <p:spPr>
          <a:xfrm>
            <a:off x="6759896" y="3675813"/>
            <a:ext cx="419132" cy="923374"/>
          </a:xfrm>
          <a:prstGeom prst="rect">
            <a:avLst/>
          </a:prstGeom>
          <a:solidFill>
            <a:schemeClr val="accent5">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9" name="Shape 596"/>
          <p:cNvSpPr/>
          <p:nvPr/>
        </p:nvSpPr>
        <p:spPr>
          <a:xfrm>
            <a:off x="6759896" y="3288518"/>
            <a:ext cx="419132" cy="375459"/>
          </a:xfrm>
          <a:prstGeom prst="rect">
            <a:avLst/>
          </a:prstGeom>
          <a:solidFill>
            <a:schemeClr val="accent2">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10" name="Shape 597"/>
          <p:cNvSpPr/>
          <p:nvPr/>
        </p:nvSpPr>
        <p:spPr>
          <a:xfrm>
            <a:off x="5567273" y="4591336"/>
            <a:ext cx="419132" cy="502223"/>
          </a:xfrm>
          <a:prstGeom prst="rect">
            <a:avLst/>
          </a:prstGeom>
          <a:solidFill>
            <a:schemeClr val="accent2">
              <a:hueOff val="-2473792"/>
              <a:satOff val="-50209"/>
              <a:lumOff val="23543"/>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11" name="Shape 598"/>
          <p:cNvSpPr/>
          <p:nvPr/>
        </p:nvSpPr>
        <p:spPr>
          <a:xfrm>
            <a:off x="5567273" y="3288518"/>
            <a:ext cx="419132" cy="299797"/>
          </a:xfrm>
          <a:prstGeom prst="rect">
            <a:avLst/>
          </a:prstGeom>
          <a:solidFill>
            <a:schemeClr val="accent2">
              <a:hueOff val="-2473792"/>
              <a:satOff val="-50209"/>
              <a:lumOff val="23543"/>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12" name="Shape 599"/>
          <p:cNvSpPr/>
          <p:nvPr/>
        </p:nvSpPr>
        <p:spPr>
          <a:xfrm>
            <a:off x="5986404" y="4591336"/>
            <a:ext cx="386747" cy="502223"/>
          </a:xfrm>
          <a:prstGeom prst="rect">
            <a:avLst/>
          </a:prstGeom>
          <a:solidFill>
            <a:schemeClr val="accent2">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13" name="Shape 600"/>
          <p:cNvSpPr/>
          <p:nvPr/>
        </p:nvSpPr>
        <p:spPr>
          <a:xfrm>
            <a:off x="6373151" y="4589911"/>
            <a:ext cx="386746" cy="502224"/>
          </a:xfrm>
          <a:prstGeom prst="rect">
            <a:avLst/>
          </a:prstGeom>
          <a:solidFill>
            <a:schemeClr val="accent2">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14" name="Shape 601"/>
          <p:cNvSpPr/>
          <p:nvPr/>
        </p:nvSpPr>
        <p:spPr>
          <a:xfrm>
            <a:off x="5567273" y="4090538"/>
            <a:ext cx="419132" cy="502224"/>
          </a:xfrm>
          <a:prstGeom prst="rect">
            <a:avLst/>
          </a:prstGeom>
          <a:solidFill>
            <a:schemeClr val="accent2">
              <a:hueOff val="-2473792"/>
              <a:satOff val="-50209"/>
              <a:lumOff val="23543"/>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15" name="Shape 602"/>
          <p:cNvSpPr/>
          <p:nvPr/>
        </p:nvSpPr>
        <p:spPr>
          <a:xfrm>
            <a:off x="5986404" y="4090538"/>
            <a:ext cx="386747" cy="502224"/>
          </a:xfrm>
          <a:prstGeom prst="rect">
            <a:avLst/>
          </a:prstGeom>
          <a:solidFill>
            <a:schemeClr val="accent2">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16" name="Shape 603"/>
          <p:cNvSpPr/>
          <p:nvPr/>
        </p:nvSpPr>
        <p:spPr>
          <a:xfrm>
            <a:off x="6373151" y="4089113"/>
            <a:ext cx="386746" cy="503649"/>
          </a:xfrm>
          <a:prstGeom prst="rect">
            <a:avLst/>
          </a:prstGeom>
          <a:solidFill>
            <a:schemeClr val="accent4">
              <a:hueOff val="384618"/>
              <a:satOff val="3869"/>
              <a:lumOff val="5802"/>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17" name="Shape 604"/>
          <p:cNvSpPr/>
          <p:nvPr/>
        </p:nvSpPr>
        <p:spPr>
          <a:xfrm>
            <a:off x="5567273" y="3588314"/>
            <a:ext cx="419132" cy="502224"/>
          </a:xfrm>
          <a:prstGeom prst="rect">
            <a:avLst/>
          </a:prstGeom>
          <a:solidFill>
            <a:schemeClr val="accent2">
              <a:hueOff val="-2473792"/>
              <a:satOff val="-50209"/>
              <a:lumOff val="23543"/>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18" name="Shape 605"/>
          <p:cNvSpPr/>
          <p:nvPr/>
        </p:nvSpPr>
        <p:spPr>
          <a:xfrm>
            <a:off x="5986403" y="3677238"/>
            <a:ext cx="386747" cy="413300"/>
          </a:xfrm>
          <a:prstGeom prst="rect">
            <a:avLst/>
          </a:prstGeom>
          <a:solidFill>
            <a:schemeClr val="accent2">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19" name="Shape 606"/>
          <p:cNvSpPr/>
          <p:nvPr/>
        </p:nvSpPr>
        <p:spPr>
          <a:xfrm>
            <a:off x="6373149" y="3675813"/>
            <a:ext cx="386747" cy="413300"/>
          </a:xfrm>
          <a:prstGeom prst="rect">
            <a:avLst/>
          </a:prstGeom>
          <a:solidFill>
            <a:schemeClr val="accent4">
              <a:hueOff val="384618"/>
              <a:satOff val="3869"/>
              <a:lumOff val="5802"/>
              <a:alpha val="72017"/>
            </a:schemeClr>
          </a:solidFill>
          <a:ln w="12700">
            <a:miter lim="400000"/>
          </a:ln>
        </p:spPr>
        <p:txBody>
          <a:bodyPr lIns="29766" tIns="29766" rIns="29766" bIns="29766" anchor="ctr"/>
          <a:lstStyle/>
          <a:p>
            <a:pPr>
              <a:defRPr sz="2400">
                <a:solidFill>
                  <a:srgbClr val="FFFFFF"/>
                </a:solidFill>
              </a:defRPr>
            </a:pPr>
            <a:endParaRPr sz="1406"/>
          </a:p>
        </p:txBody>
      </p:sp>
      <p:sp>
        <p:nvSpPr>
          <p:cNvPr id="20" name="Shape 607"/>
          <p:cNvSpPr/>
          <p:nvPr/>
        </p:nvSpPr>
        <p:spPr>
          <a:xfrm>
            <a:off x="5986404" y="3300868"/>
            <a:ext cx="773493" cy="375459"/>
          </a:xfrm>
          <a:prstGeom prst="rect">
            <a:avLst/>
          </a:prstGeom>
          <a:solidFill>
            <a:schemeClr val="accent2">
              <a:alpha val="72017"/>
            </a:schemeClr>
          </a:solidFill>
          <a:ln w="12700">
            <a:miter lim="400000"/>
          </a:ln>
        </p:spPr>
        <p:txBody>
          <a:bodyPr lIns="29766" tIns="29766" rIns="29766" bIns="29766" anchor="ctr"/>
          <a:lstStyle/>
          <a:p>
            <a:pPr>
              <a:defRPr sz="2400">
                <a:solidFill>
                  <a:srgbClr val="FFFFFF"/>
                </a:solidFill>
              </a:defRPr>
            </a:pPr>
            <a:endParaRPr sz="1406"/>
          </a:p>
        </p:txBody>
      </p:sp>
      <p:pic>
        <p:nvPicPr>
          <p:cNvPr id="21" name="csgo_de_inferno_se_870_17207_751dca4ca5f70002a7b43328eb231d0d121e7a6e.jpg"/>
          <p:cNvPicPr>
            <a:picLocks noChangeAspect="1"/>
          </p:cNvPicPr>
          <p:nvPr/>
        </p:nvPicPr>
        <p:blipFill>
          <a:blip r:embed="rId4"/>
          <a:stretch>
            <a:fillRect/>
          </a:stretch>
        </p:blipFill>
        <p:spPr>
          <a:xfrm>
            <a:off x="2136149" y="3124788"/>
            <a:ext cx="2304256" cy="2304256"/>
          </a:xfrm>
          <a:prstGeom prst="rect">
            <a:avLst/>
          </a:prstGeom>
          <a:ln>
            <a:noFill/>
          </a:ln>
          <a:effectLst>
            <a:outerShdw blurRad="292100" dist="139700" dir="2700000" algn="tl" rotWithShape="0">
              <a:srgbClr val="333333">
                <a:alpha val="65000"/>
              </a:srgbClr>
            </a:outerShdw>
          </a:effectLst>
        </p:spPr>
      </p:pic>
      <p:sp>
        <p:nvSpPr>
          <p:cNvPr id="22" name="Title 7"/>
          <p:cNvSpPr txBox="1">
            <a:spLocks/>
          </p:cNvSpPr>
          <p:nvPr/>
        </p:nvSpPr>
        <p:spPr>
          <a:xfrm>
            <a:off x="0" y="-22820"/>
            <a:ext cx="9144001" cy="1080000"/>
          </a:xfrm>
          <a:prstGeom prst="rect">
            <a:avLst/>
          </a:prstGeom>
          <a:blipFill>
            <a:blip r:embed="rId5"/>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sz="3500" cap="none" dirty="0" err="1">
                <a:latin typeface="Calibri (Body)"/>
                <a:ea typeface="MS PGothic" pitchFamily="34" charset="-128"/>
                <a:cs typeface="+mn-cs"/>
              </a:rPr>
              <a:t>Heatmaps</a:t>
            </a:r>
            <a:endParaRPr lang="en-GB" sz="3500"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550606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f_halo6_350.jpg"/>
          <p:cNvPicPr>
            <a:picLocks noChangeAspect="1"/>
          </p:cNvPicPr>
          <p:nvPr/>
        </p:nvPicPr>
        <p:blipFill>
          <a:blip r:embed="rId3"/>
          <a:stretch>
            <a:fillRect/>
          </a:stretch>
        </p:blipFill>
        <p:spPr>
          <a:xfrm>
            <a:off x="4946428" y="3073524"/>
            <a:ext cx="3866244" cy="2264515"/>
          </a:xfrm>
          <a:prstGeom prst="rect">
            <a:avLst/>
          </a:prstGeom>
          <a:ln>
            <a:noFill/>
          </a:ln>
          <a:effectLst>
            <a:outerShdw blurRad="292100" dist="139700" dir="2700000" algn="tl" rotWithShape="0">
              <a:srgbClr val="333333">
                <a:alpha val="65000"/>
              </a:srgbClr>
            </a:outerShdw>
          </a:effectLst>
        </p:spPr>
      </p:pic>
      <p:sp>
        <p:nvSpPr>
          <p:cNvPr id="6" name="Shape 614"/>
          <p:cNvSpPr/>
          <p:nvPr/>
        </p:nvSpPr>
        <p:spPr>
          <a:xfrm>
            <a:off x="6184202" y="5336432"/>
            <a:ext cx="1784945" cy="33063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3000">
                <a:latin typeface="Helvetica"/>
                <a:ea typeface="Helvetica"/>
                <a:cs typeface="Helvetica"/>
                <a:sym typeface="Helvetica"/>
              </a:defRPr>
            </a:lvl1pPr>
          </a:lstStyle>
          <a:p>
            <a:r>
              <a:rPr sz="1758"/>
              <a:t>Player navigation</a:t>
            </a:r>
          </a:p>
        </p:txBody>
      </p:sp>
      <p:pic>
        <p:nvPicPr>
          <p:cNvPr id="7" name="ff_halo5_350.jpg"/>
          <p:cNvPicPr>
            <a:picLocks noChangeAspect="1"/>
          </p:cNvPicPr>
          <p:nvPr/>
        </p:nvPicPr>
        <p:blipFill>
          <a:blip r:embed="rId4"/>
          <a:stretch>
            <a:fillRect/>
          </a:stretch>
        </p:blipFill>
        <p:spPr>
          <a:xfrm>
            <a:off x="1018263" y="2377690"/>
            <a:ext cx="3769761" cy="2208002"/>
          </a:xfrm>
          <a:prstGeom prst="rect">
            <a:avLst/>
          </a:prstGeom>
          <a:ln>
            <a:noFill/>
          </a:ln>
          <a:effectLst>
            <a:outerShdw blurRad="292100" dist="139700" dir="2700000" algn="tl" rotWithShape="0">
              <a:srgbClr val="333333">
                <a:alpha val="65000"/>
              </a:srgbClr>
            </a:outerShdw>
          </a:effectLst>
        </p:spPr>
      </p:pic>
      <p:sp>
        <p:nvSpPr>
          <p:cNvPr id="8" name="Shape 616"/>
          <p:cNvSpPr/>
          <p:nvPr/>
        </p:nvSpPr>
        <p:spPr>
          <a:xfrm>
            <a:off x="1836225" y="4615095"/>
            <a:ext cx="1849065" cy="330637"/>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3000">
                <a:latin typeface="Helvetica"/>
                <a:ea typeface="Helvetica"/>
                <a:cs typeface="Helvetica"/>
                <a:sym typeface="Helvetica"/>
              </a:defRPr>
            </a:lvl1pPr>
          </a:lstStyle>
          <a:p>
            <a:r>
              <a:rPr sz="1758" dirty="0"/>
              <a:t>Number of deaths</a:t>
            </a:r>
          </a:p>
        </p:txBody>
      </p:sp>
      <p:sp>
        <p:nvSpPr>
          <p:cNvPr id="9" name="Shape 617"/>
          <p:cNvSpPr/>
          <p:nvPr/>
        </p:nvSpPr>
        <p:spPr>
          <a:xfrm>
            <a:off x="984738" y="1522566"/>
            <a:ext cx="7827933" cy="601159"/>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lvl1pPr algn="r">
              <a:defRPr sz="3000">
                <a:latin typeface="Helvetica"/>
                <a:ea typeface="Helvetica"/>
                <a:cs typeface="Helvetica"/>
                <a:sym typeface="Helvetica"/>
              </a:defRPr>
            </a:lvl1pPr>
          </a:lstStyle>
          <a:p>
            <a:pPr algn="ctr"/>
            <a:r>
              <a:rPr sz="1758" dirty="0"/>
              <a:t>S</a:t>
            </a:r>
            <a:r>
              <a:rPr lang="en-GB" sz="1758" dirty="0" err="1"/>
              <a:t>ource</a:t>
            </a:r>
            <a:r>
              <a:rPr sz="1758" dirty="0"/>
              <a:t>: How Microsoft Labs Invented a New Science of Play, Thompson, Wired, 2007</a:t>
            </a:r>
          </a:p>
        </p:txBody>
      </p:sp>
      <p:sp>
        <p:nvSpPr>
          <p:cNvPr id="10" name="Title 7"/>
          <p:cNvSpPr txBox="1">
            <a:spLocks/>
          </p:cNvSpPr>
          <p:nvPr/>
        </p:nvSpPr>
        <p:spPr>
          <a:xfrm>
            <a:off x="0" y="-22820"/>
            <a:ext cx="9144001" cy="1080000"/>
          </a:xfrm>
          <a:prstGeom prst="rect">
            <a:avLst/>
          </a:prstGeom>
          <a:blipFill>
            <a:blip r:embed="rId5"/>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sz="3500" cap="none" dirty="0" err="1">
                <a:latin typeface="Calibri (Body)"/>
                <a:ea typeface="MS PGothic" pitchFamily="34" charset="-128"/>
                <a:cs typeface="+mn-cs"/>
              </a:rPr>
              <a:t>Heatmaps</a:t>
            </a:r>
            <a:r>
              <a:rPr lang="en-GB" sz="3500" cap="none" dirty="0">
                <a:latin typeface="Calibri (Body)"/>
                <a:ea typeface="MS PGothic" pitchFamily="34" charset="-128"/>
                <a:cs typeface="+mn-cs"/>
              </a:rPr>
              <a:t> in </a:t>
            </a:r>
            <a:r>
              <a:rPr lang="en-GB" sz="3500" i="1" cap="none" dirty="0">
                <a:latin typeface="Calibri (Body)"/>
                <a:ea typeface="MS PGothic" pitchFamily="34" charset="-128"/>
                <a:cs typeface="+mn-cs"/>
              </a:rPr>
              <a:t>Halo</a:t>
            </a:r>
            <a:endParaRPr lang="en-GB" sz="35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2165889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19872" y="1"/>
            <a:ext cx="5724128" cy="5737820"/>
          </a:xfrm>
          <a:prstGeom prst="rect">
            <a:avLst/>
          </a:prstGeom>
        </p:spPr>
      </p:pic>
      <p:sp>
        <p:nvSpPr>
          <p:cNvPr id="6" name="Rectangle 3"/>
          <p:cNvSpPr txBox="1">
            <a:spLocks noChangeArrowheads="1"/>
          </p:cNvSpPr>
          <p:nvPr/>
        </p:nvSpPr>
        <p:spPr bwMode="auto">
          <a:xfrm>
            <a:off x="323529" y="4657700"/>
            <a:ext cx="2952327"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GB" altLang="en-US" sz="1600" dirty="0" err="1"/>
              <a:t>Drachen</a:t>
            </a:r>
            <a:r>
              <a:rPr lang="en-GB" altLang="en-US" sz="1600" dirty="0"/>
              <a:t> and Shubert. </a:t>
            </a:r>
            <a:r>
              <a:rPr lang="en-GB" altLang="en-US" sz="1600" b="1" dirty="0"/>
              <a:t>Spatial Game Analytics</a:t>
            </a:r>
            <a:r>
              <a:rPr lang="en-GB" altLang="en-US" sz="1600" dirty="0"/>
              <a:t>, in El-Nasr et al (Eds.) </a:t>
            </a:r>
            <a:r>
              <a:rPr lang="en-GB" altLang="en-US" sz="1600" i="1" dirty="0"/>
              <a:t>Game Analytics: Maximizing the value of Player Data.</a:t>
            </a:r>
            <a:endParaRPr lang="en-US" altLang="en-US" sz="1600" i="1" dirty="0"/>
          </a:p>
        </p:txBody>
      </p:sp>
      <p:sp>
        <p:nvSpPr>
          <p:cNvPr id="7"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sz="3500" cap="none" dirty="0" err="1">
                <a:latin typeface="Calibri (Body)"/>
                <a:ea typeface="MS PGothic" pitchFamily="34" charset="-128"/>
                <a:cs typeface="+mn-cs"/>
              </a:rPr>
              <a:t>Heatmap</a:t>
            </a:r>
            <a:r>
              <a:rPr lang="en-GB" sz="3500" cap="none" dirty="0">
                <a:latin typeface="Calibri (Body)"/>
                <a:ea typeface="MS PGothic" pitchFamily="34" charset="-128"/>
                <a:cs typeface="+mn-cs"/>
              </a:rPr>
              <a:t> in </a:t>
            </a:r>
            <a:r>
              <a:rPr lang="en-GB" sz="3500" i="1" cap="none" dirty="0">
                <a:latin typeface="Calibri (Body)"/>
                <a:ea typeface="MS PGothic" pitchFamily="34" charset="-128"/>
                <a:cs typeface="+mn-cs"/>
              </a:rPr>
              <a:t>Just Cause 2</a:t>
            </a:r>
            <a:endParaRPr lang="en-GB" sz="35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42618647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23869" cy="5707720"/>
          </a:xfrm>
          <a:prstGeom prst="rect">
            <a:avLst/>
          </a:prstGeom>
        </p:spPr>
      </p:pic>
      <p:sp>
        <p:nvSpPr>
          <p:cNvPr id="7" name="Rectangle 3"/>
          <p:cNvSpPr txBox="1">
            <a:spLocks noChangeArrowheads="1"/>
          </p:cNvSpPr>
          <p:nvPr/>
        </p:nvSpPr>
        <p:spPr bwMode="auto">
          <a:xfrm>
            <a:off x="323529" y="4945732"/>
            <a:ext cx="8800339"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GB" altLang="en-US" sz="1600" dirty="0" err="1">
                <a:solidFill>
                  <a:schemeClr val="bg1"/>
                </a:solidFill>
              </a:rPr>
              <a:t>Drachen</a:t>
            </a:r>
            <a:r>
              <a:rPr lang="en-GB" altLang="en-US" sz="1600" dirty="0">
                <a:solidFill>
                  <a:schemeClr val="bg1"/>
                </a:solidFill>
              </a:rPr>
              <a:t> and Schubert. </a:t>
            </a:r>
            <a:r>
              <a:rPr lang="en-GB" altLang="en-US" sz="1600" b="1" dirty="0">
                <a:solidFill>
                  <a:schemeClr val="bg1"/>
                </a:solidFill>
              </a:rPr>
              <a:t>Spatial Game Analytics</a:t>
            </a:r>
            <a:r>
              <a:rPr lang="en-GB" altLang="en-US" sz="1600" dirty="0">
                <a:solidFill>
                  <a:schemeClr val="bg1"/>
                </a:solidFill>
              </a:rPr>
              <a:t>, in El-Nasr et al (Eds.) </a:t>
            </a:r>
            <a:r>
              <a:rPr lang="en-GB" altLang="en-US" sz="1600" i="1" dirty="0">
                <a:solidFill>
                  <a:schemeClr val="bg1"/>
                </a:solidFill>
              </a:rPr>
              <a:t>Game Analytics: Maximizing the value of Player Data.</a:t>
            </a:r>
            <a:endParaRPr lang="en-US" altLang="en-US" sz="1600" i="1" dirty="0">
              <a:solidFill>
                <a:schemeClr val="bg1"/>
              </a:solidFill>
            </a:endParaRPr>
          </a:p>
        </p:txBody>
      </p:sp>
      <p:sp>
        <p:nvSpPr>
          <p:cNvPr id="6"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Menu </a:t>
            </a:r>
            <a:r>
              <a:rPr lang="en-GB" sz="3500" cap="none" dirty="0" err="1">
                <a:latin typeface="Calibri (Body)"/>
                <a:ea typeface="MS PGothic" pitchFamily="34" charset="-128"/>
                <a:cs typeface="+mn-cs"/>
              </a:rPr>
              <a:t>Heatmap</a:t>
            </a:r>
            <a:endParaRPr lang="en-GB" sz="35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3423570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99"/>
            <a:ext cx="9144000" cy="5728564"/>
          </a:xfrm>
          <a:prstGeom prst="rect">
            <a:avLst/>
          </a:prstGeom>
        </p:spPr>
      </p:pic>
      <p:sp>
        <p:nvSpPr>
          <p:cNvPr id="7" name="Rectangle 3"/>
          <p:cNvSpPr txBox="1">
            <a:spLocks noChangeArrowheads="1"/>
          </p:cNvSpPr>
          <p:nvPr/>
        </p:nvSpPr>
        <p:spPr bwMode="auto">
          <a:xfrm>
            <a:off x="323529" y="4945732"/>
            <a:ext cx="8800339"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GB" altLang="en-US" sz="1600" dirty="0" err="1">
                <a:solidFill>
                  <a:schemeClr val="bg1"/>
                </a:solidFill>
              </a:rPr>
              <a:t>Drachen</a:t>
            </a:r>
            <a:r>
              <a:rPr lang="en-GB" altLang="en-US" sz="1600" dirty="0">
                <a:solidFill>
                  <a:schemeClr val="bg1"/>
                </a:solidFill>
              </a:rPr>
              <a:t> and Schubert. </a:t>
            </a:r>
            <a:r>
              <a:rPr lang="en-GB" altLang="en-US" sz="1600" b="1" dirty="0">
                <a:solidFill>
                  <a:schemeClr val="bg1"/>
                </a:solidFill>
              </a:rPr>
              <a:t>Spatial Game Analytics</a:t>
            </a:r>
            <a:r>
              <a:rPr lang="en-GB" altLang="en-US" sz="1600" dirty="0">
                <a:solidFill>
                  <a:schemeClr val="bg1"/>
                </a:solidFill>
              </a:rPr>
              <a:t>, in El-Nasr et al (Eds.) </a:t>
            </a:r>
            <a:r>
              <a:rPr lang="en-GB" altLang="en-US" sz="1600" i="1" dirty="0">
                <a:solidFill>
                  <a:schemeClr val="bg1"/>
                </a:solidFill>
              </a:rPr>
              <a:t>Game Analytics: Maximizing the value of Player Data.</a:t>
            </a:r>
            <a:endParaRPr lang="en-US" altLang="en-US" sz="1600" i="1" dirty="0">
              <a:solidFill>
                <a:schemeClr val="bg1"/>
              </a:solidFill>
            </a:endParaRPr>
          </a:p>
        </p:txBody>
      </p:sp>
      <p:sp>
        <p:nvSpPr>
          <p:cNvPr id="6"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Player Click </a:t>
            </a:r>
            <a:r>
              <a:rPr lang="en-GB" sz="3500" cap="none" dirty="0" err="1">
                <a:latin typeface="Calibri (Body)"/>
                <a:ea typeface="MS PGothic" pitchFamily="34" charset="-128"/>
                <a:cs typeface="+mn-cs"/>
              </a:rPr>
              <a:t>Heatmaps</a:t>
            </a:r>
            <a:r>
              <a:rPr lang="en-GB" sz="3500" cap="none" dirty="0">
                <a:latin typeface="Calibri (Body)"/>
                <a:ea typeface="MS PGothic" pitchFamily="34" charset="-128"/>
                <a:cs typeface="+mn-cs"/>
              </a:rPr>
              <a:t> </a:t>
            </a:r>
            <a:endParaRPr lang="en-GB" sz="35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22764268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1" cy="5703435"/>
          </a:xfrm>
          <a:prstGeom prst="rect">
            <a:avLst/>
          </a:prstGeom>
        </p:spPr>
      </p:pic>
      <p:sp>
        <p:nvSpPr>
          <p:cNvPr id="6" name="Title 7"/>
          <p:cNvSpPr txBox="1">
            <a:spLocks/>
          </p:cNvSpPr>
          <p:nvPr/>
        </p:nvSpPr>
        <p:spPr>
          <a:xfrm>
            <a:off x="0" y="-22820"/>
            <a:ext cx="4572001" cy="1080000"/>
          </a:xfrm>
          <a:prstGeom prst="rect">
            <a:avLst/>
          </a:prstGeom>
          <a:blipFill>
            <a:blip r:embed="rId4"/>
            <a:srcRect/>
            <a:stretch>
              <a:fillRect l="-100000" r="1"/>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sz="3000" cap="none" dirty="0">
                <a:latin typeface="Calibri (Body)"/>
                <a:ea typeface="MS PGothic" pitchFamily="34" charset="-128"/>
                <a:cs typeface="+mn-cs"/>
              </a:rPr>
              <a:t>Trajectory</a:t>
            </a:r>
          </a:p>
          <a:p>
            <a:pPr lvl="0" eaLnBrk="1" hangingPunct="1"/>
            <a:r>
              <a:rPr lang="en-GB" sz="3000" cap="none" dirty="0">
                <a:latin typeface="Calibri (Body)"/>
                <a:ea typeface="MS PGothic" pitchFamily="34" charset="-128"/>
                <a:cs typeface="+mn-cs"/>
              </a:rPr>
              <a:t>  Analysis</a:t>
            </a:r>
          </a:p>
        </p:txBody>
      </p:sp>
    </p:spTree>
    <p:extLst>
      <p:ext uri="{BB962C8B-B14F-4D97-AF65-F5344CB8AC3E}">
        <p14:creationId xmlns:p14="http://schemas.microsoft.com/office/powerpoint/2010/main" val="2579638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448112"/>
            <a:ext cx="8424935" cy="2677656"/>
          </a:xfrm>
          <a:prstGeom prst="rect">
            <a:avLst/>
          </a:prstGeom>
        </p:spPr>
        <p:txBody>
          <a:bodyPr wrap="square">
            <a:spAutoFit/>
          </a:bodyPr>
          <a:lstStyle/>
          <a:p>
            <a:r>
              <a:rPr lang="en-GB" sz="2800" dirty="0">
                <a:latin typeface="+mj-lt"/>
              </a:rPr>
              <a:t>Can be viewed as a service to</a:t>
            </a:r>
          </a:p>
          <a:p>
            <a:pPr marL="342900" indent="-342900">
              <a:buFont typeface="Arial" panose="020B0604020202020204" pitchFamily="34" charset="0"/>
              <a:buChar char="•"/>
            </a:pPr>
            <a:r>
              <a:rPr lang="en-GB" sz="2800" b="1" dirty="0">
                <a:latin typeface="+mj-lt"/>
              </a:rPr>
              <a:t>Game Developers </a:t>
            </a:r>
            <a:r>
              <a:rPr lang="en-GB" sz="2800" dirty="0">
                <a:latin typeface="+mj-lt"/>
              </a:rPr>
              <a:t>(publishers, designers, programmers etc.)</a:t>
            </a:r>
          </a:p>
          <a:p>
            <a:pPr marL="342900" indent="-342900">
              <a:buFont typeface="Arial" panose="020B0604020202020204" pitchFamily="34" charset="0"/>
              <a:buChar char="•"/>
            </a:pPr>
            <a:r>
              <a:rPr lang="en-GB" sz="2800" b="1" dirty="0">
                <a:latin typeface="+mj-lt"/>
              </a:rPr>
              <a:t>Third Parties </a:t>
            </a:r>
            <a:r>
              <a:rPr lang="en-GB" sz="2800" dirty="0">
                <a:latin typeface="+mj-lt"/>
              </a:rPr>
              <a:t>(recommendation systems, adverts, etc.)</a:t>
            </a:r>
          </a:p>
          <a:p>
            <a:pPr marL="342900" indent="-342900">
              <a:buFont typeface="Arial" panose="020B0604020202020204" pitchFamily="34" charset="0"/>
              <a:buChar char="•"/>
            </a:pPr>
            <a:r>
              <a:rPr lang="en-GB" sz="2800" b="1" dirty="0">
                <a:latin typeface="+mj-lt"/>
              </a:rPr>
              <a:t>Players </a:t>
            </a:r>
            <a:r>
              <a:rPr lang="en-GB" sz="2800" dirty="0">
                <a:latin typeface="+mj-lt"/>
              </a:rPr>
              <a:t>(own performance, tailored challenges, game aids, etc.) </a:t>
            </a:r>
          </a:p>
        </p:txBody>
      </p:sp>
      <p:sp>
        <p:nvSpPr>
          <p:cNvPr id="7" name="Rectangle 3"/>
          <p:cNvSpPr txBox="1">
            <a:spLocks noChangeArrowheads="1"/>
          </p:cNvSpPr>
          <p:nvPr/>
        </p:nvSpPr>
        <p:spPr bwMode="auto">
          <a:xfrm>
            <a:off x="467545" y="5089748"/>
            <a:ext cx="8136904"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GB" altLang="en-US" sz="1600" dirty="0"/>
              <a:t>Ben </a:t>
            </a:r>
            <a:r>
              <a:rPr lang="en-GB" altLang="en-US" sz="1600" dirty="0" err="1"/>
              <a:t>Medler</a:t>
            </a:r>
            <a:r>
              <a:rPr lang="en-GB" altLang="en-US" sz="1600" dirty="0"/>
              <a:t>. </a:t>
            </a:r>
            <a:r>
              <a:rPr lang="en-GB" altLang="en-US" sz="1600" b="1" dirty="0"/>
              <a:t>Visual Game Analytics</a:t>
            </a:r>
            <a:r>
              <a:rPr lang="en-GB" altLang="en-US" sz="1600" dirty="0"/>
              <a:t>, in El-Nasr et al (Eds.) </a:t>
            </a:r>
            <a:r>
              <a:rPr lang="en-GB" altLang="en-US" sz="1600" i="1" dirty="0"/>
              <a:t>Game Analytics: Maximizing the value of Player Data.</a:t>
            </a:r>
            <a:endParaRPr lang="en-US" altLang="en-US" sz="1600" i="1" dirty="0"/>
          </a:p>
        </p:txBody>
      </p:sp>
      <p:sp>
        <p:nvSpPr>
          <p:cNvPr id="8" name="Title 7"/>
          <p:cNvSpPr txBox="1">
            <a:spLocks/>
          </p:cNvSpPr>
          <p:nvPr/>
        </p:nvSpPr>
        <p:spPr>
          <a:xfrm>
            <a:off x="0" y="-22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sz="3500" cap="none" dirty="0">
                <a:latin typeface="Calibri (Body)"/>
                <a:ea typeface="MS PGothic" pitchFamily="34" charset="-128"/>
                <a:cs typeface="+mn-cs"/>
              </a:rPr>
              <a:t>Game Analytics as a Service</a:t>
            </a:r>
            <a:endParaRPr lang="en-GB" sz="35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3946995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86"/>
          <p:cNvSpPr txBox="1">
            <a:spLocks/>
          </p:cNvSpPr>
          <p:nvPr/>
        </p:nvSpPr>
        <p:spPr bwMode="auto">
          <a:xfrm>
            <a:off x="467544" y="1391080"/>
            <a:ext cx="3926831" cy="233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GB" sz="2200" dirty="0"/>
              <a:t>Tracking data in games is a common practice</a:t>
            </a:r>
          </a:p>
          <a:p>
            <a:pPr>
              <a:buFont typeface="Arial" panose="020B0604020202020204" pitchFamily="34" charset="0"/>
              <a:buChar char="•"/>
            </a:pPr>
            <a:r>
              <a:rPr lang="en-GB" sz="2200" dirty="0"/>
              <a:t>The amount of data is usually huge</a:t>
            </a:r>
          </a:p>
        </p:txBody>
      </p:sp>
      <p:pic>
        <p:nvPicPr>
          <p:cNvPr id="6" name="citation-notes.jpg"/>
          <p:cNvPicPr>
            <a:picLocks noChangeAspect="1"/>
          </p:cNvPicPr>
          <p:nvPr/>
        </p:nvPicPr>
        <p:blipFill>
          <a:blip r:embed="rId3"/>
          <a:stretch>
            <a:fillRect/>
          </a:stretch>
        </p:blipFill>
        <p:spPr>
          <a:xfrm>
            <a:off x="4682758" y="1201316"/>
            <a:ext cx="4285979" cy="3128045"/>
          </a:xfrm>
          <a:prstGeom prst="rect">
            <a:avLst/>
          </a:prstGeom>
          <a:ln w="25400" cap="sq">
            <a:solidFill>
              <a:srgbClr val="000000"/>
            </a:solidFill>
            <a:miter/>
          </a:ln>
        </p:spPr>
      </p:pic>
      <p:sp>
        <p:nvSpPr>
          <p:cNvPr id="7" name="Shape 188"/>
          <p:cNvSpPr/>
          <p:nvPr/>
        </p:nvSpPr>
        <p:spPr>
          <a:xfrm>
            <a:off x="467545" y="2697192"/>
            <a:ext cx="3557430" cy="1384444"/>
          </a:xfrm>
          <a:prstGeom prst="rect">
            <a:avLst/>
          </a:prstGeom>
          <a:ln w="12700">
            <a:miter lim="400000"/>
          </a:ln>
          <a:extLst>
            <a:ext uri="{C572A759-6A51-4108-AA02-DFA0A04FC94B}">
              <ma14:wrappingTextBoxFlag xmlns:ma14="http://schemas.microsoft.com/office/mac/drawingml/2011/main" xmlns="" val="1"/>
            </a:ext>
          </a:extLst>
        </p:spPr>
        <p:txBody>
          <a:bodyPr lIns="29766" tIns="29766" rIns="29766" bIns="29766">
            <a:noAutofit/>
          </a:bodyPr>
          <a:lstStyle/>
          <a:p>
            <a:pPr marL="342900" indent="-342900">
              <a:lnSpc>
                <a:spcPct val="120000"/>
              </a:lnSpc>
              <a:buSzPct val="100000"/>
              <a:buFont typeface="Arial" panose="020B0604020202020204" pitchFamily="34" charset="0"/>
              <a:buChar char="•"/>
              <a:defRPr>
                <a:latin typeface="Helvetica"/>
                <a:ea typeface="Helvetica"/>
                <a:cs typeface="Helvetica"/>
                <a:sym typeface="Helvetica"/>
              </a:defRPr>
            </a:pPr>
            <a:r>
              <a:rPr sz="2200" dirty="0">
                <a:latin typeface="+mn-lt"/>
              </a:rPr>
              <a:t>One does not simply spot patterns in the data</a:t>
            </a:r>
            <a:endParaRPr lang="en-GB" sz="2200" dirty="0">
              <a:latin typeface="+mn-lt"/>
            </a:endParaRPr>
          </a:p>
          <a:p>
            <a:pPr marL="342900" indent="-342900">
              <a:lnSpc>
                <a:spcPct val="120000"/>
              </a:lnSpc>
              <a:buSzPct val="100000"/>
              <a:buFont typeface="Arial" panose="020B0604020202020204" pitchFamily="34" charset="0"/>
              <a:buChar char="•"/>
              <a:defRPr>
                <a:latin typeface="Helvetica"/>
                <a:ea typeface="Helvetica"/>
                <a:cs typeface="Helvetica"/>
                <a:sym typeface="Helvetica"/>
              </a:defRPr>
            </a:pPr>
            <a:r>
              <a:rPr sz="2200" dirty="0">
                <a:latin typeface="+mn-lt"/>
              </a:rPr>
              <a:t>Data mining provides methods for finding </a:t>
            </a:r>
            <a:r>
              <a:rPr sz="2200" b="1" dirty="0">
                <a:latin typeface="+mn-lt"/>
              </a:rPr>
              <a:t>regularities</a:t>
            </a:r>
            <a:r>
              <a:rPr sz="2200" dirty="0">
                <a:latin typeface="+mn-lt"/>
              </a:rPr>
              <a:t> and </a:t>
            </a:r>
            <a:r>
              <a:rPr sz="2200" b="1" dirty="0">
                <a:latin typeface="+mn-lt"/>
              </a:rPr>
              <a:t>anomalies</a:t>
            </a:r>
          </a:p>
        </p:txBody>
      </p:sp>
      <p:sp>
        <p:nvSpPr>
          <p:cNvPr id="2" name="Rectangle 1"/>
          <p:cNvSpPr/>
          <p:nvPr/>
        </p:nvSpPr>
        <p:spPr>
          <a:xfrm>
            <a:off x="467545" y="4865013"/>
            <a:ext cx="8501192" cy="584775"/>
          </a:xfrm>
          <a:prstGeom prst="rect">
            <a:avLst/>
          </a:prstGeom>
        </p:spPr>
        <p:txBody>
          <a:bodyPr wrap="square">
            <a:spAutoFit/>
          </a:bodyPr>
          <a:lstStyle/>
          <a:p>
            <a:r>
              <a:rPr lang="en-GB" sz="1600" dirty="0" err="1">
                <a:solidFill>
                  <a:srgbClr val="222222"/>
                </a:solidFill>
                <a:latin typeface="+mj-lt"/>
              </a:rPr>
              <a:t>Drachen</a:t>
            </a:r>
            <a:r>
              <a:rPr lang="en-GB" sz="1600" dirty="0">
                <a:solidFill>
                  <a:srgbClr val="222222"/>
                </a:solidFill>
                <a:latin typeface="+mj-lt"/>
              </a:rPr>
              <a:t>, Anders, Christian </a:t>
            </a:r>
            <a:r>
              <a:rPr lang="en-GB" sz="1600" dirty="0" err="1">
                <a:solidFill>
                  <a:srgbClr val="222222"/>
                </a:solidFill>
                <a:latin typeface="+mj-lt"/>
              </a:rPr>
              <a:t>Thurau</a:t>
            </a:r>
            <a:r>
              <a:rPr lang="en-GB" sz="1600" dirty="0">
                <a:solidFill>
                  <a:srgbClr val="222222"/>
                </a:solidFill>
                <a:latin typeface="+mj-lt"/>
              </a:rPr>
              <a:t>, Julian </a:t>
            </a:r>
            <a:r>
              <a:rPr lang="en-GB" sz="1600" dirty="0" err="1">
                <a:solidFill>
                  <a:srgbClr val="222222"/>
                </a:solidFill>
                <a:latin typeface="+mj-lt"/>
              </a:rPr>
              <a:t>Togelius</a:t>
            </a:r>
            <a:r>
              <a:rPr lang="en-GB" sz="1600" dirty="0">
                <a:solidFill>
                  <a:srgbClr val="222222"/>
                </a:solidFill>
                <a:latin typeface="+mj-lt"/>
              </a:rPr>
              <a:t>, Georgios N. </a:t>
            </a:r>
            <a:r>
              <a:rPr lang="en-GB" sz="1600" dirty="0" err="1">
                <a:solidFill>
                  <a:srgbClr val="222222"/>
                </a:solidFill>
                <a:latin typeface="+mj-lt"/>
              </a:rPr>
              <a:t>Yannakakis</a:t>
            </a:r>
            <a:r>
              <a:rPr lang="en-GB" sz="1600" dirty="0">
                <a:solidFill>
                  <a:srgbClr val="222222"/>
                </a:solidFill>
                <a:latin typeface="+mj-lt"/>
              </a:rPr>
              <a:t>, and Christian </a:t>
            </a:r>
            <a:r>
              <a:rPr lang="en-GB" sz="1600" dirty="0" err="1">
                <a:solidFill>
                  <a:srgbClr val="222222"/>
                </a:solidFill>
                <a:latin typeface="+mj-lt"/>
              </a:rPr>
              <a:t>Bauckhage</a:t>
            </a:r>
            <a:r>
              <a:rPr lang="en-GB" sz="1600" dirty="0">
                <a:solidFill>
                  <a:srgbClr val="222222"/>
                </a:solidFill>
                <a:latin typeface="+mj-lt"/>
              </a:rPr>
              <a:t>. "</a:t>
            </a:r>
            <a:r>
              <a:rPr lang="en-GB" sz="1600" b="1" dirty="0">
                <a:solidFill>
                  <a:srgbClr val="222222"/>
                </a:solidFill>
                <a:latin typeface="+mj-lt"/>
              </a:rPr>
              <a:t>Game data mining</a:t>
            </a:r>
            <a:r>
              <a:rPr lang="en-GB" sz="1600" dirty="0">
                <a:solidFill>
                  <a:srgbClr val="222222"/>
                </a:solidFill>
                <a:latin typeface="+mj-lt"/>
              </a:rPr>
              <a:t>." In </a:t>
            </a:r>
            <a:r>
              <a:rPr lang="en-GB" sz="1600" i="1" dirty="0">
                <a:solidFill>
                  <a:srgbClr val="222222"/>
                </a:solidFill>
                <a:latin typeface="+mj-lt"/>
              </a:rPr>
              <a:t>Game analytics</a:t>
            </a:r>
            <a:r>
              <a:rPr lang="en-GB" sz="1600" dirty="0">
                <a:solidFill>
                  <a:srgbClr val="222222"/>
                </a:solidFill>
                <a:latin typeface="+mj-lt"/>
              </a:rPr>
              <a:t>, pp. 205-253. Springer, London, 2013.</a:t>
            </a:r>
            <a:endParaRPr lang="en-GB" sz="1600" dirty="0">
              <a:latin typeface="+mj-lt"/>
            </a:endParaRPr>
          </a:p>
        </p:txBody>
      </p:sp>
      <p:sp>
        <p:nvSpPr>
          <p:cNvPr id="9"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sz="3500" cap="none" dirty="0">
                <a:latin typeface="Calibri (Body)"/>
                <a:ea typeface="MS PGothic" pitchFamily="34" charset="-128"/>
                <a:cs typeface="+mn-cs"/>
              </a:rPr>
              <a:t>Mining Data in Games</a:t>
            </a:r>
            <a:endParaRPr lang="en-GB" sz="35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290132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a:xfrm>
            <a:off x="3545" y="4635000"/>
            <a:ext cx="9144001" cy="1080000"/>
          </a:xfrm>
          <a:blipFill>
            <a:blip r:embed="rId3"/>
            <a:stretch>
              <a:fillRect/>
            </a:stretch>
          </a:blipFill>
        </p:spPr>
        <p:txBody>
          <a:bodyPr anchor="ctr" anchorCtr="0"/>
          <a:lstStyle/>
          <a:p>
            <a:r>
              <a:rPr lang="en-GB" sz="4500" cap="none" dirty="0">
                <a:latin typeface="+mn-lt"/>
              </a:rPr>
              <a:t>Why Model Players?</a:t>
            </a:r>
            <a:endParaRPr lang="en-GB" sz="4500" b="1" cap="none" dirty="0">
              <a:solidFill>
                <a:srgbClr val="FFC000"/>
              </a:solidFill>
              <a:latin typeface="+mn-lt"/>
            </a:endParaRPr>
          </a:p>
        </p:txBody>
      </p:sp>
    </p:spTree>
    <p:extLst>
      <p:ext uri="{BB962C8B-B14F-4D97-AF65-F5344CB8AC3E}">
        <p14:creationId xmlns:p14="http://schemas.microsoft.com/office/powerpoint/2010/main" val="1886332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txBox="1">
            <a:spLocks/>
          </p:cNvSpPr>
          <p:nvPr/>
        </p:nvSpPr>
        <p:spPr bwMode="auto">
          <a:xfrm>
            <a:off x="467544" y="1379195"/>
            <a:ext cx="8208912"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buFontTx/>
              <a:buChar char="•"/>
            </a:pPr>
            <a:r>
              <a:rPr lang="en-US" sz="3000" dirty="0">
                <a:latin typeface="Calibri" pitchFamily="34" charset="0"/>
                <a:sym typeface="Wingdings" pitchFamily="2" charset="2"/>
              </a:rPr>
              <a:t>Supplementary approach to traditional testing</a:t>
            </a:r>
            <a:endParaRPr lang="en-GB" sz="3000" dirty="0">
              <a:latin typeface="Calibri" pitchFamily="34" charset="0"/>
            </a:endParaRPr>
          </a:p>
          <a:p>
            <a:pPr>
              <a:buFontTx/>
              <a:buChar char="•"/>
            </a:pPr>
            <a:r>
              <a:rPr lang="en-US" sz="3000" dirty="0">
                <a:latin typeface="Calibri" pitchFamily="34" charset="0"/>
                <a:sym typeface="Wingdings" pitchFamily="2" charset="2"/>
              </a:rPr>
              <a:t>Imitate human playing styles</a:t>
            </a:r>
          </a:p>
          <a:p>
            <a:pPr>
              <a:buFontTx/>
              <a:buChar char="•"/>
            </a:pPr>
            <a:r>
              <a:rPr lang="en-US" sz="3000" dirty="0">
                <a:latin typeface="Calibri" pitchFamily="34" charset="0"/>
                <a:sym typeface="Wingdings" pitchFamily="2" charset="2"/>
              </a:rPr>
              <a:t>Identify player profiles </a:t>
            </a:r>
          </a:p>
          <a:p>
            <a:pPr>
              <a:buFontTx/>
              <a:buChar char="•"/>
            </a:pPr>
            <a:r>
              <a:rPr lang="en-GB" sz="3000" dirty="0">
                <a:latin typeface="Calibri" pitchFamily="34" charset="0"/>
              </a:rPr>
              <a:t>Spot cheating</a:t>
            </a:r>
          </a:p>
          <a:p>
            <a:pPr>
              <a:buFontTx/>
              <a:buChar char="•"/>
            </a:pPr>
            <a:r>
              <a:rPr lang="en-GB" sz="3000" dirty="0">
                <a:latin typeface="Calibri" pitchFamily="34" charset="0"/>
              </a:rPr>
              <a:t>Spot game design flaws (e.g. “sweet spots” and frustrating sections)</a:t>
            </a:r>
          </a:p>
        </p:txBody>
      </p:sp>
      <p:sp>
        <p:nvSpPr>
          <p:cNvPr id="4" name="Title 7"/>
          <p:cNvSpPr txBox="1">
            <a:spLocks/>
          </p:cNvSpPr>
          <p:nvPr/>
        </p:nvSpPr>
        <p:spPr>
          <a:xfrm>
            <a:off x="0" y="-22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sz="3000" cap="none" dirty="0">
                <a:latin typeface="Calibri (Body)"/>
                <a:ea typeface="MS PGothic" pitchFamily="34" charset="-128"/>
                <a:cs typeface="+mn-cs"/>
              </a:rPr>
              <a:t>Game Data Mining: </a:t>
            </a:r>
          </a:p>
          <a:p>
            <a:pPr lvl="0" eaLnBrk="1" hangingPunct="1"/>
            <a:r>
              <a:rPr lang="en-GB" sz="3000" cap="none" dirty="0">
                <a:latin typeface="Calibri (Body)"/>
                <a:ea typeface="MS PGothic" pitchFamily="34" charset="-128"/>
                <a:cs typeface="+mn-cs"/>
              </a:rPr>
              <a:t> What can it do for you?</a:t>
            </a:r>
            <a:endParaRPr lang="en-GB" sz="30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289458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539553" y="1357333"/>
            <a:ext cx="8064896"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a:buFontTx/>
              <a:buChar char="•"/>
            </a:pPr>
            <a:r>
              <a:rPr lang="en-GB" sz="3000" dirty="0">
                <a:latin typeface="+mj-lt"/>
              </a:rPr>
              <a:t>Tell you when and why players stop playing</a:t>
            </a:r>
          </a:p>
          <a:p>
            <a:pPr>
              <a:buFontTx/>
              <a:buChar char="•"/>
            </a:pPr>
            <a:r>
              <a:rPr lang="en-GB" sz="3000" dirty="0">
                <a:latin typeface="+mj-lt"/>
              </a:rPr>
              <a:t>Enable player-driven adaptive games</a:t>
            </a:r>
          </a:p>
          <a:p>
            <a:pPr>
              <a:buFontTx/>
              <a:buChar char="•"/>
            </a:pPr>
            <a:r>
              <a:rPr lang="en-GB" sz="3000" dirty="0">
                <a:latin typeface="+mj-lt"/>
              </a:rPr>
              <a:t>Overall, help you make better games</a:t>
            </a:r>
          </a:p>
          <a:p>
            <a:pPr lvl="1">
              <a:buFont typeface="Calibri" pitchFamily="34" charset="0"/>
              <a:buChar char="—"/>
            </a:pPr>
            <a:r>
              <a:rPr lang="en-GB" sz="2600" dirty="0">
                <a:latin typeface="+mj-lt"/>
              </a:rPr>
              <a:t>Project management</a:t>
            </a:r>
          </a:p>
          <a:p>
            <a:pPr lvl="1">
              <a:buFont typeface="Calibri" pitchFamily="34" charset="0"/>
              <a:buChar char="—"/>
            </a:pPr>
            <a:r>
              <a:rPr lang="en-GB" sz="2600" dirty="0">
                <a:latin typeface="+mj-lt"/>
              </a:rPr>
              <a:t>Marketing</a:t>
            </a:r>
          </a:p>
          <a:p>
            <a:pPr lvl="1">
              <a:buFont typeface="Calibri" pitchFamily="34" charset="0"/>
              <a:buChar char="—"/>
            </a:pPr>
            <a:r>
              <a:rPr lang="en-GB" sz="2600" dirty="0">
                <a:latin typeface="+mj-lt"/>
              </a:rPr>
              <a:t>Customer care</a:t>
            </a:r>
            <a:endParaRPr lang="el-GR" sz="2600" dirty="0">
              <a:latin typeface="+mj-lt"/>
            </a:endParaRPr>
          </a:p>
          <a:p>
            <a:pPr marL="0" indent="0"/>
            <a:endParaRPr lang="en-GB" sz="3000" dirty="0">
              <a:latin typeface="+mj-lt"/>
            </a:endParaRPr>
          </a:p>
        </p:txBody>
      </p:sp>
      <p:sp>
        <p:nvSpPr>
          <p:cNvPr id="5" name="Title 7"/>
          <p:cNvSpPr txBox="1">
            <a:spLocks/>
          </p:cNvSpPr>
          <p:nvPr/>
        </p:nvSpPr>
        <p:spPr>
          <a:xfrm>
            <a:off x="0" y="-22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sz="3000" cap="none" dirty="0">
                <a:latin typeface="Calibri (Body)"/>
                <a:ea typeface="MS PGothic" pitchFamily="34" charset="-128"/>
                <a:cs typeface="+mn-cs"/>
              </a:rPr>
              <a:t>Game Data Mining: </a:t>
            </a:r>
          </a:p>
          <a:p>
            <a:pPr lvl="0" eaLnBrk="1" hangingPunct="1"/>
            <a:r>
              <a:rPr lang="en-GB" sz="3000" cap="none" dirty="0">
                <a:latin typeface="Calibri (Body)"/>
                <a:ea typeface="MS PGothic" pitchFamily="34" charset="-128"/>
                <a:cs typeface="+mn-cs"/>
              </a:rPr>
              <a:t> What can it do for you?</a:t>
            </a:r>
            <a:endParaRPr lang="en-GB" sz="30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42896040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16"/>
          <p:cNvSpPr txBox="1">
            <a:spLocks/>
          </p:cNvSpPr>
          <p:nvPr/>
        </p:nvSpPr>
        <p:spPr bwMode="auto">
          <a:xfrm>
            <a:off x="395537" y="1201316"/>
            <a:ext cx="8568952" cy="399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267873">
              <a:spcBef>
                <a:spcPts val="703"/>
              </a:spcBef>
              <a:buSzPct val="75000"/>
              <a:tabLst>
                <a:tab pos="81850" algn="l"/>
                <a:tab pos="267873" algn="l"/>
              </a:tabLst>
            </a:pPr>
            <a:r>
              <a:rPr lang="en-GB" sz="2800" dirty="0"/>
              <a:t>A few examples</a:t>
            </a:r>
          </a:p>
          <a:p>
            <a:pPr defTabSz="267873">
              <a:spcBef>
                <a:spcPts val="703"/>
              </a:spcBef>
              <a:buSzPct val="75000"/>
              <a:buFont typeface="Arial" panose="020B0604020202020204" pitchFamily="34" charset="0"/>
              <a:buChar char="•"/>
              <a:tabLst>
                <a:tab pos="81850" algn="l"/>
                <a:tab pos="267873" algn="l"/>
              </a:tabLst>
            </a:pPr>
            <a:r>
              <a:rPr lang="en-GB" sz="2500" dirty="0"/>
              <a:t>Find weak spots in the design of game</a:t>
            </a:r>
          </a:p>
          <a:p>
            <a:pPr defTabSz="267873">
              <a:spcBef>
                <a:spcPts val="703"/>
              </a:spcBef>
              <a:buSzPct val="75000"/>
              <a:buFont typeface="Arial" panose="020B0604020202020204" pitchFamily="34" charset="0"/>
              <a:buChar char="•"/>
              <a:tabLst>
                <a:tab pos="81850" algn="l"/>
                <a:tab pos="267873" algn="l"/>
              </a:tabLst>
            </a:pPr>
            <a:r>
              <a:rPr lang="en-GB" sz="2500" dirty="0"/>
              <a:t>Which assets that are not getting used</a:t>
            </a:r>
          </a:p>
          <a:p>
            <a:pPr defTabSz="267873">
              <a:spcBef>
                <a:spcPts val="703"/>
              </a:spcBef>
              <a:buSzPct val="75000"/>
              <a:buFont typeface="Arial" panose="020B0604020202020204" pitchFamily="34" charset="0"/>
              <a:buChar char="•"/>
              <a:tabLst>
                <a:tab pos="81850" algn="l"/>
                <a:tab pos="267873" algn="l"/>
              </a:tabLst>
            </a:pPr>
            <a:r>
              <a:rPr lang="en-GB" sz="2500" dirty="0"/>
              <a:t>Figure out how players spend their time when playing</a:t>
            </a:r>
          </a:p>
          <a:p>
            <a:pPr defTabSz="267873">
              <a:spcBef>
                <a:spcPts val="703"/>
              </a:spcBef>
              <a:buSzPct val="75000"/>
              <a:buFont typeface="Arial" panose="020B0604020202020204" pitchFamily="34" charset="0"/>
              <a:buChar char="•"/>
              <a:tabLst>
                <a:tab pos="81850" algn="l"/>
                <a:tab pos="267873" algn="l"/>
              </a:tabLst>
            </a:pPr>
            <a:r>
              <a:rPr lang="en-GB" sz="2500" dirty="0"/>
              <a:t>Predict when they will stop playing</a:t>
            </a:r>
          </a:p>
          <a:p>
            <a:pPr defTabSz="267873">
              <a:spcBef>
                <a:spcPts val="703"/>
              </a:spcBef>
              <a:buSzPct val="75000"/>
              <a:buFont typeface="Arial" panose="020B0604020202020204" pitchFamily="34" charset="0"/>
              <a:buChar char="•"/>
              <a:tabLst>
                <a:tab pos="81850" algn="l"/>
                <a:tab pos="267873" algn="l"/>
              </a:tabLst>
            </a:pPr>
            <a:r>
              <a:rPr lang="en-GB" sz="2500" dirty="0"/>
              <a:t>Predict what they will do while playing</a:t>
            </a:r>
          </a:p>
          <a:p>
            <a:pPr defTabSz="267873">
              <a:spcBef>
                <a:spcPts val="703"/>
              </a:spcBef>
              <a:buSzPct val="75000"/>
              <a:buFont typeface="Arial" panose="020B0604020202020204" pitchFamily="34" charset="0"/>
              <a:buChar char="•"/>
              <a:tabLst>
                <a:tab pos="81850" algn="l"/>
                <a:tab pos="267873" algn="l"/>
              </a:tabLst>
            </a:pPr>
            <a:r>
              <a:rPr lang="en-GB" sz="2500" dirty="0"/>
              <a:t>Discover gold farmers in an MMORPGs</a:t>
            </a:r>
          </a:p>
          <a:p>
            <a:pPr defTabSz="267873">
              <a:spcBef>
                <a:spcPts val="703"/>
              </a:spcBef>
              <a:buSzPct val="75000"/>
              <a:buFont typeface="Arial" panose="020B0604020202020204" pitchFamily="34" charset="0"/>
              <a:buChar char="•"/>
              <a:tabLst>
                <a:tab pos="81850" algn="l"/>
                <a:tab pos="267873" algn="l"/>
              </a:tabLst>
            </a:pPr>
            <a:r>
              <a:rPr lang="en-GB" sz="2500" dirty="0"/>
              <a:t>Explore and use of social grouping</a:t>
            </a:r>
          </a:p>
          <a:p>
            <a:pPr defTabSz="267873">
              <a:spcBef>
                <a:spcPts val="703"/>
              </a:spcBef>
              <a:buSzPct val="75000"/>
              <a:buFont typeface="Arial" panose="020B0604020202020204" pitchFamily="34" charset="0"/>
              <a:buChar char="•"/>
              <a:tabLst>
                <a:tab pos="81850" algn="l"/>
                <a:tab pos="267873" algn="l"/>
              </a:tabLst>
            </a:pPr>
            <a:r>
              <a:rPr lang="en-GB" sz="2500" dirty="0"/>
              <a:t>Figure out how to convert non-paying to paying users</a:t>
            </a:r>
          </a:p>
        </p:txBody>
      </p:sp>
      <p:sp>
        <p:nvSpPr>
          <p:cNvPr id="5" name="Title 7"/>
          <p:cNvSpPr txBox="1">
            <a:spLocks/>
          </p:cNvSpPr>
          <p:nvPr/>
        </p:nvSpPr>
        <p:spPr>
          <a:xfrm>
            <a:off x="0" y="-22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sz="3000" cap="none" dirty="0">
                <a:latin typeface="Calibri (Body)"/>
                <a:ea typeface="MS PGothic" pitchFamily="34" charset="-128"/>
                <a:cs typeface="+mn-cs"/>
              </a:rPr>
              <a:t>Game Data Mining: </a:t>
            </a:r>
          </a:p>
          <a:p>
            <a:pPr lvl="0" eaLnBrk="1" hangingPunct="1"/>
            <a:r>
              <a:rPr lang="en-GB" sz="3000" cap="none" dirty="0">
                <a:latin typeface="Calibri (Body)"/>
                <a:ea typeface="MS PGothic" pitchFamily="34" charset="-128"/>
                <a:cs typeface="+mn-cs"/>
              </a:rPr>
              <a:t> What can it do for you?</a:t>
            </a:r>
            <a:endParaRPr lang="en-GB" sz="30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401823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722CA-1413-F887-9B23-6E394CB0F894}"/>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DEA428A4-906A-9C45-9709-54D0F2C63F70}"/>
              </a:ext>
            </a:extLst>
          </p:cNvPr>
          <p:cNvSpPr txBox="1">
            <a:spLocks/>
          </p:cNvSpPr>
          <p:nvPr/>
        </p:nvSpPr>
        <p:spPr>
          <a:xfrm>
            <a:off x="0" y="4656196"/>
            <a:ext cx="9159713"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a:ea typeface="MS PGothic" pitchFamily="34" charset="-128"/>
              </a:rPr>
              <a:t> </a:t>
            </a:r>
            <a:r>
              <a:rPr lang="en-GB" sz="4000" cap="none" dirty="0">
                <a:solidFill>
                  <a:prstClr val="white"/>
                </a:solidFill>
                <a:latin typeface="Calibri"/>
                <a:ea typeface="MS PGothic" pitchFamily="34" charset="-128"/>
              </a:rPr>
              <a:t>Hybrids</a:t>
            </a:r>
            <a:endParaRPr kumimoji="0" lang="en-GB" sz="40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spTree>
    <p:extLst>
      <p:ext uri="{BB962C8B-B14F-4D97-AF65-F5344CB8AC3E}">
        <p14:creationId xmlns:p14="http://schemas.microsoft.com/office/powerpoint/2010/main" val="1356784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p:cNvSpPr>
          <p:nvPr/>
        </p:nvSpPr>
        <p:spPr bwMode="auto">
          <a:xfrm>
            <a:off x="251520" y="1334864"/>
            <a:ext cx="8568951"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Tx/>
              <a:buChar char="•"/>
            </a:pPr>
            <a:r>
              <a:rPr lang="en-GB" b="1" dirty="0"/>
              <a:t>Model-based</a:t>
            </a:r>
            <a:r>
              <a:rPr lang="en-GB" dirty="0"/>
              <a:t> (theory-driven):  </a:t>
            </a:r>
          </a:p>
          <a:p>
            <a:pPr lvl="1">
              <a:lnSpc>
                <a:spcPct val="90000"/>
              </a:lnSpc>
              <a:buFontTx/>
              <a:buChar char="•"/>
            </a:pPr>
            <a:r>
              <a:rPr lang="en-GB" sz="2200" dirty="0"/>
              <a:t>The majority of models have not been tested on or derived from interactive media	</a:t>
            </a:r>
          </a:p>
          <a:p>
            <a:pPr lvl="1">
              <a:lnSpc>
                <a:spcPct val="90000"/>
              </a:lnSpc>
              <a:buFontTx/>
              <a:buChar char="•"/>
            </a:pPr>
            <a:r>
              <a:rPr lang="en-US" sz="2200" dirty="0"/>
              <a:t>Models are not cross-validated (they should be!)</a:t>
            </a:r>
          </a:p>
          <a:p>
            <a:pPr lvl="1">
              <a:lnSpc>
                <a:spcPct val="90000"/>
              </a:lnSpc>
              <a:buFontTx/>
              <a:buChar char="•"/>
            </a:pPr>
            <a:r>
              <a:rPr lang="en-GB" sz="2200" dirty="0"/>
              <a:t>Agent-based models (OCC, BDI) – rather limited to agent-based interaction (it’s limited in games)</a:t>
            </a:r>
            <a:endParaRPr lang="en-US" sz="2200" dirty="0"/>
          </a:p>
          <a:p>
            <a:pPr>
              <a:lnSpc>
                <a:spcPct val="90000"/>
              </a:lnSpc>
              <a:buFontTx/>
              <a:buChar char="•"/>
            </a:pPr>
            <a:r>
              <a:rPr lang="en-US" b="1" dirty="0"/>
              <a:t>Model-free</a:t>
            </a:r>
            <a:r>
              <a:rPr lang="en-US" dirty="0"/>
              <a:t> (data-driven):  </a:t>
            </a:r>
          </a:p>
          <a:p>
            <a:pPr lvl="1">
              <a:lnSpc>
                <a:spcPct val="90000"/>
              </a:lnSpc>
              <a:buFontTx/>
              <a:buChar char="•"/>
            </a:pPr>
            <a:r>
              <a:rPr lang="en-US" sz="2200" dirty="0"/>
              <a:t>Big data, crowdsourcing, elegant ML (e.g. deep learning / sequence mining), sensor technology</a:t>
            </a:r>
          </a:p>
          <a:p>
            <a:pPr lvl="1">
              <a:lnSpc>
                <a:spcPct val="90000"/>
              </a:lnSpc>
              <a:buFontTx/>
              <a:buChar char="•"/>
            </a:pPr>
            <a:r>
              <a:rPr lang="en-GB" sz="2200" dirty="0"/>
              <a:t>Supreme and obvious given the availability of big data and crowdsourcing</a:t>
            </a:r>
          </a:p>
          <a:p>
            <a:pPr lvl="1">
              <a:lnSpc>
                <a:spcPct val="90000"/>
              </a:lnSpc>
              <a:buFontTx/>
              <a:buChar char="•"/>
            </a:pPr>
            <a:r>
              <a:rPr lang="en-US" sz="2200" dirty="0"/>
              <a:t>Problems: quality / quantity of data</a:t>
            </a:r>
          </a:p>
          <a:p>
            <a:pPr lvl="1">
              <a:lnSpc>
                <a:spcPct val="90000"/>
              </a:lnSpc>
              <a:buFontTx/>
              <a:buChar char="•"/>
            </a:pPr>
            <a:r>
              <a:rPr lang="en-US" sz="2200" dirty="0"/>
              <a:t>Problems: garbage in – garbage out</a:t>
            </a:r>
          </a:p>
          <a:p>
            <a:endParaRPr lang="en-GB" sz="2200" dirty="0"/>
          </a:p>
        </p:txBody>
      </p:sp>
      <p:sp>
        <p:nvSpPr>
          <p:cNvPr id="4" name="Title 7"/>
          <p:cNvSpPr txBox="1">
            <a:spLocks/>
          </p:cNvSpPr>
          <p:nvPr/>
        </p:nvSpPr>
        <p:spPr>
          <a:xfrm>
            <a:off x="0" y="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cap="none" dirty="0">
                <a:solidFill>
                  <a:prstClr val="white"/>
                </a:solidFill>
              </a:rPr>
              <a:t>Player Modelling: Limitations</a:t>
            </a:r>
          </a:p>
          <a:p>
            <a:pPr lvl="0" eaLnBrk="1" hangingPunct="1"/>
            <a:r>
              <a:rPr lang="en-GB" sz="1600" cap="none" dirty="0">
                <a:solidFill>
                  <a:prstClr val="white"/>
                </a:solidFill>
              </a:rPr>
              <a:t>   </a:t>
            </a:r>
            <a:r>
              <a:rPr lang="en-GB" sz="1600" cap="none" dirty="0" err="1">
                <a:solidFill>
                  <a:prstClr val="white"/>
                </a:solidFill>
              </a:rPr>
              <a:t>Yannakakis</a:t>
            </a:r>
            <a:r>
              <a:rPr lang="en-GB" sz="1600" cap="none" dirty="0">
                <a:solidFill>
                  <a:prstClr val="white"/>
                </a:solidFill>
              </a:rPr>
              <a:t> et al., </a:t>
            </a:r>
            <a:r>
              <a:rPr lang="en-GB" sz="1600" b="1" cap="none" dirty="0">
                <a:solidFill>
                  <a:prstClr val="white"/>
                </a:solidFill>
              </a:rPr>
              <a:t>Player </a:t>
            </a:r>
            <a:r>
              <a:rPr lang="en-GB" sz="1600" b="1" cap="none" dirty="0" err="1">
                <a:solidFill>
                  <a:prstClr val="white"/>
                </a:solidFill>
              </a:rPr>
              <a:t>Modeling</a:t>
            </a:r>
            <a:r>
              <a:rPr lang="en-GB" sz="1600" cap="none" dirty="0">
                <a:solidFill>
                  <a:prstClr val="white"/>
                </a:solidFill>
              </a:rPr>
              <a:t>, in </a:t>
            </a:r>
            <a:r>
              <a:rPr lang="en-GB" sz="1600" i="1" cap="none" dirty="0" err="1">
                <a:solidFill>
                  <a:prstClr val="white"/>
                </a:solidFill>
              </a:rPr>
              <a:t>Dagstuhl</a:t>
            </a:r>
            <a:r>
              <a:rPr lang="en-GB" sz="1600" i="1" cap="none" dirty="0">
                <a:solidFill>
                  <a:prstClr val="white"/>
                </a:solidFill>
              </a:rPr>
              <a:t> Seminar on AI/CI in Games</a:t>
            </a:r>
            <a:r>
              <a:rPr lang="en-GB" sz="1600" cap="none" dirty="0">
                <a:solidFill>
                  <a:prstClr val="white"/>
                </a:solidFill>
              </a:rPr>
              <a:t>, 2013</a:t>
            </a:r>
            <a:endParaRPr lang="en-GB" sz="30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12696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11432694"/>
              </p:ext>
            </p:extLst>
          </p:nvPr>
        </p:nvGraphicFramePr>
        <p:xfrm>
          <a:off x="683568" y="1345332"/>
          <a:ext cx="7681116" cy="3809853"/>
        </p:xfrm>
        <a:graphic>
          <a:graphicData uri="http://schemas.openxmlformats.org/drawingml/2006/table">
            <a:tbl>
              <a:tblPr firstRow="1" bandRow="1">
                <a:tableStyleId>{37CE84F3-28C3-443E-9E96-99CF82512B78}</a:tableStyleId>
              </a:tblPr>
              <a:tblGrid>
                <a:gridCol w="3840558">
                  <a:extLst>
                    <a:ext uri="{9D8B030D-6E8A-4147-A177-3AD203B41FA5}">
                      <a16:colId xmlns:a16="http://schemas.microsoft.com/office/drawing/2014/main" val="20000"/>
                    </a:ext>
                  </a:extLst>
                </a:gridCol>
                <a:gridCol w="3840558">
                  <a:extLst>
                    <a:ext uri="{9D8B030D-6E8A-4147-A177-3AD203B41FA5}">
                      <a16:colId xmlns:a16="http://schemas.microsoft.com/office/drawing/2014/main" val="20001"/>
                    </a:ext>
                  </a:extLst>
                </a:gridCol>
              </a:tblGrid>
              <a:tr h="504056">
                <a:tc>
                  <a:txBody>
                    <a:bodyPr/>
                    <a:lstStyle/>
                    <a:p>
                      <a:r>
                        <a:rPr lang="en-GB" dirty="0"/>
                        <a:t>Theory (model-based)</a:t>
                      </a:r>
                    </a:p>
                  </a:txBody>
                  <a:tcPr/>
                </a:tc>
                <a:tc>
                  <a:txBody>
                    <a:bodyPr/>
                    <a:lstStyle/>
                    <a:p>
                      <a:r>
                        <a:rPr lang="en-GB" dirty="0"/>
                        <a:t>Data (model-free)</a:t>
                      </a:r>
                    </a:p>
                  </a:txBody>
                  <a:tcPr/>
                </a:tc>
                <a:extLst>
                  <a:ext uri="{0D108BD9-81ED-4DB2-BD59-A6C34878D82A}">
                    <a16:rowId xmlns:a16="http://schemas.microsoft.com/office/drawing/2014/main" val="10000"/>
                  </a:ext>
                </a:extLst>
              </a:tr>
              <a:tr h="3305797">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0001"/>
                  </a:ext>
                </a:extLst>
              </a:tr>
            </a:tbl>
          </a:graphicData>
        </a:graphic>
      </p:graphicFrame>
      <p:pic>
        <p:nvPicPr>
          <p:cNvPr id="7" name="Picture 2" descr="http://www.pbs.org/thisemotionallife/sites/default/files/imagecache/blog_large_image/blogs/Flow_Senia_Maym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129" y="1993404"/>
            <a:ext cx="1928812" cy="14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https://encrypted-tbn3.gstatic.com/images?q=tbn:ANd9GcRskmWw-chRLWTkSlbBC77TufYUuDDn056XVzs6JYt6AycdGw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911" y="1921396"/>
            <a:ext cx="1785799" cy="1152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descr="http://gamasutra.com/db_area/images/news2001/40157/rulesofpl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4559" y="2497460"/>
            <a:ext cx="1905000" cy="190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0" descr="https://encrypted-tbn1.gstatic.com/images?q=tbn:ANd9GcSHy5Na4abT9eA8fDIHGzAVD7YeYduxL9Ktv12xGz-bibpqoWu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3934" y="3259644"/>
            <a:ext cx="1875500" cy="17714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encrypted-tbn1.gstatic.com/images?q=tbn:ANd9GcQH8ANv9zFD7b_32-HRki9wUVGeMBbIJXhEM7m1VAlInvwRzT_ZW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857" y="2664043"/>
            <a:ext cx="1368152" cy="2052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2" descr="http://www.automationworld.com/sites/default/files/styles/lightbox/public/field/image/Bigdata.jpg?itok=Ll0wixe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9553" y="1921396"/>
            <a:ext cx="2415548" cy="1811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4" descr="http://www.cslu.ogi.edu/%7Ezak/cs559/classificati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9633" y="2516498"/>
            <a:ext cx="2781307" cy="16612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https://encrypted-tbn3.gstatic.com/images?q=tbn:ANd9GcSpvleu0CalOENUQZK_2MiQr_S5aNahm5MldLMfJgLtxxj4PZQnp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3569" y="2771164"/>
            <a:ext cx="2830604" cy="976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8" descr="https://fbcdn-sphotos-h-a.akamaihd.net/hphotos-ak-ash3/p480x480/547780_360795127374581_1467364690_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9793" y="3596489"/>
            <a:ext cx="1349243" cy="1349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0" descr="http://www.thebiofeedbackmachine.com/wp-content/uploads/2011/04/Biofeedback-Machine-Generic.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1490" y="3840511"/>
            <a:ext cx="2643188" cy="1190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22" descr="http://www.bartneck.de/publications/2008/emotionAndAI/figures/figure01_thumb.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87816" y="3556735"/>
            <a:ext cx="2647950"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itle 7"/>
          <p:cNvSpPr txBox="1">
            <a:spLocks/>
          </p:cNvSpPr>
          <p:nvPr/>
        </p:nvSpPr>
        <p:spPr>
          <a:xfrm>
            <a:off x="0" y="0"/>
            <a:ext cx="9144001" cy="1080000"/>
          </a:xfrm>
          <a:prstGeom prst="rect">
            <a:avLst/>
          </a:prstGeom>
          <a:blipFill>
            <a:blip r:embed="rId1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3500" cap="none" dirty="0">
                <a:latin typeface="Calibri (Body)"/>
              </a:rPr>
              <a:t> </a:t>
            </a:r>
            <a:r>
              <a:rPr lang="en-GB" cap="none" dirty="0">
                <a:solidFill>
                  <a:prstClr val="white"/>
                </a:solidFill>
              </a:rPr>
              <a:t>Player Modelling: Hybrid Approaches</a:t>
            </a:r>
          </a:p>
          <a:p>
            <a:pPr lvl="0" eaLnBrk="1" hangingPunct="1"/>
            <a:r>
              <a:rPr lang="en-GB" sz="1600" cap="none" dirty="0">
                <a:solidFill>
                  <a:prstClr val="white"/>
                </a:solidFill>
              </a:rPr>
              <a:t>   </a:t>
            </a:r>
            <a:r>
              <a:rPr lang="en-GB" sz="1600" cap="none" dirty="0" err="1">
                <a:solidFill>
                  <a:prstClr val="white"/>
                </a:solidFill>
              </a:rPr>
              <a:t>Yannakakis</a:t>
            </a:r>
            <a:r>
              <a:rPr lang="en-GB" sz="1600" cap="none" dirty="0">
                <a:solidFill>
                  <a:prstClr val="white"/>
                </a:solidFill>
              </a:rPr>
              <a:t> et al., </a:t>
            </a:r>
            <a:r>
              <a:rPr lang="en-GB" sz="1600" b="1" cap="none" dirty="0">
                <a:solidFill>
                  <a:prstClr val="white"/>
                </a:solidFill>
              </a:rPr>
              <a:t>Player </a:t>
            </a:r>
            <a:r>
              <a:rPr lang="en-GB" sz="1600" b="1" cap="none" dirty="0" err="1">
                <a:solidFill>
                  <a:prstClr val="white"/>
                </a:solidFill>
              </a:rPr>
              <a:t>Modeling</a:t>
            </a:r>
            <a:r>
              <a:rPr lang="en-GB" sz="1600" cap="none" dirty="0">
                <a:solidFill>
                  <a:prstClr val="white"/>
                </a:solidFill>
              </a:rPr>
              <a:t>, in </a:t>
            </a:r>
            <a:r>
              <a:rPr lang="en-GB" sz="1600" i="1" cap="none" dirty="0" err="1">
                <a:solidFill>
                  <a:prstClr val="white"/>
                </a:solidFill>
              </a:rPr>
              <a:t>Dagstuhl</a:t>
            </a:r>
            <a:r>
              <a:rPr lang="en-GB" sz="1600" i="1" cap="none" dirty="0">
                <a:solidFill>
                  <a:prstClr val="white"/>
                </a:solidFill>
              </a:rPr>
              <a:t> Seminar on AI/CI in Games</a:t>
            </a:r>
            <a:r>
              <a:rPr lang="en-GB" sz="1600" cap="none" dirty="0">
                <a:solidFill>
                  <a:prstClr val="white"/>
                </a:solidFill>
              </a:rPr>
              <a:t>, 2013</a:t>
            </a:r>
            <a:endParaRPr lang="en-GB" sz="3000" i="1" cap="none" dirty="0">
              <a:solidFill>
                <a:srgbClr val="FFC000"/>
              </a:solidFill>
              <a:latin typeface="Calibri (Body)"/>
              <a:ea typeface="MS PGothic" pitchFamily="34" charset="-128"/>
              <a:cs typeface="+mn-cs"/>
            </a:endParaRPr>
          </a:p>
        </p:txBody>
      </p:sp>
    </p:spTree>
    <p:extLst>
      <p:ext uri="{BB962C8B-B14F-4D97-AF65-F5344CB8AC3E}">
        <p14:creationId xmlns:p14="http://schemas.microsoft.com/office/powerpoint/2010/main" val="419878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1.00056E-7 L 0.06789 1.00056E-7 " pathEditMode="relative" rAng="0" ptsTypes="AA">
                                      <p:cBhvr>
                                        <p:cTn id="6" dur="2000" fill="hold"/>
                                        <p:tgtEl>
                                          <p:spTgt spid="7"/>
                                        </p:tgtEl>
                                        <p:attrNameLst>
                                          <p:attrName>ppt_x</p:attrName>
                                          <p:attrName>ppt_y</p:attrName>
                                        </p:attrNameLst>
                                      </p:cBhvr>
                                      <p:rCtr x="3385" y="0"/>
                                    </p:animMotion>
                                  </p:childTnLst>
                                </p:cTn>
                              </p:par>
                              <p:par>
                                <p:cTn id="7" presetID="42" presetClass="path" presetSubtype="0" accel="50000" decel="50000" fill="hold" nodeType="withEffect">
                                  <p:stCondLst>
                                    <p:cond delay="0"/>
                                  </p:stCondLst>
                                  <p:childTnLst>
                                    <p:animMotion origin="layout" path="M -2.22222E-6 2.67371E-6 L 0.05382 2.67371E-6 " pathEditMode="relative" rAng="0" ptsTypes="AA">
                                      <p:cBhvr>
                                        <p:cTn id="8" dur="2000" fill="hold"/>
                                        <p:tgtEl>
                                          <p:spTgt spid="8"/>
                                        </p:tgtEl>
                                        <p:attrNameLst>
                                          <p:attrName>ppt_x</p:attrName>
                                          <p:attrName>ppt_y</p:attrName>
                                        </p:attrNameLst>
                                      </p:cBhvr>
                                      <p:rCtr x="2691" y="0"/>
                                    </p:animMotion>
                                  </p:childTnLst>
                                </p:cTn>
                              </p:par>
                              <p:par>
                                <p:cTn id="9" presetID="42" presetClass="path" presetSubtype="0" accel="50000" decel="50000" fill="hold" nodeType="withEffect">
                                  <p:stCondLst>
                                    <p:cond delay="0"/>
                                  </p:stCondLst>
                                  <p:childTnLst>
                                    <p:animMotion origin="layout" path="M -3.33333E-6 3.36298E-6 L 0.07396 3.36298E-6 " pathEditMode="relative" rAng="0" ptsTypes="AA">
                                      <p:cBhvr>
                                        <p:cTn id="10" dur="2000" fill="hold"/>
                                        <p:tgtEl>
                                          <p:spTgt spid="9"/>
                                        </p:tgtEl>
                                        <p:attrNameLst>
                                          <p:attrName>ppt_x</p:attrName>
                                          <p:attrName>ppt_y</p:attrName>
                                        </p:attrNameLst>
                                      </p:cBhvr>
                                      <p:rCtr x="3698" y="0"/>
                                    </p:animMotion>
                                  </p:childTnLst>
                                </p:cTn>
                              </p:par>
                              <p:par>
                                <p:cTn id="11" presetID="42" presetClass="path" presetSubtype="0" accel="50000" decel="50000" fill="hold" nodeType="withEffect">
                                  <p:stCondLst>
                                    <p:cond delay="0"/>
                                  </p:stCondLst>
                                  <p:childTnLst>
                                    <p:animMotion origin="layout" path="M -2.5E-6 -9.33852E-7 L 0.11823 -9.33852E-7 " pathEditMode="relative" rAng="0" ptsTypes="AA">
                                      <p:cBhvr>
                                        <p:cTn id="12" dur="2000" fill="hold"/>
                                        <p:tgtEl>
                                          <p:spTgt spid="10"/>
                                        </p:tgtEl>
                                        <p:attrNameLst>
                                          <p:attrName>ppt_x</p:attrName>
                                          <p:attrName>ppt_y</p:attrName>
                                        </p:attrNameLst>
                                      </p:cBhvr>
                                      <p:rCtr x="5903" y="0"/>
                                    </p:animMotion>
                                  </p:childTnLst>
                                </p:cTn>
                              </p:par>
                              <p:par>
                                <p:cTn id="13" presetID="42" presetClass="path" presetSubtype="0" accel="50000" decel="50000" fill="hold" nodeType="withEffect">
                                  <p:stCondLst>
                                    <p:cond delay="0"/>
                                  </p:stCondLst>
                                  <p:childTnLst>
                                    <p:animMotion origin="layout" path="M 1.66667E-6 -4.39689E-6 L 0.05555 -4.39689E-6 " pathEditMode="relative" rAng="0" ptsTypes="AA">
                                      <p:cBhvr>
                                        <p:cTn id="14" dur="2000" fill="hold"/>
                                        <p:tgtEl>
                                          <p:spTgt spid="11"/>
                                        </p:tgtEl>
                                        <p:attrNameLst>
                                          <p:attrName>ppt_x</p:attrName>
                                          <p:attrName>ppt_y</p:attrName>
                                        </p:attrNameLst>
                                      </p:cBhvr>
                                      <p:rCtr x="2778" y="0"/>
                                    </p:animMotion>
                                  </p:childTnLst>
                                </p:cTn>
                              </p:par>
                              <p:par>
                                <p:cTn id="15" presetID="42" presetClass="path" presetSubtype="0" accel="50000" decel="50000" fill="hold" nodeType="withEffect">
                                  <p:stCondLst>
                                    <p:cond delay="0"/>
                                  </p:stCondLst>
                                  <p:childTnLst>
                                    <p:animMotion origin="layout" path="M -5.55556E-7 2.42357E-6 L 0.07986 2.42357E-6 " pathEditMode="relative" rAng="0" ptsTypes="AA">
                                      <p:cBhvr>
                                        <p:cTn id="16" dur="2000" fill="hold"/>
                                        <p:tgtEl>
                                          <p:spTgt spid="17"/>
                                        </p:tgtEl>
                                        <p:attrNameLst>
                                          <p:attrName>ppt_x</p:attrName>
                                          <p:attrName>ppt_y</p:attrName>
                                        </p:attrNameLst>
                                      </p:cBhvr>
                                      <p:rCtr x="3993" y="0"/>
                                    </p:animMotion>
                                  </p:childTnLst>
                                </p:cTn>
                              </p:par>
                              <p:par>
                                <p:cTn id="17" presetID="42" presetClass="path" presetSubtype="0" accel="50000" decel="50000" fill="hold" nodeType="withEffect">
                                  <p:stCondLst>
                                    <p:cond delay="0"/>
                                  </p:stCondLst>
                                  <p:childTnLst>
                                    <p:animMotion origin="layout" path="M -2.77778E-7 2.77932E-6 L -0.12413 2.77932E-6 " pathEditMode="relative" rAng="0" ptsTypes="AA">
                                      <p:cBhvr>
                                        <p:cTn id="18" dur="2000" fill="hold"/>
                                        <p:tgtEl>
                                          <p:spTgt spid="12"/>
                                        </p:tgtEl>
                                        <p:attrNameLst>
                                          <p:attrName>ppt_x</p:attrName>
                                          <p:attrName>ppt_y</p:attrName>
                                        </p:attrNameLst>
                                      </p:cBhvr>
                                      <p:rCtr x="-6215" y="0"/>
                                    </p:animMotion>
                                  </p:childTnLst>
                                </p:cTn>
                              </p:par>
                              <p:par>
                                <p:cTn id="19" presetID="42" presetClass="path" presetSubtype="0" accel="50000" decel="50000" fill="hold" nodeType="withEffect">
                                  <p:stCondLst>
                                    <p:cond delay="0"/>
                                  </p:stCondLst>
                                  <p:childTnLst>
                                    <p:animMotion origin="layout" path="M -3.88889E-6 -4.77487E-6 L -0.09878 -4.77487E-6 " pathEditMode="relative" rAng="0" ptsTypes="AA">
                                      <p:cBhvr>
                                        <p:cTn id="20" dur="2000" fill="hold"/>
                                        <p:tgtEl>
                                          <p:spTgt spid="13"/>
                                        </p:tgtEl>
                                        <p:attrNameLst>
                                          <p:attrName>ppt_x</p:attrName>
                                          <p:attrName>ppt_y</p:attrName>
                                        </p:attrNameLst>
                                      </p:cBhvr>
                                      <p:rCtr x="-4948" y="0"/>
                                    </p:animMotion>
                                  </p:childTnLst>
                                </p:cTn>
                              </p:par>
                              <p:par>
                                <p:cTn id="21" presetID="42" presetClass="path" presetSubtype="0" accel="50000" decel="50000" fill="hold" nodeType="withEffect">
                                  <p:stCondLst>
                                    <p:cond delay="0"/>
                                  </p:stCondLst>
                                  <p:childTnLst>
                                    <p:animMotion origin="layout" path="M -2.77778E-7 -1.04503E-6 L -0.07604 -1.04503E-6 " pathEditMode="relative" rAng="0" ptsTypes="AA">
                                      <p:cBhvr>
                                        <p:cTn id="22" dur="2000" fill="hold"/>
                                        <p:tgtEl>
                                          <p:spTgt spid="14"/>
                                        </p:tgtEl>
                                        <p:attrNameLst>
                                          <p:attrName>ppt_x</p:attrName>
                                          <p:attrName>ppt_y</p:attrName>
                                        </p:attrNameLst>
                                      </p:cBhvr>
                                      <p:rCtr x="-3802" y="0"/>
                                    </p:animMotion>
                                  </p:childTnLst>
                                </p:cTn>
                              </p:par>
                              <p:par>
                                <p:cTn id="23" presetID="42" presetClass="path" presetSubtype="0" accel="50000" decel="50000" fill="hold" nodeType="withEffect">
                                  <p:stCondLst>
                                    <p:cond delay="0"/>
                                  </p:stCondLst>
                                  <p:childTnLst>
                                    <p:animMotion origin="layout" path="M -1.66667E-6 2.42357E-6 L -0.11319 2.42357E-6 " pathEditMode="relative" rAng="0" ptsTypes="AA">
                                      <p:cBhvr>
                                        <p:cTn id="24" dur="2000" fill="hold"/>
                                        <p:tgtEl>
                                          <p:spTgt spid="15"/>
                                        </p:tgtEl>
                                        <p:attrNameLst>
                                          <p:attrName>ppt_x</p:attrName>
                                          <p:attrName>ppt_y</p:attrName>
                                        </p:attrNameLst>
                                      </p:cBhvr>
                                      <p:rCtr x="-5660" y="0"/>
                                    </p:animMotion>
                                  </p:childTnLst>
                                </p:cTn>
                              </p:par>
                              <p:par>
                                <p:cTn id="25" presetID="42" presetClass="path" presetSubtype="0" accel="50000" decel="50000" fill="hold" nodeType="withEffect">
                                  <p:stCondLst>
                                    <p:cond delay="0"/>
                                  </p:stCondLst>
                                  <p:childTnLst>
                                    <p:animMotion origin="layout" path="M 1.11111E-6 -2.52362E-6 L -0.13993 -2.52362E-6 " pathEditMode="relative" rAng="0" ptsTypes="AA">
                                      <p:cBhvr>
                                        <p:cTn id="26" dur="2000" fill="hold"/>
                                        <p:tgtEl>
                                          <p:spTgt spid="16"/>
                                        </p:tgtEl>
                                        <p:attrNameLst>
                                          <p:attrName>ppt_x</p:attrName>
                                          <p:attrName>ppt_y</p:attrName>
                                        </p:attrNameLst>
                                      </p:cBhvr>
                                      <p:rCtr x="-699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4FD78-D435-2BE8-C77A-9E2DAFC19E29}"/>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11808A67-32FA-7C15-764E-48931D9753F3}"/>
              </a:ext>
            </a:extLst>
          </p:cNvPr>
          <p:cNvGrpSpPr/>
          <p:nvPr/>
        </p:nvGrpSpPr>
        <p:grpSpPr>
          <a:xfrm>
            <a:off x="467544" y="494494"/>
            <a:ext cx="8064896" cy="4802928"/>
            <a:chOff x="467544" y="494494"/>
            <a:chExt cx="8064896" cy="4802928"/>
          </a:xfrm>
        </p:grpSpPr>
        <p:sp>
          <p:nvSpPr>
            <p:cNvPr id="34" name="Rectangle 33">
              <a:extLst>
                <a:ext uri="{FF2B5EF4-FFF2-40B4-BE49-F238E27FC236}">
                  <a16:creationId xmlns:a16="http://schemas.microsoft.com/office/drawing/2014/main" id="{48FBAFFB-472C-6651-06AF-6AF21F8FCA8E}"/>
                </a:ext>
              </a:extLst>
            </p:cNvPr>
            <p:cNvSpPr/>
            <p:nvPr/>
          </p:nvSpPr>
          <p:spPr>
            <a:xfrm>
              <a:off x="467544" y="2852936"/>
              <a:ext cx="8064896" cy="858914"/>
            </a:xfrm>
            <a:prstGeom prst="rect">
              <a:avLst/>
            </a:prstGeom>
            <a:solidFill>
              <a:sysClr val="window" lastClr="FFFFFF">
                <a:lumMod val="75000"/>
              </a:sysClr>
            </a:solidFill>
            <a:ln w="25400" cap="flat" cmpd="sng" algn="ctr">
              <a:solidFill>
                <a:sysClr val="windowText" lastClr="000000"/>
              </a:solidFill>
              <a:prstDash val="solid"/>
            </a:ln>
            <a:effectLst/>
          </p:spPr>
          <p:txBody>
            <a:bodyPr vert="vert27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Calibri"/>
                  <a:ea typeface="MS PGothic" pitchFamily="34" charset="-128"/>
                  <a:cs typeface="+mn-cs"/>
                </a:rPr>
                <a:t>Approach</a:t>
              </a:r>
              <a:endParaRPr kumimoji="0" lang="el-GR" sz="1300" b="1"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35" name="Rectangle 34">
              <a:extLst>
                <a:ext uri="{FF2B5EF4-FFF2-40B4-BE49-F238E27FC236}">
                  <a16:creationId xmlns:a16="http://schemas.microsoft.com/office/drawing/2014/main" id="{ED14DCEB-1F5C-4192-0BE1-D78A314C25C7}"/>
                </a:ext>
              </a:extLst>
            </p:cNvPr>
            <p:cNvSpPr/>
            <p:nvPr/>
          </p:nvSpPr>
          <p:spPr>
            <a:xfrm>
              <a:off x="467544" y="494494"/>
              <a:ext cx="8064896" cy="2358442"/>
            </a:xfrm>
            <a:prstGeom prst="rect">
              <a:avLst/>
            </a:prstGeom>
            <a:solidFill>
              <a:sysClr val="window" lastClr="FFFFFF">
                <a:lumMod val="85000"/>
              </a:sysClr>
            </a:solidFill>
            <a:ln w="25400" cap="flat" cmpd="sng" algn="ctr">
              <a:solidFill>
                <a:sysClr val="windowText" lastClr="000000"/>
              </a:solidFill>
              <a:prstDash val="solid"/>
            </a:ln>
            <a:effectLst/>
          </p:spPr>
          <p:txBody>
            <a:bodyPr vert="vert27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black"/>
                  </a:solidFill>
                  <a:effectLst/>
                  <a:uLnTx/>
                  <a:uFillTx/>
                  <a:latin typeface="Calibri"/>
                  <a:ea typeface="MS PGothic" pitchFamily="34" charset="-128"/>
                  <a:cs typeface="+mn-cs"/>
                </a:rPr>
                <a:t>Role</a:t>
              </a:r>
              <a:endParaRPr kumimoji="0" lang="el-GR" sz="1500" b="1"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36" name="Rounded Rectangle 8">
              <a:extLst>
                <a:ext uri="{FF2B5EF4-FFF2-40B4-BE49-F238E27FC236}">
                  <a16:creationId xmlns:a16="http://schemas.microsoft.com/office/drawing/2014/main" id="{AD074C7C-2FF6-CA81-F09D-2B669596766C}"/>
                </a:ext>
              </a:extLst>
            </p:cNvPr>
            <p:cNvSpPr/>
            <p:nvPr/>
          </p:nvSpPr>
          <p:spPr bwMode="auto">
            <a:xfrm>
              <a:off x="890671" y="2063242"/>
              <a:ext cx="2220391" cy="612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Static</a:t>
              </a:r>
            </a:p>
          </p:txBody>
        </p:sp>
        <p:sp>
          <p:nvSpPr>
            <p:cNvPr id="37" name="Rounded Rectangle 9">
              <a:extLst>
                <a:ext uri="{FF2B5EF4-FFF2-40B4-BE49-F238E27FC236}">
                  <a16:creationId xmlns:a16="http://schemas.microsoft.com/office/drawing/2014/main" id="{336DF4B0-42B5-6404-2F6D-54728CC899C1}"/>
                </a:ext>
              </a:extLst>
            </p:cNvPr>
            <p:cNvSpPr/>
            <p:nvPr/>
          </p:nvSpPr>
          <p:spPr bwMode="auto">
            <a:xfrm>
              <a:off x="6201675" y="2060848"/>
              <a:ext cx="2240417" cy="612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Adaptive</a:t>
              </a:r>
            </a:p>
          </p:txBody>
        </p:sp>
        <p:cxnSp>
          <p:nvCxnSpPr>
            <p:cNvPr id="38" name="Straight Arrow Connector 37">
              <a:extLst>
                <a:ext uri="{FF2B5EF4-FFF2-40B4-BE49-F238E27FC236}">
                  <a16:creationId xmlns:a16="http://schemas.microsoft.com/office/drawing/2014/main" id="{D100CCD7-4842-3E45-5E4B-3430CAAEA01C}"/>
                </a:ext>
              </a:extLst>
            </p:cNvPr>
            <p:cNvCxnSpPr>
              <a:cxnSpLocks/>
              <a:stCxn id="36" idx="3"/>
              <a:endCxn id="37" idx="1"/>
            </p:cNvCxnSpPr>
            <p:nvPr/>
          </p:nvCxnSpPr>
          <p:spPr bwMode="auto">
            <a:xfrm flipV="1">
              <a:off x="3111062" y="2366848"/>
              <a:ext cx="3090613" cy="2394"/>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39" name="Rounded Rectangle 18">
              <a:extLst>
                <a:ext uri="{FF2B5EF4-FFF2-40B4-BE49-F238E27FC236}">
                  <a16:creationId xmlns:a16="http://schemas.microsoft.com/office/drawing/2014/main" id="{BEA6B6F2-0E77-D795-0734-3D14532F194A}"/>
                </a:ext>
              </a:extLst>
            </p:cNvPr>
            <p:cNvSpPr/>
            <p:nvPr/>
          </p:nvSpPr>
          <p:spPr bwMode="auto">
            <a:xfrm>
              <a:off x="6215220" y="2945684"/>
              <a:ext cx="2227843" cy="612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Based [Top-Down]</a:t>
              </a:r>
            </a:p>
          </p:txBody>
        </p:sp>
        <p:sp>
          <p:nvSpPr>
            <p:cNvPr id="40" name="Rounded Rectangle 19">
              <a:extLst>
                <a:ext uri="{FF2B5EF4-FFF2-40B4-BE49-F238E27FC236}">
                  <a16:creationId xmlns:a16="http://schemas.microsoft.com/office/drawing/2014/main" id="{DA6638DF-109F-A987-039C-26E21461E797}"/>
                </a:ext>
              </a:extLst>
            </p:cNvPr>
            <p:cNvSpPr/>
            <p:nvPr/>
          </p:nvSpPr>
          <p:spPr bwMode="auto">
            <a:xfrm>
              <a:off x="890671" y="2945683"/>
              <a:ext cx="2214357" cy="612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Free [Bottom-Up]</a:t>
              </a:r>
            </a:p>
          </p:txBody>
        </p:sp>
        <p:cxnSp>
          <p:nvCxnSpPr>
            <p:cNvPr id="41" name="Straight Arrow Connector 40">
              <a:extLst>
                <a:ext uri="{FF2B5EF4-FFF2-40B4-BE49-F238E27FC236}">
                  <a16:creationId xmlns:a16="http://schemas.microsoft.com/office/drawing/2014/main" id="{61810471-7026-5800-12AF-F1FA24B5448F}"/>
                </a:ext>
              </a:extLst>
            </p:cNvPr>
            <p:cNvCxnSpPr>
              <a:cxnSpLocks/>
              <a:stCxn id="39" idx="1"/>
              <a:endCxn id="40" idx="3"/>
            </p:cNvCxnSpPr>
            <p:nvPr/>
          </p:nvCxnSpPr>
          <p:spPr bwMode="auto">
            <a:xfrm flipH="1" flipV="1">
              <a:off x="3105028" y="3251683"/>
              <a:ext cx="3110192" cy="1"/>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42" name="Rounded Rectangle 22">
              <a:extLst>
                <a:ext uri="{FF2B5EF4-FFF2-40B4-BE49-F238E27FC236}">
                  <a16:creationId xmlns:a16="http://schemas.microsoft.com/office/drawing/2014/main" id="{5CE18565-3585-9B80-BADD-7CEA53AAE9B5}"/>
                </a:ext>
              </a:extLst>
            </p:cNvPr>
            <p:cNvSpPr/>
            <p:nvPr/>
          </p:nvSpPr>
          <p:spPr bwMode="auto">
            <a:xfrm>
              <a:off x="874440" y="587761"/>
              <a:ext cx="2220391"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prstClr val="white"/>
                  </a:solidFill>
                  <a:effectLst/>
                  <a:uLnTx/>
                  <a:uFillTx/>
                  <a:latin typeface="Calibri"/>
                  <a:ea typeface="MS PGothic" pitchFamily="34" charset="-128"/>
                  <a:cs typeface="+mn-cs"/>
                </a:rPr>
                <a:t>Behavior</a:t>
              </a:r>
              <a:endPar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sp>
          <p:nvSpPr>
            <p:cNvPr id="43" name="Rounded Rectangle 23">
              <a:extLst>
                <a:ext uri="{FF2B5EF4-FFF2-40B4-BE49-F238E27FC236}">
                  <a16:creationId xmlns:a16="http://schemas.microsoft.com/office/drawing/2014/main" id="{0BE3D83F-BD45-4EAB-CB6F-AEC1E5D289A6}"/>
                </a:ext>
              </a:extLst>
            </p:cNvPr>
            <p:cNvSpPr/>
            <p:nvPr/>
          </p:nvSpPr>
          <p:spPr bwMode="auto">
            <a:xfrm>
              <a:off x="6185444" y="584373"/>
              <a:ext cx="2253932" cy="61277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Experience</a:t>
              </a:r>
            </a:p>
          </p:txBody>
        </p:sp>
        <p:sp>
          <p:nvSpPr>
            <p:cNvPr id="44" name="Rectangle 43">
              <a:extLst>
                <a:ext uri="{FF2B5EF4-FFF2-40B4-BE49-F238E27FC236}">
                  <a16:creationId xmlns:a16="http://schemas.microsoft.com/office/drawing/2014/main" id="{EBD64517-A64E-5CEB-E5EF-9F2D15283446}"/>
                </a:ext>
              </a:extLst>
            </p:cNvPr>
            <p:cNvSpPr/>
            <p:nvPr/>
          </p:nvSpPr>
          <p:spPr>
            <a:xfrm>
              <a:off x="3704888" y="2063242"/>
              <a:ext cx="2014481" cy="612000"/>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 Player</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45" name="Rectangle 44">
              <a:extLst>
                <a:ext uri="{FF2B5EF4-FFF2-40B4-BE49-F238E27FC236}">
                  <a16:creationId xmlns:a16="http://schemas.microsoft.com/office/drawing/2014/main" id="{5BCFBC71-48CB-FC69-FE24-CAE0BAE7CEFA}"/>
                </a:ext>
              </a:extLst>
            </p:cNvPr>
            <p:cNvSpPr/>
            <p:nvPr/>
          </p:nvSpPr>
          <p:spPr>
            <a:xfrm>
              <a:off x="3704888" y="2945684"/>
              <a:ext cx="2014481" cy="612000"/>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Model</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cxnSp>
          <p:nvCxnSpPr>
            <p:cNvPr id="46" name="Straight Arrow Connector 45">
              <a:extLst>
                <a:ext uri="{FF2B5EF4-FFF2-40B4-BE49-F238E27FC236}">
                  <a16:creationId xmlns:a16="http://schemas.microsoft.com/office/drawing/2014/main" id="{3A7AAF61-42B9-B894-B9E1-82A6A73B035A}"/>
                </a:ext>
              </a:extLst>
            </p:cNvPr>
            <p:cNvCxnSpPr>
              <a:cxnSpLocks/>
              <a:stCxn id="42" idx="3"/>
              <a:endCxn id="43" idx="1"/>
            </p:cNvCxnSpPr>
            <p:nvPr/>
          </p:nvCxnSpPr>
          <p:spPr bwMode="auto">
            <a:xfrm flipV="1">
              <a:off x="3094831" y="890760"/>
              <a:ext cx="3090613" cy="3388"/>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47" name="Rectangle 46">
              <a:extLst>
                <a:ext uri="{FF2B5EF4-FFF2-40B4-BE49-F238E27FC236}">
                  <a16:creationId xmlns:a16="http://schemas.microsoft.com/office/drawing/2014/main" id="{156145A9-4917-3A12-49C3-9708F7B498D8}"/>
                </a:ext>
              </a:extLst>
            </p:cNvPr>
            <p:cNvSpPr/>
            <p:nvPr/>
          </p:nvSpPr>
          <p:spPr>
            <a:xfrm>
              <a:off x="3688657" y="590117"/>
              <a:ext cx="2019240" cy="611203"/>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Goal</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48" name="Rounded Rectangle 22">
              <a:extLst>
                <a:ext uri="{FF2B5EF4-FFF2-40B4-BE49-F238E27FC236}">
                  <a16:creationId xmlns:a16="http://schemas.microsoft.com/office/drawing/2014/main" id="{0954F6D7-1F53-87EF-CD5B-B4B6495DEC3A}"/>
                </a:ext>
              </a:extLst>
            </p:cNvPr>
            <p:cNvSpPr/>
            <p:nvPr/>
          </p:nvSpPr>
          <p:spPr bwMode="auto">
            <a:xfrm>
              <a:off x="876477" y="1309973"/>
              <a:ext cx="2220391" cy="61277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Analysis</a:t>
              </a:r>
            </a:p>
          </p:txBody>
        </p:sp>
        <p:sp>
          <p:nvSpPr>
            <p:cNvPr id="49" name="Rounded Rectangle 23">
              <a:extLst>
                <a:ext uri="{FF2B5EF4-FFF2-40B4-BE49-F238E27FC236}">
                  <a16:creationId xmlns:a16="http://schemas.microsoft.com/office/drawing/2014/main" id="{D5528073-D34E-0F9F-80CD-651020CAA883}"/>
                </a:ext>
              </a:extLst>
            </p:cNvPr>
            <p:cNvSpPr/>
            <p:nvPr/>
          </p:nvSpPr>
          <p:spPr bwMode="auto">
            <a:xfrm>
              <a:off x="6187481" y="1306585"/>
              <a:ext cx="2253932" cy="61277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Design</a:t>
              </a:r>
            </a:p>
          </p:txBody>
        </p:sp>
        <p:cxnSp>
          <p:nvCxnSpPr>
            <p:cNvPr id="50" name="Straight Arrow Connector 49">
              <a:extLst>
                <a:ext uri="{FF2B5EF4-FFF2-40B4-BE49-F238E27FC236}">
                  <a16:creationId xmlns:a16="http://schemas.microsoft.com/office/drawing/2014/main" id="{8932EE7F-C768-F073-2DD4-A4A08CAC8E91}"/>
                </a:ext>
              </a:extLst>
            </p:cNvPr>
            <p:cNvCxnSpPr>
              <a:cxnSpLocks/>
              <a:stCxn id="48" idx="3"/>
              <a:endCxn id="49" idx="1"/>
            </p:cNvCxnSpPr>
            <p:nvPr/>
          </p:nvCxnSpPr>
          <p:spPr bwMode="auto">
            <a:xfrm flipV="1">
              <a:off x="3096868" y="1612972"/>
              <a:ext cx="3090613" cy="3388"/>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51" name="Rectangle 50">
              <a:extLst>
                <a:ext uri="{FF2B5EF4-FFF2-40B4-BE49-F238E27FC236}">
                  <a16:creationId xmlns:a16="http://schemas.microsoft.com/office/drawing/2014/main" id="{228ACF9F-EF3A-424E-019B-22D11CBFF466}"/>
                </a:ext>
              </a:extLst>
            </p:cNvPr>
            <p:cNvSpPr/>
            <p:nvPr/>
          </p:nvSpPr>
          <p:spPr>
            <a:xfrm>
              <a:off x="3690694" y="1312329"/>
              <a:ext cx="2019240" cy="611203"/>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Designer</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52" name="Rectangle 51">
              <a:extLst>
                <a:ext uri="{FF2B5EF4-FFF2-40B4-BE49-F238E27FC236}">
                  <a16:creationId xmlns:a16="http://schemas.microsoft.com/office/drawing/2014/main" id="{4B31E491-4208-6FA2-3164-936BCAD12DB8}"/>
                </a:ext>
              </a:extLst>
            </p:cNvPr>
            <p:cNvSpPr/>
            <p:nvPr/>
          </p:nvSpPr>
          <p:spPr>
            <a:xfrm>
              <a:off x="467544" y="3711850"/>
              <a:ext cx="8064896" cy="1585572"/>
            </a:xfrm>
            <a:prstGeom prst="rect">
              <a:avLst/>
            </a:prstGeom>
            <a:solidFill>
              <a:sysClr val="window" lastClr="FFFFFF">
                <a:lumMod val="65000"/>
              </a:sysClr>
            </a:solidFill>
            <a:ln w="25400" cap="flat" cmpd="sng" algn="ctr">
              <a:solidFill>
                <a:sysClr val="windowText" lastClr="000000"/>
              </a:solidFill>
              <a:prstDash val="solid"/>
            </a:ln>
            <a:effectLst/>
          </p:spPr>
          <p:txBody>
            <a:bodyPr vert="vert27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black"/>
                  </a:solidFill>
                  <a:effectLst/>
                  <a:uLnTx/>
                  <a:uFillTx/>
                  <a:latin typeface="Calibri"/>
                  <a:ea typeface="MS PGothic" pitchFamily="34" charset="-128"/>
                  <a:cs typeface="+mn-cs"/>
                </a:rPr>
                <a:t>I/O</a:t>
              </a:r>
              <a:endParaRPr kumimoji="0" lang="el-GR" sz="1500" b="1"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53" name="Rounded Rectangle 18">
              <a:extLst>
                <a:ext uri="{FF2B5EF4-FFF2-40B4-BE49-F238E27FC236}">
                  <a16:creationId xmlns:a16="http://schemas.microsoft.com/office/drawing/2014/main" id="{EE232B2E-04CA-E646-6ABD-D7727AF1015B}"/>
                </a:ext>
              </a:extLst>
            </p:cNvPr>
            <p:cNvSpPr/>
            <p:nvPr/>
          </p:nvSpPr>
          <p:spPr bwMode="auto">
            <a:xfrm>
              <a:off x="6215220" y="3783125"/>
              <a:ext cx="2227843" cy="612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Dynamic</a:t>
              </a:r>
            </a:p>
          </p:txBody>
        </p:sp>
        <p:sp>
          <p:nvSpPr>
            <p:cNvPr id="54" name="Rounded Rectangle 19">
              <a:extLst>
                <a:ext uri="{FF2B5EF4-FFF2-40B4-BE49-F238E27FC236}">
                  <a16:creationId xmlns:a16="http://schemas.microsoft.com/office/drawing/2014/main" id="{E658990C-2B99-EF01-AA19-FCEBCA722D6F}"/>
                </a:ext>
              </a:extLst>
            </p:cNvPr>
            <p:cNvSpPr/>
            <p:nvPr/>
          </p:nvSpPr>
          <p:spPr bwMode="auto">
            <a:xfrm>
              <a:off x="890671" y="3783124"/>
              <a:ext cx="2214357" cy="612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Static</a:t>
              </a:r>
            </a:p>
          </p:txBody>
        </p:sp>
        <p:cxnSp>
          <p:nvCxnSpPr>
            <p:cNvPr id="55" name="Straight Arrow Connector 54">
              <a:extLst>
                <a:ext uri="{FF2B5EF4-FFF2-40B4-BE49-F238E27FC236}">
                  <a16:creationId xmlns:a16="http://schemas.microsoft.com/office/drawing/2014/main" id="{A88EAB6C-4B9C-1EC0-CC7A-BA90BCC0BA7F}"/>
                </a:ext>
              </a:extLst>
            </p:cNvPr>
            <p:cNvCxnSpPr>
              <a:cxnSpLocks/>
              <a:stCxn id="53" idx="1"/>
              <a:endCxn id="54" idx="3"/>
            </p:cNvCxnSpPr>
            <p:nvPr/>
          </p:nvCxnSpPr>
          <p:spPr bwMode="auto">
            <a:xfrm flipH="1" flipV="1">
              <a:off x="3105028" y="4089124"/>
              <a:ext cx="3110192" cy="1"/>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56" name="Rectangle 55">
              <a:extLst>
                <a:ext uri="{FF2B5EF4-FFF2-40B4-BE49-F238E27FC236}">
                  <a16:creationId xmlns:a16="http://schemas.microsoft.com/office/drawing/2014/main" id="{39CD419B-0EED-0845-4391-3A098F008CA4}"/>
                </a:ext>
              </a:extLst>
            </p:cNvPr>
            <p:cNvSpPr/>
            <p:nvPr/>
          </p:nvSpPr>
          <p:spPr>
            <a:xfrm>
              <a:off x="3704888" y="3783125"/>
              <a:ext cx="2014481" cy="612000"/>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S PGothic" pitchFamily="34" charset="-128"/>
                  <a:cs typeface="+mn-cs"/>
                </a:rPr>
                <a:t>Observation</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sp>
          <p:nvSpPr>
            <p:cNvPr id="57" name="Rounded Rectangle 18">
              <a:extLst>
                <a:ext uri="{FF2B5EF4-FFF2-40B4-BE49-F238E27FC236}">
                  <a16:creationId xmlns:a16="http://schemas.microsoft.com/office/drawing/2014/main" id="{D0009B84-F2C5-6E91-5F7D-B7403982039C}"/>
                </a:ext>
              </a:extLst>
            </p:cNvPr>
            <p:cNvSpPr/>
            <p:nvPr/>
          </p:nvSpPr>
          <p:spPr bwMode="auto">
            <a:xfrm>
              <a:off x="6211533" y="4540077"/>
              <a:ext cx="2227843" cy="612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Subjective</a:t>
              </a:r>
            </a:p>
          </p:txBody>
        </p:sp>
        <p:sp>
          <p:nvSpPr>
            <p:cNvPr id="58" name="Rounded Rectangle 19">
              <a:extLst>
                <a:ext uri="{FF2B5EF4-FFF2-40B4-BE49-F238E27FC236}">
                  <a16:creationId xmlns:a16="http://schemas.microsoft.com/office/drawing/2014/main" id="{3A3E62BF-FB69-0E4E-10B0-C89888FF5755}"/>
                </a:ext>
              </a:extLst>
            </p:cNvPr>
            <p:cNvSpPr/>
            <p:nvPr/>
          </p:nvSpPr>
          <p:spPr bwMode="auto">
            <a:xfrm>
              <a:off x="886984" y="4540076"/>
              <a:ext cx="2214357" cy="612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S PGothic" pitchFamily="34" charset="-128"/>
                  <a:cs typeface="+mn-cs"/>
                </a:rPr>
                <a:t>Objective</a:t>
              </a:r>
            </a:p>
          </p:txBody>
        </p:sp>
        <p:cxnSp>
          <p:nvCxnSpPr>
            <p:cNvPr id="59" name="Straight Arrow Connector 58">
              <a:extLst>
                <a:ext uri="{FF2B5EF4-FFF2-40B4-BE49-F238E27FC236}">
                  <a16:creationId xmlns:a16="http://schemas.microsoft.com/office/drawing/2014/main" id="{0F3982E5-1CF8-29C7-7F15-6174ACC4C797}"/>
                </a:ext>
              </a:extLst>
            </p:cNvPr>
            <p:cNvCxnSpPr>
              <a:cxnSpLocks/>
              <a:stCxn id="57" idx="1"/>
              <a:endCxn id="58" idx="3"/>
            </p:cNvCxnSpPr>
            <p:nvPr/>
          </p:nvCxnSpPr>
          <p:spPr bwMode="auto">
            <a:xfrm flipH="1" flipV="1">
              <a:off x="3101341" y="4846076"/>
              <a:ext cx="3110192" cy="1"/>
            </a:xfrm>
            <a:prstGeom prst="straightConnector1">
              <a:avLst/>
            </a:prstGeom>
            <a:noFill/>
            <a:ln w="25400" cap="flat" cmpd="sng" algn="ctr">
              <a:solidFill>
                <a:sysClr val="windowText" lastClr="000000"/>
              </a:solidFill>
              <a:prstDash val="solid"/>
              <a:headEnd type="arrow"/>
              <a:tailEnd type="arrow"/>
            </a:ln>
            <a:effectLst>
              <a:outerShdw blurRad="40000" dist="20000" dir="5400000" rotWithShape="0">
                <a:srgbClr val="000000">
                  <a:alpha val="38000"/>
                </a:srgbClr>
              </a:outerShdw>
            </a:effectLst>
          </p:spPr>
        </p:cxnSp>
        <p:sp>
          <p:nvSpPr>
            <p:cNvPr id="60" name="Rectangle 59">
              <a:extLst>
                <a:ext uri="{FF2B5EF4-FFF2-40B4-BE49-F238E27FC236}">
                  <a16:creationId xmlns:a16="http://schemas.microsoft.com/office/drawing/2014/main" id="{049F88E0-E9BB-8A89-D990-637637C6AFFF}"/>
                </a:ext>
              </a:extLst>
            </p:cNvPr>
            <p:cNvSpPr/>
            <p:nvPr/>
          </p:nvSpPr>
          <p:spPr>
            <a:xfrm>
              <a:off x="3701201" y="4540077"/>
              <a:ext cx="2014481" cy="612000"/>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prstClr val="black"/>
                  </a:solidFill>
                  <a:effectLst/>
                  <a:uLnTx/>
                  <a:uFillTx/>
                  <a:latin typeface="Calibri"/>
                  <a:ea typeface="MS PGothic" pitchFamily="34" charset="-128"/>
                  <a:cs typeface="+mn-cs"/>
                </a:rPr>
                <a:t>Labeling</a:t>
              </a:r>
              <a:endParaRPr kumimoji="0" lang="el-GR" sz="1800" b="0" i="0" u="none" strike="noStrike" kern="0" cap="none" spc="0" normalizeH="0" baseline="0" noProof="0" dirty="0">
                <a:ln>
                  <a:noFill/>
                </a:ln>
                <a:solidFill>
                  <a:prstClr val="black"/>
                </a:solidFill>
                <a:effectLst/>
                <a:uLnTx/>
                <a:uFillTx/>
                <a:latin typeface="Calibri"/>
                <a:ea typeface="MS PGothic" pitchFamily="34" charset="-128"/>
                <a:cs typeface="+mn-cs"/>
              </a:endParaRPr>
            </a:p>
          </p:txBody>
        </p:sp>
      </p:grpSp>
    </p:spTree>
    <p:extLst>
      <p:ext uri="{BB962C8B-B14F-4D97-AF65-F5344CB8AC3E}">
        <p14:creationId xmlns:p14="http://schemas.microsoft.com/office/powerpoint/2010/main" val="32423980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99CDB-0B97-615E-9652-6A2023604BE2}"/>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956F816F-14AA-502C-0A9D-C2DF9DCDCEED}"/>
              </a:ext>
            </a:extLst>
          </p:cNvPr>
          <p:cNvSpPr txBox="1">
            <a:spLocks/>
          </p:cNvSpPr>
          <p:nvPr/>
        </p:nvSpPr>
        <p:spPr>
          <a:xfrm>
            <a:off x="0" y="4656196"/>
            <a:ext cx="9159713"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a:ea typeface="MS PGothic" pitchFamily="34" charset="-128"/>
              </a:rPr>
              <a:t> Observation</a:t>
            </a:r>
            <a:endParaRPr kumimoji="0" lang="en-GB" sz="40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spTree>
    <p:extLst>
      <p:ext uri="{BB962C8B-B14F-4D97-AF65-F5344CB8AC3E}">
        <p14:creationId xmlns:p14="http://schemas.microsoft.com/office/powerpoint/2010/main" val="16409884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3A226809-EC51-4E53-C5E2-281513ACACBB}"/>
              </a:ext>
            </a:extLst>
          </p:cNvPr>
          <p:cNvSpPr txBox="1">
            <a:spLocks/>
          </p:cNvSpPr>
          <p:nvPr/>
        </p:nvSpPr>
        <p:spPr>
          <a:xfrm>
            <a:off x="-21588" y="0"/>
            <a:ext cx="9159713"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a:ea typeface="MS PGothic" pitchFamily="34" charset="-128"/>
              </a:rPr>
              <a:t> Observation: Static vs. Dynamic</a:t>
            </a:r>
            <a:endParaRPr kumimoji="0" lang="en-GB" sz="40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sp>
        <p:nvSpPr>
          <p:cNvPr id="6" name="Rectangle 5">
            <a:extLst>
              <a:ext uri="{FF2B5EF4-FFF2-40B4-BE49-F238E27FC236}">
                <a16:creationId xmlns:a16="http://schemas.microsoft.com/office/drawing/2014/main" id="{4F70AF89-CC63-9FEF-594B-157AC704A709}"/>
              </a:ext>
            </a:extLst>
          </p:cNvPr>
          <p:cNvSpPr/>
          <p:nvPr/>
        </p:nvSpPr>
        <p:spPr>
          <a:xfrm>
            <a:off x="251520" y="1304096"/>
            <a:ext cx="8928992" cy="3785652"/>
          </a:xfrm>
          <a:prstGeom prst="rect">
            <a:avLst/>
          </a:prstGeom>
        </p:spPr>
        <p:txBody>
          <a:bodyPr wrap="square">
            <a:spAutoFit/>
          </a:bodyPr>
          <a:lstStyle/>
          <a:p>
            <a:r>
              <a:rPr lang="en-GB" b="1" dirty="0">
                <a:latin typeface="+mn-lt"/>
                <a:cs typeface="ＭＳ Ｐゴシック" charset="-128"/>
              </a:rPr>
              <a:t>Dynamic observation</a:t>
            </a:r>
            <a:r>
              <a:rPr lang="en-GB" dirty="0">
                <a:latin typeface="+mn-lt"/>
                <a:cs typeface="ＭＳ Ｐゴシック" charset="-128"/>
              </a:rPr>
              <a:t>: refers to any data of the player and their game that vary </a:t>
            </a:r>
            <a:r>
              <a:rPr lang="en-GB" i="1" dirty="0">
                <a:latin typeface="+mn-lt"/>
                <a:cs typeface="ＭＳ Ｐゴシック" charset="-128"/>
              </a:rPr>
              <a:t>temporally</a:t>
            </a:r>
            <a:r>
              <a:rPr lang="en-GB" dirty="0">
                <a:latin typeface="+mn-lt"/>
                <a:cs typeface="ＭＳ Ｐゴシック" charset="-128"/>
              </a:rPr>
              <a:t> </a:t>
            </a:r>
          </a:p>
          <a:p>
            <a:pPr marL="342900" indent="-342900">
              <a:buFont typeface="Arial" panose="020B0604020202020204" pitchFamily="34" charset="0"/>
              <a:buChar char="•"/>
            </a:pPr>
            <a:r>
              <a:rPr lang="en-GB" dirty="0">
                <a:latin typeface="+mn-lt"/>
                <a:cs typeface="ＭＳ Ｐゴシック" charset="-128"/>
              </a:rPr>
              <a:t>Examples: physiological responses, in-game responses, current game state, player skill. </a:t>
            </a:r>
          </a:p>
          <a:p>
            <a:r>
              <a:rPr lang="en-GB" b="1" dirty="0">
                <a:latin typeface="+mn-lt"/>
                <a:cs typeface="ＭＳ Ｐゴシック" charset="-128"/>
              </a:rPr>
              <a:t>Static observation</a:t>
            </a:r>
            <a:r>
              <a:rPr lang="en-GB" dirty="0">
                <a:latin typeface="+mn-lt"/>
                <a:cs typeface="ＭＳ Ｐゴシック" charset="-128"/>
              </a:rPr>
              <a:t>: refers to any data that contains static information of the player that normally includes aspects of their profile </a:t>
            </a:r>
          </a:p>
          <a:p>
            <a:pPr marL="342900" indent="-342900">
              <a:buFont typeface="Arial" panose="020B0604020202020204" pitchFamily="34" charset="0"/>
              <a:buChar char="•"/>
            </a:pPr>
            <a:r>
              <a:rPr lang="en-GB" dirty="0">
                <a:latin typeface="+mn-lt"/>
                <a:cs typeface="ＭＳ Ｐゴシック" charset="-128"/>
              </a:rPr>
              <a:t>Examples: game preferences, preferred modes of play. </a:t>
            </a:r>
          </a:p>
          <a:p>
            <a:pPr marL="342900" indent="-342900">
              <a:buFont typeface="Arial" panose="020B0604020202020204" pitchFamily="34" charset="0"/>
              <a:buChar char="•"/>
            </a:pPr>
            <a:endParaRPr lang="en-GB" dirty="0">
              <a:latin typeface="+mn-lt"/>
              <a:cs typeface="ＭＳ Ｐゴシック" charset="-128"/>
            </a:endParaRPr>
          </a:p>
          <a:p>
            <a:r>
              <a:rPr lang="en-GB" dirty="0">
                <a:latin typeface="+mn-lt"/>
                <a:cs typeface="ＭＳ Ｐゴシック" charset="-128"/>
              </a:rPr>
              <a:t>NB. Several aspects of a player profile can be potentially dynamic (e.g., age and style) but normally those aspects change at a slow rate.</a:t>
            </a:r>
            <a:endParaRPr lang="en-MT" sz="2000" dirty="0">
              <a:latin typeface="+mn-lt"/>
            </a:endParaRPr>
          </a:p>
        </p:txBody>
      </p:sp>
    </p:spTree>
    <p:extLst>
      <p:ext uri="{BB962C8B-B14F-4D97-AF65-F5344CB8AC3E}">
        <p14:creationId xmlns:p14="http://schemas.microsoft.com/office/powerpoint/2010/main" val="1168376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ÎÏÎ¿ÏÎ­Î»ÎµÏÎ¼Î± ÎµÎ¹ÎºÏÎ½Î±Ï Î³Î¹Î± golden 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233632"/>
            <a:ext cx="3096344" cy="330106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7"/>
          <p:cNvSpPr txBox="1">
            <a:spLocks/>
          </p:cNvSpPr>
          <p:nvPr/>
        </p:nvSpPr>
        <p:spPr>
          <a:xfrm>
            <a:off x="0" y="4656196"/>
            <a:ext cx="9159713"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a:ea typeface="MS PGothic" pitchFamily="34" charset="-128"/>
              </a:rPr>
              <a:t> </a:t>
            </a:r>
            <a:r>
              <a:rPr kumimoji="0" lang="en-GB" sz="4000" b="0" i="0" u="none" strike="noStrike" kern="1200" cap="none" spc="0" normalizeH="0" baseline="0" noProof="0" dirty="0" err="1">
                <a:ln>
                  <a:noFill/>
                </a:ln>
                <a:solidFill>
                  <a:prstClr val="white"/>
                </a:solidFill>
                <a:effectLst/>
                <a:uLnTx/>
                <a:uFillTx/>
                <a:latin typeface="Calibri"/>
                <a:ea typeface="MS PGothic" pitchFamily="34" charset="-128"/>
              </a:rPr>
              <a:t>Labeling</a:t>
            </a:r>
            <a:r>
              <a:rPr kumimoji="0" lang="en-GB" sz="4000" b="0" i="0" u="none" strike="noStrike" kern="1200" cap="none" spc="0" normalizeH="0" baseline="0" noProof="0" dirty="0">
                <a:ln>
                  <a:noFill/>
                </a:ln>
                <a:solidFill>
                  <a:prstClr val="white"/>
                </a:solidFill>
                <a:effectLst/>
                <a:uLnTx/>
                <a:uFillTx/>
                <a:latin typeface="Calibri"/>
                <a:ea typeface="MS PGothic" pitchFamily="34" charset="-128"/>
              </a:rPr>
              <a:t>: What is the value of experience?</a:t>
            </a:r>
            <a:endParaRPr kumimoji="0" lang="en-GB" sz="4000" b="0" i="1" u="none" strike="noStrike" kern="1200" cap="none" spc="0" normalizeH="0" baseline="0" noProof="0" dirty="0">
              <a:ln>
                <a:noFill/>
              </a:ln>
              <a:solidFill>
                <a:srgbClr val="FFC000"/>
              </a:solidFill>
              <a:effectLst/>
              <a:uLnTx/>
              <a:uFillTx/>
              <a:latin typeface="Calibri (Body)"/>
              <a:ea typeface="MS PGothic" pitchFamily="34" charset="-128"/>
              <a:cs typeface="+mn-cs"/>
            </a:endParaRPr>
          </a:p>
        </p:txBody>
      </p:sp>
    </p:spTree>
    <p:extLst>
      <p:ext uri="{BB962C8B-B14F-4D97-AF65-F5344CB8AC3E}">
        <p14:creationId xmlns:p14="http://schemas.microsoft.com/office/powerpoint/2010/main" val="1833973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0" y="-39004"/>
            <a:ext cx="9144001" cy="1080000"/>
          </a:xfrm>
          <a:blipFill>
            <a:blip r:embed="rId3"/>
            <a:stretch>
              <a:fillRect/>
            </a:stretch>
          </a:blipFill>
        </p:spPr>
        <p:txBody>
          <a:bodyPr anchor="ctr" anchorCtr="0"/>
          <a:lstStyle/>
          <a:p>
            <a:r>
              <a:rPr lang="en-GB" sz="4500" cap="none" dirty="0">
                <a:latin typeface="+mn-lt"/>
              </a:rPr>
              <a:t>Goals and Aims</a:t>
            </a:r>
            <a:endParaRPr lang="en-GB" sz="4500" b="1" cap="none" dirty="0">
              <a:solidFill>
                <a:srgbClr val="FFC000"/>
              </a:solidFill>
              <a:latin typeface="+mn-lt"/>
            </a:endParaRPr>
          </a:p>
        </p:txBody>
      </p:sp>
      <p:sp>
        <p:nvSpPr>
          <p:cNvPr id="4" name="Rectangle 3"/>
          <p:cNvSpPr/>
          <p:nvPr/>
        </p:nvSpPr>
        <p:spPr>
          <a:xfrm>
            <a:off x="251520" y="1273324"/>
            <a:ext cx="8496944" cy="4031873"/>
          </a:xfrm>
          <a:prstGeom prst="rect">
            <a:avLst/>
          </a:prstGeom>
        </p:spPr>
        <p:txBody>
          <a:bodyPr wrap="square">
            <a:spAutoFit/>
          </a:bodyPr>
          <a:lstStyle/>
          <a:p>
            <a:r>
              <a:rPr lang="en-GB" sz="3200" b="1" dirty="0">
                <a:cs typeface="ＭＳ Ｐゴシック" charset="-128"/>
              </a:rPr>
              <a:t>Goal</a:t>
            </a:r>
          </a:p>
          <a:p>
            <a:r>
              <a:rPr lang="en-GB" sz="3200" dirty="0">
                <a:cs typeface="ＭＳ Ｐゴシック" charset="-128"/>
              </a:rPr>
              <a:t>“…</a:t>
            </a:r>
            <a:r>
              <a:rPr lang="en-GB" sz="3200" i="1" dirty="0">
                <a:cs typeface="ＭＳ Ｐゴシック" charset="-128"/>
              </a:rPr>
              <a:t>understand how the interaction with a</a:t>
            </a:r>
          </a:p>
          <a:p>
            <a:r>
              <a:rPr lang="en-GB" sz="3200" i="1" dirty="0">
                <a:cs typeface="ＭＳ Ｐゴシック" charset="-128"/>
              </a:rPr>
              <a:t>game is experienced by players</a:t>
            </a:r>
            <a:r>
              <a:rPr lang="en-GB" sz="3200" dirty="0">
                <a:cs typeface="ＭＳ Ｐゴシック" charset="-128"/>
              </a:rPr>
              <a:t>.”</a:t>
            </a:r>
          </a:p>
          <a:p>
            <a:endParaRPr lang="en-GB" sz="3200" dirty="0"/>
          </a:p>
          <a:p>
            <a:r>
              <a:rPr lang="en-GB" sz="3200" dirty="0"/>
              <a:t>Why use AI for Player modelling?</a:t>
            </a:r>
          </a:p>
          <a:p>
            <a:pPr marL="457200" indent="-457200">
              <a:buFont typeface="Arial" panose="020B0604020202020204" pitchFamily="34" charset="0"/>
              <a:buChar char="•"/>
            </a:pPr>
            <a:r>
              <a:rPr lang="en-GB" sz="3200" dirty="0"/>
              <a:t>Understanding player experience</a:t>
            </a:r>
          </a:p>
          <a:p>
            <a:pPr marL="457200" indent="-457200">
              <a:buFont typeface="Arial" panose="020B0604020202020204" pitchFamily="34" charset="0"/>
              <a:buChar char="•"/>
            </a:pPr>
            <a:r>
              <a:rPr lang="en-GB" sz="3200" dirty="0"/>
              <a:t>Understanding player </a:t>
            </a:r>
            <a:r>
              <a:rPr lang="en-GB" sz="3200" dirty="0" err="1"/>
              <a:t>behavior</a:t>
            </a:r>
            <a:endParaRPr lang="en-GB" sz="3200" dirty="0"/>
          </a:p>
          <a:p>
            <a:endParaRPr lang="en-GB" sz="3200" dirty="0"/>
          </a:p>
        </p:txBody>
      </p:sp>
    </p:spTree>
    <p:extLst>
      <p:ext uri="{BB962C8B-B14F-4D97-AF65-F5344CB8AC3E}">
        <p14:creationId xmlns:p14="http://schemas.microsoft.com/office/powerpoint/2010/main" val="21938435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9512" y="265212"/>
            <a:ext cx="8820472" cy="4475301"/>
            <a:chOff x="351076" y="1118503"/>
            <a:chExt cx="8820472" cy="4475301"/>
          </a:xfrm>
        </p:grpSpPr>
        <p:pic>
          <p:nvPicPr>
            <p:cNvPr id="7" name="Picture 2" descr="Σχετική εικόνα"/>
            <p:cNvPicPr>
              <a:picLocks noChangeAspect="1" noChangeArrowheads="1"/>
            </p:cNvPicPr>
            <p:nvPr/>
          </p:nvPicPr>
          <p:blipFill rotWithShape="1">
            <a:blip r:embed="rId3">
              <a:extLst>
                <a:ext uri="{28A0092B-C50C-407E-A947-70E740481C1C}">
                  <a14:useLocalDpi xmlns:a14="http://schemas.microsoft.com/office/drawing/2010/main" val="0"/>
                </a:ext>
              </a:extLst>
            </a:blip>
            <a:srcRect l="8400" r="8441"/>
            <a:stretch/>
          </p:blipFill>
          <p:spPr bwMode="auto">
            <a:xfrm rot="5400000">
              <a:off x="2523661" y="-1054082"/>
              <a:ext cx="4475301" cy="8820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3"/>
            <p:cNvSpPr txBox="1">
              <a:spLocks noChangeArrowheads="1"/>
            </p:cNvSpPr>
            <p:nvPr/>
          </p:nvSpPr>
          <p:spPr bwMode="auto">
            <a:xfrm>
              <a:off x="971600" y="1982599"/>
              <a:ext cx="756084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A </a:t>
              </a:r>
              <a:r>
                <a:rPr kumimoji="0" lang="en-US" sz="2400" b="1" i="0" u="none" strike="noStrike" kern="1200" cap="none" spc="0" normalizeH="0" baseline="0" noProof="0" dirty="0">
                  <a:ln>
                    <a:noFill/>
                  </a:ln>
                  <a:solidFill>
                    <a:prstClr val="black"/>
                  </a:solidFill>
                  <a:effectLst/>
                  <a:uLnTx/>
                  <a:uFillTx/>
                  <a:latin typeface="Calibri"/>
                  <a:ea typeface="MS PGothic" pitchFamily="34" charset="-128"/>
                  <a:cs typeface="+mn-cs"/>
                </a:rPr>
                <a:t>thesis</a:t>
              </a: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 experience is intrinsically </a:t>
              </a:r>
              <a:r>
                <a:rPr kumimoji="0" lang="en-US" sz="2400" b="1" i="0" u="none" strike="noStrike" kern="1200" cap="none" spc="0" normalizeH="0" baseline="0" noProof="0" dirty="0">
                  <a:ln>
                    <a:noFill/>
                  </a:ln>
                  <a:solidFill>
                    <a:prstClr val="black"/>
                  </a:solidFill>
                  <a:effectLst/>
                  <a:uLnTx/>
                  <a:uFillTx/>
                  <a:latin typeface="Calibri"/>
                  <a:ea typeface="MS PGothic" pitchFamily="34" charset="-128"/>
                  <a:cs typeface="+mn-cs"/>
                </a:rPr>
                <a:t>ordinal</a:t>
              </a: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 (relative)</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rPr>
                <a:t>The thesis is supported by </a:t>
              </a:r>
              <a:r>
                <a:rPr kumimoji="0" lang="en-GB" sz="2400" b="1" i="0" u="none" strike="noStrike" kern="1200" cap="none" spc="0" normalizeH="0" baseline="0" noProof="0" dirty="0">
                  <a:ln>
                    <a:noFill/>
                  </a:ln>
                  <a:solidFill>
                    <a:prstClr val="black"/>
                  </a:solidFill>
                  <a:effectLst/>
                  <a:uLnTx/>
                  <a:uFillTx/>
                  <a:latin typeface="Calibri"/>
                  <a:ea typeface="MS PGothic" pitchFamily="34" charset="-128"/>
                  <a:cs typeface="+mn-cs"/>
                </a:rPr>
                <a:t>theoretical arguments </a:t>
              </a:r>
              <a:r>
                <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rPr>
                <a:t>and </a:t>
              </a:r>
              <a:r>
                <a:rPr kumimoji="0" lang="en-GB" sz="2400" b="1" i="0" u="none" strike="noStrike" kern="1200" cap="none" spc="0" normalizeH="0" baseline="0" noProof="0" dirty="0">
                  <a:ln>
                    <a:noFill/>
                  </a:ln>
                  <a:solidFill>
                    <a:prstClr val="black"/>
                  </a:solidFill>
                  <a:effectLst/>
                  <a:uLnTx/>
                  <a:uFillTx/>
                  <a:latin typeface="Calibri"/>
                  <a:ea typeface="MS PGothic" pitchFamily="34" charset="-128"/>
                  <a:cs typeface="+mn-cs"/>
                </a:rPr>
                <a:t>empirical evidence </a:t>
              </a:r>
              <a:r>
                <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rPr>
                <a:t>across disciplines</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rPr>
                <a:t>It </a:t>
              </a:r>
              <a:r>
                <a:rPr kumimoji="0" lang="en-GB" sz="2400" b="1" i="0" u="none" strike="noStrike" kern="1200" cap="none" spc="0" normalizeH="0" baseline="0" noProof="0" dirty="0">
                  <a:ln>
                    <a:noFill/>
                  </a:ln>
                  <a:solidFill>
                    <a:prstClr val="black"/>
                  </a:solidFill>
                  <a:effectLst/>
                  <a:uLnTx/>
                  <a:uFillTx/>
                  <a:latin typeface="Calibri"/>
                  <a:ea typeface="MS PGothic" pitchFamily="34" charset="-128"/>
                  <a:cs typeface="+mn-cs"/>
                </a:rPr>
                <a:t>reframes</a:t>
              </a:r>
              <a:r>
                <a:rPr kumimoji="0" lang="en-GB" sz="2400" b="0" i="0" u="none" strike="noStrike" kern="1200" cap="none" spc="0" normalizeH="0" baseline="0" noProof="0" dirty="0">
                  <a:ln>
                    <a:noFill/>
                  </a:ln>
                  <a:solidFill>
                    <a:prstClr val="black"/>
                  </a:solidFill>
                  <a:effectLst/>
                  <a:uLnTx/>
                  <a:uFillTx/>
                  <a:latin typeface="Calibri"/>
                  <a:ea typeface="MS PGothic" pitchFamily="34" charset="-128"/>
                  <a:cs typeface="+mn-cs"/>
                </a:rPr>
                <a:t> the way player experience is viewed, represented and analysed computationally</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grpSp>
      <p:sp>
        <p:nvSpPr>
          <p:cNvPr id="3" name="Rectangle 2"/>
          <p:cNvSpPr/>
          <p:nvPr/>
        </p:nvSpPr>
        <p:spPr>
          <a:xfrm>
            <a:off x="170219" y="5067322"/>
            <a:ext cx="8820473" cy="616964"/>
          </a:xfrm>
          <a:prstGeom prst="rect">
            <a:avLst/>
          </a:prstGeom>
        </p:spPr>
        <p:txBody>
          <a:bodyPr wrap="square">
            <a:spAutoFit/>
          </a:bodyPr>
          <a:lstStyle/>
          <a:p>
            <a:pPr marL="0" marR="0" lvl="0" indent="0" algn="ctr" defTabSz="457200" rtl="0" eaLnBrk="1" fontAlgn="base" latinLnBrk="0" hangingPunct="1">
              <a:lnSpc>
                <a:spcPct val="102000"/>
              </a:lnSpc>
              <a:spcBef>
                <a:spcPct val="0"/>
              </a:spcBef>
              <a:spcAft>
                <a:spcPct val="0"/>
              </a:spcAft>
              <a:buClrTx/>
              <a:buSzTx/>
              <a:buFontTx/>
              <a:buNone/>
              <a:tabLst/>
              <a:defRPr/>
            </a:pPr>
            <a:r>
              <a:rPr kumimoji="0" lang="en-US" sz="1700" b="0" i="0" u="none" strike="noStrike" kern="1200" cap="none" spc="0" normalizeH="0" baseline="0" noProof="0" dirty="0" err="1">
                <a:ln>
                  <a:noFill/>
                </a:ln>
                <a:solidFill>
                  <a:prstClr val="black"/>
                </a:solidFill>
                <a:effectLst/>
                <a:uLnTx/>
                <a:uFillTx/>
                <a:latin typeface="Calibri"/>
                <a:ea typeface="MS PGothic" pitchFamily="34" charset="-128"/>
                <a:cs typeface="+mn-cs"/>
              </a:rPr>
              <a:t>Yannakakis</a:t>
            </a:r>
            <a:r>
              <a:rPr kumimoji="0" lang="en-US" sz="1700" b="0" i="0" u="none" strike="noStrike" kern="1200" cap="none" spc="0" normalizeH="0" baseline="0" noProof="0" dirty="0">
                <a:ln>
                  <a:noFill/>
                </a:ln>
                <a:solidFill>
                  <a:prstClr val="black"/>
                </a:solidFill>
                <a:effectLst/>
                <a:uLnTx/>
                <a:uFillTx/>
                <a:latin typeface="Calibri"/>
                <a:ea typeface="MS PGothic" pitchFamily="34" charset="-128"/>
                <a:cs typeface="+mn-cs"/>
              </a:rPr>
              <a:t>, Cowie, </a:t>
            </a:r>
            <a:r>
              <a:rPr kumimoji="0" lang="en-US" sz="1700" b="0" i="0" u="none" strike="noStrike" kern="1200" cap="none" spc="0" normalizeH="0" baseline="0" noProof="0" dirty="0" err="1">
                <a:ln>
                  <a:noFill/>
                </a:ln>
                <a:solidFill>
                  <a:prstClr val="black"/>
                </a:solidFill>
                <a:effectLst/>
                <a:uLnTx/>
                <a:uFillTx/>
                <a:latin typeface="Calibri"/>
                <a:ea typeface="MS PGothic" pitchFamily="34" charset="-128"/>
                <a:cs typeface="+mn-cs"/>
              </a:rPr>
              <a:t>Busso</a:t>
            </a:r>
            <a:r>
              <a:rPr kumimoji="0" lang="en-US" sz="17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GB" sz="1700" b="1" i="0" u="none" strike="noStrike" kern="1200" cap="none" spc="0" normalizeH="0" baseline="0" noProof="0" dirty="0">
                <a:ln>
                  <a:noFill/>
                </a:ln>
                <a:solidFill>
                  <a:prstClr val="black"/>
                </a:solidFill>
                <a:effectLst/>
                <a:uLnTx/>
                <a:uFillTx/>
                <a:latin typeface="Calibri"/>
                <a:ea typeface="MS PGothic" pitchFamily="34" charset="-128"/>
                <a:cs typeface="+mn-cs"/>
              </a:rPr>
              <a:t>The Ordinal Nature of Emotions: An Emerging Approach</a:t>
            </a:r>
            <a:r>
              <a:rPr kumimoji="0" lang="en-US" sz="17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700" b="0" i="1" u="none" strike="noStrike" kern="1200" cap="none" spc="0" normalizeH="0" baseline="0" noProof="0" dirty="0">
                <a:ln>
                  <a:noFill/>
                </a:ln>
                <a:solidFill>
                  <a:prstClr val="black"/>
                </a:solidFill>
                <a:effectLst/>
                <a:uLnTx/>
                <a:uFillTx/>
                <a:latin typeface="Calibri"/>
                <a:ea typeface="MS PGothic" pitchFamily="34" charset="-128"/>
                <a:cs typeface="+mn-cs"/>
              </a:rPr>
              <a:t>IEEE Trans. on Affective Computing</a:t>
            </a:r>
            <a:r>
              <a:rPr kumimoji="0" lang="en-US" sz="1700" b="0" i="0" u="none" strike="noStrike" kern="1200" cap="none" spc="0" normalizeH="0" baseline="0" noProof="0" dirty="0">
                <a:ln>
                  <a:noFill/>
                </a:ln>
                <a:solidFill>
                  <a:prstClr val="black"/>
                </a:solidFill>
                <a:effectLst/>
                <a:uLnTx/>
                <a:uFillTx/>
                <a:latin typeface="Calibri"/>
                <a:ea typeface="MS PGothic" pitchFamily="34" charset="-128"/>
                <a:cs typeface="+mn-cs"/>
              </a:rPr>
              <a:t>, 2018 </a:t>
            </a:r>
            <a:r>
              <a:rPr kumimoji="0" lang="en-US" sz="1700" b="1" i="0" u="none" strike="noStrike" kern="1200" cap="none" spc="0" normalizeH="0" baseline="0" noProof="0" dirty="0">
                <a:ln>
                  <a:noFill/>
                </a:ln>
                <a:solidFill>
                  <a:srgbClr val="FF0000"/>
                </a:solidFill>
                <a:effectLst/>
                <a:uLnTx/>
                <a:uFillTx/>
                <a:latin typeface="Calibri"/>
                <a:ea typeface="MS PGothic" pitchFamily="34" charset="-128"/>
                <a:cs typeface="+mn-cs"/>
              </a:rPr>
              <a:t>[Outstanding IEEE TAC Paper, Nominated Best of IEEE Paper]</a:t>
            </a:r>
            <a:endParaRPr kumimoji="0" lang="en-US" altLang="en-US" sz="1700" b="1" i="0" u="none" strike="noStrike" kern="1200" cap="none" spc="0" normalizeH="0" baseline="0" noProof="0" dirty="0">
              <a:ln>
                <a:noFill/>
              </a:ln>
              <a:solidFill>
                <a:srgbClr val="FF0000"/>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0311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2000" decel="2000" fill="hold" nodeType="clickEffect">
                                  <p:stCondLst>
                                    <p:cond delay="0"/>
                                  </p:stCondLst>
                                  <p:childTnLst>
                                    <p:animRot by="-300000">
                                      <p:cBhvr>
                                        <p:cTn id="6"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942419" y="6800"/>
            <a:ext cx="2233881" cy="1015663"/>
          </a:xfrm>
          <a:prstGeom prst="rect">
            <a:avLst/>
          </a:prstGeom>
          <a:noFill/>
          <a:ln>
            <a:no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6000" b="0" i="0" u="none" strike="noStrike" kern="1200" cap="none" spc="0" normalizeH="0" baseline="0" noProof="0" dirty="0">
                <a:ln>
                  <a:noFill/>
                </a:ln>
                <a:solidFill>
                  <a:prstClr val="white"/>
                </a:solidFill>
                <a:effectLst/>
                <a:uLnTx/>
                <a:uFillTx/>
                <a:latin typeface="Calibri"/>
                <a:ea typeface="MS PGothic" pitchFamily="34" charset="-128"/>
                <a:cs typeface="+mn-cs"/>
              </a:rPr>
              <a:t>To Fun</a:t>
            </a:r>
          </a:p>
        </p:txBody>
      </p:sp>
      <p:sp>
        <p:nvSpPr>
          <p:cNvPr id="8" name="TextBox 7"/>
          <p:cNvSpPr txBox="1"/>
          <p:nvPr/>
        </p:nvSpPr>
        <p:spPr>
          <a:xfrm>
            <a:off x="5148064" y="-22820"/>
            <a:ext cx="3819251" cy="1015663"/>
          </a:xfrm>
          <a:prstGeom prst="rect">
            <a:avLst/>
          </a:prstGeom>
          <a:noFill/>
          <a:ln>
            <a:no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6000" b="0" i="0" u="none" strike="noStrike" kern="1200" cap="none" spc="0" normalizeH="0" baseline="0" noProof="0" dirty="0">
                <a:ln>
                  <a:noFill/>
                </a:ln>
                <a:solidFill>
                  <a:prstClr val="white"/>
                </a:solidFill>
                <a:effectLst/>
                <a:uLnTx/>
                <a:uFillTx/>
                <a:latin typeface="Calibri"/>
                <a:ea typeface="MS PGothic" pitchFamily="34" charset="-128"/>
                <a:cs typeface="+mn-cs"/>
              </a:rPr>
              <a:t>To Fun Not!</a:t>
            </a:r>
          </a:p>
        </p:txBody>
      </p:sp>
      <p:pic>
        <p:nvPicPr>
          <p:cNvPr id="12" name="Picture 2" descr="http://www.martinfrost.ws/htmlfiles/aristotle3.jpg"/>
          <p:cNvPicPr>
            <a:picLocks noChangeAspect="1" noChangeArrowheads="1"/>
          </p:cNvPicPr>
          <p:nvPr/>
        </p:nvPicPr>
        <p:blipFill rotWithShape="1">
          <a:blip r:embed="rId2">
            <a:extLst>
              <a:ext uri="{28A0092B-C50C-407E-A947-70E740481C1C}">
                <a14:useLocalDpi xmlns:a14="http://schemas.microsoft.com/office/drawing/2010/main" val="0"/>
              </a:ext>
            </a:extLst>
          </a:blip>
          <a:srcRect l="2487"/>
          <a:stretch/>
        </p:blipFill>
        <p:spPr bwMode="auto">
          <a:xfrm>
            <a:off x="683568" y="992843"/>
            <a:ext cx="2823592"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Plato | Lapham&amp;#39;s Quarterly"/>
          <p:cNvPicPr>
            <a:picLocks noChangeAspect="1" noChangeArrowheads="1"/>
          </p:cNvPicPr>
          <p:nvPr/>
        </p:nvPicPr>
        <p:blipFill rotWithShape="1">
          <a:blip r:embed="rId3">
            <a:extLst>
              <a:ext uri="{28A0092B-C50C-407E-A947-70E740481C1C}">
                <a14:useLocalDpi xmlns:a14="http://schemas.microsoft.com/office/drawing/2010/main" val="0"/>
              </a:ext>
            </a:extLst>
          </a:blip>
          <a:srcRect l="524" r="6951"/>
          <a:stretch/>
        </p:blipFill>
        <p:spPr bwMode="auto">
          <a:xfrm>
            <a:off x="3766011" y="1022463"/>
            <a:ext cx="2808312" cy="37913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zoom-support-cdn.s3.amazonaws.com/images/en-us/desktop/generic/reaction-options.png"/>
          <p:cNvPicPr>
            <a:picLocks noChangeAspect="1" noChangeArrowheads="1"/>
          </p:cNvPicPr>
          <p:nvPr/>
        </p:nvPicPr>
        <p:blipFill rotWithShape="1">
          <a:blip r:embed="rId4">
            <a:extLst>
              <a:ext uri="{28A0092B-C50C-407E-A947-70E740481C1C}">
                <a14:useLocalDpi xmlns:a14="http://schemas.microsoft.com/office/drawing/2010/main" val="0"/>
              </a:ext>
            </a:extLst>
          </a:blip>
          <a:srcRect l="49207"/>
          <a:stretch/>
        </p:blipFill>
        <p:spPr bwMode="auto">
          <a:xfrm>
            <a:off x="4842068" y="4664263"/>
            <a:ext cx="817637" cy="866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331801" y="1273324"/>
            <a:ext cx="2635514" cy="1338828"/>
          </a:xfrm>
          <a:prstGeom prst="rect">
            <a:avLst/>
          </a:prstGeom>
        </p:spPr>
        <p:txBody>
          <a:bodyPr wrap="square">
            <a:spAutoFit/>
          </a:bodyPr>
          <a:lstStyle/>
          <a:p>
            <a:pPr marL="457200" marR="0" lvl="1" indent="0" algn="l" defTabSz="457200" rtl="0" eaLnBrk="1" fontAlgn="base" latinLnBrk="0" hangingPunct="1">
              <a:lnSpc>
                <a:spcPct val="90000"/>
              </a:lnSpc>
              <a:spcBef>
                <a:spcPct val="0"/>
              </a:spcBef>
              <a:spcAft>
                <a:spcPct val="0"/>
              </a:spcAft>
              <a:buClrTx/>
              <a:buSzTx/>
              <a:buFontTx/>
              <a:buChar char="•"/>
              <a:tabLst/>
              <a:defRPr/>
            </a:pPr>
            <a:r>
              <a:rPr kumimoji="0" lang="en-GB" sz="3000" b="0"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rPr>
              <a:t>Reliability+</a:t>
            </a:r>
          </a:p>
          <a:p>
            <a:pPr marL="457200" marR="0" lvl="1" indent="0" algn="l" defTabSz="457200" rtl="0" eaLnBrk="1" fontAlgn="base" latinLnBrk="0" hangingPunct="1">
              <a:lnSpc>
                <a:spcPct val="90000"/>
              </a:lnSpc>
              <a:spcBef>
                <a:spcPct val="0"/>
              </a:spcBef>
              <a:spcAft>
                <a:spcPct val="0"/>
              </a:spcAft>
              <a:buClrTx/>
              <a:buSzTx/>
              <a:buFontTx/>
              <a:buChar char="•"/>
              <a:tabLst/>
              <a:defRPr/>
            </a:pPr>
            <a:r>
              <a:rPr kumimoji="0" lang="en-GB" sz="3000" b="0"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rPr>
              <a:t>Validity+</a:t>
            </a:r>
          </a:p>
          <a:p>
            <a:pPr marL="457200" marR="0" lvl="1" indent="0" algn="l" defTabSz="457200" rtl="0" eaLnBrk="1" fontAlgn="base" latinLnBrk="0" hangingPunct="1">
              <a:lnSpc>
                <a:spcPct val="90000"/>
              </a:lnSpc>
              <a:spcBef>
                <a:spcPct val="0"/>
              </a:spcBef>
              <a:spcAft>
                <a:spcPct val="0"/>
              </a:spcAft>
              <a:buClrTx/>
              <a:buSzTx/>
              <a:buFontTx/>
              <a:buChar char="•"/>
              <a:tabLst/>
              <a:defRPr/>
            </a:pPr>
            <a:r>
              <a:rPr kumimoji="0" lang="en-GB" sz="3000" b="0"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rPr>
              <a:t>Generality+</a:t>
            </a:r>
          </a:p>
        </p:txBody>
      </p:sp>
      <p:sp>
        <p:nvSpPr>
          <p:cNvPr id="9" name="Title 7"/>
          <p:cNvSpPr txBox="1">
            <a:spLocks/>
          </p:cNvSpPr>
          <p:nvPr/>
        </p:nvSpPr>
        <p:spPr>
          <a:xfrm>
            <a:off x="8092" y="-22820"/>
            <a:ext cx="9144001" cy="1080000"/>
          </a:xfrm>
          <a:prstGeom prst="rect">
            <a:avLst/>
          </a:prstGeom>
          <a:blipFill>
            <a:blip r:embed="rId5"/>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ＭＳ Ｐゴシック" pitchFamily="-65" charset="-128"/>
              </a:rPr>
              <a:t> Basically </a:t>
            </a:r>
            <a:r>
              <a:rPr kumimoji="0" lang="en-US" sz="4000" b="1" i="0" u="none" strike="noStrike" kern="1200" cap="none" spc="0" normalizeH="0" baseline="0" noProof="0" dirty="0">
                <a:ln>
                  <a:noFill/>
                </a:ln>
                <a:solidFill>
                  <a:prstClr val="white"/>
                </a:solidFill>
                <a:effectLst/>
                <a:uLnTx/>
                <a:uFillTx/>
                <a:latin typeface="Calibri"/>
                <a:ea typeface="ＭＳ Ｐゴシック" pitchFamily="-65" charset="-128"/>
              </a:rPr>
              <a:t>do</a:t>
            </a:r>
            <a:r>
              <a:rPr kumimoji="0" lang="en-US" sz="4000" b="0" i="0" u="none" strike="noStrike" kern="1200" cap="none" spc="0" normalizeH="0" baseline="0" noProof="0" dirty="0">
                <a:ln>
                  <a:noFill/>
                </a:ln>
                <a:solidFill>
                  <a:prstClr val="white"/>
                </a:solidFill>
                <a:effectLst/>
                <a:uLnTx/>
                <a:uFillTx/>
                <a:latin typeface="Calibri"/>
                <a:ea typeface="ＭＳ Ｐゴシック" pitchFamily="-65" charset="-128"/>
              </a:rPr>
              <a:t> this…if you can!</a:t>
            </a:r>
            <a:endParaRPr kumimoji="0" lang="en-US" sz="4000" b="0"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pic>
        <p:nvPicPr>
          <p:cNvPr id="3" name="Picture 8" descr="https://zoom-support-cdn.s3.amazonaws.com/images/en-us/desktop/generic/reaction-options.png">
            <a:extLst>
              <a:ext uri="{FF2B5EF4-FFF2-40B4-BE49-F238E27FC236}">
                <a16:creationId xmlns:a16="http://schemas.microsoft.com/office/drawing/2014/main" id="{3FC3B08E-0B8B-AEEA-22D5-61ADC3548C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207"/>
          <a:stretch/>
        </p:blipFill>
        <p:spPr bwMode="auto">
          <a:xfrm rot="10800000">
            <a:off x="1619672" y="4652710"/>
            <a:ext cx="817637" cy="866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90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91A89-DF1C-97E8-2EB7-34EA5A7852B2}"/>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F683CF16-92E2-069B-39B7-726CD2999749}"/>
              </a:ext>
            </a:extLst>
          </p:cNvPr>
          <p:cNvSpPr>
            <a:spLocks noGrp="1"/>
          </p:cNvSpPr>
          <p:nvPr>
            <p:ph type="title"/>
          </p:nvPr>
        </p:nvSpPr>
        <p:spPr>
          <a:xfrm>
            <a:off x="3545" y="4635000"/>
            <a:ext cx="9144001" cy="1080000"/>
          </a:xfrm>
          <a:blipFill>
            <a:blip r:embed="rId3"/>
            <a:stretch>
              <a:fillRect/>
            </a:stretch>
          </a:blipFill>
        </p:spPr>
        <p:txBody>
          <a:bodyPr anchor="ctr" anchorCtr="0"/>
          <a:lstStyle/>
          <a:p>
            <a:r>
              <a:rPr lang="en-GB" cap="none" dirty="0">
                <a:latin typeface="+mn-lt"/>
              </a:rPr>
              <a:t>Chapter 11: From Observations to  Models of Players</a:t>
            </a:r>
            <a:endParaRPr lang="en-GB" b="1" cap="none" dirty="0">
              <a:solidFill>
                <a:srgbClr val="FFC000"/>
              </a:solidFill>
              <a:latin typeface="+mn-lt"/>
            </a:endParaRPr>
          </a:p>
        </p:txBody>
      </p:sp>
    </p:spTree>
    <p:extLst>
      <p:ext uri="{BB962C8B-B14F-4D97-AF65-F5344CB8AC3E}">
        <p14:creationId xmlns:p14="http://schemas.microsoft.com/office/powerpoint/2010/main" val="4724698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F8DB9-4073-3285-7A9F-CE3B0C124490}"/>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8E53A578-6C81-09F9-481C-4854C9AA5A5C}"/>
              </a:ext>
            </a:extLst>
          </p:cNvPr>
          <p:cNvSpPr>
            <a:spLocks noGrp="1"/>
          </p:cNvSpPr>
          <p:nvPr>
            <p:ph type="title"/>
          </p:nvPr>
        </p:nvSpPr>
        <p:spPr>
          <a:xfrm>
            <a:off x="3545" y="4635000"/>
            <a:ext cx="9144001" cy="1080000"/>
          </a:xfrm>
          <a:blipFill>
            <a:blip r:embed="rId3"/>
            <a:stretch>
              <a:fillRect/>
            </a:stretch>
          </a:blipFill>
        </p:spPr>
        <p:txBody>
          <a:bodyPr anchor="ctr" anchorCtr="0"/>
          <a:lstStyle/>
          <a:p>
            <a:r>
              <a:rPr lang="en-GB" sz="4000" cap="none" dirty="0">
                <a:latin typeface="+mn-lt"/>
              </a:rPr>
              <a:t>What is the Model’s Input Like?</a:t>
            </a:r>
            <a:endParaRPr lang="en-GB" sz="4000" b="1" cap="none" dirty="0">
              <a:solidFill>
                <a:srgbClr val="FFC000"/>
              </a:solidFill>
              <a:latin typeface="+mn-lt"/>
            </a:endParaRPr>
          </a:p>
        </p:txBody>
      </p:sp>
    </p:spTree>
    <p:extLst>
      <p:ext uri="{BB962C8B-B14F-4D97-AF65-F5344CB8AC3E}">
        <p14:creationId xmlns:p14="http://schemas.microsoft.com/office/powerpoint/2010/main" val="24490918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467A4E2-EA80-D39B-40E8-6B8E229D278A}"/>
              </a:ext>
            </a:extLst>
          </p:cNvPr>
          <p:cNvGrpSpPr/>
          <p:nvPr/>
        </p:nvGrpSpPr>
        <p:grpSpPr>
          <a:xfrm>
            <a:off x="458116" y="1597790"/>
            <a:ext cx="8478051" cy="2898525"/>
            <a:chOff x="204426" y="2216341"/>
            <a:chExt cx="9348443" cy="3257106"/>
          </a:xfrm>
        </p:grpSpPr>
        <p:sp>
          <p:nvSpPr>
            <p:cNvPr id="18" name="Rounded Rectangle 3">
              <a:extLst>
                <a:ext uri="{FF2B5EF4-FFF2-40B4-BE49-F238E27FC236}">
                  <a16:creationId xmlns:a16="http://schemas.microsoft.com/office/drawing/2014/main" id="{A24904FF-1B12-2EAB-347C-CDA0E76E222D}"/>
                </a:ext>
              </a:extLst>
            </p:cNvPr>
            <p:cNvSpPr/>
            <p:nvPr/>
          </p:nvSpPr>
          <p:spPr>
            <a:xfrm>
              <a:off x="204426" y="2924944"/>
              <a:ext cx="9348443" cy="576064"/>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white"/>
                  </a:solidFill>
                  <a:effectLst/>
                  <a:uLnTx/>
                  <a:uFillTx/>
                  <a:latin typeface="Calibri"/>
                  <a:ea typeface="MS PGothic" pitchFamily="34" charset="-128"/>
                  <a:cs typeface="+mn-cs"/>
                </a:rPr>
                <a:t>Input (Observations)</a:t>
              </a:r>
            </a:p>
          </p:txBody>
        </p:sp>
        <p:sp>
          <p:nvSpPr>
            <p:cNvPr id="19" name="Rounded Rectangle 5">
              <a:extLst>
                <a:ext uri="{FF2B5EF4-FFF2-40B4-BE49-F238E27FC236}">
                  <a16:creationId xmlns:a16="http://schemas.microsoft.com/office/drawing/2014/main" id="{9BAC1FDB-0500-6DE2-10AC-6AEB7C0D4B0F}"/>
                </a:ext>
              </a:extLst>
            </p:cNvPr>
            <p:cNvSpPr/>
            <p:nvPr/>
          </p:nvSpPr>
          <p:spPr>
            <a:xfrm>
              <a:off x="210488" y="2216341"/>
              <a:ext cx="4500000" cy="5760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white"/>
                  </a:solidFill>
                  <a:effectLst/>
                  <a:uLnTx/>
                  <a:uFillTx/>
                  <a:latin typeface="Calibri"/>
                  <a:ea typeface="MS PGothic" pitchFamily="34" charset="-128"/>
                  <a:cs typeface="+mn-cs"/>
                </a:rPr>
                <a:t>Player Model</a:t>
              </a:r>
            </a:p>
          </p:txBody>
        </p:sp>
        <p:sp>
          <p:nvSpPr>
            <p:cNvPr id="20" name="Rectangle 19">
              <a:extLst>
                <a:ext uri="{FF2B5EF4-FFF2-40B4-BE49-F238E27FC236}">
                  <a16:creationId xmlns:a16="http://schemas.microsoft.com/office/drawing/2014/main" id="{E0CF29A0-3C3C-CB38-E880-E911469B327F}"/>
                </a:ext>
              </a:extLst>
            </p:cNvPr>
            <p:cNvSpPr/>
            <p:nvPr/>
          </p:nvSpPr>
          <p:spPr>
            <a:xfrm>
              <a:off x="2549311" y="3639463"/>
              <a:ext cx="2292242" cy="324000"/>
            </a:xfrm>
            <a:prstGeom prst="rect">
              <a:avLst/>
            </a:prstGeom>
            <a:solidFill>
              <a:srgbClr val="9BBB59">
                <a:alpha val="30000"/>
              </a:srgbClr>
            </a:solidFill>
            <a:ln w="25400" cap="flat" cmpd="sng" algn="ctr">
              <a:solidFill>
                <a:srgbClr val="9BBB5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S PGothic" pitchFamily="34" charset="-128"/>
                  <a:cs typeface="+mn-cs"/>
                </a:rPr>
                <a:t>Objective</a:t>
              </a:r>
            </a:p>
          </p:txBody>
        </p:sp>
        <p:sp>
          <p:nvSpPr>
            <p:cNvPr id="21" name="Rectangle 20">
              <a:extLst>
                <a:ext uri="{FF2B5EF4-FFF2-40B4-BE49-F238E27FC236}">
                  <a16:creationId xmlns:a16="http://schemas.microsoft.com/office/drawing/2014/main" id="{6F81727A-E38D-3D8B-FC86-EE554D6F7E24}"/>
                </a:ext>
              </a:extLst>
            </p:cNvPr>
            <p:cNvSpPr/>
            <p:nvPr/>
          </p:nvSpPr>
          <p:spPr>
            <a:xfrm>
              <a:off x="4893204" y="3642319"/>
              <a:ext cx="2293200" cy="324000"/>
            </a:xfrm>
            <a:prstGeom prst="rect">
              <a:avLst/>
            </a:prstGeom>
            <a:solidFill>
              <a:srgbClr val="9BBB59">
                <a:alpha val="30000"/>
              </a:srgbClr>
            </a:solidFill>
            <a:ln w="25400" cap="flat" cmpd="sng" algn="ctr">
              <a:solidFill>
                <a:srgbClr val="9BBB5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S PGothic" pitchFamily="34" charset="-128"/>
                  <a:cs typeface="+mn-cs"/>
                </a:rPr>
                <a:t>Context</a:t>
              </a:r>
            </a:p>
          </p:txBody>
        </p:sp>
        <p:sp>
          <p:nvSpPr>
            <p:cNvPr id="22" name="Rectangle 21">
              <a:extLst>
                <a:ext uri="{FF2B5EF4-FFF2-40B4-BE49-F238E27FC236}">
                  <a16:creationId xmlns:a16="http://schemas.microsoft.com/office/drawing/2014/main" id="{FA88042D-75A3-ABBC-3AE3-F6C6EC26F88C}"/>
                </a:ext>
              </a:extLst>
            </p:cNvPr>
            <p:cNvSpPr/>
            <p:nvPr/>
          </p:nvSpPr>
          <p:spPr>
            <a:xfrm>
              <a:off x="7236989" y="3639463"/>
              <a:ext cx="2292242" cy="324000"/>
            </a:xfrm>
            <a:prstGeom prst="rect">
              <a:avLst/>
            </a:prstGeom>
            <a:solidFill>
              <a:srgbClr val="9BBB59">
                <a:alpha val="30000"/>
              </a:srgbClr>
            </a:solidFill>
            <a:ln w="25400" cap="flat" cmpd="sng" algn="ctr">
              <a:solidFill>
                <a:srgbClr val="9BBB59">
                  <a:shade val="50000"/>
                </a:srgb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S PGothic" pitchFamily="34" charset="-128"/>
                  <a:cs typeface="+mn-cs"/>
                </a:rPr>
                <a:t>Player Profile</a:t>
              </a:r>
            </a:p>
          </p:txBody>
        </p:sp>
        <p:cxnSp>
          <p:nvCxnSpPr>
            <p:cNvPr id="23" name="Elbow Connector 21">
              <a:extLst>
                <a:ext uri="{FF2B5EF4-FFF2-40B4-BE49-F238E27FC236}">
                  <a16:creationId xmlns:a16="http://schemas.microsoft.com/office/drawing/2014/main" id="{4D128C84-8940-2815-FB73-18F7B1BA3D14}"/>
                </a:ext>
              </a:extLst>
            </p:cNvPr>
            <p:cNvCxnSpPr>
              <a:cxnSpLocks/>
              <a:stCxn id="18" idx="1"/>
              <a:endCxn id="19" idx="1"/>
            </p:cNvCxnSpPr>
            <p:nvPr/>
          </p:nvCxnSpPr>
          <p:spPr>
            <a:xfrm rot="10800000" flipH="1">
              <a:off x="204426" y="2504342"/>
              <a:ext cx="6062" cy="708635"/>
            </a:xfrm>
            <a:prstGeom prst="bentConnector3">
              <a:avLst>
                <a:gd name="adj1" fmla="val -5508640"/>
              </a:avLst>
            </a:prstGeom>
            <a:noFill/>
            <a:ln w="38100" cap="flat" cmpd="sng" algn="ctr">
              <a:solidFill>
                <a:schemeClr val="bg1"/>
              </a:solidFill>
              <a:prstDash val="solid"/>
              <a:tailEnd type="arrow"/>
            </a:ln>
            <a:effectLst/>
          </p:spPr>
        </p:cxnSp>
        <p:sp>
          <p:nvSpPr>
            <p:cNvPr id="24" name="Rounded Rectangle 49">
              <a:extLst>
                <a:ext uri="{FF2B5EF4-FFF2-40B4-BE49-F238E27FC236}">
                  <a16:creationId xmlns:a16="http://schemas.microsoft.com/office/drawing/2014/main" id="{588B9767-FC96-EADD-EE9F-38C55CC4D818}"/>
                </a:ext>
              </a:extLst>
            </p:cNvPr>
            <p:cNvSpPr/>
            <p:nvPr/>
          </p:nvSpPr>
          <p:spPr>
            <a:xfrm>
              <a:off x="5052869" y="2216341"/>
              <a:ext cx="4500000" cy="576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white"/>
                  </a:solidFill>
                  <a:effectLst/>
                  <a:uLnTx/>
                  <a:uFillTx/>
                  <a:latin typeface="Calibri"/>
                  <a:ea typeface="MS PGothic" pitchFamily="34" charset="-128"/>
                  <a:cs typeface="+mn-cs"/>
                </a:rPr>
                <a:t>Output</a:t>
              </a:r>
            </a:p>
          </p:txBody>
        </p:sp>
        <p:sp>
          <p:nvSpPr>
            <p:cNvPr id="25" name="Rectangle 24">
              <a:extLst>
                <a:ext uri="{FF2B5EF4-FFF2-40B4-BE49-F238E27FC236}">
                  <a16:creationId xmlns:a16="http://schemas.microsoft.com/office/drawing/2014/main" id="{83676C07-D755-FECC-3B48-4F1FDF034A77}"/>
                </a:ext>
              </a:extLst>
            </p:cNvPr>
            <p:cNvSpPr/>
            <p:nvPr/>
          </p:nvSpPr>
          <p:spPr>
            <a:xfrm>
              <a:off x="208916" y="3639463"/>
              <a:ext cx="2292242" cy="324000"/>
            </a:xfrm>
            <a:prstGeom prst="rect">
              <a:avLst/>
            </a:prstGeom>
            <a:solidFill>
              <a:srgbClr val="9BBB59">
                <a:alpha val="30000"/>
              </a:srgbClr>
            </a:solidFill>
            <a:ln w="25400" cap="flat" cmpd="sng" algn="ctr">
              <a:solidFill>
                <a:srgbClr val="9BBB5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S PGothic" pitchFamily="34" charset="-128"/>
                  <a:cs typeface="+mn-cs"/>
                </a:rPr>
                <a:t>Gameplay</a:t>
              </a:r>
            </a:p>
          </p:txBody>
        </p:sp>
        <p:pic>
          <p:nvPicPr>
            <p:cNvPr id="26" name="Google Shape;81;p13">
              <a:extLst>
                <a:ext uri="{FF2B5EF4-FFF2-40B4-BE49-F238E27FC236}">
                  <a16:creationId xmlns:a16="http://schemas.microsoft.com/office/drawing/2014/main" id="{B516B2E2-E734-A6C8-7667-96E80F37CB8F}"/>
                </a:ext>
              </a:extLst>
            </p:cNvPr>
            <p:cNvPicPr preferRelativeResize="0"/>
            <p:nvPr/>
          </p:nvPicPr>
          <p:blipFill rotWithShape="1">
            <a:blip r:embed="rId3">
              <a:alphaModFix/>
            </a:blip>
            <a:srcRect l="10205" t="1895" r="10985" b="1895"/>
            <a:stretch/>
          </p:blipFill>
          <p:spPr>
            <a:xfrm>
              <a:off x="4889175" y="4014854"/>
              <a:ext cx="2292244" cy="1445573"/>
            </a:xfrm>
            <a:prstGeom prst="rect">
              <a:avLst/>
            </a:prstGeom>
            <a:noFill/>
            <a:ln w="9525" cap="flat" cmpd="sng">
              <a:solidFill>
                <a:sysClr val="windowText" lastClr="000000"/>
              </a:solidFill>
              <a:prstDash val="solid"/>
              <a:round/>
              <a:headEnd type="none" w="sm" len="sm"/>
              <a:tailEnd type="none" w="sm" len="sm"/>
            </a:ln>
          </p:spPr>
        </p:pic>
        <p:pic>
          <p:nvPicPr>
            <p:cNvPr id="27" name="Picture 26">
              <a:extLst>
                <a:ext uri="{FF2B5EF4-FFF2-40B4-BE49-F238E27FC236}">
                  <a16:creationId xmlns:a16="http://schemas.microsoft.com/office/drawing/2014/main" id="{3D15E209-909D-DD80-5A7A-647E5993397A}"/>
                </a:ext>
              </a:extLst>
            </p:cNvPr>
            <p:cNvPicPr>
              <a:picLocks noChangeAspect="1"/>
            </p:cNvPicPr>
            <p:nvPr/>
          </p:nvPicPr>
          <p:blipFill rotWithShape="1">
            <a:blip r:embed="rId4"/>
            <a:srcRect l="9974" r="12086"/>
            <a:stretch/>
          </p:blipFill>
          <p:spPr>
            <a:xfrm>
              <a:off x="2549310" y="4014829"/>
              <a:ext cx="2292243" cy="1458618"/>
            </a:xfrm>
            <a:prstGeom prst="rect">
              <a:avLst/>
            </a:prstGeom>
          </p:spPr>
        </p:pic>
        <p:pic>
          <p:nvPicPr>
            <p:cNvPr id="28" name="Picture 27">
              <a:extLst>
                <a:ext uri="{FF2B5EF4-FFF2-40B4-BE49-F238E27FC236}">
                  <a16:creationId xmlns:a16="http://schemas.microsoft.com/office/drawing/2014/main" id="{8C565CC7-7F84-2A58-1933-D4C7167EB188}"/>
                </a:ext>
              </a:extLst>
            </p:cNvPr>
            <p:cNvPicPr>
              <a:picLocks noChangeAspect="1"/>
            </p:cNvPicPr>
            <p:nvPr/>
          </p:nvPicPr>
          <p:blipFill rotWithShape="1">
            <a:blip r:embed="rId5"/>
            <a:srcRect l="3639" r="6682" b="3902"/>
            <a:stretch/>
          </p:blipFill>
          <p:spPr>
            <a:xfrm>
              <a:off x="208916" y="4014829"/>
              <a:ext cx="2292242" cy="1445598"/>
            </a:xfrm>
            <a:prstGeom prst="rect">
              <a:avLst/>
            </a:prstGeom>
          </p:spPr>
        </p:pic>
        <p:pic>
          <p:nvPicPr>
            <p:cNvPr id="29" name="Graphic 28" descr="User outline">
              <a:extLst>
                <a:ext uri="{FF2B5EF4-FFF2-40B4-BE49-F238E27FC236}">
                  <a16:creationId xmlns:a16="http://schemas.microsoft.com/office/drawing/2014/main" id="{4FA72FD5-5723-29EE-05FA-9382F371EB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0898" y="4096066"/>
              <a:ext cx="1296144" cy="1296144"/>
            </a:xfrm>
            <a:prstGeom prst="rect">
              <a:avLst/>
            </a:prstGeom>
          </p:spPr>
        </p:pic>
        <p:cxnSp>
          <p:nvCxnSpPr>
            <p:cNvPr id="30" name="Straight Arrow Connector 29">
              <a:extLst>
                <a:ext uri="{FF2B5EF4-FFF2-40B4-BE49-F238E27FC236}">
                  <a16:creationId xmlns:a16="http://schemas.microsoft.com/office/drawing/2014/main" id="{CFB25FC6-0D29-61FB-BD11-90AAA2F55C05}"/>
                </a:ext>
              </a:extLst>
            </p:cNvPr>
            <p:cNvCxnSpPr>
              <a:cxnSpLocks/>
              <a:stCxn id="24" idx="1"/>
              <a:endCxn id="19" idx="3"/>
            </p:cNvCxnSpPr>
            <p:nvPr/>
          </p:nvCxnSpPr>
          <p:spPr>
            <a:xfrm flipH="1">
              <a:off x="4710488" y="2504341"/>
              <a:ext cx="342381" cy="0"/>
            </a:xfrm>
            <a:prstGeom prst="straightConnector1">
              <a:avLst/>
            </a:prstGeom>
            <a:noFill/>
            <a:ln w="38100" cap="flat" cmpd="sng" algn="ctr">
              <a:solidFill>
                <a:schemeClr val="bg1"/>
              </a:solidFill>
              <a:prstDash val="solid"/>
              <a:headEnd type="arrow"/>
              <a:tailEnd type="none"/>
            </a:ln>
            <a:effectLst>
              <a:outerShdw blurRad="40000" dist="23000" dir="5400000" rotWithShape="0">
                <a:srgbClr val="000000">
                  <a:alpha val="35000"/>
                </a:srgbClr>
              </a:outerShdw>
            </a:effectLst>
          </p:spPr>
        </p:cxnSp>
      </p:grpSp>
      <p:sp>
        <p:nvSpPr>
          <p:cNvPr id="2" name="Title 7">
            <a:extLst>
              <a:ext uri="{FF2B5EF4-FFF2-40B4-BE49-F238E27FC236}">
                <a16:creationId xmlns:a16="http://schemas.microsoft.com/office/drawing/2014/main" id="{CC71824A-E4E2-D5A5-9FB9-A2BAB02AE751}"/>
              </a:ext>
            </a:extLst>
          </p:cNvPr>
          <p:cNvSpPr txBox="1">
            <a:spLocks/>
          </p:cNvSpPr>
          <p:nvPr/>
        </p:nvSpPr>
        <p:spPr>
          <a:xfrm>
            <a:off x="8092" y="-22820"/>
            <a:ext cx="9144001" cy="1080000"/>
          </a:xfrm>
          <a:prstGeom prst="rect">
            <a:avLst/>
          </a:prstGeom>
          <a:blipFill>
            <a:blip r:embed="rId8"/>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ＭＳ Ｐゴシック" pitchFamily="-65" charset="-128"/>
              </a:rPr>
              <a:t> </a:t>
            </a:r>
            <a:r>
              <a:rPr lang="en-US" sz="4000" cap="none" dirty="0">
                <a:solidFill>
                  <a:prstClr val="white"/>
                </a:solidFill>
                <a:latin typeface="Calibri"/>
              </a:rPr>
              <a:t>Input (Observations)</a:t>
            </a:r>
            <a:endParaRPr kumimoji="0" lang="en-US" sz="4000" b="0"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9951115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F24C3E-058F-D4CC-4971-3ECAC6A9820B}"/>
              </a:ext>
            </a:extLst>
          </p:cNvPr>
          <p:cNvPicPr>
            <a:picLocks noChangeAspect="1"/>
          </p:cNvPicPr>
          <p:nvPr/>
        </p:nvPicPr>
        <p:blipFill>
          <a:blip r:embed="rId3"/>
          <a:stretch>
            <a:fillRect/>
          </a:stretch>
        </p:blipFill>
        <p:spPr>
          <a:xfrm>
            <a:off x="817928" y="1057928"/>
            <a:ext cx="7524327" cy="4586401"/>
          </a:xfrm>
          <a:prstGeom prst="rect">
            <a:avLst/>
          </a:prstGeom>
        </p:spPr>
      </p:pic>
      <p:sp>
        <p:nvSpPr>
          <p:cNvPr id="7" name="Title 7">
            <a:extLst>
              <a:ext uri="{FF2B5EF4-FFF2-40B4-BE49-F238E27FC236}">
                <a16:creationId xmlns:a16="http://schemas.microsoft.com/office/drawing/2014/main" id="{E2B7E8DB-7C15-FF78-442E-7690C18AF4B7}"/>
              </a:ext>
            </a:extLst>
          </p:cNvPr>
          <p:cNvSpPr txBox="1">
            <a:spLocks/>
          </p:cNvSpPr>
          <p:nvPr/>
        </p:nvSpPr>
        <p:spPr>
          <a:xfrm>
            <a:off x="8092"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ＭＳ Ｐゴシック" pitchFamily="-65" charset="-128"/>
              </a:rPr>
              <a:t> </a:t>
            </a:r>
            <a:r>
              <a:rPr lang="en-US" sz="4000" cap="none" dirty="0">
                <a:solidFill>
                  <a:prstClr val="white"/>
                </a:solidFill>
                <a:latin typeface="Calibri"/>
              </a:rPr>
              <a:t>Input (Observations)</a:t>
            </a:r>
            <a:endParaRPr kumimoji="0" lang="en-US" sz="4000" b="0"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1121735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4657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t> </a:t>
            </a:r>
            <a:r>
              <a:rPr lang="en-GB" sz="4000" cap="none" dirty="0">
                <a:solidFill>
                  <a:prstClr val="white"/>
                </a:solidFill>
              </a:rPr>
              <a:t>Gameplay</a:t>
            </a:r>
            <a:endParaRPr lang="en-GB" sz="4000" i="1" cap="none" dirty="0">
              <a:solidFill>
                <a:srgbClr val="FFC000"/>
              </a:solidFill>
              <a:ea typeface="MS PGothic" pitchFamily="34" charset="-128"/>
              <a:cs typeface="+mn-cs"/>
            </a:endParaRPr>
          </a:p>
        </p:txBody>
      </p:sp>
    </p:spTree>
    <p:extLst>
      <p:ext uri="{BB962C8B-B14F-4D97-AF65-F5344CB8AC3E}">
        <p14:creationId xmlns:p14="http://schemas.microsoft.com/office/powerpoint/2010/main" val="34073817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txBox="1">
            <a:spLocks/>
          </p:cNvSpPr>
          <p:nvPr/>
        </p:nvSpPr>
        <p:spPr>
          <a:xfrm>
            <a:off x="0" y="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t> </a:t>
            </a:r>
            <a:r>
              <a:rPr lang="en-GB" sz="4000" cap="none" dirty="0">
                <a:solidFill>
                  <a:prstClr val="white"/>
                </a:solidFill>
              </a:rPr>
              <a:t>Gameplay Input</a:t>
            </a:r>
            <a:endParaRPr lang="en-GB" sz="4000" i="1" cap="none" dirty="0">
              <a:solidFill>
                <a:srgbClr val="FFC000"/>
              </a:solidFill>
              <a:ea typeface="MS PGothic" pitchFamily="34" charset="-128"/>
              <a:cs typeface="+mn-cs"/>
            </a:endParaRPr>
          </a:p>
        </p:txBody>
      </p:sp>
      <p:pic>
        <p:nvPicPr>
          <p:cNvPr id="3" name="Picture 2">
            <a:extLst>
              <a:ext uri="{FF2B5EF4-FFF2-40B4-BE49-F238E27FC236}">
                <a16:creationId xmlns:a16="http://schemas.microsoft.com/office/drawing/2014/main" id="{C13F8605-E523-E382-D799-0294F04B483F}"/>
              </a:ext>
            </a:extLst>
          </p:cNvPr>
          <p:cNvPicPr>
            <a:picLocks noChangeAspect="1"/>
          </p:cNvPicPr>
          <p:nvPr/>
        </p:nvPicPr>
        <p:blipFill>
          <a:blip r:embed="rId4"/>
          <a:stretch>
            <a:fillRect/>
          </a:stretch>
        </p:blipFill>
        <p:spPr>
          <a:xfrm>
            <a:off x="5248477" y="213848"/>
            <a:ext cx="3533488" cy="1841689"/>
          </a:xfrm>
          <a:prstGeom prst="rect">
            <a:avLst/>
          </a:prstGeom>
          <a:ln>
            <a:noFill/>
          </a:ln>
          <a:effectLst>
            <a:outerShdw blurRad="292100" dist="139700" dir="2700000" algn="tl" rotWithShape="0">
              <a:srgbClr val="333333">
                <a:alpha val="65000"/>
              </a:srgbClr>
            </a:outerShdw>
          </a:effectLst>
        </p:spPr>
      </p:pic>
      <p:sp>
        <p:nvSpPr>
          <p:cNvPr id="4" name="Rectangle 3"/>
          <p:cNvSpPr txBox="1">
            <a:spLocks/>
          </p:cNvSpPr>
          <p:nvPr/>
        </p:nvSpPr>
        <p:spPr bwMode="auto">
          <a:xfrm>
            <a:off x="251520" y="1273324"/>
            <a:ext cx="462384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dirty="0">
                <a:cs typeface="Arial" charset="0"/>
              </a:rPr>
              <a:t>Player game preferences, behavioral patterns, player metrics, heatmaps </a:t>
            </a:r>
          </a:p>
          <a:p>
            <a:pPr>
              <a:buFontTx/>
              <a:buChar char="•"/>
            </a:pPr>
            <a:r>
              <a:rPr lang="en-US" dirty="0">
                <a:cs typeface="Arial" charset="0"/>
              </a:rPr>
              <a:t>Examples: tactics, strategy, play patterns, </a:t>
            </a:r>
            <a:r>
              <a:rPr lang="en-US" dirty="0" err="1">
                <a:cs typeface="Arial" charset="0"/>
              </a:rPr>
              <a:t>clickthroughs</a:t>
            </a:r>
            <a:r>
              <a:rPr lang="en-US" dirty="0">
                <a:cs typeface="Arial" charset="0"/>
              </a:rPr>
              <a:t>, deaths, weapon selection, character selection, etc…</a:t>
            </a:r>
          </a:p>
          <a:p>
            <a:pPr>
              <a:buFontTx/>
              <a:buChar char="•"/>
            </a:pPr>
            <a:endParaRPr lang="en-US" b="1" dirty="0">
              <a:solidFill>
                <a:srgbClr val="008000"/>
              </a:solidFill>
              <a:cs typeface="Arial" charset="0"/>
            </a:endParaRPr>
          </a:p>
          <a:p>
            <a:pPr>
              <a:buFontTx/>
              <a:buChar char="•"/>
            </a:pPr>
            <a:r>
              <a:rPr lang="en-US" b="1" dirty="0">
                <a:solidFill>
                  <a:srgbClr val="CC0000"/>
                </a:solidFill>
                <a:cs typeface="Arial" charset="0"/>
              </a:rPr>
              <a:t>Considerations:</a:t>
            </a:r>
            <a:r>
              <a:rPr lang="en-US" dirty="0">
                <a:cs typeface="Arial" charset="0"/>
              </a:rPr>
              <a:t> we can’t tell much beyond player behavior…</a:t>
            </a:r>
          </a:p>
        </p:txBody>
      </p:sp>
      <p:pic>
        <p:nvPicPr>
          <p:cNvPr id="3076" name="Picture 4" descr="Αποτέλεσμα εικόνας για game heat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375" y="1786541"/>
            <a:ext cx="3917178" cy="2771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Αποτέλεσμα εικόνας για game heatm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3721596"/>
            <a:ext cx="2409765" cy="1870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4031753" y="1273324"/>
            <a:ext cx="4284663"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3000" dirty="0"/>
              <a:t>Bodily and physiological manifestations of gameplay</a:t>
            </a:r>
          </a:p>
          <a:p>
            <a:pPr>
              <a:buFontTx/>
              <a:buChar char="•"/>
            </a:pPr>
            <a:r>
              <a:rPr lang="en-US" sz="3000" b="1" dirty="0">
                <a:solidFill>
                  <a:srgbClr val="008000"/>
                </a:solidFill>
              </a:rPr>
              <a:t>Pros:</a:t>
            </a:r>
            <a:r>
              <a:rPr lang="en-US" sz="3000" dirty="0"/>
              <a:t> reliable measures of user experience</a:t>
            </a:r>
          </a:p>
          <a:p>
            <a:pPr>
              <a:buFontTx/>
              <a:buChar char="•"/>
            </a:pPr>
            <a:r>
              <a:rPr lang="en-US" sz="3000" b="1" dirty="0">
                <a:solidFill>
                  <a:srgbClr val="CC0000"/>
                </a:solidFill>
              </a:rPr>
              <a:t>Challenges:</a:t>
            </a:r>
            <a:r>
              <a:rPr lang="en-US" sz="3000" dirty="0"/>
              <a:t> many; let’s see them in more detail</a:t>
            </a:r>
          </a:p>
        </p:txBody>
      </p:sp>
      <p:pic>
        <p:nvPicPr>
          <p:cNvPr id="5" name="subjectPlaying-eps-converted-to.pdf"/>
          <p:cNvPicPr>
            <a:picLocks noChangeAspect="1"/>
          </p:cNvPicPr>
          <p:nvPr/>
        </p:nvPicPr>
        <p:blipFill>
          <a:blip r:embed="rId3"/>
          <a:stretch>
            <a:fillRect/>
          </a:stretch>
        </p:blipFill>
        <p:spPr>
          <a:xfrm>
            <a:off x="611561" y="1345332"/>
            <a:ext cx="3150906" cy="2362218"/>
          </a:xfrm>
          <a:prstGeom prst="rect">
            <a:avLst/>
          </a:prstGeom>
          <a:ln>
            <a:noFill/>
          </a:ln>
          <a:effectLst>
            <a:outerShdw blurRad="292100" dist="139700" dir="2700000" algn="tl" rotWithShape="0">
              <a:srgbClr val="333333">
                <a:alpha val="65000"/>
              </a:srgbClr>
            </a:outerShdw>
          </a:effectLst>
        </p:spPr>
      </p:pic>
      <p:sp>
        <p:nvSpPr>
          <p:cNvPr id="7" name="Title 7"/>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t> </a:t>
            </a:r>
            <a:r>
              <a:rPr lang="en-GB" sz="4000" cap="none" dirty="0">
                <a:solidFill>
                  <a:prstClr val="white"/>
                </a:solidFill>
              </a:rPr>
              <a:t>Objective Input</a:t>
            </a:r>
            <a:endParaRPr lang="en-GB" sz="4000" i="1" cap="none" dirty="0">
              <a:solidFill>
                <a:srgbClr val="FFC000"/>
              </a:solidFill>
              <a:ea typeface="MS PGothic" pitchFamily="34" charset="-128"/>
              <a:cs typeface="+mn-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31"/>
          <p:cNvSpPr txBox="1">
            <a:spLocks/>
          </p:cNvSpPr>
          <p:nvPr/>
        </p:nvSpPr>
        <p:spPr bwMode="auto">
          <a:xfrm>
            <a:off x="4031432" y="1124728"/>
            <a:ext cx="5112568" cy="441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defTabSz="325169">
              <a:buFont typeface="Arial" panose="020B0604020202020204" pitchFamily="34" charset="0"/>
              <a:buChar char="•"/>
              <a:defRPr sz="3420"/>
            </a:pPr>
            <a:r>
              <a:rPr lang="en-GB" sz="3420" dirty="0"/>
              <a:t>Cameras</a:t>
            </a:r>
          </a:p>
          <a:p>
            <a:pPr marL="704611" lvl="1" indent="-457200" defTabSz="325169">
              <a:buFont typeface="Arial" panose="020B0604020202020204" pitchFamily="34" charset="0"/>
              <a:buChar char="•"/>
              <a:defRPr sz="3420"/>
            </a:pPr>
            <a:r>
              <a:rPr lang="en-GB" sz="2600" dirty="0"/>
              <a:t>Face</a:t>
            </a:r>
          </a:p>
          <a:p>
            <a:pPr marL="704611" lvl="1" indent="-457200" defTabSz="325169">
              <a:buFont typeface="Arial" panose="020B0604020202020204" pitchFamily="34" charset="0"/>
              <a:buChar char="•"/>
              <a:defRPr sz="3420"/>
            </a:pPr>
            <a:r>
              <a:rPr lang="en-GB" sz="2600" dirty="0"/>
              <a:t>Body movement</a:t>
            </a:r>
          </a:p>
          <a:p>
            <a:pPr marL="704611" lvl="1" indent="-457200" defTabSz="325169">
              <a:buFont typeface="Arial" panose="020B0604020202020204" pitchFamily="34" charset="0"/>
              <a:buChar char="•"/>
              <a:defRPr sz="3420"/>
            </a:pPr>
            <a:r>
              <a:rPr lang="en-GB" sz="2600" dirty="0"/>
              <a:t>Eye movement</a:t>
            </a:r>
          </a:p>
          <a:p>
            <a:pPr marL="457200" indent="-457200" defTabSz="325169">
              <a:buFont typeface="Arial" panose="020B0604020202020204" pitchFamily="34" charset="0"/>
              <a:buChar char="•"/>
              <a:defRPr sz="3420"/>
            </a:pPr>
            <a:r>
              <a:rPr lang="en-GB" sz="3420" dirty="0"/>
              <a:t>Other sensors/devices</a:t>
            </a:r>
          </a:p>
          <a:p>
            <a:pPr marL="704611" lvl="1" indent="-457200" defTabSz="325169">
              <a:buFont typeface="Arial" panose="020B0604020202020204" pitchFamily="34" charset="0"/>
              <a:buChar char="•"/>
              <a:defRPr sz="3420"/>
            </a:pPr>
            <a:r>
              <a:rPr lang="en-GB" sz="2600" dirty="0"/>
              <a:t>Physiology (heart rate, skin conductance, …) </a:t>
            </a:r>
          </a:p>
          <a:p>
            <a:pPr marL="704611" lvl="1" indent="-457200" defTabSz="325169">
              <a:buFont typeface="Arial" panose="020B0604020202020204" pitchFamily="34" charset="0"/>
              <a:buChar char="•"/>
              <a:defRPr sz="3420"/>
            </a:pPr>
            <a:r>
              <a:rPr lang="en-GB" sz="2600" dirty="0"/>
              <a:t>Muscle activation (EMG)</a:t>
            </a:r>
          </a:p>
          <a:p>
            <a:pPr marL="704611" lvl="1" indent="-457200" defTabSz="325169">
              <a:buFont typeface="Arial" panose="020B0604020202020204" pitchFamily="34" charset="0"/>
              <a:buChar char="•"/>
              <a:defRPr sz="3420"/>
            </a:pPr>
            <a:r>
              <a:rPr lang="en-GB" sz="2600" dirty="0"/>
              <a:t>Brain activity (EEG)</a:t>
            </a:r>
          </a:p>
          <a:p>
            <a:pPr marL="704611" lvl="1" indent="-457200" defTabSz="325169">
              <a:buFont typeface="Arial" panose="020B0604020202020204" pitchFamily="34" charset="0"/>
              <a:buChar char="•"/>
              <a:defRPr sz="3420"/>
            </a:pPr>
            <a:r>
              <a:rPr lang="en-GB" sz="2600" dirty="0"/>
              <a:t>Speech</a:t>
            </a:r>
          </a:p>
        </p:txBody>
      </p:sp>
      <p:pic>
        <p:nvPicPr>
          <p:cNvPr id="10" name="subjectPlaying-eps-converted-to.pdf"/>
          <p:cNvPicPr>
            <a:picLocks noChangeAspect="1"/>
          </p:cNvPicPr>
          <p:nvPr/>
        </p:nvPicPr>
        <p:blipFill>
          <a:blip r:embed="rId3"/>
          <a:stretch>
            <a:fillRect/>
          </a:stretch>
        </p:blipFill>
        <p:spPr>
          <a:xfrm>
            <a:off x="611561" y="1345332"/>
            <a:ext cx="3150906" cy="2362218"/>
          </a:xfrm>
          <a:prstGeom prst="rect">
            <a:avLst/>
          </a:prstGeom>
          <a:ln>
            <a:noFill/>
          </a:ln>
          <a:effectLst>
            <a:outerShdw blurRad="292100" dist="139700" dir="2700000" algn="tl" rotWithShape="0">
              <a:srgbClr val="333333">
                <a:alpha val="65000"/>
              </a:srgbClr>
            </a:outerShdw>
          </a:effectLst>
        </p:spPr>
      </p:pic>
      <p:sp>
        <p:nvSpPr>
          <p:cNvPr id="5" name="Title 7"/>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t> Objective</a:t>
            </a:r>
            <a:r>
              <a:rPr lang="en-GB" sz="4000" cap="none" dirty="0">
                <a:solidFill>
                  <a:prstClr val="white"/>
                </a:solidFill>
              </a:rPr>
              <a:t> Input – sensing</a:t>
            </a:r>
            <a:endParaRPr lang="en-GB" sz="4000" i="1" cap="none" dirty="0">
              <a:solidFill>
                <a:srgbClr val="FFC000"/>
              </a:solidFill>
              <a:ea typeface="MS PGothic" pitchFamily="34" charset="-128"/>
              <a:cs typeface="+mn-cs"/>
            </a:endParaRPr>
          </a:p>
        </p:txBody>
      </p:sp>
    </p:spTree>
    <p:extLst>
      <p:ext uri="{BB962C8B-B14F-4D97-AF65-F5344CB8AC3E}">
        <p14:creationId xmlns:p14="http://schemas.microsoft.com/office/powerpoint/2010/main" val="1880533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p:cNvSpPr>
          <p:nvPr>
            <p:ph type="body" idx="4294967295"/>
          </p:nvPr>
        </p:nvSpPr>
        <p:spPr>
          <a:xfrm>
            <a:off x="395536" y="1417638"/>
            <a:ext cx="5112568" cy="3898900"/>
          </a:xfrm>
        </p:spPr>
        <p:txBody>
          <a:bodyPr/>
          <a:lstStyle/>
          <a:p>
            <a:pPr>
              <a:lnSpc>
                <a:spcPct val="90000"/>
              </a:lnSpc>
              <a:buFontTx/>
              <a:buChar char="•"/>
            </a:pPr>
            <a:r>
              <a:rPr lang="en-US" sz="4000" dirty="0"/>
              <a:t>Why not?</a:t>
            </a:r>
          </a:p>
          <a:p>
            <a:pPr>
              <a:lnSpc>
                <a:spcPct val="90000"/>
              </a:lnSpc>
              <a:buFontTx/>
              <a:buChar char="•"/>
            </a:pPr>
            <a:r>
              <a:rPr lang="en-US" sz="4000" dirty="0"/>
              <a:t>Player Experience is the holy grail for design and development</a:t>
            </a:r>
          </a:p>
          <a:p>
            <a:pPr>
              <a:lnSpc>
                <a:spcPct val="90000"/>
              </a:lnSpc>
              <a:buFontTx/>
              <a:buChar char="•"/>
            </a:pPr>
            <a:r>
              <a:rPr lang="en-US" sz="4000" dirty="0"/>
              <a:t>But most importantly because…</a:t>
            </a:r>
          </a:p>
          <a:p>
            <a:pPr marL="0" indent="0">
              <a:lnSpc>
                <a:spcPct val="90000"/>
              </a:lnSpc>
            </a:pPr>
            <a:endParaRPr lang="en-GB" sz="4000" dirty="0"/>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344613"/>
            <a:ext cx="3165475" cy="39719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5" name="Title 7"/>
          <p:cNvSpPr>
            <a:spLocks noGrp="1"/>
          </p:cNvSpPr>
          <p:nvPr>
            <p:ph type="title"/>
          </p:nvPr>
        </p:nvSpPr>
        <p:spPr>
          <a:xfrm>
            <a:off x="0" y="-39004"/>
            <a:ext cx="9144001" cy="1080000"/>
          </a:xfrm>
          <a:blipFill>
            <a:blip r:embed="rId4"/>
            <a:stretch>
              <a:fillRect/>
            </a:stretch>
          </a:blipFill>
        </p:spPr>
        <p:txBody>
          <a:bodyPr anchor="ctr" anchorCtr="0"/>
          <a:lstStyle/>
          <a:p>
            <a:r>
              <a:rPr lang="en-GB" sz="4500" cap="none" dirty="0">
                <a:latin typeface="+mn-lt"/>
              </a:rPr>
              <a:t>Why Model Players?</a:t>
            </a:r>
            <a:endParaRPr lang="en-GB" sz="4500" b="1" cap="none" dirty="0">
              <a:solidFill>
                <a:srgbClr val="FFC000"/>
              </a:solidFill>
              <a:latin typeface="+mn-lt"/>
            </a:endParaRPr>
          </a:p>
        </p:txBody>
      </p:sp>
    </p:spTree>
    <p:extLst>
      <p:ext uri="{BB962C8B-B14F-4D97-AF65-F5344CB8AC3E}">
        <p14:creationId xmlns:p14="http://schemas.microsoft.com/office/powerpoint/2010/main" val="11969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blinds(horizontal)">
                                      <p:cBhvr>
                                        <p:cTn id="7" dur="500"/>
                                        <p:tgtEl>
                                          <p:spTgt spid="87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7043">
                                            <p:txEl>
                                              <p:pRg st="1" end="1"/>
                                            </p:txEl>
                                          </p:spTgt>
                                        </p:tgtEl>
                                        <p:attrNameLst>
                                          <p:attrName>style.visibility</p:attrName>
                                        </p:attrNameLst>
                                      </p:cBhvr>
                                      <p:to>
                                        <p:strVal val="visible"/>
                                      </p:to>
                                    </p:set>
                                    <p:animEffect transition="in" filter="blinds(horizontal)">
                                      <p:cBhvr>
                                        <p:cTn id="12" dur="500"/>
                                        <p:tgtEl>
                                          <p:spTgt spid="870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7043">
                                            <p:txEl>
                                              <p:pRg st="2" end="2"/>
                                            </p:txEl>
                                          </p:spTgt>
                                        </p:tgtEl>
                                        <p:attrNameLst>
                                          <p:attrName>style.visibility</p:attrName>
                                        </p:attrNameLst>
                                      </p:cBhvr>
                                      <p:to>
                                        <p:strVal val="visible"/>
                                      </p:to>
                                    </p:set>
                                    <p:animEffect transition="in" filter="blinds(horizontal)">
                                      <p:cBhvr>
                                        <p:cTn id="17" dur="500"/>
                                        <p:tgtEl>
                                          <p:spTgt spid="870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p:cNvSpPr>
          <p:nvPr/>
        </p:nvSpPr>
        <p:spPr bwMode="auto">
          <a:xfrm>
            <a:off x="683568" y="3577580"/>
            <a:ext cx="8352928"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b="1" dirty="0">
                <a:solidFill>
                  <a:srgbClr val="0070C0"/>
                </a:solidFill>
              </a:rPr>
              <a:t>Common features: </a:t>
            </a:r>
            <a:r>
              <a:rPr lang="en-US" dirty="0"/>
              <a:t>summarization,</a:t>
            </a:r>
            <a:r>
              <a:rPr lang="en-US" b="1" dirty="0">
                <a:solidFill>
                  <a:srgbClr val="0070C0"/>
                </a:solidFill>
              </a:rPr>
              <a:t> </a:t>
            </a:r>
            <a:r>
              <a:rPr lang="en-US" dirty="0"/>
              <a:t>time and frequency domain</a:t>
            </a:r>
          </a:p>
          <a:p>
            <a:pPr>
              <a:buFontTx/>
              <a:buChar char="•"/>
            </a:pPr>
            <a:r>
              <a:rPr lang="en-US" b="1" dirty="0">
                <a:solidFill>
                  <a:srgbClr val="008000"/>
                </a:solidFill>
              </a:rPr>
              <a:t>Pros:</a:t>
            </a:r>
            <a:r>
              <a:rPr lang="en-US" dirty="0"/>
              <a:t> directly linked to arousal – immediate response </a:t>
            </a:r>
            <a:endParaRPr lang="en-US" b="1" dirty="0">
              <a:solidFill>
                <a:srgbClr val="CC0000"/>
              </a:solidFill>
            </a:endParaRPr>
          </a:p>
          <a:p>
            <a:pPr>
              <a:buFontTx/>
              <a:buChar char="•"/>
            </a:pPr>
            <a:r>
              <a:rPr lang="en-US" b="1" dirty="0">
                <a:solidFill>
                  <a:srgbClr val="CC0000"/>
                </a:solidFill>
              </a:rPr>
              <a:t>Challenges:</a:t>
            </a:r>
            <a:r>
              <a:rPr lang="en-US" dirty="0"/>
              <a:t> signal </a:t>
            </a:r>
            <a:r>
              <a:rPr lang="en-US" dirty="0" err="1"/>
              <a:t>denoising</a:t>
            </a:r>
            <a:r>
              <a:rPr lang="en-US" dirty="0"/>
              <a:t>/normalization; control for subjectivity of physiological responses, law of initial values, habituation, rebound</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422" y="1226815"/>
            <a:ext cx="6874723" cy="2016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itle 7"/>
          <p:cNvSpPr txBox="1">
            <a:spLocks/>
          </p:cNvSpPr>
          <p:nvPr/>
        </p:nvSpPr>
        <p:spPr>
          <a:xfrm>
            <a:off x="0" y="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t> </a:t>
            </a:r>
            <a:r>
              <a:rPr lang="en-GB" sz="4000" cap="none" dirty="0">
                <a:solidFill>
                  <a:prstClr val="white"/>
                </a:solidFill>
              </a:rPr>
              <a:t>Physiology</a:t>
            </a:r>
            <a:endParaRPr lang="en-GB" sz="4000" i="1" cap="none" dirty="0">
              <a:solidFill>
                <a:srgbClr val="FFC000"/>
              </a:solidFill>
              <a:ea typeface="MS PGothic" pitchFamily="34" charset="-128"/>
              <a:cs typeface="+mn-cs"/>
            </a:endParaRPr>
          </a:p>
        </p:txBody>
      </p:sp>
    </p:spTree>
    <p:extLst>
      <p:ext uri="{BB962C8B-B14F-4D97-AF65-F5344CB8AC3E}">
        <p14:creationId xmlns:p14="http://schemas.microsoft.com/office/powerpoint/2010/main" val="2701456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p:cNvSpPr>
          <p:nvPr/>
        </p:nvSpPr>
        <p:spPr bwMode="auto">
          <a:xfrm>
            <a:off x="6012160" y="1201316"/>
            <a:ext cx="2808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b="1" dirty="0">
                <a:solidFill>
                  <a:srgbClr val="0070C0"/>
                </a:solidFill>
              </a:rPr>
              <a:t>Common features:</a:t>
            </a:r>
            <a:r>
              <a:rPr lang="el-GR" sz="2000" b="1" dirty="0">
                <a:solidFill>
                  <a:srgbClr val="0070C0"/>
                </a:solidFill>
              </a:rPr>
              <a:t> </a:t>
            </a:r>
            <a:r>
              <a:rPr lang="en-GB" sz="2000" dirty="0"/>
              <a:t>action unit detection, head pose stats</a:t>
            </a:r>
            <a:endParaRPr lang="en-US" sz="2000" b="1" dirty="0"/>
          </a:p>
          <a:p>
            <a:pPr>
              <a:buFontTx/>
              <a:buChar char="•"/>
            </a:pPr>
            <a:r>
              <a:rPr lang="en-US" sz="2000" b="1" dirty="0">
                <a:solidFill>
                  <a:srgbClr val="008000"/>
                </a:solidFill>
              </a:rPr>
              <a:t>Pros:</a:t>
            </a:r>
            <a:r>
              <a:rPr lang="en-US" sz="2000" dirty="0"/>
              <a:t> every laptop has a camera, off-the-shelf cheap solution, natural interaction</a:t>
            </a:r>
          </a:p>
          <a:p>
            <a:pPr>
              <a:buFontTx/>
              <a:buChar char="•"/>
            </a:pPr>
            <a:r>
              <a:rPr lang="en-US" sz="2000" b="1" dirty="0">
                <a:solidFill>
                  <a:srgbClr val="CC0000"/>
                </a:solidFill>
              </a:rPr>
              <a:t>Challenges:</a:t>
            </a:r>
            <a:r>
              <a:rPr lang="en-US" sz="2000" dirty="0"/>
              <a:t> do we really express emotions (facially) while playing? Head-pose might be more relevant? Models rely on posed/acted expressions</a:t>
            </a:r>
          </a:p>
        </p:txBody>
      </p:sp>
      <p:sp>
        <p:nvSpPr>
          <p:cNvPr id="8" name="Title 7"/>
          <p:cNvSpPr txBox="1">
            <a:spLocks/>
          </p:cNvSpPr>
          <p:nvPr/>
        </p:nvSpPr>
        <p:spPr>
          <a:xfrm>
            <a:off x="0" y="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t> </a:t>
            </a:r>
            <a:r>
              <a:rPr lang="en-GB" sz="4000" cap="none" dirty="0">
                <a:solidFill>
                  <a:prstClr val="white"/>
                </a:solidFill>
              </a:rPr>
              <a:t>Visual Cues</a:t>
            </a:r>
            <a:endParaRPr lang="en-GB" sz="4000" i="1" cap="none" dirty="0">
              <a:solidFill>
                <a:srgbClr val="FFC000"/>
              </a:solidFill>
              <a:ea typeface="MS PGothic" pitchFamily="34" charset="-128"/>
              <a:cs typeface="+mn-cs"/>
            </a:endParaRPr>
          </a:p>
        </p:txBody>
      </p:sp>
      <p:pic>
        <p:nvPicPr>
          <p:cNvPr id="2" name="Picture 1">
            <a:extLst>
              <a:ext uri="{FF2B5EF4-FFF2-40B4-BE49-F238E27FC236}">
                <a16:creationId xmlns:a16="http://schemas.microsoft.com/office/drawing/2014/main" id="{D2F23EB5-4F71-7030-4283-D64E890D6553}"/>
              </a:ext>
            </a:extLst>
          </p:cNvPr>
          <p:cNvPicPr>
            <a:picLocks noChangeAspect="1"/>
          </p:cNvPicPr>
          <p:nvPr/>
        </p:nvPicPr>
        <p:blipFill>
          <a:blip r:embed="rId4"/>
          <a:stretch>
            <a:fillRect/>
          </a:stretch>
        </p:blipFill>
        <p:spPr>
          <a:xfrm>
            <a:off x="119430" y="1129308"/>
            <a:ext cx="5889246" cy="3127519"/>
          </a:xfrm>
          <a:prstGeom prst="rect">
            <a:avLst/>
          </a:prstGeom>
        </p:spPr>
      </p:pic>
    </p:spTree>
    <p:extLst>
      <p:ext uri="{BB962C8B-B14F-4D97-AF65-F5344CB8AC3E}">
        <p14:creationId xmlns:p14="http://schemas.microsoft.com/office/powerpoint/2010/main" val="6203751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www.intel.com/content/dam/www/public/us/en/images/photography-business/16x9/realsense-cameras-black-16x9.jpg.rendition.intel.web.480.2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092326"/>
            <a:ext cx="3200354" cy="18002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a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43" y="1273324"/>
            <a:ext cx="2490243" cy="2156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Î£ÏÎµÏÎ¹ÎºÎ® ÎµÎ¹ÎºÏÎ½Î±"/>
          <p:cNvPicPr>
            <a:picLocks noChangeAspect="1" noChangeArrowheads="1"/>
          </p:cNvPicPr>
          <p:nvPr/>
        </p:nvPicPr>
        <p:blipFill rotWithShape="1">
          <a:blip r:embed="rId5">
            <a:extLst>
              <a:ext uri="{28A0092B-C50C-407E-A947-70E740481C1C}">
                <a14:useLocalDpi xmlns:a14="http://schemas.microsoft.com/office/drawing/2010/main" val="0"/>
              </a:ext>
            </a:extLst>
          </a:blip>
          <a:srcRect t="15986"/>
          <a:stretch/>
        </p:blipFill>
        <p:spPr bwMode="auto">
          <a:xfrm>
            <a:off x="248841" y="3073523"/>
            <a:ext cx="4896544" cy="2504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6" descr="ÎÏÎ¿ÏÎ­Î»ÎµÏÎ¼Î± ÎµÎ¹ÎºÏÎ½Î±Ï Î³Î¹Î± openf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4074" y="3289548"/>
            <a:ext cx="3051964" cy="22889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940152" y="3289548"/>
            <a:ext cx="3150096" cy="307777"/>
          </a:xfrm>
          <a:prstGeom prst="rect">
            <a:avLst/>
          </a:prstGeom>
        </p:spPr>
        <p:txBody>
          <a:bodyPr wrap="square">
            <a:spAutoFit/>
          </a:bodyPr>
          <a:lstStyle/>
          <a:p>
            <a:r>
              <a:rPr lang="en-GB" sz="1400" dirty="0">
                <a:solidFill>
                  <a:schemeClr val="bg1"/>
                </a:solidFill>
                <a:latin typeface="Calibri" panose="020F0502020204030204" pitchFamily="34" charset="0"/>
                <a:cs typeface="Calibri" panose="020F0502020204030204" pitchFamily="34" charset="0"/>
              </a:rPr>
              <a:t>https://cmusatyalab.github.io/openface/</a:t>
            </a:r>
          </a:p>
        </p:txBody>
      </p:sp>
      <p:sp>
        <p:nvSpPr>
          <p:cNvPr id="9" name="Title 7"/>
          <p:cNvSpPr txBox="1">
            <a:spLocks/>
          </p:cNvSpPr>
          <p:nvPr/>
        </p:nvSpPr>
        <p:spPr>
          <a:xfrm>
            <a:off x="0" y="-22820"/>
            <a:ext cx="9144001" cy="1080000"/>
          </a:xfrm>
          <a:prstGeom prst="rect">
            <a:avLst/>
          </a:prstGeom>
          <a:blipFill>
            <a:blip r:embed="rId7"/>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latin typeface="Calibri" panose="020F0502020204030204" pitchFamily="34" charset="0"/>
                <a:ea typeface="Calibri" panose="020F0502020204030204" pitchFamily="34" charset="0"/>
                <a:cs typeface="Calibri" panose="020F0502020204030204" pitchFamily="34" charset="0"/>
              </a:rPr>
              <a:t> </a:t>
            </a:r>
            <a:r>
              <a:rPr lang="en-GB" sz="4000" cap="none" dirty="0">
                <a:solidFill>
                  <a:prstClr val="white"/>
                </a:solidFill>
                <a:latin typeface="Calibri" panose="020F0502020204030204" pitchFamily="34" charset="0"/>
                <a:ea typeface="Calibri" panose="020F0502020204030204" pitchFamily="34" charset="0"/>
                <a:cs typeface="Calibri" panose="020F0502020204030204" pitchFamily="34" charset="0"/>
              </a:rPr>
              <a:t>Tools for Video-Based Affect Detection</a:t>
            </a:r>
            <a:endParaRPr lang="en-GB" sz="4000" i="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1082817"/>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p:cNvSpPr>
          <p:nvPr/>
        </p:nvSpPr>
        <p:spPr bwMode="auto">
          <a:xfrm>
            <a:off x="5508104" y="1273324"/>
            <a:ext cx="3320752"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b="1" dirty="0">
                <a:solidFill>
                  <a:srgbClr val="0070C0"/>
                </a:solidFill>
              </a:rPr>
              <a:t>Common features: </a:t>
            </a:r>
            <a:r>
              <a:rPr lang="en-GB" sz="2000" dirty="0"/>
              <a:t>blinks and gaze fixation (indicators of attention and engagement); total time spent looking at particular objects </a:t>
            </a:r>
            <a:endParaRPr lang="en-US" sz="2000" b="1" dirty="0">
              <a:solidFill>
                <a:srgbClr val="0070C0"/>
              </a:solidFill>
            </a:endParaRPr>
          </a:p>
          <a:p>
            <a:pPr>
              <a:buFontTx/>
              <a:buChar char="•"/>
            </a:pPr>
            <a:r>
              <a:rPr lang="en-US" sz="2000" b="1" dirty="0">
                <a:solidFill>
                  <a:srgbClr val="008000"/>
                </a:solidFill>
              </a:rPr>
              <a:t>Pros:</a:t>
            </a:r>
            <a:r>
              <a:rPr lang="en-US" sz="2000" dirty="0"/>
              <a:t> you know where your player looks at/focuses on/pays attention to</a:t>
            </a:r>
            <a:endParaRPr lang="en-US" sz="2000" b="1" dirty="0">
              <a:solidFill>
                <a:srgbClr val="CC0000"/>
              </a:solidFill>
            </a:endParaRPr>
          </a:p>
          <a:p>
            <a:pPr>
              <a:buFontTx/>
              <a:buChar char="•"/>
            </a:pPr>
            <a:r>
              <a:rPr lang="en-US" sz="2000" b="1" dirty="0">
                <a:solidFill>
                  <a:srgbClr val="CC0000"/>
                </a:solidFill>
              </a:rPr>
              <a:t>Challenges:</a:t>
            </a:r>
            <a:r>
              <a:rPr lang="en-US" sz="2000" dirty="0"/>
              <a:t> practicality, lab conditions (illumination), </a:t>
            </a:r>
            <a:r>
              <a:rPr lang="en-US" sz="2000" dirty="0" err="1"/>
              <a:t>pupilometry</a:t>
            </a:r>
            <a:r>
              <a:rPr lang="en-US" sz="2000" dirty="0"/>
              <a:t> doesn’t really work in games</a:t>
            </a:r>
          </a:p>
        </p:txBody>
      </p:sp>
      <p:sp>
        <p:nvSpPr>
          <p:cNvPr id="2" name="Rectangle 1"/>
          <p:cNvSpPr/>
          <p:nvPr/>
        </p:nvSpPr>
        <p:spPr>
          <a:xfrm>
            <a:off x="179512" y="5142592"/>
            <a:ext cx="8756525" cy="523220"/>
          </a:xfrm>
          <a:prstGeom prst="rect">
            <a:avLst/>
          </a:prstGeom>
        </p:spPr>
        <p:txBody>
          <a:bodyPr wrap="square">
            <a:spAutoFit/>
          </a:bodyPr>
          <a:lstStyle/>
          <a:p>
            <a:pPr algn="ctr"/>
            <a:r>
              <a:rPr lang="en-GB" sz="1400" dirty="0">
                <a:solidFill>
                  <a:srgbClr val="000000"/>
                </a:solidFill>
                <a:latin typeface="+mj-lt"/>
              </a:rPr>
              <a:t>J. Munoz, G. N. </a:t>
            </a:r>
            <a:r>
              <a:rPr lang="en-GB" sz="1400" dirty="0" err="1">
                <a:solidFill>
                  <a:srgbClr val="000000"/>
                </a:solidFill>
                <a:latin typeface="+mj-lt"/>
              </a:rPr>
              <a:t>Yannakakis</a:t>
            </a:r>
            <a:r>
              <a:rPr lang="en-GB" sz="1400" dirty="0">
                <a:solidFill>
                  <a:srgbClr val="000000"/>
                </a:solidFill>
                <a:latin typeface="+mj-lt"/>
              </a:rPr>
              <a:t>, F. </a:t>
            </a:r>
            <a:r>
              <a:rPr lang="en-GB" sz="1400" dirty="0" err="1">
                <a:solidFill>
                  <a:srgbClr val="000000"/>
                </a:solidFill>
                <a:latin typeface="+mj-lt"/>
              </a:rPr>
              <a:t>Mulvey</a:t>
            </a:r>
            <a:r>
              <a:rPr lang="en-GB" sz="1400" dirty="0">
                <a:solidFill>
                  <a:srgbClr val="000000"/>
                </a:solidFill>
                <a:latin typeface="+mj-lt"/>
              </a:rPr>
              <a:t>, D. </a:t>
            </a:r>
            <a:r>
              <a:rPr lang="en-GB" sz="1400" dirty="0" err="1">
                <a:solidFill>
                  <a:srgbClr val="000000"/>
                </a:solidFill>
                <a:latin typeface="+mj-lt"/>
              </a:rPr>
              <a:t>Witzner</a:t>
            </a:r>
            <a:r>
              <a:rPr lang="en-GB" sz="1400" dirty="0">
                <a:solidFill>
                  <a:srgbClr val="000000"/>
                </a:solidFill>
                <a:latin typeface="+mj-lt"/>
              </a:rPr>
              <a:t>, G. Gutierrez and A. </a:t>
            </a:r>
            <a:r>
              <a:rPr lang="en-GB" sz="1400" dirty="0" err="1">
                <a:solidFill>
                  <a:srgbClr val="000000"/>
                </a:solidFill>
                <a:latin typeface="+mj-lt"/>
              </a:rPr>
              <a:t>Sanchis</a:t>
            </a:r>
            <a:r>
              <a:rPr lang="en-GB" sz="1400" dirty="0">
                <a:solidFill>
                  <a:srgbClr val="000000"/>
                </a:solidFill>
                <a:latin typeface="+mj-lt"/>
              </a:rPr>
              <a:t>, “</a:t>
            </a:r>
            <a:r>
              <a:rPr lang="en-GB" sz="1400" b="1" dirty="0">
                <a:solidFill>
                  <a:srgbClr val="000000"/>
                </a:solidFill>
                <a:latin typeface="+mj-lt"/>
              </a:rPr>
              <a:t>Towards Gaze-Controlled Platform </a:t>
            </a:r>
            <a:r>
              <a:rPr lang="en-GB" sz="1400" b="1" dirty="0" err="1">
                <a:solidFill>
                  <a:srgbClr val="000000"/>
                </a:solidFill>
                <a:latin typeface="+mj-lt"/>
              </a:rPr>
              <a:t>Games</a:t>
            </a:r>
            <a:r>
              <a:rPr lang="en-GB" sz="1400" dirty="0" err="1">
                <a:solidFill>
                  <a:srgbClr val="000000"/>
                </a:solidFill>
                <a:latin typeface="+mj-lt"/>
              </a:rPr>
              <a:t>,”in</a:t>
            </a:r>
            <a:r>
              <a:rPr lang="en-GB" sz="1400" dirty="0">
                <a:solidFill>
                  <a:srgbClr val="000000"/>
                </a:solidFill>
                <a:latin typeface="+mj-lt"/>
              </a:rPr>
              <a:t> </a:t>
            </a:r>
            <a:r>
              <a:rPr lang="en-GB" sz="1400" i="1" dirty="0">
                <a:solidFill>
                  <a:srgbClr val="000000"/>
                </a:solidFill>
                <a:latin typeface="+mj-lt"/>
              </a:rPr>
              <a:t>Proceedings of 2011 IEEE Conference on Computational Intelligence and Games</a:t>
            </a:r>
            <a:r>
              <a:rPr lang="en-GB" sz="1400" dirty="0">
                <a:solidFill>
                  <a:srgbClr val="000000"/>
                </a:solidFill>
                <a:latin typeface="+mj-lt"/>
              </a:rPr>
              <a:t>, 2011. </a:t>
            </a:r>
            <a:endParaRPr lang="en-GB" sz="1400" dirty="0">
              <a:latin typeface="+mj-lt"/>
            </a:endParaRPr>
          </a:p>
        </p:txBody>
      </p:sp>
      <p:sp>
        <p:nvSpPr>
          <p:cNvPr id="6" name="Title 7"/>
          <p:cNvSpPr txBox="1">
            <a:spLocks/>
          </p:cNvSpPr>
          <p:nvPr/>
        </p:nvSpPr>
        <p:spPr>
          <a:xfrm>
            <a:off x="0" y="-22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t> </a:t>
            </a:r>
            <a:r>
              <a:rPr lang="en-GB" sz="4000" cap="none" dirty="0">
                <a:solidFill>
                  <a:prstClr val="white"/>
                </a:solidFill>
              </a:rPr>
              <a:t>Eye-tracking</a:t>
            </a:r>
            <a:endParaRPr lang="en-GB" sz="4000" i="1" cap="none" dirty="0">
              <a:solidFill>
                <a:srgbClr val="FFC000"/>
              </a:solidFill>
              <a:ea typeface="MS PGothic" pitchFamily="34" charset="-128"/>
              <a:cs typeface="+mn-cs"/>
            </a:endParaRPr>
          </a:p>
        </p:txBody>
      </p:sp>
      <p:pic>
        <p:nvPicPr>
          <p:cNvPr id="4" name="Picture 3">
            <a:extLst>
              <a:ext uri="{FF2B5EF4-FFF2-40B4-BE49-F238E27FC236}">
                <a16:creationId xmlns:a16="http://schemas.microsoft.com/office/drawing/2014/main" id="{DCEC16CD-DB44-6B72-F170-B37C5D8EB864}"/>
              </a:ext>
            </a:extLst>
          </p:cNvPr>
          <p:cNvPicPr>
            <a:picLocks noChangeAspect="1"/>
          </p:cNvPicPr>
          <p:nvPr/>
        </p:nvPicPr>
        <p:blipFill>
          <a:blip r:embed="rId4"/>
          <a:stretch>
            <a:fillRect/>
          </a:stretch>
        </p:blipFill>
        <p:spPr>
          <a:xfrm>
            <a:off x="170922" y="1273325"/>
            <a:ext cx="5136296" cy="3816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80146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611562" y="1489348"/>
            <a:ext cx="8133402"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000" b="1" dirty="0">
                <a:solidFill>
                  <a:srgbClr val="0070C0"/>
                </a:solidFill>
              </a:rPr>
              <a:t>Common features:</a:t>
            </a:r>
            <a:r>
              <a:rPr lang="en-US" sz="2000" b="1" dirty="0">
                <a:solidFill>
                  <a:srgbClr val="008000"/>
                </a:solidFill>
              </a:rPr>
              <a:t> </a:t>
            </a:r>
            <a:r>
              <a:rPr lang="en-GB" sz="2000" dirty="0"/>
              <a:t>frequency-based, detection of spoken words and other communication components (e.g. laughter and pauses)</a:t>
            </a:r>
            <a:endParaRPr lang="en-US" sz="2000" b="1" dirty="0">
              <a:solidFill>
                <a:srgbClr val="008000"/>
              </a:solidFill>
            </a:endParaRPr>
          </a:p>
          <a:p>
            <a:pPr>
              <a:buFontTx/>
              <a:buChar char="•"/>
            </a:pPr>
            <a:r>
              <a:rPr lang="en-US" sz="2000" b="1" dirty="0">
                <a:solidFill>
                  <a:srgbClr val="008000"/>
                </a:solidFill>
              </a:rPr>
              <a:t>Pros:</a:t>
            </a:r>
            <a:r>
              <a:rPr lang="en-US" sz="2000" dirty="0"/>
              <a:t> speech (pitch, loudness, quality) is linked to emotions (arousal/valence); useful in game-child interaction studies</a:t>
            </a:r>
          </a:p>
          <a:p>
            <a:pPr>
              <a:buFontTx/>
              <a:buChar char="•"/>
            </a:pPr>
            <a:r>
              <a:rPr lang="en-US" sz="2000" b="1" dirty="0">
                <a:solidFill>
                  <a:srgbClr val="CC0000"/>
                </a:solidFill>
              </a:rPr>
              <a:t>Challenges:</a:t>
            </a:r>
            <a:r>
              <a:rPr lang="en-US" sz="2000" dirty="0"/>
              <a:t> verbal cues are rare; environment noise; multi-player games</a:t>
            </a:r>
          </a:p>
          <a:p>
            <a:pPr marL="0" indent="0"/>
            <a:endParaRPr lang="en-US" sz="2000" dirty="0"/>
          </a:p>
        </p:txBody>
      </p:sp>
      <p:pic>
        <p:nvPicPr>
          <p:cNvPr id="7" name="Picture 2" descr="ÎÏÎ¿ÏÎ­Î»ÎµÏÎ¼Î± ÎµÎ¹ÎºÏÎ½Î±Ï Î³Î¹Î± speech signal"/>
          <p:cNvPicPr>
            <a:picLocks noChangeAspect="1" noChangeArrowheads="1"/>
          </p:cNvPicPr>
          <p:nvPr/>
        </p:nvPicPr>
        <p:blipFill rotWithShape="1">
          <a:blip r:embed="rId3">
            <a:extLst>
              <a:ext uri="{28A0092B-C50C-407E-A947-70E740481C1C}">
                <a14:useLocalDpi xmlns:a14="http://schemas.microsoft.com/office/drawing/2010/main" val="0"/>
              </a:ext>
            </a:extLst>
          </a:blip>
          <a:srcRect l="4943" t="11331" r="6089" b="12183"/>
          <a:stretch/>
        </p:blipFill>
        <p:spPr bwMode="auto">
          <a:xfrm>
            <a:off x="2267744" y="3001516"/>
            <a:ext cx="4824536" cy="241226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t> </a:t>
            </a:r>
            <a:r>
              <a:rPr lang="en-GB" sz="4000" cap="none" dirty="0">
                <a:solidFill>
                  <a:prstClr val="white"/>
                </a:solidFill>
              </a:rPr>
              <a:t>Speech</a:t>
            </a:r>
            <a:endParaRPr lang="en-GB" sz="4000" i="1" cap="none" dirty="0">
              <a:solidFill>
                <a:srgbClr val="FFC000"/>
              </a:solidFill>
              <a:ea typeface="MS PGothic" pitchFamily="34" charset="-128"/>
              <a:cs typeface="+mn-cs"/>
            </a:endParaRPr>
          </a:p>
        </p:txBody>
      </p:sp>
    </p:spTree>
    <p:extLst>
      <p:ext uri="{BB962C8B-B14F-4D97-AF65-F5344CB8AC3E}">
        <p14:creationId xmlns:p14="http://schemas.microsoft.com/office/powerpoint/2010/main" val="27236150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8557" y="3649588"/>
            <a:ext cx="6318448" cy="461665"/>
          </a:xfrm>
          <a:prstGeom prst="rect">
            <a:avLst/>
          </a:prstGeom>
        </p:spPr>
        <p:txBody>
          <a:bodyPr wrap="square">
            <a:spAutoFit/>
          </a:bodyPr>
          <a:lstStyle/>
          <a:p>
            <a:r>
              <a:rPr lang="en-GB" dirty="0"/>
              <a:t>https://audeering.com/technology/opensmile/</a:t>
            </a:r>
          </a:p>
        </p:txBody>
      </p:sp>
      <p:pic>
        <p:nvPicPr>
          <p:cNvPr id="7" name="Picture 8" descr="ÎÏÎ¿ÏÎ­Î»ÎµÏÎ¼Î± ÎµÎ¹ÎºÏÎ½Î±Ï Î³Î¹Î± opensm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317" y="2101953"/>
            <a:ext cx="4023891" cy="8275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7544" y="4729708"/>
            <a:ext cx="8568952" cy="461665"/>
          </a:xfrm>
          <a:prstGeom prst="rect">
            <a:avLst/>
          </a:prstGeom>
        </p:spPr>
        <p:txBody>
          <a:bodyPr wrap="square">
            <a:spAutoFit/>
          </a:bodyPr>
          <a:lstStyle/>
          <a:p>
            <a:r>
              <a:rPr lang="en-GB" sz="1200" dirty="0" err="1">
                <a:latin typeface="+mj-lt"/>
              </a:rPr>
              <a:t>Eyben</a:t>
            </a:r>
            <a:r>
              <a:rPr lang="en-GB" sz="1200" dirty="0">
                <a:latin typeface="+mj-lt"/>
              </a:rPr>
              <a:t>, </a:t>
            </a:r>
            <a:r>
              <a:rPr lang="en-GB" sz="1200" dirty="0" err="1">
                <a:latin typeface="+mj-lt"/>
              </a:rPr>
              <a:t>Wöllmer</a:t>
            </a:r>
            <a:r>
              <a:rPr lang="en-GB" sz="1200" dirty="0">
                <a:latin typeface="+mj-lt"/>
              </a:rPr>
              <a:t> and Schuller: “</a:t>
            </a:r>
            <a:r>
              <a:rPr lang="en-GB" sz="1200" b="1" dirty="0" err="1">
                <a:latin typeface="+mj-lt"/>
              </a:rPr>
              <a:t>openSMILE</a:t>
            </a:r>
            <a:r>
              <a:rPr lang="en-GB" sz="1200" b="1" dirty="0">
                <a:latin typeface="+mj-lt"/>
              </a:rPr>
              <a:t> – The Munich Versatile and Fast Open-Source Audio Feature Extractor</a:t>
            </a:r>
            <a:r>
              <a:rPr lang="en-GB" sz="1200" dirty="0">
                <a:latin typeface="+mj-lt"/>
              </a:rPr>
              <a:t>”, In Proc. ACM Multimedia (MM), ACM, Florence, Italy, ACM, ISBN 978-1-60558-933-6, pp. 1459-1462, October 2010. </a:t>
            </a:r>
          </a:p>
        </p:txBody>
      </p:sp>
      <p:sp>
        <p:nvSpPr>
          <p:cNvPr id="6"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t> </a:t>
            </a:r>
            <a:r>
              <a:rPr lang="en-US" sz="2800" cap="none" dirty="0">
                <a:solidFill>
                  <a:prstClr val="white"/>
                </a:solidFill>
                <a:ea typeface="MS PGothic" pitchFamily="34" charset="-128"/>
              </a:rPr>
              <a:t>Tools for Speech/Music-based Feature Extraction</a:t>
            </a:r>
            <a:endParaRPr lang="en-GB" sz="4000" i="1" cap="none" dirty="0">
              <a:solidFill>
                <a:srgbClr val="FFC000"/>
              </a:solidFill>
              <a:ea typeface="MS PGothic" pitchFamily="34" charset="-128"/>
              <a:cs typeface="+mn-cs"/>
            </a:endParaRPr>
          </a:p>
        </p:txBody>
      </p:sp>
    </p:spTree>
    <p:extLst>
      <p:ext uri="{BB962C8B-B14F-4D97-AF65-F5344CB8AC3E}">
        <p14:creationId xmlns:p14="http://schemas.microsoft.com/office/powerpoint/2010/main" val="188130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1" y="0"/>
            <a:ext cx="9180511" cy="5715000"/>
          </a:xfrm>
          <a:prstGeom prst="rect">
            <a:avLst/>
          </a:prstGeom>
        </p:spPr>
      </p:pic>
      <p:pic>
        <p:nvPicPr>
          <p:cNvPr id="2050" name="Picture 2" descr="http://nevermindgame.com/wp-content/uploads/2016/02/TechFigure_PhysioEmo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607" y="4343399"/>
            <a:ext cx="3891980" cy="1297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0326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4657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t> </a:t>
            </a:r>
            <a:r>
              <a:rPr lang="en-GB" sz="4000" cap="none" dirty="0">
                <a:solidFill>
                  <a:prstClr val="white"/>
                </a:solidFill>
              </a:rPr>
              <a:t>Game Context</a:t>
            </a:r>
            <a:endParaRPr lang="en-GB" sz="4000" i="1" cap="none" dirty="0">
              <a:solidFill>
                <a:srgbClr val="FFC000"/>
              </a:solidFill>
              <a:ea typeface="MS PGothic" pitchFamily="34" charset="-128"/>
              <a:cs typeface="+mn-cs"/>
            </a:endParaRPr>
          </a:p>
        </p:txBody>
      </p:sp>
    </p:spTree>
    <p:extLst>
      <p:ext uri="{BB962C8B-B14F-4D97-AF65-F5344CB8AC3E}">
        <p14:creationId xmlns:p14="http://schemas.microsoft.com/office/powerpoint/2010/main" val="17552315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aces.tiff"/>
          <p:cNvPicPr>
            <a:picLocks noChangeAspect="1"/>
          </p:cNvPicPr>
          <p:nvPr/>
        </p:nvPicPr>
        <p:blipFill>
          <a:blip r:embed="rId3"/>
          <a:srcRect r="50000" b="49999"/>
          <a:stretch>
            <a:fillRect/>
          </a:stretch>
        </p:blipFill>
        <p:spPr>
          <a:xfrm>
            <a:off x="2088602" y="1057301"/>
            <a:ext cx="2531754" cy="1996191"/>
          </a:xfrm>
          <a:prstGeom prst="rect">
            <a:avLst/>
          </a:prstGeom>
          <a:ln w="12700">
            <a:miter lim="400000"/>
          </a:ln>
        </p:spPr>
      </p:pic>
      <p:pic>
        <p:nvPicPr>
          <p:cNvPr id="6" name="faces.tiff"/>
          <p:cNvPicPr>
            <a:picLocks noChangeAspect="1"/>
          </p:cNvPicPr>
          <p:nvPr/>
        </p:nvPicPr>
        <p:blipFill>
          <a:blip r:embed="rId3"/>
          <a:srcRect t="50000" r="50000"/>
          <a:stretch>
            <a:fillRect/>
          </a:stretch>
        </p:blipFill>
        <p:spPr>
          <a:xfrm>
            <a:off x="2088602" y="2949541"/>
            <a:ext cx="2531754" cy="1996191"/>
          </a:xfrm>
          <a:prstGeom prst="rect">
            <a:avLst/>
          </a:prstGeom>
          <a:ln w="12700">
            <a:miter lim="400000"/>
          </a:ln>
        </p:spPr>
      </p:pic>
      <p:pic>
        <p:nvPicPr>
          <p:cNvPr id="7" name="faces.tiff"/>
          <p:cNvPicPr>
            <a:picLocks noChangeAspect="1"/>
          </p:cNvPicPr>
          <p:nvPr/>
        </p:nvPicPr>
        <p:blipFill>
          <a:blip r:embed="rId3"/>
          <a:srcRect l="50000" b="50000"/>
          <a:stretch>
            <a:fillRect/>
          </a:stretch>
        </p:blipFill>
        <p:spPr>
          <a:xfrm>
            <a:off x="4488517" y="1057300"/>
            <a:ext cx="2531755" cy="1996191"/>
          </a:xfrm>
          <a:prstGeom prst="rect">
            <a:avLst/>
          </a:prstGeom>
          <a:ln w="12700">
            <a:miter lim="400000"/>
          </a:ln>
        </p:spPr>
      </p:pic>
      <p:pic>
        <p:nvPicPr>
          <p:cNvPr id="8" name="faces.tiff"/>
          <p:cNvPicPr>
            <a:picLocks noChangeAspect="1"/>
          </p:cNvPicPr>
          <p:nvPr/>
        </p:nvPicPr>
        <p:blipFill>
          <a:blip r:embed="rId3"/>
          <a:srcRect l="50000" t="48358"/>
          <a:stretch>
            <a:fillRect/>
          </a:stretch>
        </p:blipFill>
        <p:spPr>
          <a:xfrm>
            <a:off x="4488517" y="2887412"/>
            <a:ext cx="2531755" cy="2061734"/>
          </a:xfrm>
          <a:prstGeom prst="rect">
            <a:avLst/>
          </a:prstGeom>
          <a:ln w="12700">
            <a:miter lim="400000"/>
          </a:ln>
        </p:spPr>
      </p:pic>
      <p:sp>
        <p:nvSpPr>
          <p:cNvPr id="9" name="Title 7"/>
          <p:cNvSpPr txBox="1">
            <a:spLocks/>
          </p:cNvSpPr>
          <p:nvPr/>
        </p:nvSpPr>
        <p:spPr>
          <a:xfrm>
            <a:off x="0" y="-22820"/>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6000" cap="none" dirty="0">
                <a:latin typeface="Calibri" panose="020F0502020204030204" pitchFamily="34" charset="0"/>
                <a:ea typeface="Calibri" panose="020F0502020204030204" pitchFamily="34" charset="0"/>
                <a:cs typeface="Calibri" panose="020F0502020204030204" pitchFamily="34" charset="0"/>
              </a:rPr>
              <a:t> </a:t>
            </a:r>
            <a:r>
              <a:rPr lang="en-US" sz="4400" cap="none" dirty="0">
                <a:solidFill>
                  <a:prstClr val="white"/>
                </a:solidFill>
                <a:latin typeface="Calibri" panose="020F0502020204030204" pitchFamily="34" charset="0"/>
                <a:ea typeface="Calibri" panose="020F0502020204030204" pitchFamily="34" charset="0"/>
                <a:cs typeface="Calibri" panose="020F0502020204030204" pitchFamily="34" charset="0"/>
              </a:rPr>
              <a:t>Context Matters!</a:t>
            </a:r>
            <a:endParaRPr lang="en-GB" sz="6000" i="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160D943-2C41-8A35-A33E-02BB9004C118}"/>
              </a:ext>
            </a:extLst>
          </p:cNvPr>
          <p:cNvSpPr txBox="1"/>
          <p:nvPr/>
        </p:nvSpPr>
        <p:spPr>
          <a:xfrm>
            <a:off x="179512" y="5045992"/>
            <a:ext cx="878497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Aviezer</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Hillel, et al. "</a:t>
            </a:r>
            <a:r>
              <a:rPr lang="en-GB" sz="18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Angry, disgusted, or afraid? Studies on the malleability of emotion perception</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Psychological science</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19.7 (2008): 724-732.</a:t>
            </a:r>
            <a:endParaRPr lang="en-MT"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9091968"/>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4657820"/>
            <a:ext cx="9144001" cy="1080000"/>
          </a:xfrm>
          <a:prstGeom prst="rect">
            <a:avLst/>
          </a:prstGeom>
          <a:blipFill>
            <a:blip r:embed="rId3"/>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pPr lvl="0" eaLnBrk="1" hangingPunct="1"/>
            <a:r>
              <a:rPr lang="en-GB" sz="4000" cap="none" dirty="0">
                <a:latin typeface="Calibri" panose="020F0502020204030204" pitchFamily="34" charset="0"/>
                <a:ea typeface="Calibri" panose="020F0502020204030204" pitchFamily="34" charset="0"/>
                <a:cs typeface="Calibri" panose="020F0502020204030204" pitchFamily="34" charset="0"/>
              </a:rPr>
              <a:t> </a:t>
            </a:r>
            <a:r>
              <a:rPr lang="en-GB" sz="4000" cap="none" dirty="0">
                <a:solidFill>
                  <a:prstClr val="white"/>
                </a:solidFill>
                <a:latin typeface="Calibri" panose="020F0502020204030204" pitchFamily="34" charset="0"/>
                <a:ea typeface="Calibri" panose="020F0502020204030204" pitchFamily="34" charset="0"/>
                <a:cs typeface="Calibri" panose="020F0502020204030204" pitchFamily="34" charset="0"/>
              </a:rPr>
              <a:t>Player Profile</a:t>
            </a:r>
            <a:endParaRPr lang="en-GB" sz="4000" i="1" cap="none"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202450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Præsentation8">
  <a:themeElements>
    <a:clrScheme name="IT-Universitetet">
      <a:dk1>
        <a:sysClr val="windowText" lastClr="000000"/>
      </a:dk1>
      <a:lt1>
        <a:sysClr val="window" lastClr="FFFFFF"/>
      </a:lt1>
      <a:dk2>
        <a:srgbClr val="7B408A"/>
      </a:dk2>
      <a:lt2>
        <a:srgbClr val="C3C4BA"/>
      </a:lt2>
      <a:accent1>
        <a:srgbClr val="AFCBDA"/>
      </a:accent1>
      <a:accent2>
        <a:srgbClr val="F1CA00"/>
      </a:accent2>
      <a:accent3>
        <a:srgbClr val="9E052D"/>
      </a:accent3>
      <a:accent4>
        <a:srgbClr val="008287"/>
      </a:accent4>
      <a:accent5>
        <a:srgbClr val="635D9E"/>
      </a:accent5>
      <a:accent6>
        <a:srgbClr val="778A95"/>
      </a:accent6>
      <a:hlink>
        <a:srgbClr val="73736A"/>
      </a:hlink>
      <a:folHlink>
        <a:srgbClr val="C100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Præsentation8">
  <a:themeElements>
    <a:clrScheme name="IT-Universitetet">
      <a:dk1>
        <a:sysClr val="windowText" lastClr="000000"/>
      </a:dk1>
      <a:lt1>
        <a:sysClr val="window" lastClr="FFFFFF"/>
      </a:lt1>
      <a:dk2>
        <a:srgbClr val="7B408A"/>
      </a:dk2>
      <a:lt2>
        <a:srgbClr val="C3C4BA"/>
      </a:lt2>
      <a:accent1>
        <a:srgbClr val="AFCBDA"/>
      </a:accent1>
      <a:accent2>
        <a:srgbClr val="F1CA00"/>
      </a:accent2>
      <a:accent3>
        <a:srgbClr val="9E052D"/>
      </a:accent3>
      <a:accent4>
        <a:srgbClr val="008287"/>
      </a:accent4>
      <a:accent5>
        <a:srgbClr val="635D9E"/>
      </a:accent5>
      <a:accent6>
        <a:srgbClr val="778A95"/>
      </a:accent6>
      <a:hlink>
        <a:srgbClr val="73736A"/>
      </a:hlink>
      <a:folHlink>
        <a:srgbClr val="C100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Præsentation8">
  <a:themeElements>
    <a:clrScheme name="IT-Universitetet">
      <a:dk1>
        <a:sysClr val="windowText" lastClr="000000"/>
      </a:dk1>
      <a:lt1>
        <a:sysClr val="window" lastClr="FFFFFF"/>
      </a:lt1>
      <a:dk2>
        <a:srgbClr val="7B408A"/>
      </a:dk2>
      <a:lt2>
        <a:srgbClr val="C3C4BA"/>
      </a:lt2>
      <a:accent1>
        <a:srgbClr val="AFCBDA"/>
      </a:accent1>
      <a:accent2>
        <a:srgbClr val="F1CA00"/>
      </a:accent2>
      <a:accent3>
        <a:srgbClr val="9E052D"/>
      </a:accent3>
      <a:accent4>
        <a:srgbClr val="008287"/>
      </a:accent4>
      <a:accent5>
        <a:srgbClr val="635D9E"/>
      </a:accent5>
      <a:accent6>
        <a:srgbClr val="778A95"/>
      </a:accent6>
      <a:hlink>
        <a:srgbClr val="73736A"/>
      </a:hlink>
      <a:folHlink>
        <a:srgbClr val="C100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Præsentation8">
  <a:themeElements>
    <a:clrScheme name="IT-Universitetet">
      <a:dk1>
        <a:sysClr val="windowText" lastClr="000000"/>
      </a:dk1>
      <a:lt1>
        <a:sysClr val="window" lastClr="FFFFFF"/>
      </a:lt1>
      <a:dk2>
        <a:srgbClr val="7B408A"/>
      </a:dk2>
      <a:lt2>
        <a:srgbClr val="C3C4BA"/>
      </a:lt2>
      <a:accent1>
        <a:srgbClr val="AFCBDA"/>
      </a:accent1>
      <a:accent2>
        <a:srgbClr val="F1CA00"/>
      </a:accent2>
      <a:accent3>
        <a:srgbClr val="9E052D"/>
      </a:accent3>
      <a:accent4>
        <a:srgbClr val="008287"/>
      </a:accent4>
      <a:accent5>
        <a:srgbClr val="635D9E"/>
      </a:accent5>
      <a:accent6>
        <a:srgbClr val="778A95"/>
      </a:accent6>
      <a:hlink>
        <a:srgbClr val="73736A"/>
      </a:hlink>
      <a:folHlink>
        <a:srgbClr val="C100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11404</Words>
  <Application>Microsoft Office PowerPoint</Application>
  <PresentationFormat>On-screen Show (16:10)</PresentationFormat>
  <Paragraphs>1468</Paragraphs>
  <Slides>157</Slides>
  <Notes>154</Notes>
  <HiddenSlides>0</HiddenSlides>
  <MMClips>2</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157</vt:i4>
      </vt:variant>
    </vt:vector>
  </HeadingPairs>
  <TitlesOfParts>
    <vt:vector size="184" baseType="lpstr">
      <vt:lpstr>ＭＳ Ｐゴシック</vt:lpstr>
      <vt:lpstr>ＭＳ Ｐゴシック</vt:lpstr>
      <vt:lpstr>Arial</vt:lpstr>
      <vt:lpstr>Calibri</vt:lpstr>
      <vt:lpstr>Calibri  </vt:lpstr>
      <vt:lpstr>Calibri (Body)</vt:lpstr>
      <vt:lpstr>Calibri (Headings)</vt:lpstr>
      <vt:lpstr>Calibri Light</vt:lpstr>
      <vt:lpstr>Gill Sans</vt:lpstr>
      <vt:lpstr>Gill Sans SemiBold</vt:lpstr>
      <vt:lpstr>Helvetica</vt:lpstr>
      <vt:lpstr>Helvetica Light</vt:lpstr>
      <vt:lpstr>LinLibertineTB</vt:lpstr>
      <vt:lpstr>Raleway</vt:lpstr>
      <vt:lpstr>Tahoma</vt:lpstr>
      <vt:lpstr>Times New Roman</vt:lpstr>
      <vt:lpstr>Wingdings</vt:lpstr>
      <vt:lpstr>Præsentation8</vt:lpstr>
      <vt:lpstr>Custom Design</vt:lpstr>
      <vt:lpstr>White</vt:lpstr>
      <vt:lpstr>2_Præsentation8</vt:lpstr>
      <vt:lpstr>1_Custom Design</vt:lpstr>
      <vt:lpstr>1_White</vt:lpstr>
      <vt:lpstr>1_Præsentation8</vt:lpstr>
      <vt:lpstr>1_Office Theme</vt:lpstr>
      <vt:lpstr>4_Præsentation8</vt:lpstr>
      <vt:lpstr>3_Office Theme</vt:lpstr>
      <vt:lpstr> Artificial Intelligence and Games  Model</vt:lpstr>
      <vt:lpstr>PowerPoint Presentation</vt:lpstr>
      <vt:lpstr>PowerPoint Presentation</vt:lpstr>
      <vt:lpstr>PowerPoint Presentation</vt:lpstr>
      <vt:lpstr>Overview</vt:lpstr>
      <vt:lpstr>Chapter 10: Player Modeling</vt:lpstr>
      <vt:lpstr>Why Model Players?</vt:lpstr>
      <vt:lpstr>Goals and Aims</vt:lpstr>
      <vt:lpstr>Why Model Players?</vt:lpstr>
      <vt:lpstr>Why Model Players?</vt:lpstr>
      <vt:lpstr>What is Player Modeling?</vt:lpstr>
      <vt:lpstr>PowerPoint Presentation</vt:lpstr>
      <vt:lpstr>PowerPoint Presentation</vt:lpstr>
      <vt:lpstr>Player Modeling</vt:lpstr>
      <vt:lpstr>Player Modeling</vt:lpstr>
      <vt:lpstr>PowerPoint Presentation</vt:lpstr>
      <vt:lpstr>Player Modeling – Academia </vt:lpstr>
      <vt:lpstr>Player Modeling – Industry </vt:lpstr>
      <vt:lpstr>A Player Modeling Taxonomy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Neuroscience</vt:lpstr>
      <vt:lpstr>Neurobiology of Play </vt:lpstr>
      <vt:lpstr>Psychology and Affective Sciences</vt:lpstr>
      <vt:lpstr>Where it all started…</vt:lpstr>
      <vt:lpstr>Psychology and Affective Sciences</vt:lpstr>
      <vt:lpstr>Emotion</vt:lpstr>
      <vt:lpstr>Cognitive Appraisal</vt:lpstr>
      <vt:lpstr>Emotion Representation – Ekman</vt:lpstr>
      <vt:lpstr>Emotion Representation – Russell</vt:lpstr>
      <vt:lpstr>PowerPoint Presentation</vt:lpstr>
      <vt:lpstr>Game Studies, Game Design and GUR</vt:lpstr>
      <vt:lpstr>“Fun”</vt:lpstr>
      <vt:lpstr>Dame Design - A Theory of Fun (Koster, 2005)</vt:lpstr>
      <vt:lpstr>Evolving Game Rules Based on Koster </vt:lpstr>
      <vt:lpstr>Lazzaro’s 4 Fun-factor Model</vt:lpstr>
      <vt:lpstr>Problems with “Fun”</vt:lpstr>
      <vt:lpstr>Player Archetypes</vt:lpstr>
      <vt:lpstr>Flow (Csikszentmihalyi, 1975)</vt:lpstr>
      <vt:lpstr>Flow (Csikszentmihalyi, 1975)</vt:lpstr>
      <vt:lpstr>Malone (1981) : Challenge, Curiosity and Fantasy</vt:lpstr>
      <vt:lpstr>Entertainment Modelling based on Malone</vt:lpstr>
      <vt:lpstr>Entertainment Modelling based on Malone</vt:lpstr>
      <vt:lpstr>Evolving Racing Tracks Based on Malone</vt:lpstr>
      <vt:lpstr>Player Incorporation Model (Calleja,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11: From Observations to  Models of Players</vt:lpstr>
      <vt:lpstr>What is the Model’s Input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Model’s Output Like?</vt:lpstr>
      <vt:lpstr>PowerPoint Presentation</vt:lpstr>
      <vt:lpstr>Manual Labeling: Principles and Tools</vt:lpstr>
      <vt:lpstr>Labeling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 for Player Modeling</vt:lpstr>
      <vt:lpstr>PowerPoint Presentation</vt:lpstr>
      <vt:lpstr>PowerPoint Presentation</vt:lpstr>
      <vt:lpstr>PowerPoint Presentation</vt:lpstr>
      <vt:lpstr>PowerPoint Presentation</vt:lpstr>
      <vt:lpstr>PowerPoint Presentation</vt:lpstr>
      <vt:lpstr>Chapter 12: Player Modeling Examplfied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GrafikDesign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Players</dc:title>
  <dc:creator>Georgios N. Yannakakis;Julian Togelius</dc:creator>
  <cp:lastModifiedBy>Georgios N. Yannakakis</cp:lastModifiedBy>
  <cp:revision>519</cp:revision>
  <dcterms:created xsi:type="dcterms:W3CDTF">2009-02-03T08:46:52Z</dcterms:created>
  <dcterms:modified xsi:type="dcterms:W3CDTF">2025-08-13T11:50:23Z</dcterms:modified>
</cp:coreProperties>
</file>